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39"/>
  </p:notesMasterIdLst>
  <p:sldIdLst>
    <p:sldId id="256" r:id="rId2"/>
    <p:sldId id="268" r:id="rId3"/>
    <p:sldId id="300" r:id="rId4"/>
    <p:sldId id="337" r:id="rId5"/>
    <p:sldId id="338" r:id="rId6"/>
    <p:sldId id="298" r:id="rId7"/>
    <p:sldId id="297" r:id="rId8"/>
    <p:sldId id="304" r:id="rId9"/>
    <p:sldId id="309" r:id="rId10"/>
    <p:sldId id="310" r:id="rId11"/>
    <p:sldId id="306" r:id="rId12"/>
    <p:sldId id="305" r:id="rId13"/>
    <p:sldId id="311" r:id="rId14"/>
    <p:sldId id="316" r:id="rId15"/>
    <p:sldId id="315" r:id="rId16"/>
    <p:sldId id="314" r:id="rId17"/>
    <p:sldId id="317" r:id="rId18"/>
    <p:sldId id="313" r:id="rId19"/>
    <p:sldId id="312" r:id="rId20"/>
    <p:sldId id="318" r:id="rId21"/>
    <p:sldId id="319" r:id="rId22"/>
    <p:sldId id="320" r:id="rId23"/>
    <p:sldId id="321" r:id="rId24"/>
    <p:sldId id="327" r:id="rId25"/>
    <p:sldId id="326" r:id="rId26"/>
    <p:sldId id="336" r:id="rId27"/>
    <p:sldId id="325" r:id="rId28"/>
    <p:sldId id="324" r:id="rId29"/>
    <p:sldId id="328" r:id="rId30"/>
    <p:sldId id="330" r:id="rId31"/>
    <p:sldId id="331" r:id="rId32"/>
    <p:sldId id="332" r:id="rId33"/>
    <p:sldId id="329" r:id="rId34"/>
    <p:sldId id="335" r:id="rId35"/>
    <p:sldId id="334" r:id="rId36"/>
    <p:sldId id="296" r:id="rId37"/>
    <p:sldId id="322" r:id="rId38"/>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F7FD"/>
    <a:srgbClr val="F4FD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411" autoAdjust="0"/>
    <p:restoredTop sz="94959" autoAdjust="0"/>
  </p:normalViewPr>
  <p:slideViewPr>
    <p:cSldViewPr snapToGrid="0">
      <p:cViewPr varScale="1">
        <p:scale>
          <a:sx n="99" d="100"/>
          <a:sy n="99" d="100"/>
        </p:scale>
        <p:origin x="470" y="7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8523B4-B614-47A5-A6B9-61399BD02EA3}" type="doc">
      <dgm:prSet loTypeId="urn:microsoft.com/office/officeart/2005/8/layout/process1" loCatId="process" qsTypeId="urn:microsoft.com/office/officeart/2005/8/quickstyle/simple3" qsCatId="simple" csTypeId="urn:microsoft.com/office/officeart/2005/8/colors/accent1_2" csCatId="accent1" phldr="1"/>
      <dgm:spPr/>
    </dgm:pt>
    <dgm:pt modelId="{CA008E16-2E60-408C-9012-39963768F052}">
      <dgm:prSet phldrT="[Text]"/>
      <dgm:spPr>
        <a:solidFill>
          <a:schemeClr val="bg2">
            <a:lumMod val="90000"/>
          </a:schemeClr>
        </a:solidFill>
      </dgm:spPr>
      <dgm:t>
        <a:bodyPr/>
        <a:lstStyle/>
        <a:p>
          <a:r>
            <a:rPr lang="en-CA" dirty="0"/>
            <a:t>11.1 Plan Risk Mgt</a:t>
          </a:r>
        </a:p>
      </dgm:t>
    </dgm:pt>
    <dgm:pt modelId="{05D4C146-C8BB-4DD3-9819-208359B486F0}" type="parTrans" cxnId="{717DD50F-80C3-45EE-8319-D4B30973B54A}">
      <dgm:prSet/>
      <dgm:spPr/>
      <dgm:t>
        <a:bodyPr/>
        <a:lstStyle/>
        <a:p>
          <a:endParaRPr lang="en-CA"/>
        </a:p>
      </dgm:t>
    </dgm:pt>
    <dgm:pt modelId="{F8901C85-9A68-4CCC-A895-39DEA530790C}" type="sibTrans" cxnId="{717DD50F-80C3-45EE-8319-D4B30973B54A}">
      <dgm:prSet/>
      <dgm:spPr>
        <a:ln>
          <a:solidFill>
            <a:schemeClr val="bg1">
              <a:lumMod val="50000"/>
            </a:schemeClr>
          </a:solidFill>
        </a:ln>
      </dgm:spPr>
      <dgm:t>
        <a:bodyPr/>
        <a:lstStyle/>
        <a:p>
          <a:endParaRPr lang="en-CA"/>
        </a:p>
      </dgm:t>
    </dgm:pt>
    <dgm:pt modelId="{B0BD00E1-E1C9-4234-8D66-A479C2C90F41}">
      <dgm:prSet phldrT="[Text]"/>
      <dgm:spPr>
        <a:solidFill>
          <a:schemeClr val="bg2">
            <a:lumMod val="90000"/>
          </a:schemeClr>
        </a:solidFill>
      </dgm:spPr>
      <dgm:t>
        <a:bodyPr/>
        <a:lstStyle/>
        <a:p>
          <a:r>
            <a:rPr lang="en-CA" sz="1600" dirty="0"/>
            <a:t>Develop Risk Register</a:t>
          </a:r>
        </a:p>
      </dgm:t>
    </dgm:pt>
    <dgm:pt modelId="{00B40F55-5EB5-4AA7-A51C-03ED32B5D45D}" type="parTrans" cxnId="{B6EA35EA-31B3-47B1-9500-E033EBFC8A53}">
      <dgm:prSet/>
      <dgm:spPr/>
      <dgm:t>
        <a:bodyPr/>
        <a:lstStyle/>
        <a:p>
          <a:endParaRPr lang="en-CA"/>
        </a:p>
      </dgm:t>
    </dgm:pt>
    <dgm:pt modelId="{F49BFEF3-AB09-465D-80B5-4C70A4DB829F}" type="sibTrans" cxnId="{B6EA35EA-31B3-47B1-9500-E033EBFC8A53}">
      <dgm:prSet/>
      <dgm:spPr>
        <a:ln>
          <a:solidFill>
            <a:schemeClr val="bg1">
              <a:lumMod val="50000"/>
            </a:schemeClr>
          </a:solidFill>
        </a:ln>
      </dgm:spPr>
      <dgm:t>
        <a:bodyPr/>
        <a:lstStyle/>
        <a:p>
          <a:endParaRPr lang="en-CA"/>
        </a:p>
      </dgm:t>
    </dgm:pt>
    <dgm:pt modelId="{EDB7394F-0504-41DE-A916-524619FF1CB2}">
      <dgm:prSet phldrT="[Text]" custT="1"/>
      <dgm:spPr>
        <a:solidFill>
          <a:schemeClr val="bg2">
            <a:lumMod val="90000"/>
          </a:schemeClr>
        </a:solidFill>
      </dgm:spPr>
      <dgm:t>
        <a:bodyPr/>
        <a:lstStyle/>
        <a:p>
          <a:r>
            <a:rPr lang="en-CA" sz="1600"/>
            <a:t>11.3 Qualitative Risk Analysis</a:t>
          </a:r>
          <a:endParaRPr lang="en-CA" sz="1600" dirty="0"/>
        </a:p>
      </dgm:t>
    </dgm:pt>
    <dgm:pt modelId="{1AB5F4C4-E470-4638-8EF2-510D6CB60C2C}" type="parTrans" cxnId="{7B3306D5-8BD0-44BA-9CD1-F401F0A207A1}">
      <dgm:prSet/>
      <dgm:spPr/>
      <dgm:t>
        <a:bodyPr/>
        <a:lstStyle/>
        <a:p>
          <a:endParaRPr lang="en-CA"/>
        </a:p>
      </dgm:t>
    </dgm:pt>
    <dgm:pt modelId="{05D4E8E7-60C9-4154-B725-4C9C8D62B95D}" type="sibTrans" cxnId="{7B3306D5-8BD0-44BA-9CD1-F401F0A207A1}">
      <dgm:prSet/>
      <dgm:spPr/>
      <dgm:t>
        <a:bodyPr/>
        <a:lstStyle/>
        <a:p>
          <a:endParaRPr lang="en-CA"/>
        </a:p>
      </dgm:t>
    </dgm:pt>
    <dgm:pt modelId="{2153C080-EA8A-4E42-A6ED-7BBB2667B937}">
      <dgm:prSet phldrT="[Text]" custT="1"/>
      <dgm:spPr>
        <a:solidFill>
          <a:schemeClr val="bg2">
            <a:lumMod val="90000"/>
          </a:schemeClr>
        </a:solidFill>
      </dgm:spPr>
      <dgm:t>
        <a:bodyPr/>
        <a:lstStyle/>
        <a:p>
          <a:r>
            <a:rPr lang="en-CA" sz="1600"/>
            <a:t>11.4 Quantitative Risk Analysis</a:t>
          </a:r>
          <a:endParaRPr lang="en-CA" sz="1600" dirty="0"/>
        </a:p>
      </dgm:t>
    </dgm:pt>
    <dgm:pt modelId="{AF979954-CEC4-4DE9-AB84-9B1467819018}" type="parTrans" cxnId="{6D447E18-D4F6-468B-8121-9DB27890AC37}">
      <dgm:prSet/>
      <dgm:spPr/>
      <dgm:t>
        <a:bodyPr/>
        <a:lstStyle/>
        <a:p>
          <a:endParaRPr lang="en-CA"/>
        </a:p>
      </dgm:t>
    </dgm:pt>
    <dgm:pt modelId="{0F29FAC6-013A-4815-9C3A-35072C0DA0BA}" type="sibTrans" cxnId="{6D447E18-D4F6-468B-8121-9DB27890AC37}">
      <dgm:prSet/>
      <dgm:spPr/>
      <dgm:t>
        <a:bodyPr/>
        <a:lstStyle/>
        <a:p>
          <a:endParaRPr lang="en-CA"/>
        </a:p>
      </dgm:t>
    </dgm:pt>
    <dgm:pt modelId="{673A538E-E9DC-4356-AD9A-C096E4E3F66C}">
      <dgm:prSet phldrT="[Text]" custT="1"/>
      <dgm:spPr>
        <a:solidFill>
          <a:schemeClr val="bg2">
            <a:lumMod val="90000"/>
          </a:schemeClr>
        </a:solidFill>
      </dgm:spPr>
      <dgm:t>
        <a:bodyPr/>
        <a:lstStyle/>
        <a:p>
          <a:r>
            <a:rPr lang="en-CA" sz="1600" dirty="0"/>
            <a:t>11.5 Plan Risk Responses</a:t>
          </a:r>
        </a:p>
      </dgm:t>
    </dgm:pt>
    <dgm:pt modelId="{D8B51C63-A72A-4A57-806D-056A90038D24}" type="parTrans" cxnId="{8E3ADD07-BE19-411F-930D-81844DE72919}">
      <dgm:prSet/>
      <dgm:spPr/>
      <dgm:t>
        <a:bodyPr/>
        <a:lstStyle/>
        <a:p>
          <a:endParaRPr lang="en-CA"/>
        </a:p>
      </dgm:t>
    </dgm:pt>
    <dgm:pt modelId="{76380625-3585-4D44-BB5A-79584343DCFB}" type="sibTrans" cxnId="{8E3ADD07-BE19-411F-930D-81844DE72919}">
      <dgm:prSet/>
      <dgm:spPr/>
      <dgm:t>
        <a:bodyPr/>
        <a:lstStyle/>
        <a:p>
          <a:endParaRPr lang="en-CA"/>
        </a:p>
      </dgm:t>
    </dgm:pt>
    <dgm:pt modelId="{C7AE2B3D-9586-491C-B42B-78B37DAC514A}">
      <dgm:prSet phldrT="[Text]"/>
      <dgm:spPr>
        <a:solidFill>
          <a:schemeClr val="bg2">
            <a:lumMod val="90000"/>
          </a:schemeClr>
        </a:solidFill>
      </dgm:spPr>
      <dgm:t>
        <a:bodyPr/>
        <a:lstStyle/>
        <a:p>
          <a:r>
            <a:rPr lang="en-CA" dirty="0"/>
            <a:t>11.6 Implement Risk Responses</a:t>
          </a:r>
        </a:p>
      </dgm:t>
    </dgm:pt>
    <dgm:pt modelId="{CE4CB065-949A-454C-81B1-B2ED489CB228}" type="parTrans" cxnId="{5F7F5F3A-381E-437B-BB65-2DC9130F4E05}">
      <dgm:prSet/>
      <dgm:spPr/>
      <dgm:t>
        <a:bodyPr/>
        <a:lstStyle/>
        <a:p>
          <a:endParaRPr lang="en-CA"/>
        </a:p>
      </dgm:t>
    </dgm:pt>
    <dgm:pt modelId="{88C5DA9F-928E-478E-A725-C2524CA3B5D5}" type="sibTrans" cxnId="{5F7F5F3A-381E-437B-BB65-2DC9130F4E05}">
      <dgm:prSet/>
      <dgm:spPr>
        <a:ln>
          <a:solidFill>
            <a:schemeClr val="bg1">
              <a:lumMod val="50000"/>
            </a:schemeClr>
          </a:solidFill>
        </a:ln>
      </dgm:spPr>
      <dgm:t>
        <a:bodyPr/>
        <a:lstStyle/>
        <a:p>
          <a:endParaRPr lang="en-CA"/>
        </a:p>
      </dgm:t>
    </dgm:pt>
    <dgm:pt modelId="{7DD297B0-D5E1-449F-9C2F-317CB4D20F98}">
      <dgm:prSet phldrT="[Text]"/>
      <dgm:spPr>
        <a:solidFill>
          <a:schemeClr val="bg2">
            <a:lumMod val="90000"/>
          </a:schemeClr>
        </a:solidFill>
      </dgm:spPr>
      <dgm:t>
        <a:bodyPr/>
        <a:lstStyle/>
        <a:p>
          <a:r>
            <a:rPr lang="en-CA" dirty="0"/>
            <a:t>11.7 Monitor Risks</a:t>
          </a:r>
        </a:p>
      </dgm:t>
    </dgm:pt>
    <dgm:pt modelId="{E2E5FB1A-E43F-4BEF-8D62-E3123FA5DA80}" type="parTrans" cxnId="{C6E74B08-40AB-447C-8BE9-ED3A4D1586CD}">
      <dgm:prSet/>
      <dgm:spPr/>
      <dgm:t>
        <a:bodyPr/>
        <a:lstStyle/>
        <a:p>
          <a:endParaRPr lang="en-CA"/>
        </a:p>
      </dgm:t>
    </dgm:pt>
    <dgm:pt modelId="{39613A71-1C62-48C3-B33F-AA6261F7C7CF}" type="sibTrans" cxnId="{C6E74B08-40AB-447C-8BE9-ED3A4D1586CD}">
      <dgm:prSet/>
      <dgm:spPr/>
      <dgm:t>
        <a:bodyPr/>
        <a:lstStyle/>
        <a:p>
          <a:endParaRPr lang="en-CA"/>
        </a:p>
      </dgm:t>
    </dgm:pt>
    <dgm:pt modelId="{789F70A3-DB30-4120-962B-FFC2751A207F}">
      <dgm:prSet phldrT="[Text]" custT="1"/>
      <dgm:spPr>
        <a:solidFill>
          <a:schemeClr val="bg2">
            <a:lumMod val="90000"/>
          </a:schemeClr>
        </a:solidFill>
      </dgm:spPr>
      <dgm:t>
        <a:bodyPr/>
        <a:lstStyle/>
        <a:p>
          <a:r>
            <a:rPr lang="en-CA" sz="1600"/>
            <a:t>11.2 Identify Risks</a:t>
          </a:r>
          <a:endParaRPr lang="en-CA" sz="1600" dirty="0"/>
        </a:p>
      </dgm:t>
    </dgm:pt>
    <dgm:pt modelId="{2DF3452B-D510-4225-A294-F8DE281ACA12}" type="parTrans" cxnId="{CF0E5865-D5F8-46E4-94F9-4604F4B2CE17}">
      <dgm:prSet/>
      <dgm:spPr/>
      <dgm:t>
        <a:bodyPr/>
        <a:lstStyle/>
        <a:p>
          <a:endParaRPr lang="en-CA"/>
        </a:p>
      </dgm:t>
    </dgm:pt>
    <dgm:pt modelId="{E8B4023A-72AD-4486-87C5-6AB1EB80BB2A}" type="sibTrans" cxnId="{CF0E5865-D5F8-46E4-94F9-4604F4B2CE17}">
      <dgm:prSet/>
      <dgm:spPr/>
      <dgm:t>
        <a:bodyPr/>
        <a:lstStyle/>
        <a:p>
          <a:endParaRPr lang="en-CA"/>
        </a:p>
      </dgm:t>
    </dgm:pt>
    <dgm:pt modelId="{AF56D22F-C078-463E-9AC6-3C8AD297AEE8}" type="pres">
      <dgm:prSet presAssocID="{3E8523B4-B614-47A5-A6B9-61399BD02EA3}" presName="Name0" presStyleCnt="0">
        <dgm:presLayoutVars>
          <dgm:dir/>
          <dgm:resizeHandles val="exact"/>
        </dgm:presLayoutVars>
      </dgm:prSet>
      <dgm:spPr/>
    </dgm:pt>
    <dgm:pt modelId="{0516121F-FB47-40F2-8E77-2E6A007D31EA}" type="pres">
      <dgm:prSet presAssocID="{CA008E16-2E60-408C-9012-39963768F052}" presName="node" presStyleLbl="node1" presStyleIdx="0" presStyleCnt="4" custScaleX="71092" custScaleY="59199">
        <dgm:presLayoutVars>
          <dgm:bulletEnabled val="1"/>
        </dgm:presLayoutVars>
      </dgm:prSet>
      <dgm:spPr/>
    </dgm:pt>
    <dgm:pt modelId="{C874F06C-1301-4781-90E4-12E8C0BEEDD2}" type="pres">
      <dgm:prSet presAssocID="{F8901C85-9A68-4CCC-A895-39DEA530790C}" presName="sibTrans" presStyleLbl="sibTrans2D1" presStyleIdx="0" presStyleCnt="3"/>
      <dgm:spPr/>
    </dgm:pt>
    <dgm:pt modelId="{90B18938-BF2F-4464-8570-E74170587702}" type="pres">
      <dgm:prSet presAssocID="{F8901C85-9A68-4CCC-A895-39DEA530790C}" presName="connectorText" presStyleLbl="sibTrans2D1" presStyleIdx="0" presStyleCnt="3"/>
      <dgm:spPr/>
    </dgm:pt>
    <dgm:pt modelId="{67BFB1F3-6E75-4056-8F49-DCE33540640B}" type="pres">
      <dgm:prSet presAssocID="{B0BD00E1-E1C9-4234-8D66-A479C2C90F41}" presName="node" presStyleLbl="node1" presStyleIdx="1" presStyleCnt="4" custScaleX="144447" custScaleY="119625">
        <dgm:presLayoutVars>
          <dgm:bulletEnabled val="1"/>
        </dgm:presLayoutVars>
      </dgm:prSet>
      <dgm:spPr/>
    </dgm:pt>
    <dgm:pt modelId="{BA275374-BB92-41DA-8622-09D081BDE00C}" type="pres">
      <dgm:prSet presAssocID="{F49BFEF3-AB09-465D-80B5-4C70A4DB829F}" presName="sibTrans" presStyleLbl="sibTrans2D1" presStyleIdx="1" presStyleCnt="3"/>
      <dgm:spPr/>
    </dgm:pt>
    <dgm:pt modelId="{33086D9E-9DF2-49D5-A7C8-15BC7B7B9114}" type="pres">
      <dgm:prSet presAssocID="{F49BFEF3-AB09-465D-80B5-4C70A4DB829F}" presName="connectorText" presStyleLbl="sibTrans2D1" presStyleIdx="1" presStyleCnt="3"/>
      <dgm:spPr/>
    </dgm:pt>
    <dgm:pt modelId="{554BF12A-FBB5-45EC-9DC5-74FB2A07D246}" type="pres">
      <dgm:prSet presAssocID="{C7AE2B3D-9586-491C-B42B-78B37DAC514A}" presName="node" presStyleLbl="node1" presStyleIdx="2" presStyleCnt="4" custScaleY="48847">
        <dgm:presLayoutVars>
          <dgm:bulletEnabled val="1"/>
        </dgm:presLayoutVars>
      </dgm:prSet>
      <dgm:spPr/>
    </dgm:pt>
    <dgm:pt modelId="{B75F663E-C6B0-4762-B7BA-FA348F409C59}" type="pres">
      <dgm:prSet presAssocID="{88C5DA9F-928E-478E-A725-C2524CA3B5D5}" presName="sibTrans" presStyleLbl="sibTrans2D1" presStyleIdx="2" presStyleCnt="3"/>
      <dgm:spPr/>
    </dgm:pt>
    <dgm:pt modelId="{B5F4B2A9-207A-4766-81E5-D545673E5492}" type="pres">
      <dgm:prSet presAssocID="{88C5DA9F-928E-478E-A725-C2524CA3B5D5}" presName="connectorText" presStyleLbl="sibTrans2D1" presStyleIdx="2" presStyleCnt="3"/>
      <dgm:spPr/>
    </dgm:pt>
    <dgm:pt modelId="{6EBBA4A7-E148-4620-A959-515B240A18CF}" type="pres">
      <dgm:prSet presAssocID="{7DD297B0-D5E1-449F-9C2F-317CB4D20F98}" presName="node" presStyleLbl="node1" presStyleIdx="3" presStyleCnt="4" custScaleY="46618">
        <dgm:presLayoutVars>
          <dgm:bulletEnabled val="1"/>
        </dgm:presLayoutVars>
      </dgm:prSet>
      <dgm:spPr/>
    </dgm:pt>
  </dgm:ptLst>
  <dgm:cxnLst>
    <dgm:cxn modelId="{84A09C04-89E1-4C3B-9386-50391DFEE08D}" type="presOf" srcId="{789F70A3-DB30-4120-962B-FFC2751A207F}" destId="{67BFB1F3-6E75-4056-8F49-DCE33540640B}" srcOrd="0" destOrd="1" presId="urn:microsoft.com/office/officeart/2005/8/layout/process1"/>
    <dgm:cxn modelId="{8E3ADD07-BE19-411F-930D-81844DE72919}" srcId="{B0BD00E1-E1C9-4234-8D66-A479C2C90F41}" destId="{673A538E-E9DC-4356-AD9A-C096E4E3F66C}" srcOrd="3" destOrd="0" parTransId="{D8B51C63-A72A-4A57-806D-056A90038D24}" sibTransId="{76380625-3585-4D44-BB5A-79584343DCFB}"/>
    <dgm:cxn modelId="{C6E74B08-40AB-447C-8BE9-ED3A4D1586CD}" srcId="{3E8523B4-B614-47A5-A6B9-61399BD02EA3}" destId="{7DD297B0-D5E1-449F-9C2F-317CB4D20F98}" srcOrd="3" destOrd="0" parTransId="{E2E5FB1A-E43F-4BEF-8D62-E3123FA5DA80}" sibTransId="{39613A71-1C62-48C3-B33F-AA6261F7C7CF}"/>
    <dgm:cxn modelId="{717DD50F-80C3-45EE-8319-D4B30973B54A}" srcId="{3E8523B4-B614-47A5-A6B9-61399BD02EA3}" destId="{CA008E16-2E60-408C-9012-39963768F052}" srcOrd="0" destOrd="0" parTransId="{05D4C146-C8BB-4DD3-9819-208359B486F0}" sibTransId="{F8901C85-9A68-4CCC-A895-39DEA530790C}"/>
    <dgm:cxn modelId="{6D447E18-D4F6-468B-8121-9DB27890AC37}" srcId="{B0BD00E1-E1C9-4234-8D66-A479C2C90F41}" destId="{2153C080-EA8A-4E42-A6ED-7BBB2667B937}" srcOrd="2" destOrd="0" parTransId="{AF979954-CEC4-4DE9-AB84-9B1467819018}" sibTransId="{0F29FAC6-013A-4815-9C3A-35072C0DA0BA}"/>
    <dgm:cxn modelId="{53BDAA23-5D8B-4D58-A7BB-DE35B1A8E32B}" type="presOf" srcId="{673A538E-E9DC-4356-AD9A-C096E4E3F66C}" destId="{67BFB1F3-6E75-4056-8F49-DCE33540640B}" srcOrd="0" destOrd="4" presId="urn:microsoft.com/office/officeart/2005/8/layout/process1"/>
    <dgm:cxn modelId="{5F7F5F3A-381E-437B-BB65-2DC9130F4E05}" srcId="{3E8523B4-B614-47A5-A6B9-61399BD02EA3}" destId="{C7AE2B3D-9586-491C-B42B-78B37DAC514A}" srcOrd="2" destOrd="0" parTransId="{CE4CB065-949A-454C-81B1-B2ED489CB228}" sibTransId="{88C5DA9F-928E-478E-A725-C2524CA3B5D5}"/>
    <dgm:cxn modelId="{CF0E5865-D5F8-46E4-94F9-4604F4B2CE17}" srcId="{B0BD00E1-E1C9-4234-8D66-A479C2C90F41}" destId="{789F70A3-DB30-4120-962B-FFC2751A207F}" srcOrd="0" destOrd="0" parTransId="{2DF3452B-D510-4225-A294-F8DE281ACA12}" sibTransId="{E8B4023A-72AD-4486-87C5-6AB1EB80BB2A}"/>
    <dgm:cxn modelId="{1BF68B4A-DCF0-4B3B-9405-B2ED53347851}" type="presOf" srcId="{EDB7394F-0504-41DE-A916-524619FF1CB2}" destId="{67BFB1F3-6E75-4056-8F49-DCE33540640B}" srcOrd="0" destOrd="2" presId="urn:microsoft.com/office/officeart/2005/8/layout/process1"/>
    <dgm:cxn modelId="{D6813151-FEA2-4BCC-962F-3BDA28BAA2ED}" type="presOf" srcId="{F49BFEF3-AB09-465D-80B5-4C70A4DB829F}" destId="{BA275374-BB92-41DA-8622-09D081BDE00C}" srcOrd="0" destOrd="0" presId="urn:microsoft.com/office/officeart/2005/8/layout/process1"/>
    <dgm:cxn modelId="{352C3372-36E4-484B-B253-9AAD73DA2B6F}" type="presOf" srcId="{88C5DA9F-928E-478E-A725-C2524CA3B5D5}" destId="{B5F4B2A9-207A-4766-81E5-D545673E5492}" srcOrd="1" destOrd="0" presId="urn:microsoft.com/office/officeart/2005/8/layout/process1"/>
    <dgm:cxn modelId="{7DD4CD5A-39BE-4B64-A266-666928B1EC6D}" type="presOf" srcId="{3E8523B4-B614-47A5-A6B9-61399BD02EA3}" destId="{AF56D22F-C078-463E-9AC6-3C8AD297AEE8}" srcOrd="0" destOrd="0" presId="urn:microsoft.com/office/officeart/2005/8/layout/process1"/>
    <dgm:cxn modelId="{5C1C7D7B-78AA-4860-A074-F96ACE502473}" type="presOf" srcId="{CA008E16-2E60-408C-9012-39963768F052}" destId="{0516121F-FB47-40F2-8E77-2E6A007D31EA}" srcOrd="0" destOrd="0" presId="urn:microsoft.com/office/officeart/2005/8/layout/process1"/>
    <dgm:cxn modelId="{8AD7997D-C401-40C8-94ED-636E0EB6FDC5}" type="presOf" srcId="{F8901C85-9A68-4CCC-A895-39DEA530790C}" destId="{C874F06C-1301-4781-90E4-12E8C0BEEDD2}" srcOrd="0" destOrd="0" presId="urn:microsoft.com/office/officeart/2005/8/layout/process1"/>
    <dgm:cxn modelId="{53D9F37D-B89B-46F0-B742-416579E06274}" type="presOf" srcId="{C7AE2B3D-9586-491C-B42B-78B37DAC514A}" destId="{554BF12A-FBB5-45EC-9DC5-74FB2A07D246}" srcOrd="0" destOrd="0" presId="urn:microsoft.com/office/officeart/2005/8/layout/process1"/>
    <dgm:cxn modelId="{29843781-5CF3-46D5-9956-693CC108858C}" type="presOf" srcId="{2153C080-EA8A-4E42-A6ED-7BBB2667B937}" destId="{67BFB1F3-6E75-4056-8F49-DCE33540640B}" srcOrd="0" destOrd="3" presId="urn:microsoft.com/office/officeart/2005/8/layout/process1"/>
    <dgm:cxn modelId="{1B311C86-8D04-4602-806A-A5860DAECBB1}" type="presOf" srcId="{F49BFEF3-AB09-465D-80B5-4C70A4DB829F}" destId="{33086D9E-9DF2-49D5-A7C8-15BC7B7B9114}" srcOrd="1" destOrd="0" presId="urn:microsoft.com/office/officeart/2005/8/layout/process1"/>
    <dgm:cxn modelId="{ADF27CA2-3353-4F31-8129-0E40FCF437BE}" type="presOf" srcId="{B0BD00E1-E1C9-4234-8D66-A479C2C90F41}" destId="{67BFB1F3-6E75-4056-8F49-DCE33540640B}" srcOrd="0" destOrd="0" presId="urn:microsoft.com/office/officeart/2005/8/layout/process1"/>
    <dgm:cxn modelId="{603D06AA-B4F6-4DFA-980F-D66A1D1726C0}" type="presOf" srcId="{88C5DA9F-928E-478E-A725-C2524CA3B5D5}" destId="{B75F663E-C6B0-4762-B7BA-FA348F409C59}" srcOrd="0" destOrd="0" presId="urn:microsoft.com/office/officeart/2005/8/layout/process1"/>
    <dgm:cxn modelId="{017A02B9-6926-48B0-A8EB-A8D77CAA5226}" type="presOf" srcId="{F8901C85-9A68-4CCC-A895-39DEA530790C}" destId="{90B18938-BF2F-4464-8570-E74170587702}" srcOrd="1" destOrd="0" presId="urn:microsoft.com/office/officeart/2005/8/layout/process1"/>
    <dgm:cxn modelId="{7B3306D5-8BD0-44BA-9CD1-F401F0A207A1}" srcId="{B0BD00E1-E1C9-4234-8D66-A479C2C90F41}" destId="{EDB7394F-0504-41DE-A916-524619FF1CB2}" srcOrd="1" destOrd="0" parTransId="{1AB5F4C4-E470-4638-8EF2-510D6CB60C2C}" sibTransId="{05D4E8E7-60C9-4154-B725-4C9C8D62B95D}"/>
    <dgm:cxn modelId="{DCD552D5-8442-4259-B92F-FEE825FF5164}" type="presOf" srcId="{7DD297B0-D5E1-449F-9C2F-317CB4D20F98}" destId="{6EBBA4A7-E148-4620-A959-515B240A18CF}" srcOrd="0" destOrd="0" presId="urn:microsoft.com/office/officeart/2005/8/layout/process1"/>
    <dgm:cxn modelId="{B6EA35EA-31B3-47B1-9500-E033EBFC8A53}" srcId="{3E8523B4-B614-47A5-A6B9-61399BD02EA3}" destId="{B0BD00E1-E1C9-4234-8D66-A479C2C90F41}" srcOrd="1" destOrd="0" parTransId="{00B40F55-5EB5-4AA7-A51C-03ED32B5D45D}" sibTransId="{F49BFEF3-AB09-465D-80B5-4C70A4DB829F}"/>
    <dgm:cxn modelId="{5FC398BD-8FA5-45F4-B217-2A5ACDFE353E}" type="presParOf" srcId="{AF56D22F-C078-463E-9AC6-3C8AD297AEE8}" destId="{0516121F-FB47-40F2-8E77-2E6A007D31EA}" srcOrd="0" destOrd="0" presId="urn:microsoft.com/office/officeart/2005/8/layout/process1"/>
    <dgm:cxn modelId="{5489DDA8-9E0C-4477-8F4B-741C64EBAB49}" type="presParOf" srcId="{AF56D22F-C078-463E-9AC6-3C8AD297AEE8}" destId="{C874F06C-1301-4781-90E4-12E8C0BEEDD2}" srcOrd="1" destOrd="0" presId="urn:microsoft.com/office/officeart/2005/8/layout/process1"/>
    <dgm:cxn modelId="{775B162F-5DBF-4D15-96B7-4D4E1BA0F563}" type="presParOf" srcId="{C874F06C-1301-4781-90E4-12E8C0BEEDD2}" destId="{90B18938-BF2F-4464-8570-E74170587702}" srcOrd="0" destOrd="0" presId="urn:microsoft.com/office/officeart/2005/8/layout/process1"/>
    <dgm:cxn modelId="{9D02226B-1A1C-49EE-B042-1B1C412EC829}" type="presParOf" srcId="{AF56D22F-C078-463E-9AC6-3C8AD297AEE8}" destId="{67BFB1F3-6E75-4056-8F49-DCE33540640B}" srcOrd="2" destOrd="0" presId="urn:microsoft.com/office/officeart/2005/8/layout/process1"/>
    <dgm:cxn modelId="{6EC1735D-58DB-4F53-8462-98F1BDCD6540}" type="presParOf" srcId="{AF56D22F-C078-463E-9AC6-3C8AD297AEE8}" destId="{BA275374-BB92-41DA-8622-09D081BDE00C}" srcOrd="3" destOrd="0" presId="urn:microsoft.com/office/officeart/2005/8/layout/process1"/>
    <dgm:cxn modelId="{DA2F4389-D585-404D-AB69-D892BF51995D}" type="presParOf" srcId="{BA275374-BB92-41DA-8622-09D081BDE00C}" destId="{33086D9E-9DF2-49D5-A7C8-15BC7B7B9114}" srcOrd="0" destOrd="0" presId="urn:microsoft.com/office/officeart/2005/8/layout/process1"/>
    <dgm:cxn modelId="{3D4E9CD5-1D68-49FC-9891-50C4A4078589}" type="presParOf" srcId="{AF56D22F-C078-463E-9AC6-3C8AD297AEE8}" destId="{554BF12A-FBB5-45EC-9DC5-74FB2A07D246}" srcOrd="4" destOrd="0" presId="urn:microsoft.com/office/officeart/2005/8/layout/process1"/>
    <dgm:cxn modelId="{21D9031F-24C9-4B91-92AC-0340DFFE02CA}" type="presParOf" srcId="{AF56D22F-C078-463E-9AC6-3C8AD297AEE8}" destId="{B75F663E-C6B0-4762-B7BA-FA348F409C59}" srcOrd="5" destOrd="0" presId="urn:microsoft.com/office/officeart/2005/8/layout/process1"/>
    <dgm:cxn modelId="{6EF72A11-8CF3-4B4B-A772-3E27D3D1AFDD}" type="presParOf" srcId="{B75F663E-C6B0-4762-B7BA-FA348F409C59}" destId="{B5F4B2A9-207A-4766-81E5-D545673E5492}" srcOrd="0" destOrd="0" presId="urn:microsoft.com/office/officeart/2005/8/layout/process1"/>
    <dgm:cxn modelId="{79720B7C-65E7-4558-B531-1F28163D5243}" type="presParOf" srcId="{AF56D22F-C078-463E-9AC6-3C8AD297AEE8}" destId="{6EBBA4A7-E148-4620-A959-515B240A18CF}"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32590A-21F6-4186-AF01-B7B036514578}" type="doc">
      <dgm:prSet loTypeId="urn:microsoft.com/office/officeart/2005/8/layout/matrix1" loCatId="matrix" qsTypeId="urn:microsoft.com/office/officeart/2005/8/quickstyle/simple1" qsCatId="simple" csTypeId="urn:microsoft.com/office/officeart/2005/8/colors/accent0_3" csCatId="mainScheme" phldr="1"/>
      <dgm:spPr/>
      <dgm:t>
        <a:bodyPr/>
        <a:lstStyle/>
        <a:p>
          <a:endParaRPr lang="en-US"/>
        </a:p>
      </dgm:t>
    </dgm:pt>
    <dgm:pt modelId="{2580DB03-AD30-4EAC-AF9F-633EDDC6A3F2}">
      <dgm:prSet phldrT="[Text]" custT="1"/>
      <dgm:spPr/>
      <dgm:t>
        <a:bodyPr/>
        <a:lstStyle/>
        <a:p>
          <a:r>
            <a:rPr lang="en-US" sz="4000" dirty="0"/>
            <a:t>Threats</a:t>
          </a:r>
        </a:p>
      </dgm:t>
    </dgm:pt>
    <dgm:pt modelId="{A1B1C589-0673-4C97-AD7B-8DDE6CFC568F}" type="parTrans" cxnId="{B0858A9E-602B-45EE-A8D7-62E487C9A641}">
      <dgm:prSet/>
      <dgm:spPr/>
      <dgm:t>
        <a:bodyPr/>
        <a:lstStyle/>
        <a:p>
          <a:endParaRPr lang="en-US"/>
        </a:p>
      </dgm:t>
    </dgm:pt>
    <dgm:pt modelId="{793B974B-A373-464B-ACAB-49734F5AF983}" type="sibTrans" cxnId="{B0858A9E-602B-45EE-A8D7-62E487C9A641}">
      <dgm:prSet/>
      <dgm:spPr/>
      <dgm:t>
        <a:bodyPr/>
        <a:lstStyle/>
        <a:p>
          <a:endParaRPr lang="en-US"/>
        </a:p>
      </dgm:t>
    </dgm:pt>
    <dgm:pt modelId="{569D5B31-3FF2-48B8-8456-CF722AA5FD5A}">
      <dgm:prSet phldrT="[Text]" custT="1"/>
      <dgm:spPr/>
      <dgm:t>
        <a:bodyPr/>
        <a:lstStyle/>
        <a:p>
          <a:r>
            <a:rPr lang="en-CA" sz="2000" b="1" dirty="0"/>
            <a:t>Mitigate</a:t>
          </a:r>
          <a:r>
            <a:rPr lang="en-CA" sz="1700" b="1" dirty="0"/>
            <a:t> </a:t>
          </a:r>
        </a:p>
        <a:p>
          <a:r>
            <a:rPr lang="en-CA" sz="1700" dirty="0"/>
            <a:t>Reduce its impact or probability (e.g., more/better quality assurance/control).  Consider backup resources.</a:t>
          </a:r>
          <a:endParaRPr lang="en-US" sz="1700" dirty="0"/>
        </a:p>
      </dgm:t>
    </dgm:pt>
    <dgm:pt modelId="{79D1CCCB-7115-4163-8CE1-97DAE9B72FC6}" type="parTrans" cxnId="{DFEC01EA-97E2-4B78-A5E2-985DAAF0F282}">
      <dgm:prSet/>
      <dgm:spPr/>
      <dgm:t>
        <a:bodyPr/>
        <a:lstStyle/>
        <a:p>
          <a:endParaRPr lang="en-US"/>
        </a:p>
      </dgm:t>
    </dgm:pt>
    <dgm:pt modelId="{00AFE72A-F338-4FE4-9A60-084540585D1F}" type="sibTrans" cxnId="{DFEC01EA-97E2-4B78-A5E2-985DAAF0F282}">
      <dgm:prSet/>
      <dgm:spPr/>
      <dgm:t>
        <a:bodyPr/>
        <a:lstStyle/>
        <a:p>
          <a:endParaRPr lang="en-US"/>
        </a:p>
      </dgm:t>
    </dgm:pt>
    <dgm:pt modelId="{E75C3758-EB54-4A03-AC56-9491D5B1B0F6}">
      <dgm:prSet phldrT="[Text]" phldr="1"/>
      <dgm:spPr/>
      <dgm:t>
        <a:bodyPr/>
        <a:lstStyle/>
        <a:p>
          <a:endParaRPr lang="en-US"/>
        </a:p>
      </dgm:t>
    </dgm:pt>
    <dgm:pt modelId="{EF90BAA9-E8D0-4FAF-BB45-0DBDF64FD802}" type="parTrans" cxnId="{ECE7173D-5193-4D4A-A891-CC02C1F725F0}">
      <dgm:prSet/>
      <dgm:spPr/>
      <dgm:t>
        <a:bodyPr/>
        <a:lstStyle/>
        <a:p>
          <a:endParaRPr lang="en-US"/>
        </a:p>
      </dgm:t>
    </dgm:pt>
    <dgm:pt modelId="{55CE8F75-A745-4C42-9422-3D82207B8159}" type="sibTrans" cxnId="{ECE7173D-5193-4D4A-A891-CC02C1F725F0}">
      <dgm:prSet/>
      <dgm:spPr/>
      <dgm:t>
        <a:bodyPr/>
        <a:lstStyle/>
        <a:p>
          <a:endParaRPr lang="en-US"/>
        </a:p>
      </dgm:t>
    </dgm:pt>
    <dgm:pt modelId="{A00D419B-47B0-4FF9-B18B-F6CA69274422}">
      <dgm:prSet phldrT="[Text]" phldr="1"/>
      <dgm:spPr/>
      <dgm:t>
        <a:bodyPr/>
        <a:lstStyle/>
        <a:p>
          <a:endParaRPr lang="en-US"/>
        </a:p>
      </dgm:t>
    </dgm:pt>
    <dgm:pt modelId="{51EB1402-A270-4B30-A08C-09BE7E905EAC}" type="parTrans" cxnId="{F2DC0CD1-CE2A-407D-822E-B5B07C726C69}">
      <dgm:prSet/>
      <dgm:spPr/>
      <dgm:t>
        <a:bodyPr/>
        <a:lstStyle/>
        <a:p>
          <a:endParaRPr lang="en-US"/>
        </a:p>
      </dgm:t>
    </dgm:pt>
    <dgm:pt modelId="{D923D44E-688B-4E08-9A9F-7950C6A0233D}" type="sibTrans" cxnId="{F2DC0CD1-CE2A-407D-822E-B5B07C726C69}">
      <dgm:prSet/>
      <dgm:spPr/>
      <dgm:t>
        <a:bodyPr/>
        <a:lstStyle/>
        <a:p>
          <a:endParaRPr lang="en-US"/>
        </a:p>
      </dgm:t>
    </dgm:pt>
    <dgm:pt modelId="{6C2FE3A8-7674-45B7-B0D1-C1CB3D32F152}">
      <dgm:prSet phldrT="[Text]" phldr="1"/>
      <dgm:spPr/>
      <dgm:t>
        <a:bodyPr/>
        <a:lstStyle/>
        <a:p>
          <a:endParaRPr lang="en-US"/>
        </a:p>
      </dgm:t>
    </dgm:pt>
    <dgm:pt modelId="{A7919612-2729-4B50-B101-1EB73221B209}" type="parTrans" cxnId="{3EE897B7-9FD6-4C7C-AA4E-C3A287C07A94}">
      <dgm:prSet/>
      <dgm:spPr/>
      <dgm:t>
        <a:bodyPr/>
        <a:lstStyle/>
        <a:p>
          <a:endParaRPr lang="en-US"/>
        </a:p>
      </dgm:t>
    </dgm:pt>
    <dgm:pt modelId="{7ABDFAA1-2B9B-4A5B-B8B4-7E5A76B4BED5}" type="sibTrans" cxnId="{3EE897B7-9FD6-4C7C-AA4E-C3A287C07A94}">
      <dgm:prSet/>
      <dgm:spPr/>
      <dgm:t>
        <a:bodyPr/>
        <a:lstStyle/>
        <a:p>
          <a:endParaRPr lang="en-US"/>
        </a:p>
      </dgm:t>
    </dgm:pt>
    <dgm:pt modelId="{078DF4A3-FE5D-4CE2-8189-A730095F556C}">
      <dgm:prSet custT="1"/>
      <dgm:spPr/>
      <dgm:t>
        <a:bodyPr/>
        <a:lstStyle/>
        <a:p>
          <a:r>
            <a:rPr lang="en-CA" sz="2000" b="1" dirty="0"/>
            <a:t>Avoid</a:t>
          </a:r>
        </a:p>
        <a:p>
          <a:r>
            <a:rPr lang="en-CA" sz="1700" dirty="0"/>
            <a:t>Eliminate the cause (potential risk far exceeds the potential benefits).  Consider international supplier.</a:t>
          </a:r>
          <a:endParaRPr lang="en-US" sz="1700" dirty="0"/>
        </a:p>
      </dgm:t>
    </dgm:pt>
    <dgm:pt modelId="{BA54B4D2-A901-40A1-9FD1-4D1CB5AC4E08}" type="parTrans" cxnId="{A6D762B6-6F88-45E5-B4AE-F4502B151108}">
      <dgm:prSet/>
      <dgm:spPr/>
      <dgm:t>
        <a:bodyPr/>
        <a:lstStyle/>
        <a:p>
          <a:endParaRPr lang="en-US"/>
        </a:p>
      </dgm:t>
    </dgm:pt>
    <dgm:pt modelId="{E43EA33A-E669-4535-A36A-A5E33E9C3B8B}" type="sibTrans" cxnId="{A6D762B6-6F88-45E5-B4AE-F4502B151108}">
      <dgm:prSet/>
      <dgm:spPr/>
      <dgm:t>
        <a:bodyPr/>
        <a:lstStyle/>
        <a:p>
          <a:endParaRPr lang="en-US"/>
        </a:p>
      </dgm:t>
    </dgm:pt>
    <dgm:pt modelId="{7FAF92BB-0B47-48AD-BF4B-BE60FDF324F0}">
      <dgm:prSet custT="1"/>
      <dgm:spPr/>
      <dgm:t>
        <a:bodyPr/>
        <a:lstStyle/>
        <a:p>
          <a:r>
            <a:rPr lang="en-CA" sz="2000" b="1" dirty="0"/>
            <a:t>Accept</a:t>
          </a:r>
        </a:p>
        <a:p>
          <a:r>
            <a:rPr lang="en-CA" sz="1500" dirty="0"/>
            <a:t>“If it happens, it happens” or create a contingency plan. Cost of risk mitigation is higher than cost of risk.  Consider collision insurance for an old car.</a:t>
          </a:r>
          <a:endParaRPr lang="en-US" sz="1500" dirty="0"/>
        </a:p>
      </dgm:t>
    </dgm:pt>
    <dgm:pt modelId="{FE95168C-F961-4C21-8DAB-DE26F9C87569}" type="parTrans" cxnId="{C4EB1211-1B95-4A46-8AB4-CF6B2F27ACEB}">
      <dgm:prSet/>
      <dgm:spPr/>
      <dgm:t>
        <a:bodyPr/>
        <a:lstStyle/>
        <a:p>
          <a:endParaRPr lang="en-US"/>
        </a:p>
      </dgm:t>
    </dgm:pt>
    <dgm:pt modelId="{9E8D323C-15AA-4D6B-A635-CDB92FAC8226}" type="sibTrans" cxnId="{C4EB1211-1B95-4A46-8AB4-CF6B2F27ACEB}">
      <dgm:prSet/>
      <dgm:spPr/>
      <dgm:t>
        <a:bodyPr/>
        <a:lstStyle/>
        <a:p>
          <a:endParaRPr lang="en-US"/>
        </a:p>
      </dgm:t>
    </dgm:pt>
    <dgm:pt modelId="{7D6C3626-460E-4D35-B5CE-0006184D4E15}">
      <dgm:prSet custT="1"/>
      <dgm:spPr/>
      <dgm:t>
        <a:bodyPr/>
        <a:lstStyle/>
        <a:p>
          <a:r>
            <a:rPr lang="en-CA" sz="2000" b="1" dirty="0"/>
            <a:t>Transfer</a:t>
          </a:r>
          <a:r>
            <a:rPr lang="en-CA" sz="1700" dirty="0"/>
            <a:t> </a:t>
          </a:r>
        </a:p>
        <a:p>
          <a:r>
            <a:rPr lang="en-CA" sz="1700" dirty="0"/>
            <a:t>Assign risk to someone else (e.g., by subcontracting or buying insurance).</a:t>
          </a:r>
          <a:endParaRPr lang="en-US" sz="1700" dirty="0"/>
        </a:p>
      </dgm:t>
    </dgm:pt>
    <dgm:pt modelId="{4591BA19-2147-422D-8A78-2E8F6EFB07B8}" type="parTrans" cxnId="{E4E46F0B-5768-4237-B308-885C70BB986F}">
      <dgm:prSet/>
      <dgm:spPr/>
      <dgm:t>
        <a:bodyPr/>
        <a:lstStyle/>
        <a:p>
          <a:endParaRPr lang="en-US"/>
        </a:p>
      </dgm:t>
    </dgm:pt>
    <dgm:pt modelId="{4765D100-A21B-4945-BF79-3BBB50AA7E04}" type="sibTrans" cxnId="{E4E46F0B-5768-4237-B308-885C70BB986F}">
      <dgm:prSet/>
      <dgm:spPr/>
      <dgm:t>
        <a:bodyPr/>
        <a:lstStyle/>
        <a:p>
          <a:endParaRPr lang="en-US"/>
        </a:p>
      </dgm:t>
    </dgm:pt>
    <dgm:pt modelId="{E852F5A1-C956-41C2-9A66-74B3CEF8CF27}">
      <dgm:prSet/>
      <dgm:spPr/>
      <dgm:t>
        <a:bodyPr/>
        <a:lstStyle/>
        <a:p>
          <a:endParaRPr lang="en-US" dirty="0"/>
        </a:p>
      </dgm:t>
    </dgm:pt>
    <dgm:pt modelId="{5C9A40C7-CF33-49FB-9063-8B181FE736E8}" type="parTrans" cxnId="{C75F5DAA-07CF-4F64-BBA2-473C81E79E35}">
      <dgm:prSet/>
      <dgm:spPr/>
      <dgm:t>
        <a:bodyPr/>
        <a:lstStyle/>
        <a:p>
          <a:endParaRPr lang="en-US"/>
        </a:p>
      </dgm:t>
    </dgm:pt>
    <dgm:pt modelId="{A3C9849F-3100-412D-8364-C89D1F0DE2B0}" type="sibTrans" cxnId="{C75F5DAA-07CF-4F64-BBA2-473C81E79E35}">
      <dgm:prSet/>
      <dgm:spPr/>
      <dgm:t>
        <a:bodyPr/>
        <a:lstStyle/>
        <a:p>
          <a:endParaRPr lang="en-US"/>
        </a:p>
      </dgm:t>
    </dgm:pt>
    <dgm:pt modelId="{9BA81221-898C-423A-9F83-5AED6181FE49}" type="pres">
      <dgm:prSet presAssocID="{1032590A-21F6-4186-AF01-B7B036514578}" presName="diagram" presStyleCnt="0">
        <dgm:presLayoutVars>
          <dgm:chMax val="1"/>
          <dgm:dir/>
          <dgm:animLvl val="ctr"/>
          <dgm:resizeHandles val="exact"/>
        </dgm:presLayoutVars>
      </dgm:prSet>
      <dgm:spPr/>
    </dgm:pt>
    <dgm:pt modelId="{69FA2A1F-745D-4CF4-BC47-0D7C5F1C1E29}" type="pres">
      <dgm:prSet presAssocID="{1032590A-21F6-4186-AF01-B7B036514578}" presName="matrix" presStyleCnt="0"/>
      <dgm:spPr/>
    </dgm:pt>
    <dgm:pt modelId="{A9104849-BF3A-4C7E-96BD-8D3AC7427717}" type="pres">
      <dgm:prSet presAssocID="{1032590A-21F6-4186-AF01-B7B036514578}" presName="tile1" presStyleLbl="node1" presStyleIdx="0" presStyleCnt="4" custLinFactNeighborY="585"/>
      <dgm:spPr/>
    </dgm:pt>
    <dgm:pt modelId="{038CB594-D542-4BC1-910A-C36EA673CBBC}" type="pres">
      <dgm:prSet presAssocID="{1032590A-21F6-4186-AF01-B7B036514578}" presName="tile1text" presStyleLbl="node1" presStyleIdx="0" presStyleCnt="4">
        <dgm:presLayoutVars>
          <dgm:chMax val="0"/>
          <dgm:chPref val="0"/>
          <dgm:bulletEnabled val="1"/>
        </dgm:presLayoutVars>
      </dgm:prSet>
      <dgm:spPr/>
    </dgm:pt>
    <dgm:pt modelId="{9E6A9685-B75A-4314-88A0-182FC9EFE66B}" type="pres">
      <dgm:prSet presAssocID="{1032590A-21F6-4186-AF01-B7B036514578}" presName="tile2" presStyleLbl="node1" presStyleIdx="1" presStyleCnt="4"/>
      <dgm:spPr/>
    </dgm:pt>
    <dgm:pt modelId="{1E03D96E-6B78-4B77-974F-88776674E6F9}" type="pres">
      <dgm:prSet presAssocID="{1032590A-21F6-4186-AF01-B7B036514578}" presName="tile2text" presStyleLbl="node1" presStyleIdx="1" presStyleCnt="4">
        <dgm:presLayoutVars>
          <dgm:chMax val="0"/>
          <dgm:chPref val="0"/>
          <dgm:bulletEnabled val="1"/>
        </dgm:presLayoutVars>
      </dgm:prSet>
      <dgm:spPr/>
    </dgm:pt>
    <dgm:pt modelId="{8250C349-33D9-413C-AD9D-575CE76B056C}" type="pres">
      <dgm:prSet presAssocID="{1032590A-21F6-4186-AF01-B7B036514578}" presName="tile3" presStyleLbl="node1" presStyleIdx="2" presStyleCnt="4"/>
      <dgm:spPr/>
    </dgm:pt>
    <dgm:pt modelId="{5686DB49-0099-40E5-B090-4ADFD77879B5}" type="pres">
      <dgm:prSet presAssocID="{1032590A-21F6-4186-AF01-B7B036514578}" presName="tile3text" presStyleLbl="node1" presStyleIdx="2" presStyleCnt="4">
        <dgm:presLayoutVars>
          <dgm:chMax val="0"/>
          <dgm:chPref val="0"/>
          <dgm:bulletEnabled val="1"/>
        </dgm:presLayoutVars>
      </dgm:prSet>
      <dgm:spPr/>
    </dgm:pt>
    <dgm:pt modelId="{85162F89-814E-448B-BED1-8F96C3C75FBB}" type="pres">
      <dgm:prSet presAssocID="{1032590A-21F6-4186-AF01-B7B036514578}" presName="tile4" presStyleLbl="node1" presStyleIdx="3" presStyleCnt="4"/>
      <dgm:spPr/>
    </dgm:pt>
    <dgm:pt modelId="{9C2061D1-F4F3-4F77-A75D-0598B698FDDC}" type="pres">
      <dgm:prSet presAssocID="{1032590A-21F6-4186-AF01-B7B036514578}" presName="tile4text" presStyleLbl="node1" presStyleIdx="3" presStyleCnt="4">
        <dgm:presLayoutVars>
          <dgm:chMax val="0"/>
          <dgm:chPref val="0"/>
          <dgm:bulletEnabled val="1"/>
        </dgm:presLayoutVars>
      </dgm:prSet>
      <dgm:spPr/>
    </dgm:pt>
    <dgm:pt modelId="{14C089FF-79B0-4382-9160-DB081A9EE9CD}" type="pres">
      <dgm:prSet presAssocID="{1032590A-21F6-4186-AF01-B7B036514578}" presName="centerTile" presStyleLbl="fgShp" presStyleIdx="0" presStyleCnt="1">
        <dgm:presLayoutVars>
          <dgm:chMax val="0"/>
          <dgm:chPref val="0"/>
        </dgm:presLayoutVars>
      </dgm:prSet>
      <dgm:spPr/>
    </dgm:pt>
  </dgm:ptLst>
  <dgm:cxnLst>
    <dgm:cxn modelId="{E4E46F0B-5768-4237-B308-885C70BB986F}" srcId="{2580DB03-AD30-4EAC-AF9F-633EDDC6A3F2}" destId="{7D6C3626-460E-4D35-B5CE-0006184D4E15}" srcOrd="1" destOrd="0" parTransId="{4591BA19-2147-422D-8A78-2E8F6EFB07B8}" sibTransId="{4765D100-A21B-4945-BF79-3BBB50AA7E04}"/>
    <dgm:cxn modelId="{C4EB1211-1B95-4A46-8AB4-CF6B2F27ACEB}" srcId="{2580DB03-AD30-4EAC-AF9F-633EDDC6A3F2}" destId="{7FAF92BB-0B47-48AD-BF4B-BE60FDF324F0}" srcOrd="3" destOrd="0" parTransId="{FE95168C-F961-4C21-8DAB-DE26F9C87569}" sibTransId="{9E8D323C-15AA-4D6B-A635-CDB92FAC8226}"/>
    <dgm:cxn modelId="{88ED7E2F-59FD-43A3-8723-56F90A102E85}" type="presOf" srcId="{7D6C3626-460E-4D35-B5CE-0006184D4E15}" destId="{1E03D96E-6B78-4B77-974F-88776674E6F9}" srcOrd="1" destOrd="0" presId="urn:microsoft.com/office/officeart/2005/8/layout/matrix1"/>
    <dgm:cxn modelId="{1E339734-6550-463B-A86C-FA8846E2881E}" type="presOf" srcId="{7FAF92BB-0B47-48AD-BF4B-BE60FDF324F0}" destId="{85162F89-814E-448B-BED1-8F96C3C75FBB}" srcOrd="0" destOrd="0" presId="urn:microsoft.com/office/officeart/2005/8/layout/matrix1"/>
    <dgm:cxn modelId="{FCEAA039-3A84-4406-A211-8B94E56ECBDF}" type="presOf" srcId="{569D5B31-3FF2-48B8-8456-CF722AA5FD5A}" destId="{038CB594-D542-4BC1-910A-C36EA673CBBC}" srcOrd="1" destOrd="0" presId="urn:microsoft.com/office/officeart/2005/8/layout/matrix1"/>
    <dgm:cxn modelId="{ECE7173D-5193-4D4A-A891-CC02C1F725F0}" srcId="{2580DB03-AD30-4EAC-AF9F-633EDDC6A3F2}" destId="{E75C3758-EB54-4A03-AC56-9491D5B1B0F6}" srcOrd="5" destOrd="0" parTransId="{EF90BAA9-E8D0-4FAF-BB45-0DBDF64FD802}" sibTransId="{55CE8F75-A745-4C42-9422-3D82207B8159}"/>
    <dgm:cxn modelId="{92D7FE5B-1540-4FC1-B96F-4ACB6ECDB78B}" type="presOf" srcId="{078DF4A3-FE5D-4CE2-8189-A730095F556C}" destId="{8250C349-33D9-413C-AD9D-575CE76B056C}" srcOrd="0" destOrd="0" presId="urn:microsoft.com/office/officeart/2005/8/layout/matrix1"/>
    <dgm:cxn modelId="{DCAE0E59-15C2-4F44-A1D5-CF862F9A462C}" type="presOf" srcId="{1032590A-21F6-4186-AF01-B7B036514578}" destId="{9BA81221-898C-423A-9F83-5AED6181FE49}" srcOrd="0" destOrd="0" presId="urn:microsoft.com/office/officeart/2005/8/layout/matrix1"/>
    <dgm:cxn modelId="{02EB0287-4E5B-446D-8C99-5769BBF3CE78}" type="presOf" srcId="{2580DB03-AD30-4EAC-AF9F-633EDDC6A3F2}" destId="{14C089FF-79B0-4382-9160-DB081A9EE9CD}" srcOrd="0" destOrd="0" presId="urn:microsoft.com/office/officeart/2005/8/layout/matrix1"/>
    <dgm:cxn modelId="{8B371699-E4D6-434B-9BAB-1B2A7FFDD92D}" type="presOf" srcId="{569D5B31-3FF2-48B8-8456-CF722AA5FD5A}" destId="{A9104849-BF3A-4C7E-96BD-8D3AC7427717}" srcOrd="0" destOrd="0" presId="urn:microsoft.com/office/officeart/2005/8/layout/matrix1"/>
    <dgm:cxn modelId="{B0858A9E-602B-45EE-A8D7-62E487C9A641}" srcId="{1032590A-21F6-4186-AF01-B7B036514578}" destId="{2580DB03-AD30-4EAC-AF9F-633EDDC6A3F2}" srcOrd="0" destOrd="0" parTransId="{A1B1C589-0673-4C97-AD7B-8DDE6CFC568F}" sibTransId="{793B974B-A373-464B-ACAB-49734F5AF983}"/>
    <dgm:cxn modelId="{C75F5DAA-07CF-4F64-BBA2-473C81E79E35}" srcId="{2580DB03-AD30-4EAC-AF9F-633EDDC6A3F2}" destId="{E852F5A1-C956-41C2-9A66-74B3CEF8CF27}" srcOrd="4" destOrd="0" parTransId="{5C9A40C7-CF33-49FB-9063-8B181FE736E8}" sibTransId="{A3C9849F-3100-412D-8364-C89D1F0DE2B0}"/>
    <dgm:cxn modelId="{E01814B0-6EAD-4ED7-B875-5EC7124D4B85}" type="presOf" srcId="{7D6C3626-460E-4D35-B5CE-0006184D4E15}" destId="{9E6A9685-B75A-4314-88A0-182FC9EFE66B}" srcOrd="0" destOrd="0" presId="urn:microsoft.com/office/officeart/2005/8/layout/matrix1"/>
    <dgm:cxn modelId="{A6D762B6-6F88-45E5-B4AE-F4502B151108}" srcId="{2580DB03-AD30-4EAC-AF9F-633EDDC6A3F2}" destId="{078DF4A3-FE5D-4CE2-8189-A730095F556C}" srcOrd="2" destOrd="0" parTransId="{BA54B4D2-A901-40A1-9FD1-4D1CB5AC4E08}" sibTransId="{E43EA33A-E669-4535-A36A-A5E33E9C3B8B}"/>
    <dgm:cxn modelId="{3EE897B7-9FD6-4C7C-AA4E-C3A287C07A94}" srcId="{2580DB03-AD30-4EAC-AF9F-633EDDC6A3F2}" destId="{6C2FE3A8-7674-45B7-B0D1-C1CB3D32F152}" srcOrd="7" destOrd="0" parTransId="{A7919612-2729-4B50-B101-1EB73221B209}" sibTransId="{7ABDFAA1-2B9B-4A5B-B8B4-7E5A76B4BED5}"/>
    <dgm:cxn modelId="{79AF3AC3-5FA6-458D-89BB-7C39190D56F9}" type="presOf" srcId="{078DF4A3-FE5D-4CE2-8189-A730095F556C}" destId="{5686DB49-0099-40E5-B090-4ADFD77879B5}" srcOrd="1" destOrd="0" presId="urn:microsoft.com/office/officeart/2005/8/layout/matrix1"/>
    <dgm:cxn modelId="{F2DC0CD1-CE2A-407D-822E-B5B07C726C69}" srcId="{2580DB03-AD30-4EAC-AF9F-633EDDC6A3F2}" destId="{A00D419B-47B0-4FF9-B18B-F6CA69274422}" srcOrd="6" destOrd="0" parTransId="{51EB1402-A270-4B30-A08C-09BE7E905EAC}" sibTransId="{D923D44E-688B-4E08-9A9F-7950C6A0233D}"/>
    <dgm:cxn modelId="{A2CB58D2-D7CC-46DA-8D6F-77FEEC6756E8}" type="presOf" srcId="{7FAF92BB-0B47-48AD-BF4B-BE60FDF324F0}" destId="{9C2061D1-F4F3-4F77-A75D-0598B698FDDC}" srcOrd="1" destOrd="0" presId="urn:microsoft.com/office/officeart/2005/8/layout/matrix1"/>
    <dgm:cxn modelId="{DFEC01EA-97E2-4B78-A5E2-985DAAF0F282}" srcId="{2580DB03-AD30-4EAC-AF9F-633EDDC6A3F2}" destId="{569D5B31-3FF2-48B8-8456-CF722AA5FD5A}" srcOrd="0" destOrd="0" parTransId="{79D1CCCB-7115-4163-8CE1-97DAE9B72FC6}" sibTransId="{00AFE72A-F338-4FE4-9A60-084540585D1F}"/>
    <dgm:cxn modelId="{0D78DDD6-6B88-4006-883D-713C2F045C82}" type="presParOf" srcId="{9BA81221-898C-423A-9F83-5AED6181FE49}" destId="{69FA2A1F-745D-4CF4-BC47-0D7C5F1C1E29}" srcOrd="0" destOrd="0" presId="urn:microsoft.com/office/officeart/2005/8/layout/matrix1"/>
    <dgm:cxn modelId="{EAA1FE81-4952-4597-884B-40A2B4F944CA}" type="presParOf" srcId="{69FA2A1F-745D-4CF4-BC47-0D7C5F1C1E29}" destId="{A9104849-BF3A-4C7E-96BD-8D3AC7427717}" srcOrd="0" destOrd="0" presId="urn:microsoft.com/office/officeart/2005/8/layout/matrix1"/>
    <dgm:cxn modelId="{152DB955-119A-4A80-AB81-595492EB1866}" type="presParOf" srcId="{69FA2A1F-745D-4CF4-BC47-0D7C5F1C1E29}" destId="{038CB594-D542-4BC1-910A-C36EA673CBBC}" srcOrd="1" destOrd="0" presId="urn:microsoft.com/office/officeart/2005/8/layout/matrix1"/>
    <dgm:cxn modelId="{6F03878E-6CA3-4FD3-B848-44AC6C4A6A95}" type="presParOf" srcId="{69FA2A1F-745D-4CF4-BC47-0D7C5F1C1E29}" destId="{9E6A9685-B75A-4314-88A0-182FC9EFE66B}" srcOrd="2" destOrd="0" presId="urn:microsoft.com/office/officeart/2005/8/layout/matrix1"/>
    <dgm:cxn modelId="{AA828DEF-5847-4EF8-8C46-C68AE544248B}" type="presParOf" srcId="{69FA2A1F-745D-4CF4-BC47-0D7C5F1C1E29}" destId="{1E03D96E-6B78-4B77-974F-88776674E6F9}" srcOrd="3" destOrd="0" presId="urn:microsoft.com/office/officeart/2005/8/layout/matrix1"/>
    <dgm:cxn modelId="{B527D6DD-55A8-4B90-99F1-EF6FFAD5E61A}" type="presParOf" srcId="{69FA2A1F-745D-4CF4-BC47-0D7C5F1C1E29}" destId="{8250C349-33D9-413C-AD9D-575CE76B056C}" srcOrd="4" destOrd="0" presId="urn:microsoft.com/office/officeart/2005/8/layout/matrix1"/>
    <dgm:cxn modelId="{79BCEC5B-83CF-4040-B542-D3F2CD9B0C29}" type="presParOf" srcId="{69FA2A1F-745D-4CF4-BC47-0D7C5F1C1E29}" destId="{5686DB49-0099-40E5-B090-4ADFD77879B5}" srcOrd="5" destOrd="0" presId="urn:microsoft.com/office/officeart/2005/8/layout/matrix1"/>
    <dgm:cxn modelId="{EED2D7E7-172D-4F88-AEC0-6896870B5E0A}" type="presParOf" srcId="{69FA2A1F-745D-4CF4-BC47-0D7C5F1C1E29}" destId="{85162F89-814E-448B-BED1-8F96C3C75FBB}" srcOrd="6" destOrd="0" presId="urn:microsoft.com/office/officeart/2005/8/layout/matrix1"/>
    <dgm:cxn modelId="{C34BC96B-4301-452D-8E81-88EEDB819FD2}" type="presParOf" srcId="{69FA2A1F-745D-4CF4-BC47-0D7C5F1C1E29}" destId="{9C2061D1-F4F3-4F77-A75D-0598B698FDDC}" srcOrd="7" destOrd="0" presId="urn:microsoft.com/office/officeart/2005/8/layout/matrix1"/>
    <dgm:cxn modelId="{0EC22FBC-AF9D-4C32-AC1C-FA660C52D6C4}" type="presParOf" srcId="{9BA81221-898C-423A-9F83-5AED6181FE49}" destId="{14C089FF-79B0-4382-9160-DB081A9EE9CD}"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32590A-21F6-4186-AF01-B7B036514578}" type="doc">
      <dgm:prSet loTypeId="urn:microsoft.com/office/officeart/2005/8/layout/matrix1" loCatId="matrix" qsTypeId="urn:microsoft.com/office/officeart/2005/8/quickstyle/simple1" qsCatId="simple" csTypeId="urn:microsoft.com/office/officeart/2005/8/colors/accent0_3" csCatId="mainScheme" phldr="1"/>
      <dgm:spPr/>
      <dgm:t>
        <a:bodyPr/>
        <a:lstStyle/>
        <a:p>
          <a:endParaRPr lang="en-US"/>
        </a:p>
      </dgm:t>
    </dgm:pt>
    <dgm:pt modelId="{2580DB03-AD30-4EAC-AF9F-633EDDC6A3F2}">
      <dgm:prSet phldrT="[Text]" custT="1"/>
      <dgm:spPr/>
      <dgm:t>
        <a:bodyPr/>
        <a:lstStyle/>
        <a:p>
          <a:r>
            <a:rPr lang="en-US" sz="2800" dirty="0"/>
            <a:t>Opportunities</a:t>
          </a:r>
        </a:p>
      </dgm:t>
    </dgm:pt>
    <dgm:pt modelId="{A1B1C589-0673-4C97-AD7B-8DDE6CFC568F}" type="parTrans" cxnId="{B0858A9E-602B-45EE-A8D7-62E487C9A641}">
      <dgm:prSet/>
      <dgm:spPr/>
      <dgm:t>
        <a:bodyPr/>
        <a:lstStyle/>
        <a:p>
          <a:endParaRPr lang="en-US"/>
        </a:p>
      </dgm:t>
    </dgm:pt>
    <dgm:pt modelId="{793B974B-A373-464B-ACAB-49734F5AF983}" type="sibTrans" cxnId="{B0858A9E-602B-45EE-A8D7-62E487C9A641}">
      <dgm:prSet/>
      <dgm:spPr/>
      <dgm:t>
        <a:bodyPr/>
        <a:lstStyle/>
        <a:p>
          <a:endParaRPr lang="en-US"/>
        </a:p>
      </dgm:t>
    </dgm:pt>
    <dgm:pt modelId="{E75C3758-EB54-4A03-AC56-9491D5B1B0F6}">
      <dgm:prSet phldrT="[Text]" custT="1"/>
      <dgm:spPr/>
      <dgm:t>
        <a:bodyPr/>
        <a:lstStyle/>
        <a:p>
          <a:r>
            <a:rPr lang="en-CA" sz="2000" b="1" dirty="0"/>
            <a:t>Enhance</a:t>
          </a:r>
        </a:p>
        <a:p>
          <a:r>
            <a:rPr lang="en-CA" sz="1800" dirty="0"/>
            <a:t>Increase the probability or impact of occurrence (interest in joining from people already on site; be ready to sell umbrellas if it rains at a concert)</a:t>
          </a:r>
          <a:endParaRPr lang="en-US" sz="1800" dirty="0"/>
        </a:p>
      </dgm:t>
    </dgm:pt>
    <dgm:pt modelId="{EF90BAA9-E8D0-4FAF-BB45-0DBDF64FD802}" type="parTrans" cxnId="{ECE7173D-5193-4D4A-A891-CC02C1F725F0}">
      <dgm:prSet/>
      <dgm:spPr/>
      <dgm:t>
        <a:bodyPr/>
        <a:lstStyle/>
        <a:p>
          <a:endParaRPr lang="en-US"/>
        </a:p>
      </dgm:t>
    </dgm:pt>
    <dgm:pt modelId="{55CE8F75-A745-4C42-9422-3D82207B8159}" type="sibTrans" cxnId="{ECE7173D-5193-4D4A-A891-CC02C1F725F0}">
      <dgm:prSet/>
      <dgm:spPr/>
      <dgm:t>
        <a:bodyPr/>
        <a:lstStyle/>
        <a:p>
          <a:endParaRPr lang="en-US"/>
        </a:p>
      </dgm:t>
    </dgm:pt>
    <dgm:pt modelId="{A00D419B-47B0-4FF9-B18B-F6CA69274422}">
      <dgm:prSet phldrT="[Text]" custT="1"/>
      <dgm:spPr/>
      <dgm:t>
        <a:bodyPr/>
        <a:lstStyle/>
        <a:p>
          <a:r>
            <a:rPr lang="en-CA" sz="2000" b="1" dirty="0"/>
            <a:t>Accept</a:t>
          </a:r>
          <a:r>
            <a:rPr lang="en-CA" sz="1800" dirty="0"/>
            <a:t> </a:t>
          </a:r>
        </a:p>
        <a:p>
          <a:r>
            <a:rPr lang="en-CA" sz="1800" dirty="0"/>
            <a:t>“If it happens, it happens”.  We are not going to spend effort/cost on trying to increase probability/impact of it happening.</a:t>
          </a:r>
          <a:endParaRPr lang="en-US" sz="1800" dirty="0"/>
        </a:p>
      </dgm:t>
    </dgm:pt>
    <dgm:pt modelId="{51EB1402-A270-4B30-A08C-09BE7E905EAC}" type="parTrans" cxnId="{F2DC0CD1-CE2A-407D-822E-B5B07C726C69}">
      <dgm:prSet/>
      <dgm:spPr/>
      <dgm:t>
        <a:bodyPr/>
        <a:lstStyle/>
        <a:p>
          <a:endParaRPr lang="en-US"/>
        </a:p>
      </dgm:t>
    </dgm:pt>
    <dgm:pt modelId="{D923D44E-688B-4E08-9A9F-7950C6A0233D}" type="sibTrans" cxnId="{F2DC0CD1-CE2A-407D-822E-B5B07C726C69}">
      <dgm:prSet/>
      <dgm:spPr/>
      <dgm:t>
        <a:bodyPr/>
        <a:lstStyle/>
        <a:p>
          <a:endParaRPr lang="en-US"/>
        </a:p>
      </dgm:t>
    </dgm:pt>
    <dgm:pt modelId="{6C2FE3A8-7674-45B7-B0D1-C1CB3D32F152}">
      <dgm:prSet phldrT="[Text]" phldr="1"/>
      <dgm:spPr/>
      <dgm:t>
        <a:bodyPr/>
        <a:lstStyle/>
        <a:p>
          <a:endParaRPr lang="en-US" dirty="0"/>
        </a:p>
      </dgm:t>
    </dgm:pt>
    <dgm:pt modelId="{A7919612-2729-4B50-B101-1EB73221B209}" type="parTrans" cxnId="{3EE897B7-9FD6-4C7C-AA4E-C3A287C07A94}">
      <dgm:prSet/>
      <dgm:spPr/>
      <dgm:t>
        <a:bodyPr/>
        <a:lstStyle/>
        <a:p>
          <a:endParaRPr lang="en-US"/>
        </a:p>
      </dgm:t>
    </dgm:pt>
    <dgm:pt modelId="{7ABDFAA1-2B9B-4A5B-B8B4-7E5A76B4BED5}" type="sibTrans" cxnId="{3EE897B7-9FD6-4C7C-AA4E-C3A287C07A94}">
      <dgm:prSet/>
      <dgm:spPr/>
      <dgm:t>
        <a:bodyPr/>
        <a:lstStyle/>
        <a:p>
          <a:endParaRPr lang="en-US"/>
        </a:p>
      </dgm:t>
    </dgm:pt>
    <dgm:pt modelId="{E852F5A1-C956-41C2-9A66-74B3CEF8CF27}">
      <dgm:prSet custT="1"/>
      <dgm:spPr/>
      <dgm:t>
        <a:bodyPr/>
        <a:lstStyle/>
        <a:p>
          <a:r>
            <a:rPr lang="en-CA" sz="2000" b="1" dirty="0"/>
            <a:t>Exploit</a:t>
          </a:r>
        </a:p>
        <a:p>
          <a:r>
            <a:rPr lang="en-CA" sz="1800" dirty="0"/>
            <a:t>Make the cause more probable – approach 100% probability (e.g., help Green party petition for green energy project)</a:t>
          </a:r>
          <a:endParaRPr lang="en-US" sz="1800" dirty="0"/>
        </a:p>
      </dgm:t>
    </dgm:pt>
    <dgm:pt modelId="{5C9A40C7-CF33-49FB-9063-8B181FE736E8}" type="parTrans" cxnId="{C75F5DAA-07CF-4F64-BBA2-473C81E79E35}">
      <dgm:prSet/>
      <dgm:spPr/>
      <dgm:t>
        <a:bodyPr/>
        <a:lstStyle/>
        <a:p>
          <a:endParaRPr lang="en-US"/>
        </a:p>
      </dgm:t>
    </dgm:pt>
    <dgm:pt modelId="{A3C9849F-3100-412D-8364-C89D1F0DE2B0}" type="sibTrans" cxnId="{C75F5DAA-07CF-4F64-BBA2-473C81E79E35}">
      <dgm:prSet/>
      <dgm:spPr/>
      <dgm:t>
        <a:bodyPr/>
        <a:lstStyle/>
        <a:p>
          <a:endParaRPr lang="en-US"/>
        </a:p>
      </dgm:t>
    </dgm:pt>
    <dgm:pt modelId="{CB937C13-5E5E-4292-9F2F-BDDE0197B9B6}">
      <dgm:prSet custT="1"/>
      <dgm:spPr/>
      <dgm:t>
        <a:bodyPr/>
        <a:lstStyle/>
        <a:p>
          <a:r>
            <a:rPr lang="en-CA" sz="2000" b="1" dirty="0"/>
            <a:t>Share</a:t>
          </a:r>
        </a:p>
        <a:p>
          <a:r>
            <a:rPr lang="en-CA" sz="2000" dirty="0"/>
            <a:t>Retain parts of opportunities (instead of transferring all)</a:t>
          </a:r>
          <a:endParaRPr lang="en-US" sz="2000" dirty="0"/>
        </a:p>
      </dgm:t>
    </dgm:pt>
    <dgm:pt modelId="{022E877E-AC22-4AEA-B53F-76C7D9B7ED65}" type="parTrans" cxnId="{CBF869BF-03C9-4E98-A12D-3AF9D028DFB7}">
      <dgm:prSet/>
      <dgm:spPr/>
      <dgm:t>
        <a:bodyPr/>
        <a:lstStyle/>
        <a:p>
          <a:endParaRPr lang="en-US"/>
        </a:p>
      </dgm:t>
    </dgm:pt>
    <dgm:pt modelId="{18D981B6-ED38-47BD-A53A-F98EE4B3F09E}" type="sibTrans" cxnId="{CBF869BF-03C9-4E98-A12D-3AF9D028DFB7}">
      <dgm:prSet/>
      <dgm:spPr/>
      <dgm:t>
        <a:bodyPr/>
        <a:lstStyle/>
        <a:p>
          <a:endParaRPr lang="en-US"/>
        </a:p>
      </dgm:t>
    </dgm:pt>
    <dgm:pt modelId="{32618592-1E31-4EF4-85D0-24051748DB4E}">
      <dgm:prSet/>
      <dgm:spPr/>
      <dgm:t>
        <a:bodyPr/>
        <a:lstStyle/>
        <a:p>
          <a:endParaRPr lang="en-US"/>
        </a:p>
      </dgm:t>
    </dgm:pt>
    <dgm:pt modelId="{EFD99921-3545-4939-83DF-57D4F75D7F73}" type="parTrans" cxnId="{0C201FE0-E1A5-4A26-B4F6-E7C5010F0627}">
      <dgm:prSet/>
      <dgm:spPr/>
      <dgm:t>
        <a:bodyPr/>
        <a:lstStyle/>
        <a:p>
          <a:endParaRPr lang="en-US"/>
        </a:p>
      </dgm:t>
    </dgm:pt>
    <dgm:pt modelId="{8FB88E4D-0631-4748-BF73-DB78E7AB5060}" type="sibTrans" cxnId="{0C201FE0-E1A5-4A26-B4F6-E7C5010F0627}">
      <dgm:prSet/>
      <dgm:spPr/>
      <dgm:t>
        <a:bodyPr/>
        <a:lstStyle/>
        <a:p>
          <a:endParaRPr lang="en-US"/>
        </a:p>
      </dgm:t>
    </dgm:pt>
    <dgm:pt modelId="{9BA81221-898C-423A-9F83-5AED6181FE49}" type="pres">
      <dgm:prSet presAssocID="{1032590A-21F6-4186-AF01-B7B036514578}" presName="diagram" presStyleCnt="0">
        <dgm:presLayoutVars>
          <dgm:chMax val="1"/>
          <dgm:dir/>
          <dgm:animLvl val="ctr"/>
          <dgm:resizeHandles val="exact"/>
        </dgm:presLayoutVars>
      </dgm:prSet>
      <dgm:spPr/>
    </dgm:pt>
    <dgm:pt modelId="{69FA2A1F-745D-4CF4-BC47-0D7C5F1C1E29}" type="pres">
      <dgm:prSet presAssocID="{1032590A-21F6-4186-AF01-B7B036514578}" presName="matrix" presStyleCnt="0"/>
      <dgm:spPr/>
    </dgm:pt>
    <dgm:pt modelId="{A9104849-BF3A-4C7E-96BD-8D3AC7427717}" type="pres">
      <dgm:prSet presAssocID="{1032590A-21F6-4186-AF01-B7B036514578}" presName="tile1" presStyleLbl="node1" presStyleIdx="0" presStyleCnt="4" custLinFactNeighborX="4" custLinFactNeighborY="71"/>
      <dgm:spPr/>
    </dgm:pt>
    <dgm:pt modelId="{038CB594-D542-4BC1-910A-C36EA673CBBC}" type="pres">
      <dgm:prSet presAssocID="{1032590A-21F6-4186-AF01-B7B036514578}" presName="tile1text" presStyleLbl="node1" presStyleIdx="0" presStyleCnt="4">
        <dgm:presLayoutVars>
          <dgm:chMax val="0"/>
          <dgm:chPref val="0"/>
          <dgm:bulletEnabled val="1"/>
        </dgm:presLayoutVars>
      </dgm:prSet>
      <dgm:spPr/>
    </dgm:pt>
    <dgm:pt modelId="{9E6A9685-B75A-4314-88A0-182FC9EFE66B}" type="pres">
      <dgm:prSet presAssocID="{1032590A-21F6-4186-AF01-B7B036514578}" presName="tile2" presStyleLbl="node1" presStyleIdx="1" presStyleCnt="4"/>
      <dgm:spPr/>
    </dgm:pt>
    <dgm:pt modelId="{1E03D96E-6B78-4B77-974F-88776674E6F9}" type="pres">
      <dgm:prSet presAssocID="{1032590A-21F6-4186-AF01-B7B036514578}" presName="tile2text" presStyleLbl="node1" presStyleIdx="1" presStyleCnt="4">
        <dgm:presLayoutVars>
          <dgm:chMax val="0"/>
          <dgm:chPref val="0"/>
          <dgm:bulletEnabled val="1"/>
        </dgm:presLayoutVars>
      </dgm:prSet>
      <dgm:spPr/>
    </dgm:pt>
    <dgm:pt modelId="{8250C349-33D9-413C-AD9D-575CE76B056C}" type="pres">
      <dgm:prSet presAssocID="{1032590A-21F6-4186-AF01-B7B036514578}" presName="tile3" presStyleLbl="node1" presStyleIdx="2" presStyleCnt="4"/>
      <dgm:spPr/>
    </dgm:pt>
    <dgm:pt modelId="{5686DB49-0099-40E5-B090-4ADFD77879B5}" type="pres">
      <dgm:prSet presAssocID="{1032590A-21F6-4186-AF01-B7B036514578}" presName="tile3text" presStyleLbl="node1" presStyleIdx="2" presStyleCnt="4">
        <dgm:presLayoutVars>
          <dgm:chMax val="0"/>
          <dgm:chPref val="0"/>
          <dgm:bulletEnabled val="1"/>
        </dgm:presLayoutVars>
      </dgm:prSet>
      <dgm:spPr/>
    </dgm:pt>
    <dgm:pt modelId="{85162F89-814E-448B-BED1-8F96C3C75FBB}" type="pres">
      <dgm:prSet presAssocID="{1032590A-21F6-4186-AF01-B7B036514578}" presName="tile4" presStyleLbl="node1" presStyleIdx="3" presStyleCnt="4"/>
      <dgm:spPr/>
    </dgm:pt>
    <dgm:pt modelId="{9C2061D1-F4F3-4F77-A75D-0598B698FDDC}" type="pres">
      <dgm:prSet presAssocID="{1032590A-21F6-4186-AF01-B7B036514578}" presName="tile4text" presStyleLbl="node1" presStyleIdx="3" presStyleCnt="4">
        <dgm:presLayoutVars>
          <dgm:chMax val="0"/>
          <dgm:chPref val="0"/>
          <dgm:bulletEnabled val="1"/>
        </dgm:presLayoutVars>
      </dgm:prSet>
      <dgm:spPr/>
    </dgm:pt>
    <dgm:pt modelId="{14C089FF-79B0-4382-9160-DB081A9EE9CD}" type="pres">
      <dgm:prSet presAssocID="{1032590A-21F6-4186-AF01-B7B036514578}" presName="centerTile" presStyleLbl="fgShp" presStyleIdx="0" presStyleCnt="1">
        <dgm:presLayoutVars>
          <dgm:chMax val="0"/>
          <dgm:chPref val="0"/>
        </dgm:presLayoutVars>
      </dgm:prSet>
      <dgm:spPr/>
    </dgm:pt>
  </dgm:ptLst>
  <dgm:cxnLst>
    <dgm:cxn modelId="{D652D305-C216-4371-A0FA-D2C8C7AD29FB}" type="presOf" srcId="{E852F5A1-C956-41C2-9A66-74B3CEF8CF27}" destId="{038CB594-D542-4BC1-910A-C36EA673CBBC}" srcOrd="1" destOrd="0" presId="urn:microsoft.com/office/officeart/2005/8/layout/matrix1"/>
    <dgm:cxn modelId="{010EC120-69C3-4876-AEF4-85639EB29777}" type="presOf" srcId="{E75C3758-EB54-4A03-AC56-9491D5B1B0F6}" destId="{9E6A9685-B75A-4314-88A0-182FC9EFE66B}" srcOrd="0" destOrd="0" presId="urn:microsoft.com/office/officeart/2005/8/layout/matrix1"/>
    <dgm:cxn modelId="{ECE7173D-5193-4D4A-A891-CC02C1F725F0}" srcId="{2580DB03-AD30-4EAC-AF9F-633EDDC6A3F2}" destId="{E75C3758-EB54-4A03-AC56-9491D5B1B0F6}" srcOrd="1" destOrd="0" parTransId="{EF90BAA9-E8D0-4FAF-BB45-0DBDF64FD802}" sibTransId="{55CE8F75-A745-4C42-9422-3D82207B8159}"/>
    <dgm:cxn modelId="{090DA747-DF4F-46A2-979C-9614415B7D21}" type="presOf" srcId="{A00D419B-47B0-4FF9-B18B-F6CA69274422}" destId="{9C2061D1-F4F3-4F77-A75D-0598B698FDDC}" srcOrd="1" destOrd="0" presId="urn:microsoft.com/office/officeart/2005/8/layout/matrix1"/>
    <dgm:cxn modelId="{DCAE0E59-15C2-4F44-A1D5-CF862F9A462C}" type="presOf" srcId="{1032590A-21F6-4186-AF01-B7B036514578}" destId="{9BA81221-898C-423A-9F83-5AED6181FE49}" srcOrd="0" destOrd="0" presId="urn:microsoft.com/office/officeart/2005/8/layout/matrix1"/>
    <dgm:cxn modelId="{8BFF0983-3D89-40EC-8A24-EEDE1DFF1926}" type="presOf" srcId="{CB937C13-5E5E-4292-9F2F-BDDE0197B9B6}" destId="{5686DB49-0099-40E5-B090-4ADFD77879B5}" srcOrd="1" destOrd="0" presId="urn:microsoft.com/office/officeart/2005/8/layout/matrix1"/>
    <dgm:cxn modelId="{02EB0287-4E5B-446D-8C99-5769BBF3CE78}" type="presOf" srcId="{2580DB03-AD30-4EAC-AF9F-633EDDC6A3F2}" destId="{14C089FF-79B0-4382-9160-DB081A9EE9CD}" srcOrd="0" destOrd="0" presId="urn:microsoft.com/office/officeart/2005/8/layout/matrix1"/>
    <dgm:cxn modelId="{92D3D09B-008A-4906-B396-0B0E7D46A8F2}" type="presOf" srcId="{CB937C13-5E5E-4292-9F2F-BDDE0197B9B6}" destId="{8250C349-33D9-413C-AD9D-575CE76B056C}" srcOrd="0" destOrd="0" presId="urn:microsoft.com/office/officeart/2005/8/layout/matrix1"/>
    <dgm:cxn modelId="{B0858A9E-602B-45EE-A8D7-62E487C9A641}" srcId="{1032590A-21F6-4186-AF01-B7B036514578}" destId="{2580DB03-AD30-4EAC-AF9F-633EDDC6A3F2}" srcOrd="0" destOrd="0" parTransId="{A1B1C589-0673-4C97-AD7B-8DDE6CFC568F}" sibTransId="{793B974B-A373-464B-ACAB-49734F5AF983}"/>
    <dgm:cxn modelId="{C75F5DAA-07CF-4F64-BBA2-473C81E79E35}" srcId="{2580DB03-AD30-4EAC-AF9F-633EDDC6A3F2}" destId="{E852F5A1-C956-41C2-9A66-74B3CEF8CF27}" srcOrd="0" destOrd="0" parTransId="{5C9A40C7-CF33-49FB-9063-8B181FE736E8}" sibTransId="{A3C9849F-3100-412D-8364-C89D1F0DE2B0}"/>
    <dgm:cxn modelId="{2D5AC1AC-91FF-42A7-92FC-2CE75E05534C}" type="presOf" srcId="{A00D419B-47B0-4FF9-B18B-F6CA69274422}" destId="{85162F89-814E-448B-BED1-8F96C3C75FBB}" srcOrd="0" destOrd="0" presId="urn:microsoft.com/office/officeart/2005/8/layout/matrix1"/>
    <dgm:cxn modelId="{3EE897B7-9FD6-4C7C-AA4E-C3A287C07A94}" srcId="{2580DB03-AD30-4EAC-AF9F-633EDDC6A3F2}" destId="{6C2FE3A8-7674-45B7-B0D1-C1CB3D32F152}" srcOrd="5" destOrd="0" parTransId="{A7919612-2729-4B50-B101-1EB73221B209}" sibTransId="{7ABDFAA1-2B9B-4A5B-B8B4-7E5A76B4BED5}"/>
    <dgm:cxn modelId="{CBF869BF-03C9-4E98-A12D-3AF9D028DFB7}" srcId="{2580DB03-AD30-4EAC-AF9F-633EDDC6A3F2}" destId="{CB937C13-5E5E-4292-9F2F-BDDE0197B9B6}" srcOrd="2" destOrd="0" parTransId="{022E877E-AC22-4AEA-B53F-76C7D9B7ED65}" sibTransId="{18D981B6-ED38-47BD-A53A-F98EE4B3F09E}"/>
    <dgm:cxn modelId="{363E27CB-35DB-4405-AD2B-2EB00DE7C666}" type="presOf" srcId="{E852F5A1-C956-41C2-9A66-74B3CEF8CF27}" destId="{A9104849-BF3A-4C7E-96BD-8D3AC7427717}" srcOrd="0" destOrd="0" presId="urn:microsoft.com/office/officeart/2005/8/layout/matrix1"/>
    <dgm:cxn modelId="{F2DC0CD1-CE2A-407D-822E-B5B07C726C69}" srcId="{2580DB03-AD30-4EAC-AF9F-633EDDC6A3F2}" destId="{A00D419B-47B0-4FF9-B18B-F6CA69274422}" srcOrd="3" destOrd="0" parTransId="{51EB1402-A270-4B30-A08C-09BE7E905EAC}" sibTransId="{D923D44E-688B-4E08-9A9F-7950C6A0233D}"/>
    <dgm:cxn modelId="{0C201FE0-E1A5-4A26-B4F6-E7C5010F0627}" srcId="{2580DB03-AD30-4EAC-AF9F-633EDDC6A3F2}" destId="{32618592-1E31-4EF4-85D0-24051748DB4E}" srcOrd="4" destOrd="0" parTransId="{EFD99921-3545-4939-83DF-57D4F75D7F73}" sibTransId="{8FB88E4D-0631-4748-BF73-DB78E7AB5060}"/>
    <dgm:cxn modelId="{277B0FEC-943F-43FB-B5F9-21D746EC6B01}" type="presOf" srcId="{E75C3758-EB54-4A03-AC56-9491D5B1B0F6}" destId="{1E03D96E-6B78-4B77-974F-88776674E6F9}" srcOrd="1" destOrd="0" presId="urn:microsoft.com/office/officeart/2005/8/layout/matrix1"/>
    <dgm:cxn modelId="{0D78DDD6-6B88-4006-883D-713C2F045C82}" type="presParOf" srcId="{9BA81221-898C-423A-9F83-5AED6181FE49}" destId="{69FA2A1F-745D-4CF4-BC47-0D7C5F1C1E29}" srcOrd="0" destOrd="0" presId="urn:microsoft.com/office/officeart/2005/8/layout/matrix1"/>
    <dgm:cxn modelId="{EAA1FE81-4952-4597-884B-40A2B4F944CA}" type="presParOf" srcId="{69FA2A1F-745D-4CF4-BC47-0D7C5F1C1E29}" destId="{A9104849-BF3A-4C7E-96BD-8D3AC7427717}" srcOrd="0" destOrd="0" presId="urn:microsoft.com/office/officeart/2005/8/layout/matrix1"/>
    <dgm:cxn modelId="{152DB955-119A-4A80-AB81-595492EB1866}" type="presParOf" srcId="{69FA2A1F-745D-4CF4-BC47-0D7C5F1C1E29}" destId="{038CB594-D542-4BC1-910A-C36EA673CBBC}" srcOrd="1" destOrd="0" presId="urn:microsoft.com/office/officeart/2005/8/layout/matrix1"/>
    <dgm:cxn modelId="{6F03878E-6CA3-4FD3-B848-44AC6C4A6A95}" type="presParOf" srcId="{69FA2A1F-745D-4CF4-BC47-0D7C5F1C1E29}" destId="{9E6A9685-B75A-4314-88A0-182FC9EFE66B}" srcOrd="2" destOrd="0" presId="urn:microsoft.com/office/officeart/2005/8/layout/matrix1"/>
    <dgm:cxn modelId="{AA828DEF-5847-4EF8-8C46-C68AE544248B}" type="presParOf" srcId="{69FA2A1F-745D-4CF4-BC47-0D7C5F1C1E29}" destId="{1E03D96E-6B78-4B77-974F-88776674E6F9}" srcOrd="3" destOrd="0" presId="urn:microsoft.com/office/officeart/2005/8/layout/matrix1"/>
    <dgm:cxn modelId="{B527D6DD-55A8-4B90-99F1-EF6FFAD5E61A}" type="presParOf" srcId="{69FA2A1F-745D-4CF4-BC47-0D7C5F1C1E29}" destId="{8250C349-33D9-413C-AD9D-575CE76B056C}" srcOrd="4" destOrd="0" presId="urn:microsoft.com/office/officeart/2005/8/layout/matrix1"/>
    <dgm:cxn modelId="{79BCEC5B-83CF-4040-B542-D3F2CD9B0C29}" type="presParOf" srcId="{69FA2A1F-745D-4CF4-BC47-0D7C5F1C1E29}" destId="{5686DB49-0099-40E5-B090-4ADFD77879B5}" srcOrd="5" destOrd="0" presId="urn:microsoft.com/office/officeart/2005/8/layout/matrix1"/>
    <dgm:cxn modelId="{EED2D7E7-172D-4F88-AEC0-6896870B5E0A}" type="presParOf" srcId="{69FA2A1F-745D-4CF4-BC47-0D7C5F1C1E29}" destId="{85162F89-814E-448B-BED1-8F96C3C75FBB}" srcOrd="6" destOrd="0" presId="urn:microsoft.com/office/officeart/2005/8/layout/matrix1"/>
    <dgm:cxn modelId="{C34BC96B-4301-452D-8E81-88EEDB819FD2}" type="presParOf" srcId="{69FA2A1F-745D-4CF4-BC47-0D7C5F1C1E29}" destId="{9C2061D1-F4F3-4F77-A75D-0598B698FDDC}" srcOrd="7" destOrd="0" presId="urn:microsoft.com/office/officeart/2005/8/layout/matrix1"/>
    <dgm:cxn modelId="{0EC22FBC-AF9D-4C32-AC1C-FA660C52D6C4}" type="presParOf" srcId="{9BA81221-898C-423A-9F83-5AED6181FE49}" destId="{14C089FF-79B0-4382-9160-DB081A9EE9CD}"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6121F-FB47-40F2-8E77-2E6A007D31EA}">
      <dsp:nvSpPr>
        <dsp:cNvPr id="0" name=""/>
        <dsp:cNvSpPr/>
      </dsp:nvSpPr>
      <dsp:spPr>
        <a:xfrm>
          <a:off x="9029" y="1300744"/>
          <a:ext cx="1155820" cy="1010074"/>
        </a:xfrm>
        <a:prstGeom prst="roundRect">
          <a:avLst>
            <a:gd name="adj" fmla="val 10000"/>
          </a:avLst>
        </a:prstGeom>
        <a:solidFill>
          <a:schemeClr val="bg2">
            <a:lumMod val="9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t>11.1 Plan Risk Mgt</a:t>
          </a:r>
        </a:p>
      </dsp:txBody>
      <dsp:txXfrm>
        <a:off x="38613" y="1330328"/>
        <a:ext cx="1096652" cy="950906"/>
      </dsp:txXfrm>
    </dsp:sp>
    <dsp:sp modelId="{C874F06C-1301-4781-90E4-12E8C0BEEDD2}">
      <dsp:nvSpPr>
        <dsp:cNvPr id="0" name=""/>
        <dsp:cNvSpPr/>
      </dsp:nvSpPr>
      <dsp:spPr>
        <a:xfrm>
          <a:off x="1327430" y="1604181"/>
          <a:ext cx="344671" cy="403200"/>
        </a:xfrm>
        <a:prstGeom prst="rightArrow">
          <a:avLst>
            <a:gd name="adj1" fmla="val 60000"/>
            <a:gd name="adj2" fmla="val 50000"/>
          </a:avLst>
        </a:prstGeom>
        <a:gradFill rotWithShape="0">
          <a:gsLst>
            <a:gs pos="0">
              <a:schemeClr val="accent1">
                <a:tint val="60000"/>
                <a:hueOff val="0"/>
                <a:satOff val="0"/>
                <a:lumOff val="0"/>
                <a:alphaOff val="0"/>
                <a:tint val="68000"/>
                <a:alpha val="90000"/>
                <a:lumMod val="100000"/>
              </a:schemeClr>
            </a:gs>
            <a:gs pos="100000">
              <a:schemeClr val="accent1">
                <a:tint val="60000"/>
                <a:hueOff val="0"/>
                <a:satOff val="0"/>
                <a:lumOff val="0"/>
                <a:alphaOff val="0"/>
                <a:tint val="90000"/>
                <a:lumMod val="95000"/>
              </a:schemeClr>
            </a:gs>
          </a:gsLst>
          <a:lin ang="5400000" scaled="1"/>
        </a:gradFill>
        <a:ln>
          <a:solidFill>
            <a:schemeClr val="bg1">
              <a:lumMod val="50000"/>
            </a:schemeClr>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CA" sz="1300" kern="1200"/>
        </a:p>
      </dsp:txBody>
      <dsp:txXfrm>
        <a:off x="1327430" y="1684821"/>
        <a:ext cx="241270" cy="241920"/>
      </dsp:txXfrm>
    </dsp:sp>
    <dsp:sp modelId="{67BFB1F3-6E75-4056-8F49-DCE33540640B}">
      <dsp:nvSpPr>
        <dsp:cNvPr id="0" name=""/>
        <dsp:cNvSpPr/>
      </dsp:nvSpPr>
      <dsp:spPr>
        <a:xfrm>
          <a:off x="1815172" y="785238"/>
          <a:ext cx="2348432" cy="2041085"/>
        </a:xfrm>
        <a:prstGeom prst="roundRect">
          <a:avLst>
            <a:gd name="adj" fmla="val 10000"/>
          </a:avLst>
        </a:prstGeom>
        <a:solidFill>
          <a:schemeClr val="bg2">
            <a:lumMod val="9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kern="1200" dirty="0"/>
            <a:t>Develop Risk Register</a:t>
          </a:r>
        </a:p>
        <a:p>
          <a:pPr marL="171450" lvl="1" indent="-171450" algn="l" defTabSz="711200">
            <a:lnSpc>
              <a:spcPct val="90000"/>
            </a:lnSpc>
            <a:spcBef>
              <a:spcPct val="0"/>
            </a:spcBef>
            <a:spcAft>
              <a:spcPct val="15000"/>
            </a:spcAft>
            <a:buChar char="•"/>
          </a:pPr>
          <a:r>
            <a:rPr lang="en-CA" sz="1600" kern="1200"/>
            <a:t>11.2 Identify Risks</a:t>
          </a:r>
          <a:endParaRPr lang="en-CA" sz="1600" kern="1200" dirty="0"/>
        </a:p>
        <a:p>
          <a:pPr marL="171450" lvl="1" indent="-171450" algn="l" defTabSz="711200">
            <a:lnSpc>
              <a:spcPct val="90000"/>
            </a:lnSpc>
            <a:spcBef>
              <a:spcPct val="0"/>
            </a:spcBef>
            <a:spcAft>
              <a:spcPct val="15000"/>
            </a:spcAft>
            <a:buChar char="•"/>
          </a:pPr>
          <a:r>
            <a:rPr lang="en-CA" sz="1600" kern="1200"/>
            <a:t>11.3 Qualitative Risk Analysis</a:t>
          </a:r>
          <a:endParaRPr lang="en-CA" sz="1600" kern="1200" dirty="0"/>
        </a:p>
        <a:p>
          <a:pPr marL="171450" lvl="1" indent="-171450" algn="l" defTabSz="711200">
            <a:lnSpc>
              <a:spcPct val="90000"/>
            </a:lnSpc>
            <a:spcBef>
              <a:spcPct val="0"/>
            </a:spcBef>
            <a:spcAft>
              <a:spcPct val="15000"/>
            </a:spcAft>
            <a:buChar char="•"/>
          </a:pPr>
          <a:r>
            <a:rPr lang="en-CA" sz="1600" kern="1200"/>
            <a:t>11.4 Quantitative Risk Analysis</a:t>
          </a:r>
          <a:endParaRPr lang="en-CA" sz="1600" kern="1200" dirty="0"/>
        </a:p>
        <a:p>
          <a:pPr marL="171450" lvl="1" indent="-171450" algn="l" defTabSz="711200">
            <a:lnSpc>
              <a:spcPct val="90000"/>
            </a:lnSpc>
            <a:spcBef>
              <a:spcPct val="0"/>
            </a:spcBef>
            <a:spcAft>
              <a:spcPct val="15000"/>
            </a:spcAft>
            <a:buChar char="•"/>
          </a:pPr>
          <a:r>
            <a:rPr lang="en-CA" sz="1600" kern="1200" dirty="0"/>
            <a:t>11.5 Plan Risk Responses</a:t>
          </a:r>
        </a:p>
      </dsp:txBody>
      <dsp:txXfrm>
        <a:off x="1874953" y="845019"/>
        <a:ext cx="2228870" cy="1921523"/>
      </dsp:txXfrm>
    </dsp:sp>
    <dsp:sp modelId="{BA275374-BB92-41DA-8622-09D081BDE00C}">
      <dsp:nvSpPr>
        <dsp:cNvPr id="0" name=""/>
        <dsp:cNvSpPr/>
      </dsp:nvSpPr>
      <dsp:spPr>
        <a:xfrm>
          <a:off x="4326185" y="1604181"/>
          <a:ext cx="344671" cy="403200"/>
        </a:xfrm>
        <a:prstGeom prst="rightArrow">
          <a:avLst>
            <a:gd name="adj1" fmla="val 60000"/>
            <a:gd name="adj2" fmla="val 50000"/>
          </a:avLst>
        </a:prstGeom>
        <a:gradFill rotWithShape="0">
          <a:gsLst>
            <a:gs pos="0">
              <a:schemeClr val="accent1">
                <a:tint val="60000"/>
                <a:hueOff val="0"/>
                <a:satOff val="0"/>
                <a:lumOff val="0"/>
                <a:alphaOff val="0"/>
                <a:tint val="68000"/>
                <a:alpha val="90000"/>
                <a:lumMod val="100000"/>
              </a:schemeClr>
            </a:gs>
            <a:gs pos="100000">
              <a:schemeClr val="accent1">
                <a:tint val="60000"/>
                <a:hueOff val="0"/>
                <a:satOff val="0"/>
                <a:lumOff val="0"/>
                <a:alphaOff val="0"/>
                <a:tint val="90000"/>
                <a:lumMod val="95000"/>
              </a:schemeClr>
            </a:gs>
          </a:gsLst>
          <a:lin ang="5400000" scaled="1"/>
        </a:gradFill>
        <a:ln>
          <a:solidFill>
            <a:schemeClr val="bg1">
              <a:lumMod val="50000"/>
            </a:schemeClr>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CA" sz="1300" kern="1200"/>
        </a:p>
      </dsp:txBody>
      <dsp:txXfrm>
        <a:off x="4326185" y="1684821"/>
        <a:ext cx="241270" cy="241920"/>
      </dsp:txXfrm>
    </dsp:sp>
    <dsp:sp modelId="{554BF12A-FBB5-45EC-9DC5-74FB2A07D246}">
      <dsp:nvSpPr>
        <dsp:cNvPr id="0" name=""/>
        <dsp:cNvSpPr/>
      </dsp:nvSpPr>
      <dsp:spPr>
        <a:xfrm>
          <a:off x="4813928" y="1389058"/>
          <a:ext cx="1625808" cy="833445"/>
        </a:xfrm>
        <a:prstGeom prst="roundRect">
          <a:avLst>
            <a:gd name="adj" fmla="val 10000"/>
          </a:avLst>
        </a:prstGeom>
        <a:solidFill>
          <a:schemeClr val="bg2">
            <a:lumMod val="9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t>11.6 Implement Risk Responses</a:t>
          </a:r>
        </a:p>
      </dsp:txBody>
      <dsp:txXfrm>
        <a:off x="4838339" y="1413469"/>
        <a:ext cx="1576986" cy="784623"/>
      </dsp:txXfrm>
    </dsp:sp>
    <dsp:sp modelId="{B75F663E-C6B0-4762-B7BA-FA348F409C59}">
      <dsp:nvSpPr>
        <dsp:cNvPr id="0" name=""/>
        <dsp:cNvSpPr/>
      </dsp:nvSpPr>
      <dsp:spPr>
        <a:xfrm>
          <a:off x="6602318" y="1604181"/>
          <a:ext cx="344671" cy="403200"/>
        </a:xfrm>
        <a:prstGeom prst="rightArrow">
          <a:avLst>
            <a:gd name="adj1" fmla="val 60000"/>
            <a:gd name="adj2" fmla="val 50000"/>
          </a:avLst>
        </a:prstGeom>
        <a:gradFill rotWithShape="0">
          <a:gsLst>
            <a:gs pos="0">
              <a:schemeClr val="accent1">
                <a:tint val="60000"/>
                <a:hueOff val="0"/>
                <a:satOff val="0"/>
                <a:lumOff val="0"/>
                <a:alphaOff val="0"/>
                <a:tint val="68000"/>
                <a:alpha val="90000"/>
                <a:lumMod val="100000"/>
              </a:schemeClr>
            </a:gs>
            <a:gs pos="100000">
              <a:schemeClr val="accent1">
                <a:tint val="60000"/>
                <a:hueOff val="0"/>
                <a:satOff val="0"/>
                <a:lumOff val="0"/>
                <a:alphaOff val="0"/>
                <a:tint val="90000"/>
                <a:lumMod val="95000"/>
              </a:schemeClr>
            </a:gs>
          </a:gsLst>
          <a:lin ang="5400000" scaled="1"/>
        </a:gradFill>
        <a:ln>
          <a:solidFill>
            <a:schemeClr val="bg1">
              <a:lumMod val="50000"/>
            </a:schemeClr>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CA" sz="1300" kern="1200"/>
        </a:p>
      </dsp:txBody>
      <dsp:txXfrm>
        <a:off x="6602318" y="1684821"/>
        <a:ext cx="241270" cy="241920"/>
      </dsp:txXfrm>
    </dsp:sp>
    <dsp:sp modelId="{6EBBA4A7-E148-4620-A959-515B240A18CF}">
      <dsp:nvSpPr>
        <dsp:cNvPr id="0" name=""/>
        <dsp:cNvSpPr/>
      </dsp:nvSpPr>
      <dsp:spPr>
        <a:xfrm>
          <a:off x="7090060" y="1408074"/>
          <a:ext cx="1625808" cy="795413"/>
        </a:xfrm>
        <a:prstGeom prst="roundRect">
          <a:avLst>
            <a:gd name="adj" fmla="val 10000"/>
          </a:avLst>
        </a:prstGeom>
        <a:solidFill>
          <a:schemeClr val="bg2">
            <a:lumMod val="9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t>11.7 Monitor Risks</a:t>
          </a:r>
        </a:p>
      </dsp:txBody>
      <dsp:txXfrm>
        <a:off x="7113357" y="1431371"/>
        <a:ext cx="1579214" cy="748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04849-BF3A-4C7E-96BD-8D3AC7427717}">
      <dsp:nvSpPr>
        <dsp:cNvPr id="0" name=""/>
        <dsp:cNvSpPr/>
      </dsp:nvSpPr>
      <dsp:spPr>
        <a:xfrm rot="16200000">
          <a:off x="1080214" y="-1069482"/>
          <a:ext cx="1834515" cy="3994944"/>
        </a:xfrm>
        <a:prstGeom prst="round1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CA" sz="2000" b="1" kern="1200" dirty="0"/>
            <a:t>Mitigate</a:t>
          </a:r>
          <a:r>
            <a:rPr lang="en-CA" sz="1700" b="1" kern="1200" dirty="0"/>
            <a:t> </a:t>
          </a:r>
        </a:p>
        <a:p>
          <a:pPr marL="0" lvl="0" indent="0" algn="ctr" defTabSz="889000">
            <a:lnSpc>
              <a:spcPct val="90000"/>
            </a:lnSpc>
            <a:spcBef>
              <a:spcPct val="0"/>
            </a:spcBef>
            <a:spcAft>
              <a:spcPct val="35000"/>
            </a:spcAft>
            <a:buNone/>
          </a:pPr>
          <a:r>
            <a:rPr lang="en-CA" sz="1700" kern="1200" dirty="0"/>
            <a:t>Reduce its impact or probability (e.g., more/better quality assurance/control).  Consider backup resources.</a:t>
          </a:r>
          <a:endParaRPr lang="en-US" sz="1700" kern="1200" dirty="0"/>
        </a:p>
      </dsp:txBody>
      <dsp:txXfrm rot="5400000">
        <a:off x="-1" y="10733"/>
        <a:ext cx="3994944" cy="1375886"/>
      </dsp:txXfrm>
    </dsp:sp>
    <dsp:sp modelId="{9E6A9685-B75A-4314-88A0-182FC9EFE66B}">
      <dsp:nvSpPr>
        <dsp:cNvPr id="0" name=""/>
        <dsp:cNvSpPr/>
      </dsp:nvSpPr>
      <dsp:spPr>
        <a:xfrm>
          <a:off x="3994944" y="0"/>
          <a:ext cx="3994944" cy="1834515"/>
        </a:xfrm>
        <a:prstGeom prst="round1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CA" sz="2000" b="1" kern="1200" dirty="0"/>
            <a:t>Transfer</a:t>
          </a:r>
          <a:r>
            <a:rPr lang="en-CA" sz="1700" kern="1200" dirty="0"/>
            <a:t> </a:t>
          </a:r>
        </a:p>
        <a:p>
          <a:pPr marL="0" lvl="0" indent="0" algn="ctr" defTabSz="889000">
            <a:lnSpc>
              <a:spcPct val="90000"/>
            </a:lnSpc>
            <a:spcBef>
              <a:spcPct val="0"/>
            </a:spcBef>
            <a:spcAft>
              <a:spcPct val="35000"/>
            </a:spcAft>
            <a:buNone/>
          </a:pPr>
          <a:r>
            <a:rPr lang="en-CA" sz="1700" kern="1200" dirty="0"/>
            <a:t>Assign risk to someone else (e.g., by subcontracting or buying insurance).</a:t>
          </a:r>
          <a:endParaRPr lang="en-US" sz="1700" kern="1200" dirty="0"/>
        </a:p>
      </dsp:txBody>
      <dsp:txXfrm>
        <a:off x="3994944" y="0"/>
        <a:ext cx="3994944" cy="1375886"/>
      </dsp:txXfrm>
    </dsp:sp>
    <dsp:sp modelId="{8250C349-33D9-413C-AD9D-575CE76B056C}">
      <dsp:nvSpPr>
        <dsp:cNvPr id="0" name=""/>
        <dsp:cNvSpPr/>
      </dsp:nvSpPr>
      <dsp:spPr>
        <a:xfrm rot="10800000">
          <a:off x="0" y="1834515"/>
          <a:ext cx="3994944" cy="1834515"/>
        </a:xfrm>
        <a:prstGeom prst="round1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CA" sz="2000" b="1" kern="1200" dirty="0"/>
            <a:t>Avoid</a:t>
          </a:r>
        </a:p>
        <a:p>
          <a:pPr marL="0" lvl="0" indent="0" algn="ctr" defTabSz="889000">
            <a:lnSpc>
              <a:spcPct val="90000"/>
            </a:lnSpc>
            <a:spcBef>
              <a:spcPct val="0"/>
            </a:spcBef>
            <a:spcAft>
              <a:spcPct val="35000"/>
            </a:spcAft>
            <a:buNone/>
          </a:pPr>
          <a:r>
            <a:rPr lang="en-CA" sz="1700" kern="1200" dirty="0"/>
            <a:t>Eliminate the cause (potential risk far exceeds the potential benefits).  Consider international supplier.</a:t>
          </a:r>
          <a:endParaRPr lang="en-US" sz="1700" kern="1200" dirty="0"/>
        </a:p>
      </dsp:txBody>
      <dsp:txXfrm rot="10800000">
        <a:off x="0" y="2293144"/>
        <a:ext cx="3994944" cy="1375886"/>
      </dsp:txXfrm>
    </dsp:sp>
    <dsp:sp modelId="{85162F89-814E-448B-BED1-8F96C3C75FBB}">
      <dsp:nvSpPr>
        <dsp:cNvPr id="0" name=""/>
        <dsp:cNvSpPr/>
      </dsp:nvSpPr>
      <dsp:spPr>
        <a:xfrm rot="5400000">
          <a:off x="5075158" y="754301"/>
          <a:ext cx="1834515" cy="3994944"/>
        </a:xfrm>
        <a:prstGeom prst="round1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CA" sz="2000" b="1" kern="1200" dirty="0"/>
            <a:t>Accept</a:t>
          </a:r>
        </a:p>
        <a:p>
          <a:pPr marL="0" lvl="0" indent="0" algn="ctr" defTabSz="889000">
            <a:lnSpc>
              <a:spcPct val="90000"/>
            </a:lnSpc>
            <a:spcBef>
              <a:spcPct val="0"/>
            </a:spcBef>
            <a:spcAft>
              <a:spcPct val="35000"/>
            </a:spcAft>
            <a:buNone/>
          </a:pPr>
          <a:r>
            <a:rPr lang="en-CA" sz="1500" kern="1200" dirty="0"/>
            <a:t>“If it happens, it happens” or create a contingency plan. Cost of risk mitigation is higher than cost of risk.  Consider collision insurance for an old car.</a:t>
          </a:r>
          <a:endParaRPr lang="en-US" sz="1500" kern="1200" dirty="0"/>
        </a:p>
      </dsp:txBody>
      <dsp:txXfrm rot="-5400000">
        <a:off x="3994943" y="2293144"/>
        <a:ext cx="3994944" cy="1375886"/>
      </dsp:txXfrm>
    </dsp:sp>
    <dsp:sp modelId="{14C089FF-79B0-4382-9160-DB081A9EE9CD}">
      <dsp:nvSpPr>
        <dsp:cNvPr id="0" name=""/>
        <dsp:cNvSpPr/>
      </dsp:nvSpPr>
      <dsp:spPr>
        <a:xfrm>
          <a:off x="2796460" y="1375886"/>
          <a:ext cx="2396966" cy="917257"/>
        </a:xfrm>
        <a:prstGeom prst="roundRect">
          <a:avLst/>
        </a:prstGeom>
        <a:solidFill>
          <a:schemeClr val="dk2">
            <a:tint val="60000"/>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Threats</a:t>
          </a:r>
        </a:p>
      </dsp:txBody>
      <dsp:txXfrm>
        <a:off x="2841237" y="1420663"/>
        <a:ext cx="2307412" cy="8277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04849-BF3A-4C7E-96BD-8D3AC7427717}">
      <dsp:nvSpPr>
        <dsp:cNvPr id="0" name=""/>
        <dsp:cNvSpPr/>
      </dsp:nvSpPr>
      <dsp:spPr>
        <a:xfrm rot="16200000">
          <a:off x="1091804" y="-1090358"/>
          <a:ext cx="1811655" cy="3994944"/>
        </a:xfrm>
        <a:prstGeom prst="round1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CA" sz="2000" b="1" kern="1200" dirty="0"/>
            <a:t>Exploit</a:t>
          </a:r>
        </a:p>
        <a:p>
          <a:pPr marL="0" lvl="0" indent="0" algn="ctr" defTabSz="889000">
            <a:lnSpc>
              <a:spcPct val="90000"/>
            </a:lnSpc>
            <a:spcBef>
              <a:spcPct val="0"/>
            </a:spcBef>
            <a:spcAft>
              <a:spcPct val="35000"/>
            </a:spcAft>
            <a:buNone/>
          </a:pPr>
          <a:r>
            <a:rPr lang="en-CA" sz="1800" kern="1200" dirty="0"/>
            <a:t>Make the cause more probable – approach 100% probability (e.g., help Green party petition for green energy project)</a:t>
          </a:r>
          <a:endParaRPr lang="en-US" sz="1800" kern="1200" dirty="0"/>
        </a:p>
      </dsp:txBody>
      <dsp:txXfrm rot="5400000">
        <a:off x="160" y="1286"/>
        <a:ext cx="3994944" cy="1358741"/>
      </dsp:txXfrm>
    </dsp:sp>
    <dsp:sp modelId="{9E6A9685-B75A-4314-88A0-182FC9EFE66B}">
      <dsp:nvSpPr>
        <dsp:cNvPr id="0" name=""/>
        <dsp:cNvSpPr/>
      </dsp:nvSpPr>
      <dsp:spPr>
        <a:xfrm>
          <a:off x="3994944" y="0"/>
          <a:ext cx="3994944" cy="1811655"/>
        </a:xfrm>
        <a:prstGeom prst="round1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CA" sz="2000" b="1" kern="1200" dirty="0"/>
            <a:t>Enhance</a:t>
          </a:r>
        </a:p>
        <a:p>
          <a:pPr marL="0" lvl="0" indent="0" algn="ctr" defTabSz="889000">
            <a:lnSpc>
              <a:spcPct val="90000"/>
            </a:lnSpc>
            <a:spcBef>
              <a:spcPct val="0"/>
            </a:spcBef>
            <a:spcAft>
              <a:spcPct val="35000"/>
            </a:spcAft>
            <a:buNone/>
          </a:pPr>
          <a:r>
            <a:rPr lang="en-CA" sz="1800" kern="1200" dirty="0"/>
            <a:t>Increase the probability or impact of occurrence (interest in joining from people already on site; be ready to sell umbrellas if it rains at a concert)</a:t>
          </a:r>
          <a:endParaRPr lang="en-US" sz="1800" kern="1200" dirty="0"/>
        </a:p>
      </dsp:txBody>
      <dsp:txXfrm>
        <a:off x="3994944" y="0"/>
        <a:ext cx="3994944" cy="1358741"/>
      </dsp:txXfrm>
    </dsp:sp>
    <dsp:sp modelId="{8250C349-33D9-413C-AD9D-575CE76B056C}">
      <dsp:nvSpPr>
        <dsp:cNvPr id="0" name=""/>
        <dsp:cNvSpPr/>
      </dsp:nvSpPr>
      <dsp:spPr>
        <a:xfrm rot="10800000">
          <a:off x="0" y="1811655"/>
          <a:ext cx="3994944" cy="1811655"/>
        </a:xfrm>
        <a:prstGeom prst="round1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CA" sz="2000" b="1" kern="1200" dirty="0"/>
            <a:t>Share</a:t>
          </a:r>
        </a:p>
        <a:p>
          <a:pPr marL="0" lvl="0" indent="0" algn="ctr" defTabSz="889000">
            <a:lnSpc>
              <a:spcPct val="90000"/>
            </a:lnSpc>
            <a:spcBef>
              <a:spcPct val="0"/>
            </a:spcBef>
            <a:spcAft>
              <a:spcPct val="35000"/>
            </a:spcAft>
            <a:buNone/>
          </a:pPr>
          <a:r>
            <a:rPr lang="en-CA" sz="2000" kern="1200" dirty="0"/>
            <a:t>Retain parts of opportunities (instead of transferring all)</a:t>
          </a:r>
          <a:endParaRPr lang="en-US" sz="2000" kern="1200" dirty="0"/>
        </a:p>
      </dsp:txBody>
      <dsp:txXfrm rot="10800000">
        <a:off x="0" y="2264568"/>
        <a:ext cx="3994944" cy="1358741"/>
      </dsp:txXfrm>
    </dsp:sp>
    <dsp:sp modelId="{85162F89-814E-448B-BED1-8F96C3C75FBB}">
      <dsp:nvSpPr>
        <dsp:cNvPr id="0" name=""/>
        <dsp:cNvSpPr/>
      </dsp:nvSpPr>
      <dsp:spPr>
        <a:xfrm rot="5400000">
          <a:off x="5086588" y="720010"/>
          <a:ext cx="1811655" cy="3994944"/>
        </a:xfrm>
        <a:prstGeom prst="round1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CA" sz="2000" b="1" kern="1200" dirty="0"/>
            <a:t>Accept</a:t>
          </a:r>
          <a:r>
            <a:rPr lang="en-CA" sz="1800" kern="1200" dirty="0"/>
            <a:t> </a:t>
          </a:r>
        </a:p>
        <a:p>
          <a:pPr marL="0" lvl="0" indent="0" algn="ctr" defTabSz="889000">
            <a:lnSpc>
              <a:spcPct val="90000"/>
            </a:lnSpc>
            <a:spcBef>
              <a:spcPct val="0"/>
            </a:spcBef>
            <a:spcAft>
              <a:spcPct val="35000"/>
            </a:spcAft>
            <a:buNone/>
          </a:pPr>
          <a:r>
            <a:rPr lang="en-CA" sz="1800" kern="1200" dirty="0"/>
            <a:t>“If it happens, it happens”.  We are not going to spend effort/cost on trying to increase probability/impact of it happening.</a:t>
          </a:r>
          <a:endParaRPr lang="en-US" sz="1800" kern="1200" dirty="0"/>
        </a:p>
      </dsp:txBody>
      <dsp:txXfrm rot="-5400000">
        <a:off x="3994944" y="2264568"/>
        <a:ext cx="3994944" cy="1358741"/>
      </dsp:txXfrm>
    </dsp:sp>
    <dsp:sp modelId="{14C089FF-79B0-4382-9160-DB081A9EE9CD}">
      <dsp:nvSpPr>
        <dsp:cNvPr id="0" name=""/>
        <dsp:cNvSpPr/>
      </dsp:nvSpPr>
      <dsp:spPr>
        <a:xfrm>
          <a:off x="2796460" y="1358741"/>
          <a:ext cx="2396966" cy="905827"/>
        </a:xfrm>
        <a:prstGeom prst="roundRect">
          <a:avLst/>
        </a:prstGeom>
        <a:solidFill>
          <a:schemeClr val="dk2">
            <a:tint val="60000"/>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Opportunities</a:t>
          </a:r>
        </a:p>
      </dsp:txBody>
      <dsp:txXfrm>
        <a:off x="2840679" y="1402960"/>
        <a:ext cx="2308528" cy="81738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09A9374-B421-4905-9E02-1AABA4C4A57C}" type="datetimeFigureOut">
              <a:rPr lang="en-CA" smtClean="0"/>
              <a:t>2024-02-03</a:t>
            </a:fld>
            <a:endParaRPr lang="en-CA"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CA"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6B71E44-4619-441F-B173-67D9A9F986B0}" type="slidenum">
              <a:rPr lang="en-CA" smtClean="0"/>
              <a:t>‹#›</a:t>
            </a:fld>
            <a:endParaRPr lang="en-CA" dirty="0"/>
          </a:p>
        </p:txBody>
      </p:sp>
    </p:spTree>
    <p:extLst>
      <p:ext uri="{BB962C8B-B14F-4D97-AF65-F5344CB8AC3E}">
        <p14:creationId xmlns:p14="http://schemas.microsoft.com/office/powerpoint/2010/main" val="1232326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arketbusinessnews.com/financial-glossary/residual-risk-definition-meanin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newatlas.com/breath-easy-altitude-sickness/31633/"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udassiriqbal.net/known-risk-and-unknown-risk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mudassiriqbal.net/known-risk-and-unknown-risk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6B71E44-4619-441F-B173-67D9A9F986B0}"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312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For a very large threat --</a:t>
            </a:r>
            <a:r>
              <a:rPr lang="en-CA" baseline="0" dirty="0"/>
              <a:t> the project sponsor, portfolio manager or other parties in the organization will want to ensure they take all possible actions to avoid the risk.  The negative impact of this risk could easily be outside the scope of </a:t>
            </a:r>
            <a:r>
              <a:rPr lang="en-CA" baseline="0"/>
              <a:t>the project.</a:t>
            </a:r>
            <a:endParaRPr lang="en-CA" dirty="0"/>
          </a:p>
          <a:p>
            <a:endParaRPr lang="en-CA" dirty="0"/>
          </a:p>
        </p:txBody>
      </p:sp>
      <p:sp>
        <p:nvSpPr>
          <p:cNvPr id="4" name="Slide Number Placeholder 3"/>
          <p:cNvSpPr>
            <a:spLocks noGrp="1"/>
          </p:cNvSpPr>
          <p:nvPr>
            <p:ph type="sldNum" sz="quarter" idx="10"/>
          </p:nvPr>
        </p:nvSpPr>
        <p:spPr/>
        <p:txBody>
          <a:bodyPr/>
          <a:lstStyle/>
          <a:p>
            <a:fld id="{26B71E44-4619-441F-B173-67D9A9F986B0}" type="slidenum">
              <a:rPr lang="en-CA" smtClean="0"/>
              <a:t>9</a:t>
            </a:fld>
            <a:endParaRPr lang="en-CA" dirty="0"/>
          </a:p>
        </p:txBody>
      </p:sp>
    </p:spTree>
    <p:extLst>
      <p:ext uri="{BB962C8B-B14F-4D97-AF65-F5344CB8AC3E}">
        <p14:creationId xmlns:p14="http://schemas.microsoft.com/office/powerpoint/2010/main" val="3876693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Even though</a:t>
            </a:r>
            <a:r>
              <a:rPr lang="en-CA" baseline="0" dirty="0"/>
              <a:t> it’s an opportunity, if it’s large enough -- the project sponsor, portfolio manager or other parties in the organization will want to ensure they take advantage of it as the positive impact could go well beyond the scope of the project.</a:t>
            </a:r>
            <a:endParaRPr lang="en-CA" dirty="0"/>
          </a:p>
        </p:txBody>
      </p:sp>
      <p:sp>
        <p:nvSpPr>
          <p:cNvPr id="4" name="Slide Number Placeholder 3"/>
          <p:cNvSpPr>
            <a:spLocks noGrp="1"/>
          </p:cNvSpPr>
          <p:nvPr>
            <p:ph type="sldNum" sz="quarter" idx="10"/>
          </p:nvPr>
        </p:nvSpPr>
        <p:spPr/>
        <p:txBody>
          <a:bodyPr/>
          <a:lstStyle/>
          <a:p>
            <a:fld id="{26B71E44-4619-441F-B173-67D9A9F986B0}" type="slidenum">
              <a:rPr lang="en-CA" smtClean="0"/>
              <a:t>10</a:t>
            </a:fld>
            <a:endParaRPr lang="en-CA" dirty="0"/>
          </a:p>
        </p:txBody>
      </p:sp>
    </p:spTree>
    <p:extLst>
      <p:ext uri="{BB962C8B-B14F-4D97-AF65-F5344CB8AC3E}">
        <p14:creationId xmlns:p14="http://schemas.microsoft.com/office/powerpoint/2010/main" val="84184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Timely can mean done quickly, or done at the appropriate moment in time. An example of NOT being timely is a risk response that takes 2 weeks to put into effect, when the damage from the risk occurs in the first 3 or 4 days.</a:t>
            </a:r>
          </a:p>
          <a:p>
            <a:endParaRPr lang="en-CA" dirty="0"/>
          </a:p>
        </p:txBody>
      </p:sp>
      <p:sp>
        <p:nvSpPr>
          <p:cNvPr id="4" name="Slide Number Placeholder 3"/>
          <p:cNvSpPr>
            <a:spLocks noGrp="1"/>
          </p:cNvSpPr>
          <p:nvPr>
            <p:ph type="sldNum" sz="quarter" idx="10"/>
          </p:nvPr>
        </p:nvSpPr>
        <p:spPr/>
        <p:txBody>
          <a:bodyPr/>
          <a:lstStyle/>
          <a:p>
            <a:fld id="{26B71E44-4619-441F-B173-67D9A9F986B0}" type="slidenum">
              <a:rPr lang="en-CA" smtClean="0"/>
              <a:t>11</a:t>
            </a:fld>
            <a:endParaRPr lang="en-CA" dirty="0"/>
          </a:p>
        </p:txBody>
      </p:sp>
    </p:spTree>
    <p:extLst>
      <p:ext uri="{BB962C8B-B14F-4D97-AF65-F5344CB8AC3E}">
        <p14:creationId xmlns:p14="http://schemas.microsoft.com/office/powerpoint/2010/main" val="2084314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a:t>
            </a:r>
            <a:r>
              <a:rPr lang="en-CA" dirty="0">
                <a:hlinkClick r:id="rId3"/>
              </a:rPr>
              <a:t>https://marketbusinessnews.com/financial-glossary/residual-risk-definition-meaning/</a:t>
            </a:r>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18</a:t>
            </a:fld>
            <a:endParaRPr lang="en-CA" dirty="0"/>
          </a:p>
        </p:txBody>
      </p:sp>
    </p:spTree>
    <p:extLst>
      <p:ext uri="{BB962C8B-B14F-4D97-AF65-F5344CB8AC3E}">
        <p14:creationId xmlns:p14="http://schemas.microsoft.com/office/powerpoint/2010/main" val="2090671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a:t>
            </a:r>
            <a:r>
              <a:rPr lang="en-CA" dirty="0">
                <a:hlinkClick r:id="rId3"/>
              </a:rPr>
              <a:t>https://newatlas.com/breath-easy-altitude-sickness/31633/</a:t>
            </a:r>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23</a:t>
            </a:fld>
            <a:endParaRPr lang="en-CA" dirty="0"/>
          </a:p>
        </p:txBody>
      </p:sp>
    </p:spTree>
    <p:extLst>
      <p:ext uri="{BB962C8B-B14F-4D97-AF65-F5344CB8AC3E}">
        <p14:creationId xmlns:p14="http://schemas.microsoft.com/office/powerpoint/2010/main" val="1858331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Source </a:t>
            </a:r>
            <a:r>
              <a:rPr lang="en-CA" dirty="0">
                <a:hlinkClick r:id="rId3"/>
              </a:rPr>
              <a:t>https://www.mudassiriqbal.net/known-risk-and-unknown-risks/</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6B71E44-4619-441F-B173-67D9A9F986B0}"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1992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a:t>
            </a:r>
            <a:r>
              <a:rPr lang="en-CA" dirty="0">
                <a:hlinkClick r:id="rId3"/>
              </a:rPr>
              <a:t>https://www.mudassiriqbal.net/known-risk-and-unknown-risks/</a:t>
            </a:r>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27</a:t>
            </a:fld>
            <a:endParaRPr lang="en-CA" dirty="0"/>
          </a:p>
        </p:txBody>
      </p:sp>
    </p:spTree>
    <p:extLst>
      <p:ext uri="{BB962C8B-B14F-4D97-AF65-F5344CB8AC3E}">
        <p14:creationId xmlns:p14="http://schemas.microsoft.com/office/powerpoint/2010/main" val="3481227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34</a:t>
            </a:fld>
            <a:endParaRPr lang="en-CA" dirty="0"/>
          </a:p>
        </p:txBody>
      </p:sp>
    </p:spTree>
    <p:extLst>
      <p:ext uri="{BB962C8B-B14F-4D97-AF65-F5344CB8AC3E}">
        <p14:creationId xmlns:p14="http://schemas.microsoft.com/office/powerpoint/2010/main" val="15859429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0"/>
            <a:ext cx="9144000" cy="6858000"/>
          </a:xfrm>
          <a:prstGeom prst="rect">
            <a:avLst/>
          </a:prstGeom>
        </p:spPr>
      </p:pic>
      <p:sp>
        <p:nvSpPr>
          <p:cNvPr id="2" name="Title 1"/>
          <p:cNvSpPr>
            <a:spLocks noGrp="1"/>
          </p:cNvSpPr>
          <p:nvPr>
            <p:ph type="ctrTitle"/>
          </p:nvPr>
        </p:nvSpPr>
        <p:spPr>
          <a:xfrm>
            <a:off x="581192" y="990600"/>
            <a:ext cx="7989752" cy="1504844"/>
          </a:xfrm>
          <a:effectLst/>
        </p:spPr>
        <p:txBody>
          <a:bodyPr anchor="b">
            <a:normAutofit/>
          </a:bodyPr>
          <a:lstStyle>
            <a:lvl1pPr>
              <a:defRPr sz="3600" b="1">
                <a:solidFill>
                  <a:schemeClr val="bg1">
                    <a:lumMod val="95000"/>
                  </a:schemeClr>
                </a:solidFill>
              </a:defRPr>
            </a:lvl1pPr>
          </a:lstStyle>
          <a:p>
            <a:r>
              <a:rPr lang="en-US" dirty="0"/>
              <a:t>Click to edit Master title style</a:t>
            </a:r>
          </a:p>
        </p:txBody>
      </p:sp>
      <p:sp>
        <p:nvSpPr>
          <p:cNvPr id="3" name="Subtitle 2"/>
          <p:cNvSpPr>
            <a:spLocks noGrp="1"/>
          </p:cNvSpPr>
          <p:nvPr>
            <p:ph type="subTitle" idx="1"/>
          </p:nvPr>
        </p:nvSpPr>
        <p:spPr>
          <a:xfrm>
            <a:off x="581192" y="2615088"/>
            <a:ext cx="7989752" cy="794687"/>
          </a:xfrm>
        </p:spPr>
        <p:txBody>
          <a:bodyPr anchor="t">
            <a:normAutofit/>
          </a:bodyPr>
          <a:lstStyle>
            <a:lvl1pPr marL="0" indent="0" algn="l">
              <a:buNone/>
              <a:defRPr sz="2600" cap="all">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a:p>
            <a:endParaRPr lang="en-US" dirty="0"/>
          </a:p>
        </p:txBody>
      </p:sp>
    </p:spTree>
    <p:extLst>
      <p:ext uri="{BB962C8B-B14F-4D97-AF65-F5344CB8AC3E}">
        <p14:creationId xmlns:p14="http://schemas.microsoft.com/office/powerpoint/2010/main" val="3938639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4" name="Group 13"/>
          <p:cNvGrpSpPr/>
          <p:nvPr userDrawn="1"/>
        </p:nvGrpSpPr>
        <p:grpSpPr>
          <a:xfrm>
            <a:off x="-449" y="256374"/>
            <a:ext cx="9144449" cy="1486998"/>
            <a:chOff x="-2" y="317500"/>
            <a:chExt cx="9107027" cy="140400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59445" b="20000"/>
            <a:stretch/>
          </p:blipFill>
          <p:spPr>
            <a:xfrm>
              <a:off x="-2" y="317500"/>
              <a:ext cx="9107027" cy="1404000"/>
            </a:xfrm>
            <a:prstGeom prst="rect">
              <a:avLst/>
            </a:prstGeom>
          </p:spPr>
        </p:pic>
        <p:grpSp>
          <p:nvGrpSpPr>
            <p:cNvPr id="13" name="Group 12"/>
            <p:cNvGrpSpPr/>
            <p:nvPr userDrawn="1"/>
          </p:nvGrpSpPr>
          <p:grpSpPr>
            <a:xfrm>
              <a:off x="3377" y="317500"/>
              <a:ext cx="2541703" cy="1404000"/>
              <a:chOff x="3377" y="317500"/>
              <a:chExt cx="2541703" cy="1404000"/>
            </a:xfrm>
          </p:grpSpPr>
          <p:sp>
            <p:nvSpPr>
              <p:cNvPr id="10" name="Trapezoid 9"/>
              <p:cNvSpPr/>
              <p:nvPr userDrawn="1"/>
            </p:nvSpPr>
            <p:spPr>
              <a:xfrm rot="10800000">
                <a:off x="78740" y="319654"/>
                <a:ext cx="2466340" cy="1400400"/>
              </a:xfrm>
              <a:prstGeom prst="trapezoid">
                <a:avLst>
                  <a:gd name="adj" fmla="val 77492"/>
                </a:avLst>
              </a:prstGeom>
              <a:solidFill>
                <a:schemeClr val="tx1">
                  <a:lumMod val="65000"/>
                  <a:lumOff val="3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p>
            </p:txBody>
          </p:sp>
          <p:sp>
            <p:nvSpPr>
              <p:cNvPr id="11" name="Rectangle 10"/>
              <p:cNvSpPr/>
              <p:nvPr userDrawn="1"/>
            </p:nvSpPr>
            <p:spPr>
              <a:xfrm>
                <a:off x="3377" y="317500"/>
                <a:ext cx="1195822" cy="14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sp>
        <p:nvSpPr>
          <p:cNvPr id="2" name="Title 1"/>
          <p:cNvSpPr>
            <a:spLocks noGrp="1"/>
          </p:cNvSpPr>
          <p:nvPr>
            <p:ph type="title"/>
          </p:nvPr>
        </p:nvSpPr>
        <p:spPr>
          <a:xfrm>
            <a:off x="581192" y="499708"/>
            <a:ext cx="7989752" cy="1083329"/>
          </a:xfrm>
        </p:spPr>
        <p:txBody>
          <a:bodyPr>
            <a:normAutofit/>
          </a:bodyPr>
          <a:lstStyle>
            <a:lvl1pPr>
              <a:defRPr sz="2900"/>
            </a:lvl1pPr>
          </a:lstStyle>
          <a:p>
            <a:r>
              <a:rPr lang="en-US" dirty="0"/>
              <a:t>Click to edit Master title style</a:t>
            </a:r>
          </a:p>
        </p:txBody>
      </p:sp>
      <p:sp>
        <p:nvSpPr>
          <p:cNvPr id="3" name="Content Placeholder 2"/>
          <p:cNvSpPr>
            <a:spLocks noGrp="1"/>
          </p:cNvSpPr>
          <p:nvPr>
            <p:ph idx="1"/>
          </p:nvPr>
        </p:nvSpPr>
        <p:spPr>
          <a:xfrm>
            <a:off x="581192" y="2228003"/>
            <a:ext cx="7989752" cy="3630795"/>
          </a:xfrm>
        </p:spPr>
        <p:txBody>
          <a:bodyPr/>
          <a:lstStyle>
            <a:lvl1pPr>
              <a:buClr>
                <a:schemeClr val="tx2"/>
              </a:buClr>
              <a:defRPr sz="2200"/>
            </a:lvl1pPr>
            <a:lvl2pPr>
              <a:buClr>
                <a:schemeClr val="tx2"/>
              </a:buClr>
              <a:defRPr sz="2000"/>
            </a:lvl2pPr>
            <a:lvl3pPr>
              <a:buClr>
                <a:schemeClr val="tx2"/>
              </a:buClr>
              <a:defRPr sz="1800"/>
            </a:lvl3pPr>
            <a:lvl4pPr>
              <a:buClr>
                <a:schemeClr val="tx2"/>
              </a:buClr>
              <a:defRPr sz="1600"/>
            </a:lvl4pPr>
            <a:lvl5pPr>
              <a:buClr>
                <a:schemeClr val="tx2"/>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a:xfrm>
            <a:off x="195958" y="6272329"/>
            <a:ext cx="770468" cy="365125"/>
          </a:xfrm>
        </p:spPr>
        <p:txBody>
          <a:bodyPr/>
          <a:lstStyle>
            <a:lvl1pPr>
              <a:defRPr>
                <a:solidFill>
                  <a:schemeClr val="tx1">
                    <a:lumMod val="85000"/>
                    <a:lumOff val="15000"/>
                  </a:schemeClr>
                </a:solidFill>
              </a:defRPr>
            </a:lvl1pPr>
          </a:lstStyle>
          <a:p>
            <a:fld id="{D57F1E4F-1CFF-5643-939E-217C01CDF565}" type="slidenum">
              <a:rPr lang="en-US" smtClean="0"/>
              <a:pPr/>
              <a:t>‹#›</a:t>
            </a:fld>
            <a:endParaRPr lang="en-US" dirty="0"/>
          </a:p>
        </p:txBody>
      </p:sp>
      <p:pic>
        <p:nvPicPr>
          <p:cNvPr id="16" name="Picture 15">
            <a:extLst>
              <a:ext uri="{FF2B5EF4-FFF2-40B4-BE49-F238E27FC236}">
                <a16:creationId xmlns:a16="http://schemas.microsoft.com/office/drawing/2014/main" id="{6EFBB5C3-1E66-475E-9793-B72E9479D009}"/>
              </a:ext>
            </a:extLst>
          </p:cNvPr>
          <p:cNvPicPr>
            <a:picLocks noChangeAspect="1"/>
          </p:cNvPicPr>
          <p:nvPr userDrawn="1"/>
        </p:nvPicPr>
        <p:blipFill>
          <a:blip r:embed="rId3"/>
          <a:stretch>
            <a:fillRect/>
          </a:stretch>
        </p:blipFill>
        <p:spPr>
          <a:xfrm>
            <a:off x="7127190" y="6300699"/>
            <a:ext cx="1739896" cy="396294"/>
          </a:xfrm>
          <a:prstGeom prst="rect">
            <a:avLst/>
          </a:prstGeom>
        </p:spPr>
      </p:pic>
    </p:spTree>
    <p:extLst>
      <p:ext uri="{BB962C8B-B14F-4D97-AF65-F5344CB8AC3E}">
        <p14:creationId xmlns:p14="http://schemas.microsoft.com/office/powerpoint/2010/main" val="7547125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2/3/2024</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0275331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7TqhmX92P6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Module 6</a:t>
            </a:r>
            <a:br>
              <a:rPr lang="en-CA" dirty="0"/>
            </a:br>
            <a:r>
              <a:rPr lang="en-CA" dirty="0"/>
              <a:t>plan risk responses </a:t>
            </a:r>
          </a:p>
        </p:txBody>
      </p:sp>
      <p:sp>
        <p:nvSpPr>
          <p:cNvPr id="3" name="Subtitle 2"/>
          <p:cNvSpPr>
            <a:spLocks noGrp="1"/>
          </p:cNvSpPr>
          <p:nvPr>
            <p:ph type="subTitle" idx="1"/>
          </p:nvPr>
        </p:nvSpPr>
        <p:spPr/>
        <p:txBody>
          <a:bodyPr>
            <a:normAutofit/>
          </a:bodyPr>
          <a:lstStyle/>
          <a:p>
            <a:r>
              <a:rPr lang="en-CA" dirty="0"/>
              <a:t>Mgmt 6062 - Project Risk and Quality</a:t>
            </a:r>
          </a:p>
        </p:txBody>
      </p:sp>
    </p:spTree>
    <p:extLst>
      <p:ext uri="{BB962C8B-B14F-4D97-AF65-F5344CB8AC3E}">
        <p14:creationId xmlns:p14="http://schemas.microsoft.com/office/powerpoint/2010/main" val="4265687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opportunities</a:t>
            </a:r>
            <a:br>
              <a:rPr lang="en-CA" dirty="0"/>
            </a:br>
            <a:r>
              <a:rPr lang="en-CA" dirty="0"/>
              <a:t>options for risk response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0178128"/>
              </p:ext>
            </p:extLst>
          </p:nvPr>
        </p:nvGraphicFramePr>
        <p:xfrm>
          <a:off x="581025" y="1794510"/>
          <a:ext cx="7989888" cy="36233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a:spLocks/>
          </p:cNvSpPr>
          <p:nvPr/>
        </p:nvSpPr>
        <p:spPr>
          <a:xfrm>
            <a:off x="581192" y="5417820"/>
            <a:ext cx="7989752" cy="1120140"/>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CA" dirty="0"/>
              <a:t>These 4 strategies above are options for the project team, but </a:t>
            </a:r>
            <a:r>
              <a:rPr lang="en-CA" b="1" u="sng" dirty="0"/>
              <a:t>a 5</a:t>
            </a:r>
            <a:r>
              <a:rPr lang="en-CA" b="1" u="sng" baseline="30000" dirty="0"/>
              <a:t>th</a:t>
            </a:r>
            <a:r>
              <a:rPr lang="en-CA" b="1" u="sng" dirty="0"/>
              <a:t> strategy is to “escalate”</a:t>
            </a:r>
            <a:r>
              <a:rPr lang="en-CA" dirty="0"/>
              <a:t> the risk when the </a:t>
            </a:r>
            <a:r>
              <a:rPr lang="en-CA"/>
              <a:t>response is </a:t>
            </a:r>
            <a:r>
              <a:rPr lang="en-CA" dirty="0"/>
              <a:t>above the PM’s authority.  For example a very large opportunity could be escalated to a portfolio manager, and the PM should ensure this person takes over ownership of the risk.</a:t>
            </a:r>
          </a:p>
        </p:txBody>
      </p:sp>
    </p:spTree>
    <p:extLst>
      <p:ext uri="{BB962C8B-B14F-4D97-AF65-F5344CB8AC3E}">
        <p14:creationId xmlns:p14="http://schemas.microsoft.com/office/powerpoint/2010/main" val="3615018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Keep in mind</a:t>
            </a:r>
          </a:p>
        </p:txBody>
      </p:sp>
      <p:sp>
        <p:nvSpPr>
          <p:cNvPr id="3" name="Content Placeholder 2"/>
          <p:cNvSpPr>
            <a:spLocks noGrp="1"/>
          </p:cNvSpPr>
          <p:nvPr>
            <p:ph idx="1"/>
          </p:nvPr>
        </p:nvSpPr>
        <p:spPr>
          <a:xfrm>
            <a:off x="409742" y="1960485"/>
            <a:ext cx="7989752" cy="3630795"/>
          </a:xfrm>
        </p:spPr>
        <p:txBody>
          <a:bodyPr/>
          <a:lstStyle/>
          <a:p>
            <a:pPr marL="0" indent="0">
              <a:buNone/>
            </a:pPr>
            <a:r>
              <a:rPr lang="en-CA" dirty="0"/>
              <a:t>Risk response strategies must</a:t>
            </a:r>
          </a:p>
          <a:p>
            <a:r>
              <a:rPr lang="en-CA" dirty="0"/>
              <a:t>Be timely (example?)</a:t>
            </a:r>
          </a:p>
          <a:p>
            <a:r>
              <a:rPr lang="en-CA" dirty="0"/>
              <a:t>Not cost more money than the risk would cost</a:t>
            </a:r>
          </a:p>
          <a:p>
            <a:r>
              <a:rPr lang="en-CA" dirty="0"/>
              <a:t>Consider having one response to address several risks.</a:t>
            </a:r>
          </a:p>
          <a:p>
            <a:r>
              <a:rPr lang="en-CA" dirty="0"/>
              <a:t>Involve the team, other stakeholders and experts.</a:t>
            </a:r>
          </a:p>
          <a:p>
            <a:pPr marL="0" indent="0">
              <a:buNone/>
            </a:pPr>
            <a:endParaRPr lang="en-CA"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803" y="5968728"/>
            <a:ext cx="999831" cy="707197"/>
          </a:xfrm>
          <a:prstGeom prst="rect">
            <a:avLst/>
          </a:prstGeom>
        </p:spPr>
      </p:pic>
    </p:spTree>
    <p:extLst>
      <p:ext uri="{BB962C8B-B14F-4D97-AF65-F5344CB8AC3E}">
        <p14:creationId xmlns:p14="http://schemas.microsoft.com/office/powerpoint/2010/main" val="719479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Response to one risk at Olympics</a:t>
            </a:r>
          </a:p>
        </p:txBody>
      </p:sp>
      <p:sp>
        <p:nvSpPr>
          <p:cNvPr id="3" name="Content Placeholder 2"/>
          <p:cNvSpPr>
            <a:spLocks noGrp="1"/>
          </p:cNvSpPr>
          <p:nvPr>
            <p:ph idx="1"/>
          </p:nvPr>
        </p:nvSpPr>
        <p:spPr>
          <a:xfrm>
            <a:off x="349074" y="1962190"/>
            <a:ext cx="8709865" cy="1291373"/>
          </a:xfrm>
        </p:spPr>
        <p:txBody>
          <a:bodyPr/>
          <a:lstStyle/>
          <a:p>
            <a:pPr marL="0" indent="0">
              <a:buNone/>
            </a:pPr>
            <a:r>
              <a:rPr lang="en-CA" dirty="0"/>
              <a:t>Let’s focus on a potential threat at a winter Olympics and identify ONE potential risk response.</a:t>
            </a:r>
          </a:p>
          <a:p>
            <a:pPr marL="0" indent="0">
              <a:buNone/>
            </a:pPr>
            <a:r>
              <a:rPr lang="en-CA" dirty="0"/>
              <a:t>Threat: ________________________________</a:t>
            </a:r>
          </a:p>
        </p:txBody>
      </p:sp>
      <p:graphicFrame>
        <p:nvGraphicFramePr>
          <p:cNvPr id="5" name="Table 4">
            <a:extLst>
              <a:ext uri="{FF2B5EF4-FFF2-40B4-BE49-F238E27FC236}">
                <a16:creationId xmlns:a16="http://schemas.microsoft.com/office/drawing/2014/main" id="{F40AE614-CF94-496B-B932-1F2E00D5CB79}"/>
              </a:ext>
            </a:extLst>
          </p:cNvPr>
          <p:cNvGraphicFramePr>
            <a:graphicFrameLocks noGrp="1"/>
          </p:cNvGraphicFramePr>
          <p:nvPr>
            <p:extLst>
              <p:ext uri="{D42A27DB-BD31-4B8C-83A1-F6EECF244321}">
                <p14:modId xmlns:p14="http://schemas.microsoft.com/office/powerpoint/2010/main" val="4077648589"/>
              </p:ext>
            </p:extLst>
          </p:nvPr>
        </p:nvGraphicFramePr>
        <p:xfrm>
          <a:off x="1839434" y="3473766"/>
          <a:ext cx="7078160" cy="3257944"/>
        </p:xfrm>
        <a:graphic>
          <a:graphicData uri="http://schemas.openxmlformats.org/drawingml/2006/table">
            <a:tbl>
              <a:tblPr firstRow="1" bandRow="1">
                <a:tableStyleId>{7E9639D4-E3E2-4D34-9284-5A2195B3D0D7}</a:tableStyleId>
              </a:tblPr>
              <a:tblGrid>
                <a:gridCol w="2003370">
                  <a:extLst>
                    <a:ext uri="{9D8B030D-6E8A-4147-A177-3AD203B41FA5}">
                      <a16:colId xmlns:a16="http://schemas.microsoft.com/office/drawing/2014/main" val="3774864240"/>
                    </a:ext>
                  </a:extLst>
                </a:gridCol>
                <a:gridCol w="5074790">
                  <a:extLst>
                    <a:ext uri="{9D8B030D-6E8A-4147-A177-3AD203B41FA5}">
                      <a16:colId xmlns:a16="http://schemas.microsoft.com/office/drawing/2014/main" val="918288027"/>
                    </a:ext>
                  </a:extLst>
                </a:gridCol>
              </a:tblGrid>
              <a:tr h="626367">
                <a:tc>
                  <a:txBody>
                    <a:bodyPr/>
                    <a:lstStyle/>
                    <a:p>
                      <a:r>
                        <a:rPr lang="en-CA" sz="1800" dirty="0"/>
                        <a:t>Possible Risk Response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CA" sz="18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2322311220"/>
                  </a:ext>
                </a:extLst>
              </a:tr>
              <a:tr h="654466">
                <a:tc>
                  <a:txBody>
                    <a:bodyPr/>
                    <a:lstStyle/>
                    <a:p>
                      <a:r>
                        <a:rPr lang="en-CA" sz="1800" dirty="0"/>
                        <a:t>Avoid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7807760"/>
                  </a:ext>
                </a:extLst>
              </a:tr>
              <a:tr h="654466">
                <a:tc>
                  <a:txBody>
                    <a:bodyPr/>
                    <a:lstStyle/>
                    <a:p>
                      <a:r>
                        <a:rPr lang="en-CA" sz="1800" dirty="0"/>
                        <a:t>Mitigate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1885148"/>
                  </a:ext>
                </a:extLst>
              </a:tr>
              <a:tr h="654466">
                <a:tc>
                  <a:txBody>
                    <a:bodyPr/>
                    <a:lstStyle/>
                    <a:p>
                      <a:r>
                        <a:rPr lang="en-CA" sz="1800" dirty="0"/>
                        <a:t>Transfer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86115338"/>
                  </a:ext>
                </a:extLst>
              </a:tr>
              <a:tr h="654466">
                <a:tc>
                  <a:txBody>
                    <a:bodyPr/>
                    <a:lstStyle/>
                    <a:p>
                      <a:r>
                        <a:rPr lang="en-CA" sz="1800" dirty="0"/>
                        <a:t>Accept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410176"/>
                  </a:ext>
                </a:extLst>
              </a:tr>
            </a:tbl>
          </a:graphicData>
        </a:graphic>
      </p:graphicFrame>
      <p:sp>
        <p:nvSpPr>
          <p:cNvPr id="6" name="Rectangle 5">
            <a:extLst>
              <a:ext uri="{FF2B5EF4-FFF2-40B4-BE49-F238E27FC236}">
                <a16:creationId xmlns:a16="http://schemas.microsoft.com/office/drawing/2014/main" id="{05967127-C7F8-4D02-AF10-1EAFAC7F52EF}"/>
              </a:ext>
            </a:extLst>
          </p:cNvPr>
          <p:cNvSpPr/>
          <p:nvPr/>
        </p:nvSpPr>
        <p:spPr>
          <a:xfrm rot="831128">
            <a:off x="8025598" y="509117"/>
            <a:ext cx="733644" cy="1113015"/>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Handout</a:t>
            </a:r>
          </a:p>
        </p:txBody>
      </p:sp>
    </p:spTree>
    <p:extLst>
      <p:ext uri="{BB962C8B-B14F-4D97-AF65-F5344CB8AC3E}">
        <p14:creationId xmlns:p14="http://schemas.microsoft.com/office/powerpoint/2010/main" val="1209004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Response to risks on Kilimanjaro expedition</a:t>
            </a:r>
          </a:p>
        </p:txBody>
      </p:sp>
      <p:sp>
        <p:nvSpPr>
          <p:cNvPr id="3" name="Content Placeholder 2"/>
          <p:cNvSpPr>
            <a:spLocks noGrp="1"/>
          </p:cNvSpPr>
          <p:nvPr>
            <p:ph idx="1"/>
          </p:nvPr>
        </p:nvSpPr>
        <p:spPr>
          <a:xfrm>
            <a:off x="95693" y="4348540"/>
            <a:ext cx="9048307" cy="717215"/>
          </a:xfrm>
        </p:spPr>
        <p:txBody>
          <a:bodyPr/>
          <a:lstStyle/>
          <a:p>
            <a:pPr marL="0" indent="0">
              <a:buNone/>
            </a:pPr>
            <a:r>
              <a:rPr lang="en-CA" sz="1800" dirty="0"/>
              <a:t>Opportunity (risk description): ______________________________________</a:t>
            </a:r>
          </a:p>
          <a:p>
            <a:endParaRPr lang="en-CA" dirty="0"/>
          </a:p>
        </p:txBody>
      </p:sp>
      <p:graphicFrame>
        <p:nvGraphicFramePr>
          <p:cNvPr id="4" name="Table 3">
            <a:extLst>
              <a:ext uri="{FF2B5EF4-FFF2-40B4-BE49-F238E27FC236}">
                <a16:creationId xmlns:a16="http://schemas.microsoft.com/office/drawing/2014/main" id="{F40AE614-CF94-496B-B932-1F2E00D5CB79}"/>
              </a:ext>
            </a:extLst>
          </p:cNvPr>
          <p:cNvGraphicFramePr>
            <a:graphicFrameLocks noGrp="1"/>
          </p:cNvGraphicFramePr>
          <p:nvPr>
            <p:extLst>
              <p:ext uri="{D42A27DB-BD31-4B8C-83A1-F6EECF244321}">
                <p14:modId xmlns:p14="http://schemas.microsoft.com/office/powerpoint/2010/main" val="1138754181"/>
              </p:ext>
            </p:extLst>
          </p:nvPr>
        </p:nvGraphicFramePr>
        <p:xfrm>
          <a:off x="212652" y="4707149"/>
          <a:ext cx="8814389" cy="1906304"/>
        </p:xfrm>
        <a:graphic>
          <a:graphicData uri="http://schemas.openxmlformats.org/drawingml/2006/table">
            <a:tbl>
              <a:tblPr firstRow="1" bandRow="1">
                <a:tableStyleId>{7E9639D4-E3E2-4D34-9284-5A2195B3D0D7}</a:tableStyleId>
              </a:tblPr>
              <a:tblGrid>
                <a:gridCol w="2721934">
                  <a:extLst>
                    <a:ext uri="{9D8B030D-6E8A-4147-A177-3AD203B41FA5}">
                      <a16:colId xmlns:a16="http://schemas.microsoft.com/office/drawing/2014/main" val="3774864240"/>
                    </a:ext>
                  </a:extLst>
                </a:gridCol>
                <a:gridCol w="6092455">
                  <a:extLst>
                    <a:ext uri="{9D8B030D-6E8A-4147-A177-3AD203B41FA5}">
                      <a16:colId xmlns:a16="http://schemas.microsoft.com/office/drawing/2014/main" val="918288027"/>
                    </a:ext>
                  </a:extLst>
                </a:gridCol>
              </a:tblGrid>
              <a:tr h="368052">
                <a:tc>
                  <a:txBody>
                    <a:bodyPr/>
                    <a:lstStyle/>
                    <a:p>
                      <a:r>
                        <a:rPr lang="en-CA" sz="1800" dirty="0"/>
                        <a:t>Possible Risk Response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CA" sz="18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2322311220"/>
                  </a:ext>
                </a:extLst>
              </a:tr>
              <a:tr h="384563">
                <a:tc>
                  <a:txBody>
                    <a:bodyPr/>
                    <a:lstStyle/>
                    <a:p>
                      <a:r>
                        <a:rPr lang="en-CA" sz="1800" dirty="0"/>
                        <a:t>Exploit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7807760"/>
                  </a:ext>
                </a:extLst>
              </a:tr>
              <a:tr h="384563">
                <a:tc>
                  <a:txBody>
                    <a:bodyPr/>
                    <a:lstStyle/>
                    <a:p>
                      <a:r>
                        <a:rPr lang="en-CA" sz="1800" dirty="0"/>
                        <a:t>Enhance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1885148"/>
                  </a:ext>
                </a:extLst>
              </a:tr>
              <a:tr h="384563">
                <a:tc>
                  <a:txBody>
                    <a:bodyPr/>
                    <a:lstStyle/>
                    <a:p>
                      <a:r>
                        <a:rPr lang="en-CA" sz="1800" dirty="0"/>
                        <a:t>Share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86115338"/>
                  </a:ext>
                </a:extLst>
              </a:tr>
              <a:tr h="384563">
                <a:tc>
                  <a:txBody>
                    <a:bodyPr/>
                    <a:lstStyle/>
                    <a:p>
                      <a:r>
                        <a:rPr lang="en-CA" sz="1800" dirty="0"/>
                        <a:t>Accept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410176"/>
                  </a:ext>
                </a:extLst>
              </a:tr>
            </a:tbl>
          </a:graphicData>
        </a:graphic>
      </p:graphicFrame>
      <p:sp>
        <p:nvSpPr>
          <p:cNvPr id="5" name="Content Placeholder 2"/>
          <p:cNvSpPr txBox="1">
            <a:spLocks/>
          </p:cNvSpPr>
          <p:nvPr/>
        </p:nvSpPr>
        <p:spPr>
          <a:xfrm>
            <a:off x="95693" y="1909030"/>
            <a:ext cx="9048307" cy="71721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CA" sz="1800" dirty="0"/>
              <a:t>Threat (risk description): ______________________________________</a:t>
            </a:r>
          </a:p>
          <a:p>
            <a:endParaRPr lang="en-CA" dirty="0"/>
          </a:p>
        </p:txBody>
      </p:sp>
      <p:graphicFrame>
        <p:nvGraphicFramePr>
          <p:cNvPr id="6" name="Table 5">
            <a:extLst>
              <a:ext uri="{FF2B5EF4-FFF2-40B4-BE49-F238E27FC236}">
                <a16:creationId xmlns:a16="http://schemas.microsoft.com/office/drawing/2014/main" id="{F40AE614-CF94-496B-B932-1F2E00D5CB79}"/>
              </a:ext>
            </a:extLst>
          </p:cNvPr>
          <p:cNvGraphicFramePr>
            <a:graphicFrameLocks noGrp="1"/>
          </p:cNvGraphicFramePr>
          <p:nvPr>
            <p:extLst>
              <p:ext uri="{D42A27DB-BD31-4B8C-83A1-F6EECF244321}">
                <p14:modId xmlns:p14="http://schemas.microsoft.com/office/powerpoint/2010/main" val="3883934231"/>
              </p:ext>
            </p:extLst>
          </p:nvPr>
        </p:nvGraphicFramePr>
        <p:xfrm>
          <a:off x="212652" y="2267638"/>
          <a:ext cx="8814389" cy="1847708"/>
        </p:xfrm>
        <a:graphic>
          <a:graphicData uri="http://schemas.openxmlformats.org/drawingml/2006/table">
            <a:tbl>
              <a:tblPr firstRow="1" bandRow="1">
                <a:tableStyleId>{7E9639D4-E3E2-4D34-9284-5A2195B3D0D7}</a:tableStyleId>
              </a:tblPr>
              <a:tblGrid>
                <a:gridCol w="2721934">
                  <a:extLst>
                    <a:ext uri="{9D8B030D-6E8A-4147-A177-3AD203B41FA5}">
                      <a16:colId xmlns:a16="http://schemas.microsoft.com/office/drawing/2014/main" val="3774864240"/>
                    </a:ext>
                  </a:extLst>
                </a:gridCol>
                <a:gridCol w="6092455">
                  <a:extLst>
                    <a:ext uri="{9D8B030D-6E8A-4147-A177-3AD203B41FA5}">
                      <a16:colId xmlns:a16="http://schemas.microsoft.com/office/drawing/2014/main" val="918288027"/>
                    </a:ext>
                  </a:extLst>
                </a:gridCol>
              </a:tblGrid>
              <a:tr h="354581">
                <a:tc>
                  <a:txBody>
                    <a:bodyPr/>
                    <a:lstStyle/>
                    <a:p>
                      <a:r>
                        <a:rPr lang="en-CA" sz="1800" dirty="0"/>
                        <a:t>Possible Risk Response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CA" sz="18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2322311220"/>
                  </a:ext>
                </a:extLst>
              </a:tr>
              <a:tr h="370487">
                <a:tc>
                  <a:txBody>
                    <a:bodyPr/>
                    <a:lstStyle/>
                    <a:p>
                      <a:r>
                        <a:rPr lang="en-CA" sz="1800" dirty="0"/>
                        <a:t>Avoid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7807760"/>
                  </a:ext>
                </a:extLst>
              </a:tr>
              <a:tr h="370487">
                <a:tc>
                  <a:txBody>
                    <a:bodyPr/>
                    <a:lstStyle/>
                    <a:p>
                      <a:r>
                        <a:rPr lang="en-CA" sz="1800" dirty="0"/>
                        <a:t>Mitigate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1885148"/>
                  </a:ext>
                </a:extLst>
              </a:tr>
              <a:tr h="370487">
                <a:tc>
                  <a:txBody>
                    <a:bodyPr/>
                    <a:lstStyle/>
                    <a:p>
                      <a:r>
                        <a:rPr lang="en-CA" sz="1800" dirty="0"/>
                        <a:t>Transfer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86115338"/>
                  </a:ext>
                </a:extLst>
              </a:tr>
              <a:tr h="370487">
                <a:tc>
                  <a:txBody>
                    <a:bodyPr/>
                    <a:lstStyle/>
                    <a:p>
                      <a:r>
                        <a:rPr lang="en-CA" sz="1800" dirty="0"/>
                        <a:t>Accept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410176"/>
                  </a:ext>
                </a:extLst>
              </a:tr>
            </a:tbl>
          </a:graphicData>
        </a:graphic>
      </p:graphicFrame>
      <p:sp>
        <p:nvSpPr>
          <p:cNvPr id="7" name="Rectangle 6">
            <a:extLst>
              <a:ext uri="{FF2B5EF4-FFF2-40B4-BE49-F238E27FC236}">
                <a16:creationId xmlns:a16="http://schemas.microsoft.com/office/drawing/2014/main" id="{CC653655-5B51-4FAA-AFE6-2AAC60C6FF41}"/>
              </a:ext>
            </a:extLst>
          </p:cNvPr>
          <p:cNvSpPr/>
          <p:nvPr/>
        </p:nvSpPr>
        <p:spPr>
          <a:xfrm rot="831128">
            <a:off x="8025598" y="509117"/>
            <a:ext cx="733644" cy="1113015"/>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Handout</a:t>
            </a:r>
          </a:p>
        </p:txBody>
      </p:sp>
    </p:spTree>
    <p:extLst>
      <p:ext uri="{BB962C8B-B14F-4D97-AF65-F5344CB8AC3E}">
        <p14:creationId xmlns:p14="http://schemas.microsoft.com/office/powerpoint/2010/main" val="96622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AFTER CREATING RISK RESPONSE</a:t>
            </a:r>
          </a:p>
        </p:txBody>
      </p:sp>
      <p:sp>
        <p:nvSpPr>
          <p:cNvPr id="3" name="Content Placeholder 2"/>
          <p:cNvSpPr>
            <a:spLocks noGrp="1"/>
          </p:cNvSpPr>
          <p:nvPr>
            <p:ph idx="1"/>
          </p:nvPr>
        </p:nvSpPr>
        <p:spPr>
          <a:xfrm>
            <a:off x="283472" y="2228003"/>
            <a:ext cx="4118399" cy="4140899"/>
          </a:xfrm>
        </p:spPr>
        <p:txBody>
          <a:bodyPr>
            <a:normAutofit/>
          </a:bodyPr>
          <a:lstStyle/>
          <a:p>
            <a:pPr marL="0" indent="0">
              <a:buNone/>
            </a:pPr>
            <a:r>
              <a:rPr lang="en-CA" dirty="0"/>
              <a:t>For </a:t>
            </a:r>
            <a:r>
              <a:rPr lang="en-CA" u="sng" dirty="0"/>
              <a:t>threats</a:t>
            </a:r>
            <a:r>
              <a:rPr lang="en-CA" dirty="0"/>
              <a:t>:</a:t>
            </a:r>
          </a:p>
          <a:p>
            <a:r>
              <a:rPr lang="en-US" dirty="0"/>
              <a:t>Some risks could be eliminated.</a:t>
            </a:r>
          </a:p>
          <a:p>
            <a:r>
              <a:rPr lang="en-US" dirty="0"/>
              <a:t>Some risks drop out of the list of top risks.</a:t>
            </a:r>
          </a:p>
          <a:p>
            <a:r>
              <a:rPr lang="en-US" dirty="0"/>
              <a:t>The project management plan is changed to implement the options selected.</a:t>
            </a:r>
          </a:p>
          <a:p>
            <a:r>
              <a:rPr lang="en-US" dirty="0"/>
              <a:t>Residual threats are determined.</a:t>
            </a:r>
          </a:p>
          <a:p>
            <a:endParaRPr lang="en-CA" dirty="0"/>
          </a:p>
        </p:txBody>
      </p:sp>
      <p:sp>
        <p:nvSpPr>
          <p:cNvPr id="4" name="Content Placeholder 2"/>
          <p:cNvSpPr txBox="1">
            <a:spLocks/>
          </p:cNvSpPr>
          <p:nvPr/>
        </p:nvSpPr>
        <p:spPr>
          <a:xfrm>
            <a:off x="4727882" y="2228003"/>
            <a:ext cx="4118399" cy="414089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CA" dirty="0"/>
              <a:t>For </a:t>
            </a:r>
            <a:r>
              <a:rPr lang="en-CA" u="sng" dirty="0"/>
              <a:t>opportunities</a:t>
            </a:r>
            <a:r>
              <a:rPr lang="en-CA" dirty="0"/>
              <a:t>:</a:t>
            </a:r>
          </a:p>
          <a:p>
            <a:r>
              <a:rPr lang="en-CA" dirty="0"/>
              <a:t>Opportunities are utilized.</a:t>
            </a:r>
          </a:p>
          <a:p>
            <a:r>
              <a:rPr lang="en-CA" dirty="0"/>
              <a:t>Some risks drop out of the list of top risks.</a:t>
            </a:r>
          </a:p>
          <a:p>
            <a:r>
              <a:rPr lang="en-CA" dirty="0"/>
              <a:t>The project management plan is changed to implement the options selected.</a:t>
            </a:r>
          </a:p>
          <a:p>
            <a:r>
              <a:rPr lang="en-CA" dirty="0"/>
              <a:t>Residual opportunities are determined.</a:t>
            </a:r>
          </a:p>
          <a:p>
            <a:endParaRPr lang="en-CA" dirty="0"/>
          </a:p>
        </p:txBody>
      </p:sp>
      <p:sp>
        <p:nvSpPr>
          <p:cNvPr id="6" name="Rectangle 5">
            <a:extLst>
              <a:ext uri="{FF2B5EF4-FFF2-40B4-BE49-F238E27FC236}">
                <a16:creationId xmlns:a16="http://schemas.microsoft.com/office/drawing/2014/main" id="{433EA2E5-D666-44CF-8F40-E99E261DCF5F}"/>
              </a:ext>
            </a:extLst>
          </p:cNvPr>
          <p:cNvSpPr/>
          <p:nvPr/>
        </p:nvSpPr>
        <p:spPr>
          <a:xfrm>
            <a:off x="142240" y="3230880"/>
            <a:ext cx="8808720" cy="183896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757024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Update the project management plan based on risk responses</a:t>
            </a:r>
          </a:p>
        </p:txBody>
      </p:sp>
      <p:sp>
        <p:nvSpPr>
          <p:cNvPr id="3" name="Content Placeholder 2"/>
          <p:cNvSpPr>
            <a:spLocks noGrp="1"/>
          </p:cNvSpPr>
          <p:nvPr>
            <p:ph idx="1"/>
          </p:nvPr>
        </p:nvSpPr>
        <p:spPr>
          <a:xfrm>
            <a:off x="581192" y="2036617"/>
            <a:ext cx="7989752" cy="4704425"/>
          </a:xfrm>
        </p:spPr>
        <p:txBody>
          <a:bodyPr>
            <a:normAutofit/>
          </a:bodyPr>
          <a:lstStyle/>
          <a:p>
            <a:r>
              <a:rPr lang="en-CA" dirty="0"/>
              <a:t>Update, change, add work packages.</a:t>
            </a:r>
          </a:p>
          <a:p>
            <a:r>
              <a:rPr lang="en-CA" dirty="0"/>
              <a:t>Update work breakdown structure</a:t>
            </a:r>
          </a:p>
          <a:p>
            <a:r>
              <a:rPr lang="en-CA" dirty="0"/>
              <a:t>Reassign personnel</a:t>
            </a:r>
          </a:p>
          <a:p>
            <a:r>
              <a:rPr lang="en-CA" dirty="0"/>
              <a:t>Update the project definition / scope statement</a:t>
            </a:r>
          </a:p>
          <a:p>
            <a:r>
              <a:rPr lang="en-CA" dirty="0"/>
              <a:t>Update the network diagram and schedule</a:t>
            </a:r>
          </a:p>
          <a:p>
            <a:r>
              <a:rPr lang="en-CA" dirty="0"/>
              <a:t>Update the risk analysis</a:t>
            </a:r>
          </a:p>
          <a:p>
            <a:r>
              <a:rPr lang="en-CA" dirty="0"/>
              <a:t>Update the budget</a:t>
            </a:r>
          </a:p>
          <a:p>
            <a:r>
              <a:rPr lang="en-CA" dirty="0"/>
              <a:t>Update assumptions</a:t>
            </a:r>
          </a:p>
          <a:p>
            <a:r>
              <a:rPr lang="en-CA" dirty="0"/>
              <a:t>Update the management plans</a:t>
            </a:r>
          </a:p>
          <a:p>
            <a:endParaRPr lang="en-CA" dirty="0"/>
          </a:p>
        </p:txBody>
      </p:sp>
      <p:pic>
        <p:nvPicPr>
          <p:cNvPr id="6" name="Graphic 5" descr="Exclamation mark">
            <a:extLst>
              <a:ext uri="{FF2B5EF4-FFF2-40B4-BE49-F238E27FC236}">
                <a16:creationId xmlns:a16="http://schemas.microsoft.com/office/drawing/2014/main" id="{446BD034-C97D-4829-ACB5-601520FFBB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18372" y="4732732"/>
            <a:ext cx="914400" cy="914400"/>
          </a:xfrm>
          <a:prstGeom prst="rect">
            <a:avLst/>
          </a:prstGeom>
        </p:spPr>
      </p:pic>
      <p:sp>
        <p:nvSpPr>
          <p:cNvPr id="7" name="TextBox 6">
            <a:extLst>
              <a:ext uri="{FF2B5EF4-FFF2-40B4-BE49-F238E27FC236}">
                <a16:creationId xmlns:a16="http://schemas.microsoft.com/office/drawing/2014/main" id="{CFD28C17-D10D-4ED3-A81C-60992D8B6749}"/>
              </a:ext>
            </a:extLst>
          </p:cNvPr>
          <p:cNvSpPr txBox="1"/>
          <p:nvPr/>
        </p:nvSpPr>
        <p:spPr>
          <a:xfrm>
            <a:off x="6887071" y="4589768"/>
            <a:ext cx="2019183" cy="1200329"/>
          </a:xfrm>
          <a:prstGeom prst="rect">
            <a:avLst/>
          </a:prstGeom>
          <a:noFill/>
        </p:spPr>
        <p:txBody>
          <a:bodyPr wrap="square" rtlCol="0">
            <a:spAutoFit/>
          </a:bodyPr>
          <a:lstStyle/>
          <a:p>
            <a:pPr algn="ctr"/>
            <a:r>
              <a:rPr lang="en-CA" dirty="0"/>
              <a:t>May result in significant changes to the project and its planning!</a:t>
            </a:r>
          </a:p>
        </p:txBody>
      </p:sp>
    </p:spTree>
    <p:extLst>
      <p:ext uri="{BB962C8B-B14F-4D97-AF65-F5344CB8AC3E}">
        <p14:creationId xmlns:p14="http://schemas.microsoft.com/office/powerpoint/2010/main" val="550557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Cost impact of risk response</a:t>
            </a:r>
          </a:p>
        </p:txBody>
      </p:sp>
      <p:sp>
        <p:nvSpPr>
          <p:cNvPr id="3" name="Content Placeholder 2"/>
          <p:cNvSpPr>
            <a:spLocks noGrp="1"/>
          </p:cNvSpPr>
          <p:nvPr>
            <p:ph idx="1"/>
          </p:nvPr>
        </p:nvSpPr>
        <p:spPr>
          <a:xfrm>
            <a:off x="581192" y="2228003"/>
            <a:ext cx="7989752" cy="4515697"/>
          </a:xfrm>
        </p:spPr>
        <p:txBody>
          <a:bodyPr>
            <a:normAutofit fontScale="92500"/>
          </a:bodyPr>
          <a:lstStyle/>
          <a:p>
            <a:pPr marL="0" indent="0">
              <a:buNone/>
            </a:pPr>
            <a:r>
              <a:rPr lang="en-CA" dirty="0"/>
              <a:t>The risk responses may result in costs being too high.  What can we do?</a:t>
            </a:r>
          </a:p>
          <a:p>
            <a:r>
              <a:rPr lang="en-US" dirty="0"/>
              <a:t>Use less expensive people with the same skill set.</a:t>
            </a:r>
          </a:p>
          <a:p>
            <a:r>
              <a:rPr lang="en-US" dirty="0"/>
              <a:t>Cut/reduce scope of work.</a:t>
            </a:r>
          </a:p>
          <a:p>
            <a:r>
              <a:rPr lang="en-US" dirty="0"/>
              <a:t>Use less expensive equipment with the same capability.</a:t>
            </a:r>
          </a:p>
          <a:p>
            <a:r>
              <a:rPr lang="en-US" dirty="0"/>
              <a:t>Decrease quality.</a:t>
            </a:r>
          </a:p>
          <a:p>
            <a:r>
              <a:rPr lang="en-US" dirty="0"/>
              <a:t>Change the schedule.</a:t>
            </a:r>
          </a:p>
          <a:p>
            <a:r>
              <a:rPr lang="en-US" dirty="0"/>
              <a:t>Decrease profit target.</a:t>
            </a:r>
          </a:p>
          <a:p>
            <a:r>
              <a:rPr lang="en-US" dirty="0"/>
              <a:t>Outsource part of the work to a less expensive source.</a:t>
            </a:r>
          </a:p>
          <a:p>
            <a:r>
              <a:rPr lang="en-US" dirty="0"/>
              <a:t>Move some of the work back to the customer.</a:t>
            </a:r>
          </a:p>
          <a:p>
            <a:r>
              <a:rPr lang="en-US" dirty="0"/>
              <a:t>Eliminate risks in estimates and re-estimate.</a:t>
            </a:r>
          </a:p>
          <a:p>
            <a:endParaRPr lang="en-CA" dirty="0"/>
          </a:p>
        </p:txBody>
      </p:sp>
    </p:spTree>
    <p:extLst>
      <p:ext uri="{BB962C8B-B14F-4D97-AF65-F5344CB8AC3E}">
        <p14:creationId xmlns:p14="http://schemas.microsoft.com/office/powerpoint/2010/main" val="2558658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impact on Schedule of risk response</a:t>
            </a:r>
          </a:p>
        </p:txBody>
      </p:sp>
      <p:sp>
        <p:nvSpPr>
          <p:cNvPr id="3" name="Content Placeholder 2"/>
          <p:cNvSpPr>
            <a:spLocks noGrp="1"/>
          </p:cNvSpPr>
          <p:nvPr>
            <p:ph idx="1"/>
          </p:nvPr>
        </p:nvSpPr>
        <p:spPr>
          <a:xfrm>
            <a:off x="581192" y="2103312"/>
            <a:ext cx="5289671" cy="4515697"/>
          </a:xfrm>
        </p:spPr>
        <p:txBody>
          <a:bodyPr>
            <a:normAutofit lnSpcReduction="10000"/>
          </a:bodyPr>
          <a:lstStyle/>
          <a:p>
            <a:pPr marL="0" indent="0">
              <a:buNone/>
            </a:pPr>
            <a:r>
              <a:rPr lang="en-CA" dirty="0"/>
              <a:t>The risk responses may result in the schedule being too long.  What can we do?</a:t>
            </a:r>
          </a:p>
          <a:p>
            <a:r>
              <a:rPr lang="en-US" dirty="0"/>
              <a:t>Change the desired schedule end date.</a:t>
            </a:r>
          </a:p>
          <a:p>
            <a:r>
              <a:rPr lang="en-US" dirty="0"/>
              <a:t>Prove the end date is not realistic based on the details and risk of the project.</a:t>
            </a:r>
          </a:p>
          <a:p>
            <a:r>
              <a:rPr lang="en-US" dirty="0"/>
              <a:t>Cut activities on the critical path.</a:t>
            </a:r>
          </a:p>
          <a:p>
            <a:r>
              <a:rPr lang="en-US" dirty="0"/>
              <a:t>Fast track: more activities done in parallel</a:t>
            </a:r>
          </a:p>
          <a:p>
            <a:r>
              <a:rPr lang="en-US" dirty="0"/>
              <a:t>Crash: make better use of resources, add resource, move resource to different activities.</a:t>
            </a:r>
          </a:p>
          <a:p>
            <a:r>
              <a:rPr lang="en-US" dirty="0"/>
              <a:t>Eliminate risks and re-estimate.</a:t>
            </a:r>
          </a:p>
          <a:p>
            <a:endParaRPr lang="en-CA" dirty="0"/>
          </a:p>
        </p:txBody>
      </p:sp>
      <p:sp>
        <p:nvSpPr>
          <p:cNvPr id="4" name="TextBox 3">
            <a:extLst>
              <a:ext uri="{FF2B5EF4-FFF2-40B4-BE49-F238E27FC236}">
                <a16:creationId xmlns:a16="http://schemas.microsoft.com/office/drawing/2014/main" id="{36036947-3F54-4545-8D1E-9A318E68CF14}"/>
              </a:ext>
            </a:extLst>
          </p:cNvPr>
          <p:cNvSpPr txBox="1"/>
          <p:nvPr/>
        </p:nvSpPr>
        <p:spPr>
          <a:xfrm>
            <a:off x="5870863" y="3569097"/>
            <a:ext cx="3138055" cy="1200329"/>
          </a:xfrm>
          <a:prstGeom prst="rect">
            <a:avLst/>
          </a:prstGeom>
          <a:solidFill>
            <a:schemeClr val="bg1"/>
          </a:solidFill>
          <a:ln>
            <a:solidFill>
              <a:srgbClr val="FF0000"/>
            </a:solidFill>
          </a:ln>
        </p:spPr>
        <p:txBody>
          <a:bodyPr wrap="square" rtlCol="0">
            <a:spAutoFit/>
          </a:bodyPr>
          <a:lstStyle/>
          <a:p>
            <a:pPr algn="ctr"/>
            <a:r>
              <a:rPr lang="en-CA" b="1" dirty="0"/>
              <a:t>Go-NoGo Decision</a:t>
            </a:r>
          </a:p>
          <a:p>
            <a:pPr algn="ctr"/>
            <a:r>
              <a:rPr lang="en-CA" dirty="0"/>
              <a:t>If the options to adjust cost/schedule do not work, the project may be cancelled.</a:t>
            </a:r>
          </a:p>
        </p:txBody>
      </p:sp>
    </p:spTree>
    <p:extLst>
      <p:ext uri="{BB962C8B-B14F-4D97-AF65-F5344CB8AC3E}">
        <p14:creationId xmlns:p14="http://schemas.microsoft.com/office/powerpoint/2010/main" val="149898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Residual risks</a:t>
            </a:r>
          </a:p>
        </p:txBody>
      </p:sp>
      <p:sp>
        <p:nvSpPr>
          <p:cNvPr id="3" name="Content Placeholder 2"/>
          <p:cNvSpPr>
            <a:spLocks noGrp="1"/>
          </p:cNvSpPr>
          <p:nvPr>
            <p:ph idx="1"/>
          </p:nvPr>
        </p:nvSpPr>
        <p:spPr>
          <a:xfrm>
            <a:off x="581192" y="2228003"/>
            <a:ext cx="5050681" cy="3725988"/>
          </a:xfrm>
        </p:spPr>
        <p:txBody>
          <a:bodyPr>
            <a:normAutofit/>
          </a:bodyPr>
          <a:lstStyle/>
          <a:p>
            <a:pPr marL="0" indent="0">
              <a:buNone/>
            </a:pPr>
            <a:r>
              <a:rPr lang="en-US" dirty="0"/>
              <a:t>Residual risks: risks that remain after the Plan Risk Responses process</a:t>
            </a:r>
          </a:p>
          <a:p>
            <a:r>
              <a:rPr lang="en-US" dirty="0"/>
              <a:t>Need contingency plans and fallback plans.</a:t>
            </a:r>
          </a:p>
          <a:p>
            <a:r>
              <a:rPr lang="en-US" dirty="0"/>
              <a:t>Example: Purchase insurance for flood damage.  Residual risk is insurance deductible and risk of insurance company bankruptcy.</a:t>
            </a:r>
          </a:p>
          <a:p>
            <a:endParaRPr lang="en-CA" dirty="0"/>
          </a:p>
        </p:txBody>
      </p:sp>
      <p:pic>
        <p:nvPicPr>
          <p:cNvPr id="1026" name="Picture 2" descr="Image result for residual risk">
            <a:extLst>
              <a:ext uri="{FF2B5EF4-FFF2-40B4-BE49-F238E27FC236}">
                <a16:creationId xmlns:a16="http://schemas.microsoft.com/office/drawing/2014/main" id="{E8555582-11E6-458A-AFFC-BB48AFC5F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571" y="2345779"/>
            <a:ext cx="2774373" cy="3317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485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Risk owner</a:t>
            </a:r>
          </a:p>
        </p:txBody>
      </p:sp>
      <p:sp>
        <p:nvSpPr>
          <p:cNvPr id="3" name="Content Placeholder 2"/>
          <p:cNvSpPr>
            <a:spLocks noGrp="1"/>
          </p:cNvSpPr>
          <p:nvPr>
            <p:ph idx="1"/>
          </p:nvPr>
        </p:nvSpPr>
        <p:spPr>
          <a:xfrm>
            <a:off x="581192" y="2228004"/>
            <a:ext cx="7989752" cy="3092142"/>
          </a:xfrm>
        </p:spPr>
        <p:txBody>
          <a:bodyPr/>
          <a:lstStyle/>
          <a:p>
            <a:pPr marL="0" indent="0">
              <a:buNone/>
            </a:pPr>
            <a:r>
              <a:rPr lang="en-US" dirty="0"/>
              <a:t>Risk Owner:</a:t>
            </a:r>
          </a:p>
          <a:p>
            <a:r>
              <a:rPr lang="en-US" dirty="0"/>
              <a:t>Those who have expertise with the issues relating to the risk or have some responsibility or control over the risk.</a:t>
            </a:r>
          </a:p>
          <a:p>
            <a:r>
              <a:rPr lang="en-US" dirty="0"/>
              <a:t>They watch for triggers and manage the risk response if the risk occurs.</a:t>
            </a:r>
          </a:p>
          <a:p>
            <a:r>
              <a:rPr lang="en-US" dirty="0"/>
              <a:t>Risk owner is finalized in the Plan Risk Responses process.</a:t>
            </a:r>
          </a:p>
          <a:p>
            <a:endParaRPr lang="en-CA" dirty="0"/>
          </a:p>
        </p:txBody>
      </p:sp>
    </p:spTree>
    <p:extLst>
      <p:ext uri="{BB962C8B-B14F-4D97-AF65-F5344CB8AC3E}">
        <p14:creationId xmlns:p14="http://schemas.microsoft.com/office/powerpoint/2010/main" val="214139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 agenda</a:t>
            </a:r>
          </a:p>
        </p:txBody>
      </p:sp>
      <p:sp>
        <p:nvSpPr>
          <p:cNvPr id="3" name="Content Placeholder 2"/>
          <p:cNvSpPr>
            <a:spLocks noGrp="1"/>
          </p:cNvSpPr>
          <p:nvPr>
            <p:ph idx="1"/>
          </p:nvPr>
        </p:nvSpPr>
        <p:spPr>
          <a:xfrm>
            <a:off x="581192" y="2108478"/>
            <a:ext cx="7989752" cy="4749522"/>
          </a:xfrm>
        </p:spPr>
        <p:txBody>
          <a:bodyPr>
            <a:normAutofit fontScale="92500" lnSpcReduction="10000"/>
          </a:bodyPr>
          <a:lstStyle/>
          <a:p>
            <a:pPr marL="0" indent="0">
              <a:buNone/>
            </a:pPr>
            <a:r>
              <a:rPr lang="en-CA" sz="2300" dirty="0"/>
              <a:t>Plan Risk Responses</a:t>
            </a:r>
          </a:p>
          <a:p>
            <a:r>
              <a:rPr lang="en-CA" sz="2300" dirty="0"/>
              <a:t>Sochi 2014 Olympics Project</a:t>
            </a:r>
          </a:p>
          <a:p>
            <a:r>
              <a:rPr lang="en-CA" sz="2300" dirty="0"/>
              <a:t>Objectives and inputs for planning risk responses</a:t>
            </a:r>
          </a:p>
          <a:p>
            <a:r>
              <a:rPr lang="en-CA" sz="2300" dirty="0"/>
              <a:t>How to plan risk responses </a:t>
            </a:r>
          </a:p>
          <a:p>
            <a:r>
              <a:rPr lang="en-CA" sz="2300" dirty="0"/>
              <a:t>Options for risk response </a:t>
            </a:r>
          </a:p>
          <a:p>
            <a:r>
              <a:rPr lang="en-CA" sz="2300" dirty="0"/>
              <a:t>Risk owners</a:t>
            </a:r>
          </a:p>
          <a:p>
            <a:r>
              <a:rPr lang="en-CA" sz="2300" dirty="0"/>
              <a:t>Contingency plans</a:t>
            </a:r>
          </a:p>
          <a:p>
            <a:r>
              <a:rPr lang="en-CA" sz="2300" dirty="0"/>
              <a:t>Fallback plans</a:t>
            </a:r>
          </a:p>
          <a:p>
            <a:r>
              <a:rPr lang="en-CA" sz="2300" dirty="0"/>
              <a:t>Triggers</a:t>
            </a:r>
          </a:p>
          <a:p>
            <a:r>
              <a:rPr lang="en-CA" sz="2300" dirty="0"/>
              <a:t>Reserves</a:t>
            </a:r>
          </a:p>
          <a:p>
            <a:r>
              <a:rPr lang="en-CA" sz="2300" dirty="0"/>
              <a:t>Homework/evaluation(s)</a:t>
            </a:r>
            <a:endParaRPr lang="en-US" sz="2300" dirty="0"/>
          </a:p>
          <a:p>
            <a:endParaRPr lang="en-CA" dirty="0"/>
          </a:p>
        </p:txBody>
      </p:sp>
    </p:spTree>
    <p:extLst>
      <p:ext uri="{BB962C8B-B14F-4D97-AF65-F5344CB8AC3E}">
        <p14:creationId xmlns:p14="http://schemas.microsoft.com/office/powerpoint/2010/main" val="2496947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3E0B-0CBF-4C8E-84C8-DCF393CDFF00}"/>
              </a:ext>
            </a:extLst>
          </p:cNvPr>
          <p:cNvSpPr>
            <a:spLocks noGrp="1"/>
          </p:cNvSpPr>
          <p:nvPr>
            <p:ph type="title"/>
          </p:nvPr>
        </p:nvSpPr>
        <p:spPr/>
        <p:txBody>
          <a:bodyPr/>
          <a:lstStyle/>
          <a:p>
            <a:r>
              <a:rPr lang="en-CA" dirty="0"/>
              <a:t>Contingency planning</a:t>
            </a:r>
          </a:p>
        </p:txBody>
      </p:sp>
      <p:sp>
        <p:nvSpPr>
          <p:cNvPr id="3" name="Content Placeholder 2">
            <a:extLst>
              <a:ext uri="{FF2B5EF4-FFF2-40B4-BE49-F238E27FC236}">
                <a16:creationId xmlns:a16="http://schemas.microsoft.com/office/drawing/2014/main" id="{50570148-B573-47BC-9313-018885C27700}"/>
              </a:ext>
            </a:extLst>
          </p:cNvPr>
          <p:cNvSpPr>
            <a:spLocks noGrp="1"/>
          </p:cNvSpPr>
          <p:nvPr>
            <p:ph idx="1"/>
          </p:nvPr>
        </p:nvSpPr>
        <p:spPr>
          <a:xfrm>
            <a:off x="581192" y="2030575"/>
            <a:ext cx="7989752" cy="1928361"/>
          </a:xfrm>
        </p:spPr>
        <p:txBody>
          <a:bodyPr/>
          <a:lstStyle/>
          <a:p>
            <a:r>
              <a:rPr lang="en-US" dirty="0"/>
              <a:t>Planned actions to be taken if the threat or opportunity happens.</a:t>
            </a:r>
          </a:p>
          <a:p>
            <a:r>
              <a:rPr lang="en-US" dirty="0"/>
              <a:t>If someone becomes sick or injured during the Kilimanjaro expedition, what would be appropriate contingency plan?</a:t>
            </a:r>
          </a:p>
          <a:p>
            <a:endParaRPr lang="en-CA" dirty="0"/>
          </a:p>
        </p:txBody>
      </p:sp>
      <p:sp>
        <p:nvSpPr>
          <p:cNvPr id="4" name="Rectangle 3">
            <a:extLst>
              <a:ext uri="{FF2B5EF4-FFF2-40B4-BE49-F238E27FC236}">
                <a16:creationId xmlns:a16="http://schemas.microsoft.com/office/drawing/2014/main" id="{4A60AB9E-0044-4F93-A30D-6C44402004D6}"/>
              </a:ext>
            </a:extLst>
          </p:cNvPr>
          <p:cNvSpPr/>
          <p:nvPr/>
        </p:nvSpPr>
        <p:spPr>
          <a:xfrm>
            <a:off x="1205345" y="3429000"/>
            <a:ext cx="7365599" cy="2862322"/>
          </a:xfrm>
          <a:prstGeom prst="rect">
            <a:avLst/>
          </a:prstGeom>
        </p:spPr>
        <p:txBody>
          <a:bodyPr wrap="square">
            <a:spAutoFit/>
          </a:bodyPr>
          <a:lstStyle/>
          <a:p>
            <a:pPr marL="285750" indent="-285750">
              <a:buFont typeface="Arial" panose="020B0604020202020204" pitchFamily="34" charset="0"/>
              <a:buChar char="•"/>
            </a:pPr>
            <a:r>
              <a:rPr lang="en-US" sz="2000" dirty="0"/>
              <a:t>Call for emergency medical help.  Emergency medical assistance has been advised of your expedition and that you may require assistance. The contact number is carried by guides with phones and radios (</a:t>
            </a:r>
            <a:r>
              <a:rPr lang="en-US" sz="2000" dirty="0">
                <a:solidFill>
                  <a:srgbClr val="C00000"/>
                </a:solidFill>
              </a:rPr>
              <a:t>mitigate impact</a:t>
            </a:r>
            <a:r>
              <a:rPr lang="en-US" sz="2000" dirty="0"/>
              <a:t>).</a:t>
            </a:r>
          </a:p>
          <a:p>
            <a:pPr marL="285750" indent="-285750">
              <a:buFont typeface="Arial" panose="020B0604020202020204" pitchFamily="34" charset="0"/>
              <a:buChar char="•"/>
            </a:pPr>
            <a:r>
              <a:rPr lang="en-US" sz="2000" dirty="0"/>
              <a:t>Wait for emergency assistance to retrieve the injured/sick and make sure all other group members are well enough to proceed (</a:t>
            </a:r>
            <a:r>
              <a:rPr lang="en-US" sz="2000" dirty="0">
                <a:solidFill>
                  <a:srgbClr val="C00000"/>
                </a:solidFill>
              </a:rPr>
              <a:t>mitigate probability</a:t>
            </a:r>
            <a:r>
              <a:rPr lang="en-US" sz="2000" dirty="0"/>
              <a:t>).</a:t>
            </a:r>
          </a:p>
          <a:p>
            <a:pPr marL="285750" indent="-285750">
              <a:buFont typeface="Arial" panose="020B0604020202020204" pitchFamily="34" charset="0"/>
              <a:buChar char="•"/>
            </a:pPr>
            <a:r>
              <a:rPr lang="en-US" sz="2000" dirty="0"/>
              <a:t>Have time allocated in the schedule to allow for this to happen (</a:t>
            </a:r>
            <a:r>
              <a:rPr lang="en-US" sz="2000" dirty="0">
                <a:solidFill>
                  <a:srgbClr val="C00000"/>
                </a:solidFill>
              </a:rPr>
              <a:t>mitigate impact</a:t>
            </a:r>
            <a:r>
              <a:rPr lang="en-US" sz="2000" dirty="0"/>
              <a:t>).</a:t>
            </a:r>
          </a:p>
        </p:txBody>
      </p:sp>
    </p:spTree>
    <p:extLst>
      <p:ext uri="{BB962C8B-B14F-4D97-AF65-F5344CB8AC3E}">
        <p14:creationId xmlns:p14="http://schemas.microsoft.com/office/powerpoint/2010/main" val="183999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2184-5307-4BA4-BEA9-8B1384C3AC68}"/>
              </a:ext>
            </a:extLst>
          </p:cNvPr>
          <p:cNvSpPr>
            <a:spLocks noGrp="1"/>
          </p:cNvSpPr>
          <p:nvPr>
            <p:ph type="title"/>
          </p:nvPr>
        </p:nvSpPr>
        <p:spPr/>
        <p:txBody>
          <a:bodyPr/>
          <a:lstStyle/>
          <a:p>
            <a:r>
              <a:rPr lang="en-CA" dirty="0"/>
              <a:t>Fallback planning</a:t>
            </a:r>
          </a:p>
        </p:txBody>
      </p:sp>
      <p:sp>
        <p:nvSpPr>
          <p:cNvPr id="3" name="Content Placeholder 2">
            <a:extLst>
              <a:ext uri="{FF2B5EF4-FFF2-40B4-BE49-F238E27FC236}">
                <a16:creationId xmlns:a16="http://schemas.microsoft.com/office/drawing/2014/main" id="{8CC2F30F-3540-460C-A501-A633DE34CC8F}"/>
              </a:ext>
            </a:extLst>
          </p:cNvPr>
          <p:cNvSpPr>
            <a:spLocks noGrp="1"/>
          </p:cNvSpPr>
          <p:nvPr>
            <p:ph idx="1"/>
          </p:nvPr>
        </p:nvSpPr>
        <p:spPr>
          <a:xfrm>
            <a:off x="581192" y="2228004"/>
            <a:ext cx="7989752" cy="2936278"/>
          </a:xfrm>
        </p:spPr>
        <p:txBody>
          <a:bodyPr>
            <a:normAutofit/>
          </a:bodyPr>
          <a:lstStyle/>
          <a:p>
            <a:r>
              <a:rPr lang="en-US" dirty="0"/>
              <a:t>We need a fallback plan in case the contingency plan fails or only partially works.</a:t>
            </a:r>
          </a:p>
          <a:p>
            <a:r>
              <a:rPr lang="en-US" dirty="0"/>
              <a:t>Example: For potential public relations risk, have skilled media professionals on call/retainer.</a:t>
            </a:r>
          </a:p>
          <a:p>
            <a:r>
              <a:rPr lang="en-US" dirty="0"/>
              <a:t>What would be our plan if the contingency plan did not work for our injured hiker on the Kilimanjaro expedition?</a:t>
            </a:r>
          </a:p>
          <a:p>
            <a:endParaRPr lang="en-US" dirty="0"/>
          </a:p>
          <a:p>
            <a:endParaRPr lang="en-CA" dirty="0"/>
          </a:p>
        </p:txBody>
      </p:sp>
      <p:sp>
        <p:nvSpPr>
          <p:cNvPr id="4" name="Content Placeholder 2">
            <a:extLst>
              <a:ext uri="{FF2B5EF4-FFF2-40B4-BE49-F238E27FC236}">
                <a16:creationId xmlns:a16="http://schemas.microsoft.com/office/drawing/2014/main" id="{189705A8-C32C-4A06-B179-6AAF0966A229}"/>
              </a:ext>
            </a:extLst>
          </p:cNvPr>
          <p:cNvSpPr txBox="1">
            <a:spLocks/>
          </p:cNvSpPr>
          <p:nvPr/>
        </p:nvSpPr>
        <p:spPr>
          <a:xfrm>
            <a:off x="1276419" y="4634346"/>
            <a:ext cx="6444026" cy="210935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Arial" panose="020B0604020202020204" pitchFamily="34" charset="0"/>
              <a:buChar char="•"/>
            </a:pPr>
            <a:r>
              <a:rPr lang="en-US" dirty="0"/>
              <a:t>If cell phone/radio does not work, have one guide run ahead to get a signal.</a:t>
            </a:r>
          </a:p>
          <a:p>
            <a:pPr>
              <a:buFont typeface="Arial" panose="020B0604020202020204" pitchFamily="34" charset="0"/>
              <a:buChar char="•"/>
            </a:pPr>
            <a:r>
              <a:rPr lang="en-US" dirty="0"/>
              <a:t>If emergency medical assistance arranged is not available, have a back-up emergency medical assistance team arranged.</a:t>
            </a:r>
          </a:p>
          <a:p>
            <a:endParaRPr lang="en-US" dirty="0"/>
          </a:p>
        </p:txBody>
      </p:sp>
    </p:spTree>
    <p:extLst>
      <p:ext uri="{BB962C8B-B14F-4D97-AF65-F5344CB8AC3E}">
        <p14:creationId xmlns:p14="http://schemas.microsoft.com/office/powerpoint/2010/main" val="44271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14B1-5DF4-48BF-AD04-83E245CC495A}"/>
              </a:ext>
            </a:extLst>
          </p:cNvPr>
          <p:cNvSpPr>
            <a:spLocks noGrp="1"/>
          </p:cNvSpPr>
          <p:nvPr>
            <p:ph type="title"/>
          </p:nvPr>
        </p:nvSpPr>
        <p:spPr/>
        <p:txBody>
          <a:bodyPr/>
          <a:lstStyle/>
          <a:p>
            <a:r>
              <a:rPr lang="en-CA" dirty="0"/>
              <a:t>triggers</a:t>
            </a:r>
          </a:p>
        </p:txBody>
      </p:sp>
      <p:sp>
        <p:nvSpPr>
          <p:cNvPr id="3" name="Content Placeholder 2">
            <a:extLst>
              <a:ext uri="{FF2B5EF4-FFF2-40B4-BE49-F238E27FC236}">
                <a16:creationId xmlns:a16="http://schemas.microsoft.com/office/drawing/2014/main" id="{BB8580EA-50E9-4DB4-9A2A-53E6D055C72A}"/>
              </a:ext>
            </a:extLst>
          </p:cNvPr>
          <p:cNvSpPr>
            <a:spLocks noGrp="1"/>
          </p:cNvSpPr>
          <p:nvPr>
            <p:ph idx="1"/>
          </p:nvPr>
        </p:nvSpPr>
        <p:spPr/>
        <p:txBody>
          <a:bodyPr/>
          <a:lstStyle/>
          <a:p>
            <a:r>
              <a:rPr lang="en-US" dirty="0"/>
              <a:t>An early warning sign that tells the risk owners/project manager that a risk has occurred or is about to occur and contingency plans/fallback pans will need to be implemented.</a:t>
            </a:r>
          </a:p>
          <a:p>
            <a:r>
              <a:rPr lang="en-US" dirty="0"/>
              <a:t>Document and finalize in the Plan Risk Responses process.</a:t>
            </a:r>
          </a:p>
          <a:p>
            <a:r>
              <a:rPr lang="en-US" dirty="0"/>
              <a:t>To determine triggers, ask:</a:t>
            </a:r>
          </a:p>
          <a:p>
            <a:pPr lvl="1">
              <a:buFont typeface="Arial" panose="020B0604020202020204" pitchFamily="34" charset="0"/>
              <a:buChar char="•"/>
            </a:pPr>
            <a:r>
              <a:rPr lang="en-US" dirty="0"/>
              <a:t>What will happen just before this risk occurs?</a:t>
            </a:r>
          </a:p>
          <a:p>
            <a:pPr lvl="1">
              <a:buFont typeface="Arial" panose="020B0604020202020204" pitchFamily="34" charset="0"/>
              <a:buChar char="•"/>
            </a:pPr>
            <a:r>
              <a:rPr lang="en-US" dirty="0"/>
              <a:t>What can we measure to discover that the risk is about to occur?</a:t>
            </a:r>
          </a:p>
          <a:p>
            <a:pPr lvl="1">
              <a:buFont typeface="Arial" panose="020B0604020202020204" pitchFamily="34" charset="0"/>
              <a:buChar char="•"/>
            </a:pPr>
            <a:r>
              <a:rPr lang="en-US" dirty="0"/>
              <a:t>How will we know right away when the risk occurs?</a:t>
            </a:r>
          </a:p>
          <a:p>
            <a:endParaRPr lang="en-CA" dirty="0"/>
          </a:p>
        </p:txBody>
      </p:sp>
    </p:spTree>
    <p:extLst>
      <p:ext uri="{BB962C8B-B14F-4D97-AF65-F5344CB8AC3E}">
        <p14:creationId xmlns:p14="http://schemas.microsoft.com/office/powerpoint/2010/main" val="3603102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F1A77-A154-47E4-BDE4-18AEA51C9D93}"/>
              </a:ext>
            </a:extLst>
          </p:cNvPr>
          <p:cNvSpPr>
            <a:spLocks noGrp="1"/>
          </p:cNvSpPr>
          <p:nvPr>
            <p:ph type="title"/>
          </p:nvPr>
        </p:nvSpPr>
        <p:spPr/>
        <p:txBody>
          <a:bodyPr/>
          <a:lstStyle/>
          <a:p>
            <a:r>
              <a:rPr lang="en-CA" dirty="0"/>
              <a:t>triggers</a:t>
            </a:r>
          </a:p>
        </p:txBody>
      </p:sp>
      <p:sp>
        <p:nvSpPr>
          <p:cNvPr id="3" name="Content Placeholder 2">
            <a:extLst>
              <a:ext uri="{FF2B5EF4-FFF2-40B4-BE49-F238E27FC236}">
                <a16:creationId xmlns:a16="http://schemas.microsoft.com/office/drawing/2014/main" id="{874C4CE7-DD4D-43EF-A46B-1F85CE723E6D}"/>
              </a:ext>
            </a:extLst>
          </p:cNvPr>
          <p:cNvSpPr>
            <a:spLocks noGrp="1"/>
          </p:cNvSpPr>
          <p:nvPr>
            <p:ph idx="1"/>
          </p:nvPr>
        </p:nvSpPr>
        <p:spPr>
          <a:xfrm>
            <a:off x="581192" y="2072138"/>
            <a:ext cx="7989752" cy="962006"/>
          </a:xfrm>
        </p:spPr>
        <p:txBody>
          <a:bodyPr/>
          <a:lstStyle/>
          <a:p>
            <a:pPr marL="0" indent="0">
              <a:buNone/>
            </a:pPr>
            <a:r>
              <a:rPr lang="en-US" dirty="0"/>
              <a:t>What are some triggers for someone becoming ill (e.g., altitude sickness) during the Kilimanjaro Expedition?</a:t>
            </a:r>
            <a:endParaRPr lang="en-CA" dirty="0"/>
          </a:p>
        </p:txBody>
      </p:sp>
      <p:sp>
        <p:nvSpPr>
          <p:cNvPr id="4" name="Content Placeholder 2">
            <a:extLst>
              <a:ext uri="{FF2B5EF4-FFF2-40B4-BE49-F238E27FC236}">
                <a16:creationId xmlns:a16="http://schemas.microsoft.com/office/drawing/2014/main" id="{60DEB37F-B490-4637-A8F4-8FCED0017451}"/>
              </a:ext>
            </a:extLst>
          </p:cNvPr>
          <p:cNvSpPr txBox="1">
            <a:spLocks/>
          </p:cNvSpPr>
          <p:nvPr/>
        </p:nvSpPr>
        <p:spPr>
          <a:xfrm>
            <a:off x="1468650" y="2826327"/>
            <a:ext cx="4952932" cy="387580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Arial" panose="020B0604020202020204" pitchFamily="34" charset="0"/>
              <a:buChar char="•"/>
            </a:pPr>
            <a:r>
              <a:rPr lang="en-US" dirty="0"/>
              <a:t>Triggers of altitude sickness</a:t>
            </a:r>
          </a:p>
          <a:p>
            <a:pPr lvl="1">
              <a:buFont typeface="Courier New" panose="02070309020205020404" pitchFamily="49" charset="0"/>
              <a:buChar char="o"/>
            </a:pPr>
            <a:r>
              <a:rPr lang="en-US" dirty="0"/>
              <a:t>Headache </a:t>
            </a:r>
          </a:p>
          <a:p>
            <a:pPr lvl="1">
              <a:buFont typeface="Courier New" panose="02070309020205020404" pitchFamily="49" charset="0"/>
              <a:buChar char="o"/>
            </a:pPr>
            <a:r>
              <a:rPr lang="en-US" dirty="0"/>
              <a:t>Nausea and dizziness </a:t>
            </a:r>
          </a:p>
          <a:p>
            <a:pPr lvl="1">
              <a:buFont typeface="Courier New" panose="02070309020205020404" pitchFamily="49" charset="0"/>
              <a:buChar char="o"/>
            </a:pPr>
            <a:r>
              <a:rPr lang="en-US" dirty="0"/>
              <a:t>Loss of appetite </a:t>
            </a:r>
          </a:p>
          <a:p>
            <a:pPr lvl="1">
              <a:buFont typeface="Courier New" panose="02070309020205020404" pitchFamily="49" charset="0"/>
              <a:buChar char="o"/>
            </a:pPr>
            <a:r>
              <a:rPr lang="en-US" dirty="0"/>
              <a:t>Fatigue </a:t>
            </a:r>
          </a:p>
          <a:p>
            <a:pPr lvl="1">
              <a:buFont typeface="Courier New" panose="02070309020205020404" pitchFamily="49" charset="0"/>
              <a:buChar char="o"/>
            </a:pPr>
            <a:r>
              <a:rPr lang="en-US" dirty="0"/>
              <a:t>Shortness of breath </a:t>
            </a:r>
          </a:p>
          <a:p>
            <a:pPr lvl="1">
              <a:buFont typeface="Courier New" panose="02070309020205020404" pitchFamily="49" charset="0"/>
              <a:buChar char="o"/>
            </a:pPr>
            <a:r>
              <a:rPr lang="en-US" dirty="0"/>
              <a:t>Disturbed sleep </a:t>
            </a:r>
          </a:p>
          <a:p>
            <a:pPr lvl="1">
              <a:buFont typeface="Courier New" panose="02070309020205020404" pitchFamily="49" charset="0"/>
              <a:buChar char="o"/>
            </a:pPr>
            <a:r>
              <a:rPr lang="en-US" dirty="0"/>
              <a:t>General feeling of malaise </a:t>
            </a:r>
          </a:p>
        </p:txBody>
      </p:sp>
      <p:pic>
        <p:nvPicPr>
          <p:cNvPr id="2050" name="Picture 2" descr="Image result for altitude sickness">
            <a:extLst>
              <a:ext uri="{FF2B5EF4-FFF2-40B4-BE49-F238E27FC236}">
                <a16:creationId xmlns:a16="http://schemas.microsoft.com/office/drawing/2014/main" id="{3C713DF6-9C2A-44F3-83C3-4FBBC0DC2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3781" y="3788333"/>
            <a:ext cx="2888795" cy="1927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47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6954-3ADA-4236-B6D8-7B447B47315E}"/>
              </a:ext>
            </a:extLst>
          </p:cNvPr>
          <p:cNvSpPr>
            <a:spLocks noGrp="1"/>
          </p:cNvSpPr>
          <p:nvPr>
            <p:ph type="title"/>
          </p:nvPr>
        </p:nvSpPr>
        <p:spPr/>
        <p:txBody>
          <a:bodyPr/>
          <a:lstStyle/>
          <a:p>
            <a:r>
              <a:rPr lang="en-CA" dirty="0"/>
              <a:t>Secondary risks</a:t>
            </a:r>
          </a:p>
        </p:txBody>
      </p:sp>
      <p:sp>
        <p:nvSpPr>
          <p:cNvPr id="3" name="Content Placeholder 2">
            <a:extLst>
              <a:ext uri="{FF2B5EF4-FFF2-40B4-BE49-F238E27FC236}">
                <a16:creationId xmlns:a16="http://schemas.microsoft.com/office/drawing/2014/main" id="{7258D79B-9AEC-459E-B57F-FDBE918621B2}"/>
              </a:ext>
            </a:extLst>
          </p:cNvPr>
          <p:cNvSpPr>
            <a:spLocks noGrp="1"/>
          </p:cNvSpPr>
          <p:nvPr>
            <p:ph idx="1"/>
          </p:nvPr>
        </p:nvSpPr>
        <p:spPr>
          <a:xfrm>
            <a:off x="525598" y="2023677"/>
            <a:ext cx="8161201" cy="1949142"/>
          </a:xfrm>
        </p:spPr>
        <p:txBody>
          <a:bodyPr/>
          <a:lstStyle/>
          <a:p>
            <a:r>
              <a:rPr lang="en-US" dirty="0"/>
              <a:t>A risk that is generated by a response strategy to another risk.</a:t>
            </a:r>
          </a:p>
          <a:p>
            <a:r>
              <a:rPr lang="en-US" dirty="0"/>
              <a:t>The secondary risks should be included in risk response planning.</a:t>
            </a:r>
          </a:p>
          <a:p>
            <a:r>
              <a:rPr lang="en-US" dirty="0"/>
              <a:t>What could be some secondary risks for our Kilimanjaro risk response, and contingency plans for those risks?</a:t>
            </a:r>
          </a:p>
          <a:p>
            <a:endParaRPr lang="en-CA" dirty="0"/>
          </a:p>
        </p:txBody>
      </p:sp>
      <p:sp>
        <p:nvSpPr>
          <p:cNvPr id="4" name="Content Placeholder 2">
            <a:extLst>
              <a:ext uri="{FF2B5EF4-FFF2-40B4-BE49-F238E27FC236}">
                <a16:creationId xmlns:a16="http://schemas.microsoft.com/office/drawing/2014/main" id="{B72A3E86-B420-48CA-844E-E84B09E322C4}"/>
              </a:ext>
            </a:extLst>
          </p:cNvPr>
          <p:cNvSpPr txBox="1">
            <a:spLocks/>
          </p:cNvSpPr>
          <p:nvPr/>
        </p:nvSpPr>
        <p:spPr>
          <a:xfrm>
            <a:off x="787631" y="3641504"/>
            <a:ext cx="7200900" cy="3086956"/>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dirty="0"/>
              <a:t>Secondary Risks:</a:t>
            </a:r>
          </a:p>
          <a:p>
            <a:r>
              <a:rPr lang="en-US" dirty="0"/>
              <a:t>Emergency response team could become sick or injured during the response.</a:t>
            </a:r>
          </a:p>
          <a:p>
            <a:r>
              <a:rPr lang="en-US" dirty="0"/>
              <a:t>Guides could become sick or injured running for help or phone signal. </a:t>
            </a:r>
          </a:p>
          <a:p>
            <a:pPr marL="0" indent="0">
              <a:buFont typeface="Wingdings 2" panose="05020102010507070707" pitchFamily="18" charset="2"/>
              <a:buNone/>
            </a:pPr>
            <a:r>
              <a:rPr lang="en-US" dirty="0"/>
              <a:t>Contingency Plans for Secondary Risks:</a:t>
            </a:r>
          </a:p>
          <a:p>
            <a:r>
              <a:rPr lang="en-US" dirty="0"/>
              <a:t>Have a secondary emergency response team arranged.</a:t>
            </a:r>
          </a:p>
          <a:p>
            <a:r>
              <a:rPr lang="en-US" dirty="0"/>
              <a:t>Have first aid equipment to be able to stabilize ill person.</a:t>
            </a:r>
          </a:p>
          <a:p>
            <a:r>
              <a:rPr lang="en-US" dirty="0"/>
              <a:t>Descend the mountain.</a:t>
            </a:r>
          </a:p>
        </p:txBody>
      </p:sp>
    </p:spTree>
    <p:extLst>
      <p:ext uri="{BB962C8B-B14F-4D97-AF65-F5344CB8AC3E}">
        <p14:creationId xmlns:p14="http://schemas.microsoft.com/office/powerpoint/2010/main" val="257118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390C2-195F-4DE8-9B26-CF01C87123E9}"/>
              </a:ext>
            </a:extLst>
          </p:cNvPr>
          <p:cNvSpPr>
            <a:spLocks noGrp="1"/>
          </p:cNvSpPr>
          <p:nvPr>
            <p:ph type="title"/>
          </p:nvPr>
        </p:nvSpPr>
        <p:spPr/>
        <p:txBody>
          <a:bodyPr/>
          <a:lstStyle/>
          <a:p>
            <a:r>
              <a:rPr lang="en-CA" dirty="0"/>
              <a:t>Primary vs secondary vs residual risks</a:t>
            </a:r>
          </a:p>
        </p:txBody>
      </p:sp>
      <p:sp>
        <p:nvSpPr>
          <p:cNvPr id="3" name="Content Placeholder 2">
            <a:extLst>
              <a:ext uri="{FF2B5EF4-FFF2-40B4-BE49-F238E27FC236}">
                <a16:creationId xmlns:a16="http://schemas.microsoft.com/office/drawing/2014/main" id="{C72A564C-8A2E-4F3B-971C-7C68C2470D4A}"/>
              </a:ext>
            </a:extLst>
          </p:cNvPr>
          <p:cNvSpPr>
            <a:spLocks noGrp="1"/>
          </p:cNvSpPr>
          <p:nvPr>
            <p:ph idx="1"/>
          </p:nvPr>
        </p:nvSpPr>
        <p:spPr>
          <a:xfrm>
            <a:off x="581192" y="2228004"/>
            <a:ext cx="7989752" cy="2749242"/>
          </a:xfrm>
        </p:spPr>
        <p:txBody>
          <a:bodyPr/>
          <a:lstStyle/>
          <a:p>
            <a:r>
              <a:rPr lang="en-US" dirty="0"/>
              <a:t>Primary risks are the risks that were identified and typically found on a risk register</a:t>
            </a:r>
          </a:p>
          <a:p>
            <a:r>
              <a:rPr lang="en-US" dirty="0"/>
              <a:t>Secondary risks are </a:t>
            </a:r>
            <a:r>
              <a:rPr lang="en-US" u="sng" dirty="0"/>
              <a:t>new</a:t>
            </a:r>
            <a:r>
              <a:rPr lang="en-US" dirty="0"/>
              <a:t> risks created after a risk response is implemented</a:t>
            </a:r>
          </a:p>
          <a:p>
            <a:r>
              <a:rPr lang="en-US" dirty="0"/>
              <a:t>Residual risks are the </a:t>
            </a:r>
            <a:r>
              <a:rPr lang="en-US" u="sng" dirty="0"/>
              <a:t>remaining</a:t>
            </a:r>
            <a:r>
              <a:rPr lang="en-US" dirty="0"/>
              <a:t> risks from a risk response</a:t>
            </a:r>
          </a:p>
          <a:p>
            <a:endParaRPr lang="en-CA" dirty="0"/>
          </a:p>
        </p:txBody>
      </p:sp>
    </p:spTree>
    <p:extLst>
      <p:ext uri="{BB962C8B-B14F-4D97-AF65-F5344CB8AC3E}">
        <p14:creationId xmlns:p14="http://schemas.microsoft.com/office/powerpoint/2010/main" val="2837258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D0FD4-F27E-46A7-86B1-596AF8FACDD5}"/>
              </a:ext>
            </a:extLst>
          </p:cNvPr>
          <p:cNvSpPr>
            <a:spLocks noGrp="1"/>
          </p:cNvSpPr>
          <p:nvPr>
            <p:ph type="title"/>
          </p:nvPr>
        </p:nvSpPr>
        <p:spPr/>
        <p:txBody>
          <a:bodyPr/>
          <a:lstStyle/>
          <a:p>
            <a:r>
              <a:rPr lang="en-CA" dirty="0"/>
              <a:t>Known vs unknown – the benefit of risk management planning</a:t>
            </a:r>
          </a:p>
        </p:txBody>
      </p:sp>
      <p:pic>
        <p:nvPicPr>
          <p:cNvPr id="5" name="Picture 4">
            <a:extLst>
              <a:ext uri="{FF2B5EF4-FFF2-40B4-BE49-F238E27FC236}">
                <a16:creationId xmlns:a16="http://schemas.microsoft.com/office/drawing/2014/main" id="{64BF4C13-48CB-498D-87B4-363068A21D2D}"/>
              </a:ext>
            </a:extLst>
          </p:cNvPr>
          <p:cNvPicPr>
            <a:picLocks noChangeAspect="1"/>
          </p:cNvPicPr>
          <p:nvPr/>
        </p:nvPicPr>
        <p:blipFill>
          <a:blip r:embed="rId3"/>
          <a:stretch>
            <a:fillRect/>
          </a:stretch>
        </p:blipFill>
        <p:spPr>
          <a:xfrm>
            <a:off x="358775" y="1955586"/>
            <a:ext cx="6438265" cy="4715984"/>
          </a:xfrm>
          <a:prstGeom prst="rect">
            <a:avLst/>
          </a:prstGeom>
        </p:spPr>
      </p:pic>
    </p:spTree>
    <p:extLst>
      <p:ext uri="{BB962C8B-B14F-4D97-AF65-F5344CB8AC3E}">
        <p14:creationId xmlns:p14="http://schemas.microsoft.com/office/powerpoint/2010/main" val="3779330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DC003-533C-4DA7-B13A-6586D1935C7B}"/>
              </a:ext>
            </a:extLst>
          </p:cNvPr>
          <p:cNvSpPr>
            <a:spLocks noGrp="1"/>
          </p:cNvSpPr>
          <p:nvPr>
            <p:ph type="title"/>
          </p:nvPr>
        </p:nvSpPr>
        <p:spPr/>
        <p:txBody>
          <a:bodyPr/>
          <a:lstStyle/>
          <a:p>
            <a:r>
              <a:rPr lang="en-CA" dirty="0"/>
              <a:t>reserves</a:t>
            </a:r>
          </a:p>
        </p:txBody>
      </p:sp>
      <p:sp>
        <p:nvSpPr>
          <p:cNvPr id="3" name="Content Placeholder 2">
            <a:extLst>
              <a:ext uri="{FF2B5EF4-FFF2-40B4-BE49-F238E27FC236}">
                <a16:creationId xmlns:a16="http://schemas.microsoft.com/office/drawing/2014/main" id="{EE678768-94AC-47CF-B29B-CC5927AD93B6}"/>
              </a:ext>
            </a:extLst>
          </p:cNvPr>
          <p:cNvSpPr>
            <a:spLocks noGrp="1"/>
          </p:cNvSpPr>
          <p:nvPr>
            <p:ph idx="1"/>
          </p:nvPr>
        </p:nvSpPr>
        <p:spPr>
          <a:xfrm>
            <a:off x="254522" y="2161995"/>
            <a:ext cx="4057706" cy="4543425"/>
          </a:xfrm>
        </p:spPr>
        <p:txBody>
          <a:bodyPr>
            <a:normAutofit/>
          </a:bodyPr>
          <a:lstStyle/>
          <a:p>
            <a:r>
              <a:rPr lang="en-US" dirty="0"/>
              <a:t>An amount of time and/or cost (or other element) added to the project to account for risks that cannot be avoided.</a:t>
            </a:r>
          </a:p>
          <a:p>
            <a:r>
              <a:rPr lang="en-US" dirty="0"/>
              <a:t>Contingency reserves for the “known unknowns” (based on risk analysis performed).</a:t>
            </a:r>
          </a:p>
          <a:p>
            <a:r>
              <a:rPr lang="en-US" dirty="0"/>
              <a:t>Management reserves for the “unknown unknowns” (usually a percent increase as determined by management).</a:t>
            </a:r>
          </a:p>
          <a:p>
            <a:endParaRPr lang="en-CA" dirty="0"/>
          </a:p>
        </p:txBody>
      </p:sp>
      <p:pic>
        <p:nvPicPr>
          <p:cNvPr id="4098" name="Picture 2" descr="Image result for known unknowns">
            <a:extLst>
              <a:ext uri="{FF2B5EF4-FFF2-40B4-BE49-F238E27FC236}">
                <a16:creationId xmlns:a16="http://schemas.microsoft.com/office/drawing/2014/main" id="{8627073C-EF60-4FA7-8A07-8AEAE38754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48" t="3508" r="11190" b="8772"/>
          <a:stretch/>
        </p:blipFill>
        <p:spPr bwMode="auto">
          <a:xfrm>
            <a:off x="4478481" y="2161995"/>
            <a:ext cx="4590505" cy="402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040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7064-27BF-4858-B868-B7F87B148DA8}"/>
              </a:ext>
            </a:extLst>
          </p:cNvPr>
          <p:cNvSpPr>
            <a:spLocks noGrp="1"/>
          </p:cNvSpPr>
          <p:nvPr>
            <p:ph type="title"/>
          </p:nvPr>
        </p:nvSpPr>
        <p:spPr/>
        <p:txBody>
          <a:bodyPr/>
          <a:lstStyle/>
          <a:p>
            <a:r>
              <a:rPr lang="en-CA" dirty="0"/>
              <a:t>Reserve methods</a:t>
            </a:r>
          </a:p>
        </p:txBody>
      </p:sp>
      <p:sp>
        <p:nvSpPr>
          <p:cNvPr id="3" name="Content Placeholder 2">
            <a:extLst>
              <a:ext uri="{FF2B5EF4-FFF2-40B4-BE49-F238E27FC236}">
                <a16:creationId xmlns:a16="http://schemas.microsoft.com/office/drawing/2014/main" id="{962B57FB-C19C-43EC-BE6E-011D58FEDCB1}"/>
              </a:ext>
            </a:extLst>
          </p:cNvPr>
          <p:cNvSpPr>
            <a:spLocks noGrp="1"/>
          </p:cNvSpPr>
          <p:nvPr>
            <p:ph idx="1"/>
          </p:nvPr>
        </p:nvSpPr>
        <p:spPr>
          <a:xfrm>
            <a:off x="581192" y="2118801"/>
            <a:ext cx="8271863" cy="4239491"/>
          </a:xfrm>
        </p:spPr>
        <p:txBody>
          <a:bodyPr>
            <a:normAutofit/>
          </a:bodyPr>
          <a:lstStyle/>
          <a:p>
            <a:pPr marL="0" indent="0">
              <a:buNone/>
            </a:pPr>
            <a:r>
              <a:rPr lang="en-US" dirty="0"/>
              <a:t>Reserve Method 1:   10 Percent</a:t>
            </a:r>
          </a:p>
          <a:p>
            <a:r>
              <a:rPr lang="en-US" dirty="0"/>
              <a:t>Add a percent of the project time and cost as a reserve for both contingency reserve and management reserve.</a:t>
            </a:r>
          </a:p>
          <a:p>
            <a:r>
              <a:rPr lang="en-US" dirty="0"/>
              <a:t>Not recommended as it is not based on risks of the project</a:t>
            </a:r>
          </a:p>
          <a:p>
            <a:pPr marL="0" indent="0">
              <a:buNone/>
            </a:pPr>
            <a:r>
              <a:rPr lang="en-US" dirty="0"/>
              <a:t>Reserve Method 2:   Guess</a:t>
            </a:r>
          </a:p>
          <a:p>
            <a:r>
              <a:rPr lang="en-US" dirty="0"/>
              <a:t>Guess the appropriate amount of time and cost contingency reserve based on the amount and severity of risks.  Add it to the time and costs to get the final project schedule and budget.  Add a separate reserve based on percentage of project costs.</a:t>
            </a:r>
          </a:p>
          <a:p>
            <a:r>
              <a:rPr lang="en-US" dirty="0"/>
              <a:t>Not recommended as not defensible to management or customer.</a:t>
            </a:r>
          </a:p>
          <a:p>
            <a:endParaRPr lang="en-CA" dirty="0"/>
          </a:p>
        </p:txBody>
      </p:sp>
    </p:spTree>
    <p:extLst>
      <p:ext uri="{BB962C8B-B14F-4D97-AF65-F5344CB8AC3E}">
        <p14:creationId xmlns:p14="http://schemas.microsoft.com/office/powerpoint/2010/main" val="3915321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7064-27BF-4858-B868-B7F87B148DA8}"/>
              </a:ext>
            </a:extLst>
          </p:cNvPr>
          <p:cNvSpPr>
            <a:spLocks noGrp="1"/>
          </p:cNvSpPr>
          <p:nvPr>
            <p:ph type="title"/>
          </p:nvPr>
        </p:nvSpPr>
        <p:spPr/>
        <p:txBody>
          <a:bodyPr/>
          <a:lstStyle/>
          <a:p>
            <a:r>
              <a:rPr lang="en-CA" dirty="0"/>
              <a:t>Reserve methods</a:t>
            </a:r>
          </a:p>
        </p:txBody>
      </p:sp>
      <p:sp>
        <p:nvSpPr>
          <p:cNvPr id="3" name="Content Placeholder 2">
            <a:extLst>
              <a:ext uri="{FF2B5EF4-FFF2-40B4-BE49-F238E27FC236}">
                <a16:creationId xmlns:a16="http://schemas.microsoft.com/office/drawing/2014/main" id="{962B57FB-C19C-43EC-BE6E-011D58FEDCB1}"/>
              </a:ext>
            </a:extLst>
          </p:cNvPr>
          <p:cNvSpPr>
            <a:spLocks noGrp="1"/>
          </p:cNvSpPr>
          <p:nvPr>
            <p:ph idx="1"/>
          </p:nvPr>
        </p:nvSpPr>
        <p:spPr>
          <a:xfrm>
            <a:off x="581192" y="2118802"/>
            <a:ext cx="8271863" cy="3409162"/>
          </a:xfrm>
        </p:spPr>
        <p:txBody>
          <a:bodyPr>
            <a:normAutofit/>
          </a:bodyPr>
          <a:lstStyle/>
          <a:p>
            <a:pPr marL="0" indent="0">
              <a:buNone/>
            </a:pPr>
            <a:r>
              <a:rPr lang="en-US" dirty="0"/>
              <a:t>Reserve Method 3:   Expected Monetary Value</a:t>
            </a:r>
          </a:p>
          <a:p>
            <a:r>
              <a:rPr lang="en-US" dirty="0"/>
              <a:t>Find the expected monetary value (EMV) of the risks to create a contingency reserve.  Add a percentage for management reserve.  The total is the project budget.</a:t>
            </a:r>
          </a:p>
          <a:p>
            <a:r>
              <a:rPr lang="en-US" dirty="0"/>
              <a:t>This the preferred method as it is realistic, objective measure and is defendable with management and customer.</a:t>
            </a:r>
          </a:p>
          <a:p>
            <a:endParaRPr lang="en-CA" dirty="0"/>
          </a:p>
        </p:txBody>
      </p:sp>
    </p:spTree>
    <p:extLst>
      <p:ext uri="{BB962C8B-B14F-4D97-AF65-F5344CB8AC3E}">
        <p14:creationId xmlns:p14="http://schemas.microsoft.com/office/powerpoint/2010/main" val="3768744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PMBOK</a:t>
            </a:r>
          </a:p>
        </p:txBody>
      </p:sp>
      <p:sp>
        <p:nvSpPr>
          <p:cNvPr id="3" name="Content Placeholder 2"/>
          <p:cNvSpPr>
            <a:spLocks noGrp="1"/>
          </p:cNvSpPr>
          <p:nvPr>
            <p:ph idx="1"/>
          </p:nvPr>
        </p:nvSpPr>
        <p:spPr>
          <a:xfrm>
            <a:off x="581192" y="2228003"/>
            <a:ext cx="1558693" cy="3630795"/>
          </a:xfrm>
        </p:spPr>
        <p:txBody>
          <a:bodyPr/>
          <a:lstStyle/>
          <a:p>
            <a:pPr marL="0" indent="0">
              <a:buNone/>
            </a:pPr>
            <a:r>
              <a:rPr lang="en-CA" dirty="0"/>
              <a:t>Plan Risk Responses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957" y="224383"/>
            <a:ext cx="6627043" cy="6633617"/>
          </a:xfrm>
          <a:prstGeom prst="rect">
            <a:avLst/>
          </a:prstGeom>
        </p:spPr>
      </p:pic>
      <p:sp>
        <p:nvSpPr>
          <p:cNvPr id="5" name="Rectangle 4"/>
          <p:cNvSpPr/>
          <p:nvPr/>
        </p:nvSpPr>
        <p:spPr>
          <a:xfrm>
            <a:off x="2516957" y="3233394"/>
            <a:ext cx="1828800" cy="362460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171311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D417-08A0-472F-96A2-D8585989B000}"/>
              </a:ext>
            </a:extLst>
          </p:cNvPr>
          <p:cNvSpPr>
            <a:spLocks noGrp="1"/>
          </p:cNvSpPr>
          <p:nvPr>
            <p:ph type="title"/>
          </p:nvPr>
        </p:nvSpPr>
        <p:spPr>
          <a:xfrm>
            <a:off x="399700" y="437362"/>
            <a:ext cx="8344599" cy="1083329"/>
          </a:xfrm>
        </p:spPr>
        <p:txBody>
          <a:bodyPr/>
          <a:lstStyle/>
          <a:p>
            <a:r>
              <a:rPr lang="en-CA" dirty="0"/>
              <a:t>Recall EMV example from </a:t>
            </a:r>
            <a:r>
              <a:rPr lang="en-CA" b="1" u="sng" dirty="0"/>
              <a:t>previous</a:t>
            </a:r>
            <a:r>
              <a:rPr lang="en-CA" dirty="0"/>
              <a:t> module</a:t>
            </a:r>
          </a:p>
        </p:txBody>
      </p:sp>
      <p:graphicFrame>
        <p:nvGraphicFramePr>
          <p:cNvPr id="4" name="Table 3">
            <a:extLst>
              <a:ext uri="{FF2B5EF4-FFF2-40B4-BE49-F238E27FC236}">
                <a16:creationId xmlns:a16="http://schemas.microsoft.com/office/drawing/2014/main" id="{7E1791DF-417D-465E-B704-7B5C87EB04F3}"/>
              </a:ext>
            </a:extLst>
          </p:cNvPr>
          <p:cNvGraphicFramePr>
            <a:graphicFrameLocks noGrp="1"/>
          </p:cNvGraphicFramePr>
          <p:nvPr>
            <p:extLst>
              <p:ext uri="{D42A27DB-BD31-4B8C-83A1-F6EECF244321}">
                <p14:modId xmlns:p14="http://schemas.microsoft.com/office/powerpoint/2010/main" val="1269608449"/>
              </p:ext>
            </p:extLst>
          </p:nvPr>
        </p:nvGraphicFramePr>
        <p:xfrm>
          <a:off x="328824" y="1820670"/>
          <a:ext cx="5741051" cy="2346960"/>
        </p:xfrm>
        <a:graphic>
          <a:graphicData uri="http://schemas.openxmlformats.org/drawingml/2006/table">
            <a:tbl>
              <a:tblPr firstRow="1" bandRow="1">
                <a:tableStyleId>{073A0DAA-6AF3-43AB-8588-CEC1D06C72B9}</a:tableStyleId>
              </a:tblPr>
              <a:tblGrid>
                <a:gridCol w="681370">
                  <a:extLst>
                    <a:ext uri="{9D8B030D-6E8A-4147-A177-3AD203B41FA5}">
                      <a16:colId xmlns:a16="http://schemas.microsoft.com/office/drawing/2014/main" val="20000"/>
                    </a:ext>
                  </a:extLst>
                </a:gridCol>
                <a:gridCol w="1925090">
                  <a:extLst>
                    <a:ext uri="{9D8B030D-6E8A-4147-A177-3AD203B41FA5}">
                      <a16:colId xmlns:a16="http://schemas.microsoft.com/office/drawing/2014/main" val="20001"/>
                    </a:ext>
                  </a:extLst>
                </a:gridCol>
                <a:gridCol w="3134591">
                  <a:extLst>
                    <a:ext uri="{9D8B030D-6E8A-4147-A177-3AD203B41FA5}">
                      <a16:colId xmlns:a16="http://schemas.microsoft.com/office/drawing/2014/main" val="20002"/>
                    </a:ext>
                  </a:extLst>
                </a:gridCol>
              </a:tblGrid>
              <a:tr h="515566">
                <a:tc>
                  <a:txBody>
                    <a:bodyPr/>
                    <a:lstStyle/>
                    <a:p>
                      <a:r>
                        <a:rPr lang="en-US" sz="1400" dirty="0"/>
                        <a:t>Risk</a:t>
                      </a:r>
                    </a:p>
                  </a:txBody>
                  <a:tcPr>
                    <a:solidFill>
                      <a:schemeClr val="bg1">
                        <a:lumMod val="50000"/>
                      </a:schemeClr>
                    </a:solidFill>
                  </a:tcPr>
                </a:tc>
                <a:tc>
                  <a:txBody>
                    <a:bodyPr/>
                    <a:lstStyle/>
                    <a:p>
                      <a:r>
                        <a:rPr lang="en-US" sz="1400" dirty="0"/>
                        <a:t>Calculation</a:t>
                      </a:r>
                    </a:p>
                  </a:txBody>
                  <a:tcPr>
                    <a:solidFill>
                      <a:schemeClr val="bg1">
                        <a:lumMod val="50000"/>
                      </a:schemeClr>
                    </a:solidFill>
                  </a:tcPr>
                </a:tc>
                <a:tc>
                  <a:txBody>
                    <a:bodyPr/>
                    <a:lstStyle/>
                    <a:p>
                      <a:pPr algn="ctr"/>
                      <a:r>
                        <a:rPr lang="en-US" sz="1400" dirty="0"/>
                        <a:t>Expected Monetary Value of the Cost</a:t>
                      </a:r>
                      <a:endParaRPr lang="en-US" sz="1400" b="1" dirty="0">
                        <a:solidFill>
                          <a:srgbClr val="FFFF00"/>
                        </a:solidFill>
                      </a:endParaRPr>
                    </a:p>
                  </a:txBody>
                  <a:tcPr>
                    <a:solidFill>
                      <a:schemeClr val="bg1">
                        <a:lumMod val="50000"/>
                      </a:schemeClr>
                    </a:solidFill>
                  </a:tcPr>
                </a:tc>
                <a:extLst>
                  <a:ext uri="{0D108BD9-81ED-4DB2-BD59-A6C34878D82A}">
                    <a16:rowId xmlns:a16="http://schemas.microsoft.com/office/drawing/2014/main" val="10000"/>
                  </a:ext>
                </a:extLst>
              </a:tr>
              <a:tr h="298701">
                <a:tc>
                  <a:txBody>
                    <a:bodyPr/>
                    <a:lstStyle/>
                    <a:p>
                      <a:r>
                        <a:rPr lang="en-US" sz="1400" dirty="0"/>
                        <a:t>A</a:t>
                      </a:r>
                    </a:p>
                  </a:txBody>
                  <a:tcPr/>
                </a:tc>
                <a:tc>
                  <a:txBody>
                    <a:bodyPr/>
                    <a:lstStyle/>
                    <a:p>
                      <a:r>
                        <a:rPr lang="en-US" sz="1400" dirty="0"/>
                        <a:t>0.1 times $150,000</a:t>
                      </a:r>
                    </a:p>
                  </a:txBody>
                  <a:tcPr/>
                </a:tc>
                <a:tc>
                  <a:txBody>
                    <a:bodyPr/>
                    <a:lstStyle/>
                    <a:p>
                      <a:pPr algn="ctr"/>
                      <a:r>
                        <a:rPr lang="en-US" sz="1400" dirty="0"/>
                        <a:t>$15,000</a:t>
                      </a:r>
                    </a:p>
                  </a:txBody>
                  <a:tcPr/>
                </a:tc>
                <a:extLst>
                  <a:ext uri="{0D108BD9-81ED-4DB2-BD59-A6C34878D82A}">
                    <a16:rowId xmlns:a16="http://schemas.microsoft.com/office/drawing/2014/main" val="10001"/>
                  </a:ext>
                </a:extLst>
              </a:tr>
              <a:tr h="298701">
                <a:tc>
                  <a:txBody>
                    <a:bodyPr/>
                    <a:lstStyle/>
                    <a:p>
                      <a:r>
                        <a:rPr lang="en-US" sz="1400" dirty="0"/>
                        <a:t>B</a:t>
                      </a:r>
                    </a:p>
                  </a:txBody>
                  <a:tcPr/>
                </a:tc>
                <a:tc>
                  <a:txBody>
                    <a:bodyPr/>
                    <a:lstStyle/>
                    <a:p>
                      <a:r>
                        <a:rPr lang="en-US" sz="1400" dirty="0"/>
                        <a:t>0.3 times $60,000</a:t>
                      </a:r>
                    </a:p>
                  </a:txBody>
                  <a:tcPr/>
                </a:tc>
                <a:tc>
                  <a:txBody>
                    <a:bodyPr/>
                    <a:lstStyle/>
                    <a:p>
                      <a:pPr algn="ctr"/>
                      <a:r>
                        <a:rPr lang="en-US" sz="1400" dirty="0"/>
                        <a:t>-$18,000 (opportunity)</a:t>
                      </a:r>
                    </a:p>
                  </a:txBody>
                  <a:tcPr/>
                </a:tc>
                <a:extLst>
                  <a:ext uri="{0D108BD9-81ED-4DB2-BD59-A6C34878D82A}">
                    <a16:rowId xmlns:a16="http://schemas.microsoft.com/office/drawing/2014/main" val="10002"/>
                  </a:ext>
                </a:extLst>
              </a:tr>
              <a:tr h="298701">
                <a:tc>
                  <a:txBody>
                    <a:bodyPr/>
                    <a:lstStyle/>
                    <a:p>
                      <a:r>
                        <a:rPr lang="en-US" sz="1400" dirty="0"/>
                        <a:t>C</a:t>
                      </a:r>
                    </a:p>
                  </a:txBody>
                  <a:tcPr/>
                </a:tc>
                <a:tc>
                  <a:txBody>
                    <a:bodyPr/>
                    <a:lstStyle/>
                    <a:p>
                      <a:r>
                        <a:rPr lang="en-US" sz="1400" dirty="0"/>
                        <a:t>0.7 times $6,000</a:t>
                      </a:r>
                    </a:p>
                  </a:txBody>
                  <a:tcPr/>
                </a:tc>
                <a:tc>
                  <a:txBody>
                    <a:bodyPr/>
                    <a:lstStyle/>
                    <a:p>
                      <a:pPr algn="ctr"/>
                      <a:r>
                        <a:rPr lang="en-US" sz="1400" dirty="0"/>
                        <a:t>$4,200</a:t>
                      </a:r>
                    </a:p>
                  </a:txBody>
                  <a:tcPr/>
                </a:tc>
                <a:extLst>
                  <a:ext uri="{0D108BD9-81ED-4DB2-BD59-A6C34878D82A}">
                    <a16:rowId xmlns:a16="http://schemas.microsoft.com/office/drawing/2014/main" val="10003"/>
                  </a:ext>
                </a:extLst>
              </a:tr>
              <a:tr h="298701">
                <a:tc>
                  <a:txBody>
                    <a:bodyPr/>
                    <a:lstStyle/>
                    <a:p>
                      <a:r>
                        <a:rPr lang="en-US" sz="1400" dirty="0"/>
                        <a:t>D</a:t>
                      </a:r>
                    </a:p>
                  </a:txBody>
                  <a:tcPr/>
                </a:tc>
                <a:tc>
                  <a:txBody>
                    <a:bodyPr/>
                    <a:lstStyle/>
                    <a:p>
                      <a:r>
                        <a:rPr lang="en-US" sz="1400" dirty="0"/>
                        <a:t>0.1 times$5,000</a:t>
                      </a:r>
                    </a:p>
                  </a:txBody>
                  <a:tcPr/>
                </a:tc>
                <a:tc>
                  <a:txBody>
                    <a:bodyPr/>
                    <a:lstStyle/>
                    <a:p>
                      <a:pPr algn="ctr"/>
                      <a:r>
                        <a:rPr lang="en-US" sz="1400" dirty="0"/>
                        <a:t>-$500 (opportunity)</a:t>
                      </a:r>
                    </a:p>
                  </a:txBody>
                  <a:tcPr/>
                </a:tc>
                <a:extLst>
                  <a:ext uri="{0D108BD9-81ED-4DB2-BD59-A6C34878D82A}">
                    <a16:rowId xmlns:a16="http://schemas.microsoft.com/office/drawing/2014/main" val="10004"/>
                  </a:ext>
                </a:extLst>
              </a:tr>
              <a:tr h="298701">
                <a:tc>
                  <a:txBody>
                    <a:bodyPr/>
                    <a:lstStyle/>
                    <a:p>
                      <a:r>
                        <a:rPr lang="en-US" sz="1400" dirty="0"/>
                        <a:t>E</a:t>
                      </a:r>
                    </a:p>
                  </a:txBody>
                  <a:tcPr/>
                </a:tc>
                <a:tc>
                  <a:txBody>
                    <a:bodyPr/>
                    <a:lstStyle/>
                    <a:p>
                      <a:r>
                        <a:rPr lang="en-US" sz="1400" dirty="0"/>
                        <a:t>0.1 times $16,000</a:t>
                      </a:r>
                    </a:p>
                  </a:txBody>
                  <a:tcPr/>
                </a:tc>
                <a:tc>
                  <a:txBody>
                    <a:bodyPr/>
                    <a:lstStyle/>
                    <a:p>
                      <a:pPr algn="ctr"/>
                      <a:r>
                        <a:rPr lang="en-US" sz="1400" dirty="0"/>
                        <a:t>$1600</a:t>
                      </a:r>
                    </a:p>
                  </a:txBody>
                  <a:tcPr/>
                </a:tc>
                <a:extLst>
                  <a:ext uri="{0D108BD9-81ED-4DB2-BD59-A6C34878D82A}">
                    <a16:rowId xmlns:a16="http://schemas.microsoft.com/office/drawing/2014/main" val="10005"/>
                  </a:ext>
                </a:extLst>
              </a:tr>
              <a:tr h="298701">
                <a:tc>
                  <a:txBody>
                    <a:bodyPr/>
                    <a:lstStyle/>
                    <a:p>
                      <a:endParaRPr lang="en-US" sz="1400" dirty="0"/>
                    </a:p>
                  </a:txBody>
                  <a:tcPr/>
                </a:tc>
                <a:tc>
                  <a:txBody>
                    <a:bodyPr/>
                    <a:lstStyle/>
                    <a:p>
                      <a:endParaRPr lang="en-US" sz="1400" dirty="0"/>
                    </a:p>
                  </a:txBody>
                  <a:tcPr/>
                </a:tc>
                <a:tc>
                  <a:txBody>
                    <a:bodyPr/>
                    <a:lstStyle/>
                    <a:p>
                      <a:pPr algn="ctr"/>
                      <a:r>
                        <a:rPr lang="en-US" sz="1400" dirty="0"/>
                        <a:t>$2,300</a:t>
                      </a:r>
                    </a:p>
                  </a:txBody>
                  <a:tcPr/>
                </a:tc>
                <a:extLst>
                  <a:ext uri="{0D108BD9-81ED-4DB2-BD59-A6C34878D82A}">
                    <a16:rowId xmlns:a16="http://schemas.microsoft.com/office/drawing/2014/main" val="10006"/>
                  </a:ext>
                </a:extLst>
              </a:tr>
            </a:tbl>
          </a:graphicData>
        </a:graphic>
      </p:graphicFrame>
      <p:graphicFrame>
        <p:nvGraphicFramePr>
          <p:cNvPr id="5" name="Table 4">
            <a:extLst>
              <a:ext uri="{FF2B5EF4-FFF2-40B4-BE49-F238E27FC236}">
                <a16:creationId xmlns:a16="http://schemas.microsoft.com/office/drawing/2014/main" id="{3B807793-00DF-43FC-BCCC-769251759ADE}"/>
              </a:ext>
            </a:extLst>
          </p:cNvPr>
          <p:cNvGraphicFramePr>
            <a:graphicFrameLocks noGrp="1"/>
          </p:cNvGraphicFramePr>
          <p:nvPr>
            <p:extLst>
              <p:ext uri="{D42A27DB-BD31-4B8C-83A1-F6EECF244321}">
                <p14:modId xmlns:p14="http://schemas.microsoft.com/office/powerpoint/2010/main" val="507248440"/>
              </p:ext>
            </p:extLst>
          </p:nvPr>
        </p:nvGraphicFramePr>
        <p:xfrm>
          <a:off x="328824" y="4182199"/>
          <a:ext cx="5767176" cy="2590801"/>
        </p:xfrm>
        <a:graphic>
          <a:graphicData uri="http://schemas.openxmlformats.org/drawingml/2006/table">
            <a:tbl>
              <a:tblPr firstRow="1" bandRow="1">
                <a:tableStyleId>{073A0DAA-6AF3-43AB-8588-CEC1D06C72B9}</a:tableStyleId>
              </a:tblPr>
              <a:tblGrid>
                <a:gridCol w="681370">
                  <a:extLst>
                    <a:ext uri="{9D8B030D-6E8A-4147-A177-3AD203B41FA5}">
                      <a16:colId xmlns:a16="http://schemas.microsoft.com/office/drawing/2014/main" val="20000"/>
                    </a:ext>
                  </a:extLst>
                </a:gridCol>
                <a:gridCol w="1935480">
                  <a:extLst>
                    <a:ext uri="{9D8B030D-6E8A-4147-A177-3AD203B41FA5}">
                      <a16:colId xmlns:a16="http://schemas.microsoft.com/office/drawing/2014/main" val="20001"/>
                    </a:ext>
                  </a:extLst>
                </a:gridCol>
                <a:gridCol w="3150326">
                  <a:extLst>
                    <a:ext uri="{9D8B030D-6E8A-4147-A177-3AD203B41FA5}">
                      <a16:colId xmlns:a16="http://schemas.microsoft.com/office/drawing/2014/main" val="20002"/>
                    </a:ext>
                  </a:extLst>
                </a:gridCol>
              </a:tblGrid>
              <a:tr h="585019">
                <a:tc>
                  <a:txBody>
                    <a:bodyPr/>
                    <a:lstStyle/>
                    <a:p>
                      <a:r>
                        <a:rPr lang="en-US" sz="1400" dirty="0"/>
                        <a:t>Risk</a:t>
                      </a:r>
                    </a:p>
                  </a:txBody>
                  <a:tcPr>
                    <a:solidFill>
                      <a:schemeClr val="bg1">
                        <a:lumMod val="50000"/>
                      </a:schemeClr>
                    </a:solidFill>
                  </a:tcPr>
                </a:tc>
                <a:tc>
                  <a:txBody>
                    <a:bodyPr/>
                    <a:lstStyle/>
                    <a:p>
                      <a:r>
                        <a:rPr lang="en-US" sz="1400" dirty="0"/>
                        <a:t>Calculation</a:t>
                      </a:r>
                    </a:p>
                  </a:txBody>
                  <a:tcPr>
                    <a:solidFill>
                      <a:schemeClr val="bg1">
                        <a:lumMod val="50000"/>
                      </a:schemeClr>
                    </a:solidFill>
                  </a:tcPr>
                </a:tc>
                <a:tc>
                  <a:txBody>
                    <a:bodyPr/>
                    <a:lstStyle/>
                    <a:p>
                      <a:pPr algn="ctr"/>
                      <a:r>
                        <a:rPr lang="en-US" sz="1400" dirty="0"/>
                        <a:t>Expected Monetary Value of the Time</a:t>
                      </a:r>
                      <a:endParaRPr lang="en-US" sz="1400" b="1" dirty="0">
                        <a:solidFill>
                          <a:srgbClr val="FFFF00"/>
                        </a:solidFill>
                      </a:endParaRPr>
                    </a:p>
                  </a:txBody>
                  <a:tcPr>
                    <a:solidFill>
                      <a:schemeClr val="bg1">
                        <a:lumMod val="50000"/>
                      </a:schemeClr>
                    </a:solidFill>
                  </a:tcPr>
                </a:tc>
                <a:extLst>
                  <a:ext uri="{0D108BD9-81ED-4DB2-BD59-A6C34878D82A}">
                    <a16:rowId xmlns:a16="http://schemas.microsoft.com/office/drawing/2014/main" val="10000"/>
                  </a:ext>
                </a:extLst>
              </a:tr>
              <a:tr h="334297">
                <a:tc>
                  <a:txBody>
                    <a:bodyPr/>
                    <a:lstStyle/>
                    <a:p>
                      <a:r>
                        <a:rPr lang="en-US" sz="1400" dirty="0"/>
                        <a:t>A</a:t>
                      </a:r>
                    </a:p>
                  </a:txBody>
                  <a:tcPr/>
                </a:tc>
                <a:tc>
                  <a:txBody>
                    <a:bodyPr/>
                    <a:lstStyle/>
                    <a:p>
                      <a:r>
                        <a:rPr lang="en-US" sz="1400" dirty="0"/>
                        <a:t>0.1 times 28 days</a:t>
                      </a:r>
                    </a:p>
                  </a:txBody>
                  <a:tcPr/>
                </a:tc>
                <a:tc>
                  <a:txBody>
                    <a:bodyPr/>
                    <a:lstStyle/>
                    <a:p>
                      <a:pPr algn="ctr"/>
                      <a:r>
                        <a:rPr lang="en-US" sz="1400" dirty="0"/>
                        <a:t>2.8 days</a:t>
                      </a:r>
                    </a:p>
                  </a:txBody>
                  <a:tcPr/>
                </a:tc>
                <a:extLst>
                  <a:ext uri="{0D108BD9-81ED-4DB2-BD59-A6C34878D82A}">
                    <a16:rowId xmlns:a16="http://schemas.microsoft.com/office/drawing/2014/main" val="10001"/>
                  </a:ext>
                </a:extLst>
              </a:tr>
              <a:tr h="334297">
                <a:tc>
                  <a:txBody>
                    <a:bodyPr/>
                    <a:lstStyle/>
                    <a:p>
                      <a:r>
                        <a:rPr lang="en-US" sz="1400" dirty="0"/>
                        <a:t>B</a:t>
                      </a:r>
                    </a:p>
                  </a:txBody>
                  <a:tcPr/>
                </a:tc>
                <a:tc>
                  <a:txBody>
                    <a:bodyPr/>
                    <a:lstStyle/>
                    <a:p>
                      <a:r>
                        <a:rPr lang="en-US" sz="1400" dirty="0"/>
                        <a:t>0.3 times  56 days </a:t>
                      </a:r>
                    </a:p>
                  </a:txBody>
                  <a:tcPr/>
                </a:tc>
                <a:tc>
                  <a:txBody>
                    <a:bodyPr/>
                    <a:lstStyle/>
                    <a:p>
                      <a:pPr algn="ctr"/>
                      <a:r>
                        <a:rPr lang="en-US" sz="1400" dirty="0"/>
                        <a:t>-16.8 (opportunity)</a:t>
                      </a:r>
                    </a:p>
                  </a:txBody>
                  <a:tcPr/>
                </a:tc>
                <a:extLst>
                  <a:ext uri="{0D108BD9-81ED-4DB2-BD59-A6C34878D82A}">
                    <a16:rowId xmlns:a16="http://schemas.microsoft.com/office/drawing/2014/main" val="10002"/>
                  </a:ext>
                </a:extLst>
              </a:tr>
              <a:tr h="334297">
                <a:tc>
                  <a:txBody>
                    <a:bodyPr/>
                    <a:lstStyle/>
                    <a:p>
                      <a:r>
                        <a:rPr lang="en-US" sz="1400" dirty="0"/>
                        <a:t>C</a:t>
                      </a:r>
                    </a:p>
                  </a:txBody>
                  <a:tcPr/>
                </a:tc>
                <a:tc>
                  <a:txBody>
                    <a:bodyPr/>
                    <a:lstStyle/>
                    <a:p>
                      <a:r>
                        <a:rPr lang="en-US" sz="1400" dirty="0"/>
                        <a:t>0.7 times  40days</a:t>
                      </a:r>
                    </a:p>
                  </a:txBody>
                  <a:tcPr/>
                </a:tc>
                <a:tc>
                  <a:txBody>
                    <a:bodyPr/>
                    <a:lstStyle/>
                    <a:p>
                      <a:pPr algn="ctr"/>
                      <a:r>
                        <a:rPr lang="en-US" sz="1400" dirty="0"/>
                        <a:t>28 days</a:t>
                      </a:r>
                    </a:p>
                  </a:txBody>
                  <a:tcPr/>
                </a:tc>
                <a:extLst>
                  <a:ext uri="{0D108BD9-81ED-4DB2-BD59-A6C34878D82A}">
                    <a16:rowId xmlns:a16="http://schemas.microsoft.com/office/drawing/2014/main" val="10003"/>
                  </a:ext>
                </a:extLst>
              </a:tr>
              <a:tr h="334297">
                <a:tc>
                  <a:txBody>
                    <a:bodyPr/>
                    <a:lstStyle/>
                    <a:p>
                      <a:r>
                        <a:rPr lang="en-US" sz="1400" dirty="0"/>
                        <a:t>D</a:t>
                      </a:r>
                    </a:p>
                  </a:txBody>
                  <a:tcPr/>
                </a:tc>
                <a:tc>
                  <a:txBody>
                    <a:bodyPr/>
                    <a:lstStyle/>
                    <a:p>
                      <a:r>
                        <a:rPr lang="en-US" sz="1400" dirty="0"/>
                        <a:t>0.1 times 14 days</a:t>
                      </a:r>
                    </a:p>
                  </a:txBody>
                  <a:tcPr/>
                </a:tc>
                <a:tc>
                  <a:txBody>
                    <a:bodyPr/>
                    <a:lstStyle/>
                    <a:p>
                      <a:pPr algn="ctr"/>
                      <a:r>
                        <a:rPr lang="en-US" sz="1400" dirty="0"/>
                        <a:t>-1.4 days (opportunity)</a:t>
                      </a:r>
                    </a:p>
                  </a:txBody>
                  <a:tcPr/>
                </a:tc>
                <a:extLst>
                  <a:ext uri="{0D108BD9-81ED-4DB2-BD59-A6C34878D82A}">
                    <a16:rowId xmlns:a16="http://schemas.microsoft.com/office/drawing/2014/main" val="10004"/>
                  </a:ext>
                </a:extLst>
              </a:tr>
              <a:tr h="334297">
                <a:tc>
                  <a:txBody>
                    <a:bodyPr/>
                    <a:lstStyle/>
                    <a:p>
                      <a:r>
                        <a:rPr lang="en-US" sz="1400" dirty="0"/>
                        <a:t>E</a:t>
                      </a:r>
                    </a:p>
                  </a:txBody>
                  <a:tcPr/>
                </a:tc>
                <a:tc>
                  <a:txBody>
                    <a:bodyPr/>
                    <a:lstStyle/>
                    <a:p>
                      <a:r>
                        <a:rPr lang="en-US" sz="1400" dirty="0"/>
                        <a:t>0.1 times 42 days</a:t>
                      </a:r>
                    </a:p>
                  </a:txBody>
                  <a:tcPr/>
                </a:tc>
                <a:tc>
                  <a:txBody>
                    <a:bodyPr/>
                    <a:lstStyle/>
                    <a:p>
                      <a:pPr algn="ctr"/>
                      <a:r>
                        <a:rPr lang="en-US" sz="1400" dirty="0"/>
                        <a:t>4.2 days</a:t>
                      </a:r>
                    </a:p>
                  </a:txBody>
                  <a:tcPr/>
                </a:tc>
                <a:extLst>
                  <a:ext uri="{0D108BD9-81ED-4DB2-BD59-A6C34878D82A}">
                    <a16:rowId xmlns:a16="http://schemas.microsoft.com/office/drawing/2014/main" val="10005"/>
                  </a:ext>
                </a:extLst>
              </a:tr>
              <a:tr h="334297">
                <a:tc>
                  <a:txBody>
                    <a:bodyPr/>
                    <a:lstStyle/>
                    <a:p>
                      <a:endParaRPr lang="en-US" sz="1400" dirty="0"/>
                    </a:p>
                  </a:txBody>
                  <a:tcPr/>
                </a:tc>
                <a:tc>
                  <a:txBody>
                    <a:bodyPr/>
                    <a:lstStyle/>
                    <a:p>
                      <a:endParaRPr lang="en-US" sz="1400" dirty="0"/>
                    </a:p>
                  </a:txBody>
                  <a:tcPr/>
                </a:tc>
                <a:tc>
                  <a:txBody>
                    <a:bodyPr/>
                    <a:lstStyle/>
                    <a:p>
                      <a:pPr algn="ctr"/>
                      <a:r>
                        <a:rPr lang="en-US" sz="1400" dirty="0"/>
                        <a:t>16.8 days</a:t>
                      </a:r>
                    </a:p>
                  </a:txBody>
                  <a:tcPr/>
                </a:tc>
                <a:extLst>
                  <a:ext uri="{0D108BD9-81ED-4DB2-BD59-A6C34878D82A}">
                    <a16:rowId xmlns:a16="http://schemas.microsoft.com/office/drawing/2014/main" val="10006"/>
                  </a:ext>
                </a:extLst>
              </a:tr>
            </a:tbl>
          </a:graphicData>
        </a:graphic>
      </p:graphicFrame>
      <p:sp>
        <p:nvSpPr>
          <p:cNvPr id="7" name="Content Placeholder 6">
            <a:extLst>
              <a:ext uri="{FF2B5EF4-FFF2-40B4-BE49-F238E27FC236}">
                <a16:creationId xmlns:a16="http://schemas.microsoft.com/office/drawing/2014/main" id="{F4594D10-7919-41BE-AB86-5E411DAEE8F1}"/>
              </a:ext>
            </a:extLst>
          </p:cNvPr>
          <p:cNvSpPr>
            <a:spLocks noGrp="1"/>
          </p:cNvSpPr>
          <p:nvPr>
            <p:ph idx="1"/>
          </p:nvPr>
        </p:nvSpPr>
        <p:spPr>
          <a:xfrm>
            <a:off x="6561905" y="2510062"/>
            <a:ext cx="2253271" cy="3630795"/>
          </a:xfrm>
        </p:spPr>
        <p:txBody>
          <a:bodyPr/>
          <a:lstStyle/>
          <a:p>
            <a:pPr marL="0" indent="0">
              <a:buNone/>
            </a:pPr>
            <a:r>
              <a:rPr lang="en-US" sz="2000" b="1" dirty="0">
                <a:solidFill>
                  <a:schemeClr val="tx1"/>
                </a:solidFill>
              </a:rPr>
              <a:t>Contingency reserve for “known unknowns” would be $2,300 </a:t>
            </a:r>
            <a:r>
              <a:rPr lang="en-US" sz="2000" dirty="0">
                <a:solidFill>
                  <a:schemeClr val="tx1"/>
                </a:solidFill>
              </a:rPr>
              <a:t>and 16.8 days, based on the EMV of the threats and opportunities.</a:t>
            </a:r>
          </a:p>
          <a:p>
            <a:endParaRPr lang="en-CA" dirty="0"/>
          </a:p>
        </p:txBody>
      </p:sp>
    </p:spTree>
    <p:extLst>
      <p:ext uri="{BB962C8B-B14F-4D97-AF65-F5344CB8AC3E}">
        <p14:creationId xmlns:p14="http://schemas.microsoft.com/office/powerpoint/2010/main" val="1577432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D417-08A0-472F-96A2-D8585989B000}"/>
              </a:ext>
            </a:extLst>
          </p:cNvPr>
          <p:cNvSpPr>
            <a:spLocks noGrp="1"/>
          </p:cNvSpPr>
          <p:nvPr>
            <p:ph type="title"/>
          </p:nvPr>
        </p:nvSpPr>
        <p:spPr>
          <a:xfrm>
            <a:off x="399700" y="437362"/>
            <a:ext cx="8344599" cy="1083329"/>
          </a:xfrm>
        </p:spPr>
        <p:txBody>
          <a:bodyPr/>
          <a:lstStyle/>
          <a:p>
            <a:r>
              <a:rPr lang="en-CA" dirty="0"/>
              <a:t>Recall EMV example from </a:t>
            </a:r>
            <a:r>
              <a:rPr lang="en-CA" b="1" u="sng" dirty="0"/>
              <a:t>previous</a:t>
            </a:r>
            <a:r>
              <a:rPr lang="en-CA" dirty="0"/>
              <a:t> module</a:t>
            </a:r>
          </a:p>
        </p:txBody>
      </p:sp>
      <p:sp>
        <p:nvSpPr>
          <p:cNvPr id="7" name="Content Placeholder 6">
            <a:extLst>
              <a:ext uri="{FF2B5EF4-FFF2-40B4-BE49-F238E27FC236}">
                <a16:creationId xmlns:a16="http://schemas.microsoft.com/office/drawing/2014/main" id="{F4594D10-7919-41BE-AB86-5E411DAEE8F1}"/>
              </a:ext>
            </a:extLst>
          </p:cNvPr>
          <p:cNvSpPr>
            <a:spLocks noGrp="1"/>
          </p:cNvSpPr>
          <p:nvPr>
            <p:ph idx="1"/>
          </p:nvPr>
        </p:nvSpPr>
        <p:spPr>
          <a:xfrm>
            <a:off x="5288973" y="2510062"/>
            <a:ext cx="3526203" cy="3630795"/>
          </a:xfrm>
        </p:spPr>
        <p:txBody>
          <a:bodyPr>
            <a:normAutofit/>
          </a:bodyPr>
          <a:lstStyle/>
          <a:p>
            <a:pPr marL="0" indent="0">
              <a:lnSpc>
                <a:spcPct val="110000"/>
              </a:lnSpc>
              <a:spcBef>
                <a:spcPts val="0"/>
              </a:spcBef>
              <a:buNone/>
            </a:pPr>
            <a:r>
              <a:rPr lang="en-US" sz="1900" b="1" dirty="0">
                <a:solidFill>
                  <a:schemeClr val="tx1"/>
                </a:solidFill>
              </a:rPr>
              <a:t>A contingency reserve for </a:t>
            </a:r>
            <a:r>
              <a:rPr lang="en-US" sz="1900" b="1" u="sng" dirty="0">
                <a:solidFill>
                  <a:schemeClr val="tx1"/>
                </a:solidFill>
              </a:rPr>
              <a:t>all threats occurring </a:t>
            </a:r>
            <a:r>
              <a:rPr lang="en-US" sz="1900" dirty="0">
                <a:solidFill>
                  <a:schemeClr val="tx1"/>
                </a:solidFill>
              </a:rPr>
              <a:t>in their entirety would be $172,000 and </a:t>
            </a:r>
            <a:r>
              <a:rPr lang="en-US" sz="1900">
                <a:solidFill>
                  <a:schemeClr val="tx1"/>
                </a:solidFill>
              </a:rPr>
              <a:t>110 days -- this </a:t>
            </a:r>
            <a:r>
              <a:rPr lang="en-US" sz="1900" dirty="0">
                <a:solidFill>
                  <a:schemeClr val="tx1"/>
                </a:solidFill>
              </a:rPr>
              <a:t>is based on all the threats occurring but none of the opportunities. </a:t>
            </a:r>
          </a:p>
          <a:p>
            <a:endParaRPr lang="en-CA" dirty="0"/>
          </a:p>
        </p:txBody>
      </p:sp>
      <p:graphicFrame>
        <p:nvGraphicFramePr>
          <p:cNvPr id="6" name="Table 5">
            <a:extLst>
              <a:ext uri="{FF2B5EF4-FFF2-40B4-BE49-F238E27FC236}">
                <a16:creationId xmlns:a16="http://schemas.microsoft.com/office/drawing/2014/main" id="{5BF829C9-CEF6-4123-9D46-9A628A8F48DD}"/>
              </a:ext>
            </a:extLst>
          </p:cNvPr>
          <p:cNvGraphicFramePr>
            <a:graphicFrameLocks noGrp="1"/>
          </p:cNvGraphicFramePr>
          <p:nvPr>
            <p:extLst>
              <p:ext uri="{D42A27DB-BD31-4B8C-83A1-F6EECF244321}">
                <p14:modId xmlns:p14="http://schemas.microsoft.com/office/powerpoint/2010/main" val="2970208093"/>
              </p:ext>
            </p:extLst>
          </p:nvPr>
        </p:nvGraphicFramePr>
        <p:xfrm>
          <a:off x="647494" y="3050394"/>
          <a:ext cx="4241183" cy="1524000"/>
        </p:xfrm>
        <a:graphic>
          <a:graphicData uri="http://schemas.openxmlformats.org/drawingml/2006/table">
            <a:tbl>
              <a:tblPr firstRow="1" bandRow="1">
                <a:tableStyleId>{5C22544A-7EE6-4342-B048-85BDC9FD1C3A}</a:tableStyleId>
              </a:tblPr>
              <a:tblGrid>
                <a:gridCol w="378357">
                  <a:extLst>
                    <a:ext uri="{9D8B030D-6E8A-4147-A177-3AD203B41FA5}">
                      <a16:colId xmlns:a16="http://schemas.microsoft.com/office/drawing/2014/main" val="20000"/>
                    </a:ext>
                  </a:extLst>
                </a:gridCol>
                <a:gridCol w="1765578">
                  <a:extLst>
                    <a:ext uri="{9D8B030D-6E8A-4147-A177-3AD203B41FA5}">
                      <a16:colId xmlns:a16="http://schemas.microsoft.com/office/drawing/2014/main" val="20001"/>
                    </a:ext>
                  </a:extLst>
                </a:gridCol>
                <a:gridCol w="2097248">
                  <a:extLst>
                    <a:ext uri="{9D8B030D-6E8A-4147-A177-3AD203B41FA5}">
                      <a16:colId xmlns:a16="http://schemas.microsoft.com/office/drawing/2014/main" val="20002"/>
                    </a:ext>
                  </a:extLst>
                </a:gridCol>
              </a:tblGrid>
              <a:tr h="297663">
                <a:tc>
                  <a:txBody>
                    <a:bodyPr/>
                    <a:lstStyle/>
                    <a:p>
                      <a:endParaRPr lang="en-US" sz="1400" b="0" dirty="0"/>
                    </a:p>
                  </a:txBody>
                  <a:tcPr>
                    <a:solidFill>
                      <a:schemeClr val="bg1">
                        <a:lumMod val="50000"/>
                      </a:schemeClr>
                    </a:solidFill>
                  </a:tcPr>
                </a:tc>
                <a:tc>
                  <a:txBody>
                    <a:bodyPr/>
                    <a:lstStyle/>
                    <a:p>
                      <a:pPr algn="ctr"/>
                      <a:r>
                        <a:rPr lang="en-US" sz="1400" b="0" dirty="0"/>
                        <a:t>Question</a:t>
                      </a:r>
                    </a:p>
                  </a:txBody>
                  <a:tcPr>
                    <a:solidFill>
                      <a:schemeClr val="bg1">
                        <a:lumMod val="50000"/>
                      </a:schemeClr>
                    </a:solidFill>
                  </a:tcPr>
                </a:tc>
                <a:tc>
                  <a:txBody>
                    <a:bodyPr/>
                    <a:lstStyle/>
                    <a:p>
                      <a:pPr algn="ctr"/>
                      <a:r>
                        <a:rPr lang="en-US" sz="1400" b="0" dirty="0"/>
                        <a:t>Answer for </a:t>
                      </a:r>
                      <a:r>
                        <a:rPr lang="en-US" sz="1400" b="1" dirty="0">
                          <a:solidFill>
                            <a:srgbClr val="FFFF00"/>
                          </a:solidFill>
                        </a:rPr>
                        <a:t>Cost</a:t>
                      </a:r>
                      <a:r>
                        <a:rPr lang="en-US" sz="1400" b="0" dirty="0"/>
                        <a:t> </a:t>
                      </a:r>
                      <a:endParaRPr lang="en-US" sz="1400" b="0" dirty="0">
                        <a:solidFill>
                          <a:srgbClr val="FFFF00"/>
                        </a:solidFill>
                      </a:endParaRPr>
                    </a:p>
                  </a:txBody>
                  <a:tcPr>
                    <a:solidFill>
                      <a:schemeClr val="bg1">
                        <a:lumMod val="50000"/>
                      </a:schemeClr>
                    </a:solidFill>
                  </a:tcPr>
                </a:tc>
                <a:extLst>
                  <a:ext uri="{0D108BD9-81ED-4DB2-BD59-A6C34878D82A}">
                    <a16:rowId xmlns:a16="http://schemas.microsoft.com/office/drawing/2014/main" val="10000"/>
                  </a:ext>
                </a:extLst>
              </a:tr>
              <a:tr h="297663">
                <a:tc>
                  <a:txBody>
                    <a:bodyPr/>
                    <a:lstStyle/>
                    <a:p>
                      <a:pPr algn="ctr"/>
                      <a:r>
                        <a:rPr lang="en-US" sz="1400" dirty="0"/>
                        <a:t>a</a:t>
                      </a:r>
                    </a:p>
                  </a:txBody>
                  <a:tcPr/>
                </a:tc>
                <a:tc>
                  <a:txBody>
                    <a:bodyPr/>
                    <a:lstStyle/>
                    <a:p>
                      <a:pPr algn="ctr"/>
                      <a:r>
                        <a:rPr lang="en-US" sz="1400" dirty="0"/>
                        <a:t>Best case</a:t>
                      </a:r>
                    </a:p>
                  </a:txBody>
                  <a:tcPr/>
                </a:tc>
                <a:tc>
                  <a:txBody>
                    <a:bodyPr/>
                    <a:lstStyle/>
                    <a:p>
                      <a:pPr algn="ctr"/>
                      <a:r>
                        <a:rPr lang="en-US" sz="1400" dirty="0"/>
                        <a:t>$735,000</a:t>
                      </a:r>
                    </a:p>
                  </a:txBody>
                  <a:tcPr/>
                </a:tc>
                <a:extLst>
                  <a:ext uri="{0D108BD9-81ED-4DB2-BD59-A6C34878D82A}">
                    <a16:rowId xmlns:a16="http://schemas.microsoft.com/office/drawing/2014/main" val="10001"/>
                  </a:ext>
                </a:extLst>
              </a:tr>
              <a:tr h="297663">
                <a:tc>
                  <a:txBody>
                    <a:bodyPr/>
                    <a:lstStyle/>
                    <a:p>
                      <a:pPr algn="ctr"/>
                      <a:r>
                        <a:rPr lang="en-US" sz="1400" dirty="0"/>
                        <a:t>b</a:t>
                      </a:r>
                    </a:p>
                  </a:txBody>
                  <a:tcPr/>
                </a:tc>
                <a:tc>
                  <a:txBody>
                    <a:bodyPr/>
                    <a:lstStyle/>
                    <a:p>
                      <a:pPr algn="ctr"/>
                      <a:r>
                        <a:rPr lang="en-US" sz="1400" dirty="0"/>
                        <a:t>Management expects</a:t>
                      </a:r>
                    </a:p>
                  </a:txBody>
                  <a:tcPr/>
                </a:tc>
                <a:tc>
                  <a:txBody>
                    <a:bodyPr/>
                    <a:lstStyle/>
                    <a:p>
                      <a:pPr algn="ctr"/>
                      <a:r>
                        <a:rPr lang="en-US" sz="1400" dirty="0"/>
                        <a:t>$800,000</a:t>
                      </a:r>
                    </a:p>
                  </a:txBody>
                  <a:tcPr/>
                </a:tc>
                <a:extLst>
                  <a:ext uri="{0D108BD9-81ED-4DB2-BD59-A6C34878D82A}">
                    <a16:rowId xmlns:a16="http://schemas.microsoft.com/office/drawing/2014/main" val="10002"/>
                  </a:ext>
                </a:extLst>
              </a:tr>
              <a:tr h="297663">
                <a:tc>
                  <a:txBody>
                    <a:bodyPr/>
                    <a:lstStyle/>
                    <a:p>
                      <a:pPr algn="ctr"/>
                      <a:r>
                        <a:rPr lang="en-US" sz="1400" dirty="0"/>
                        <a:t>c</a:t>
                      </a:r>
                    </a:p>
                  </a:txBody>
                  <a:tcPr/>
                </a:tc>
                <a:tc>
                  <a:txBody>
                    <a:bodyPr/>
                    <a:lstStyle/>
                    <a:p>
                      <a:pPr algn="ctr"/>
                      <a:r>
                        <a:rPr lang="en-US" sz="1400" dirty="0"/>
                        <a:t>EMV</a:t>
                      </a:r>
                    </a:p>
                  </a:txBody>
                  <a:tcPr/>
                </a:tc>
                <a:tc>
                  <a:txBody>
                    <a:bodyPr/>
                    <a:lstStyle/>
                    <a:p>
                      <a:pPr algn="ctr"/>
                      <a:r>
                        <a:rPr lang="en-US" sz="1400" dirty="0"/>
                        <a:t>$802,300</a:t>
                      </a:r>
                    </a:p>
                  </a:txBody>
                  <a:tcPr/>
                </a:tc>
                <a:extLst>
                  <a:ext uri="{0D108BD9-81ED-4DB2-BD59-A6C34878D82A}">
                    <a16:rowId xmlns:a16="http://schemas.microsoft.com/office/drawing/2014/main" val="10003"/>
                  </a:ext>
                </a:extLst>
              </a:tr>
              <a:tr h="297663">
                <a:tc>
                  <a:txBody>
                    <a:bodyPr/>
                    <a:lstStyle/>
                    <a:p>
                      <a:pPr algn="ctr"/>
                      <a:r>
                        <a:rPr lang="en-US" sz="1400" dirty="0"/>
                        <a:t>d</a:t>
                      </a:r>
                    </a:p>
                  </a:txBody>
                  <a:tcPr/>
                </a:tc>
                <a:tc>
                  <a:txBody>
                    <a:bodyPr/>
                    <a:lstStyle/>
                    <a:p>
                      <a:pPr algn="ctr"/>
                      <a:r>
                        <a:rPr lang="en-US" sz="1400" dirty="0"/>
                        <a:t>Worst case</a:t>
                      </a:r>
                    </a:p>
                  </a:txBody>
                  <a:tcPr/>
                </a:tc>
                <a:tc>
                  <a:txBody>
                    <a:bodyPr/>
                    <a:lstStyle/>
                    <a:p>
                      <a:pPr algn="ctr"/>
                      <a:r>
                        <a:rPr lang="en-US" sz="1400" dirty="0"/>
                        <a:t>$972,000</a:t>
                      </a:r>
                    </a:p>
                  </a:txBody>
                  <a:tcPr/>
                </a:tc>
                <a:extLst>
                  <a:ext uri="{0D108BD9-81ED-4DB2-BD59-A6C34878D82A}">
                    <a16:rowId xmlns:a16="http://schemas.microsoft.com/office/drawing/2014/main" val="10004"/>
                  </a:ext>
                </a:extLst>
              </a:tr>
            </a:tbl>
          </a:graphicData>
        </a:graphic>
      </p:graphicFrame>
      <p:graphicFrame>
        <p:nvGraphicFramePr>
          <p:cNvPr id="8" name="Table 7">
            <a:extLst>
              <a:ext uri="{FF2B5EF4-FFF2-40B4-BE49-F238E27FC236}">
                <a16:creationId xmlns:a16="http://schemas.microsoft.com/office/drawing/2014/main" id="{F7A8CCFA-F317-4DA7-B83C-D220731D8A54}"/>
              </a:ext>
            </a:extLst>
          </p:cNvPr>
          <p:cNvGraphicFramePr>
            <a:graphicFrameLocks noGrp="1"/>
          </p:cNvGraphicFramePr>
          <p:nvPr>
            <p:extLst>
              <p:ext uri="{D42A27DB-BD31-4B8C-83A1-F6EECF244321}">
                <p14:modId xmlns:p14="http://schemas.microsoft.com/office/powerpoint/2010/main" val="862377793"/>
              </p:ext>
            </p:extLst>
          </p:nvPr>
        </p:nvGraphicFramePr>
        <p:xfrm>
          <a:off x="647494" y="4604503"/>
          <a:ext cx="4241182" cy="1524000"/>
        </p:xfrm>
        <a:graphic>
          <a:graphicData uri="http://schemas.openxmlformats.org/drawingml/2006/table">
            <a:tbl>
              <a:tblPr firstRow="1" bandRow="1">
                <a:tableStyleId>{5C22544A-7EE6-4342-B048-85BDC9FD1C3A}</a:tableStyleId>
              </a:tblPr>
              <a:tblGrid>
                <a:gridCol w="378375">
                  <a:extLst>
                    <a:ext uri="{9D8B030D-6E8A-4147-A177-3AD203B41FA5}">
                      <a16:colId xmlns:a16="http://schemas.microsoft.com/office/drawing/2014/main" val="20000"/>
                    </a:ext>
                  </a:extLst>
                </a:gridCol>
                <a:gridCol w="1784883">
                  <a:extLst>
                    <a:ext uri="{9D8B030D-6E8A-4147-A177-3AD203B41FA5}">
                      <a16:colId xmlns:a16="http://schemas.microsoft.com/office/drawing/2014/main" val="20001"/>
                    </a:ext>
                  </a:extLst>
                </a:gridCol>
                <a:gridCol w="2077924">
                  <a:extLst>
                    <a:ext uri="{9D8B030D-6E8A-4147-A177-3AD203B41FA5}">
                      <a16:colId xmlns:a16="http://schemas.microsoft.com/office/drawing/2014/main" val="20002"/>
                    </a:ext>
                  </a:extLst>
                </a:gridCol>
              </a:tblGrid>
              <a:tr h="268765">
                <a:tc>
                  <a:txBody>
                    <a:bodyPr/>
                    <a:lstStyle/>
                    <a:p>
                      <a:endParaRPr lang="en-US" sz="1400" b="0" dirty="0"/>
                    </a:p>
                  </a:txBody>
                  <a:tcPr>
                    <a:solidFill>
                      <a:schemeClr val="bg1">
                        <a:lumMod val="50000"/>
                      </a:schemeClr>
                    </a:solidFill>
                  </a:tcPr>
                </a:tc>
                <a:tc>
                  <a:txBody>
                    <a:bodyPr/>
                    <a:lstStyle/>
                    <a:p>
                      <a:pPr algn="ctr"/>
                      <a:r>
                        <a:rPr lang="en-US" sz="1400" b="0" dirty="0"/>
                        <a:t>Question</a:t>
                      </a:r>
                    </a:p>
                  </a:txBody>
                  <a:tcPr>
                    <a:solidFill>
                      <a:schemeClr val="bg1">
                        <a:lumMod val="50000"/>
                      </a:schemeClr>
                    </a:solidFill>
                  </a:tcPr>
                </a:tc>
                <a:tc>
                  <a:txBody>
                    <a:bodyPr/>
                    <a:lstStyle/>
                    <a:p>
                      <a:pPr algn="ctr"/>
                      <a:r>
                        <a:rPr lang="en-US" sz="1400" b="0" dirty="0"/>
                        <a:t>Answer for </a:t>
                      </a:r>
                      <a:r>
                        <a:rPr lang="en-US" sz="1400" b="1" dirty="0">
                          <a:solidFill>
                            <a:srgbClr val="FFFF00"/>
                          </a:solidFill>
                        </a:rPr>
                        <a:t>Time</a:t>
                      </a:r>
                    </a:p>
                  </a:txBody>
                  <a:tcPr>
                    <a:solidFill>
                      <a:schemeClr val="bg1">
                        <a:lumMod val="50000"/>
                      </a:schemeClr>
                    </a:solidFill>
                  </a:tcPr>
                </a:tc>
                <a:extLst>
                  <a:ext uri="{0D108BD9-81ED-4DB2-BD59-A6C34878D82A}">
                    <a16:rowId xmlns:a16="http://schemas.microsoft.com/office/drawing/2014/main" val="10000"/>
                  </a:ext>
                </a:extLst>
              </a:tr>
              <a:tr h="268765">
                <a:tc>
                  <a:txBody>
                    <a:bodyPr/>
                    <a:lstStyle/>
                    <a:p>
                      <a:pPr algn="ctr"/>
                      <a:r>
                        <a:rPr lang="en-US" sz="1400" dirty="0"/>
                        <a:t>a</a:t>
                      </a:r>
                    </a:p>
                  </a:txBody>
                  <a:tcPr/>
                </a:tc>
                <a:tc>
                  <a:txBody>
                    <a:bodyPr/>
                    <a:lstStyle/>
                    <a:p>
                      <a:pPr algn="ctr"/>
                      <a:r>
                        <a:rPr lang="en-US" sz="1400" dirty="0"/>
                        <a:t>Best case</a:t>
                      </a:r>
                    </a:p>
                  </a:txBody>
                  <a:tcPr/>
                </a:tc>
                <a:tc>
                  <a:txBody>
                    <a:bodyPr/>
                    <a:lstStyle/>
                    <a:p>
                      <a:pPr algn="ctr"/>
                      <a:r>
                        <a:rPr lang="en-US" sz="1400" dirty="0"/>
                        <a:t>378d</a:t>
                      </a:r>
                    </a:p>
                  </a:txBody>
                  <a:tcPr/>
                </a:tc>
                <a:extLst>
                  <a:ext uri="{0D108BD9-81ED-4DB2-BD59-A6C34878D82A}">
                    <a16:rowId xmlns:a16="http://schemas.microsoft.com/office/drawing/2014/main" val="10001"/>
                  </a:ext>
                </a:extLst>
              </a:tr>
              <a:tr h="268765">
                <a:tc>
                  <a:txBody>
                    <a:bodyPr/>
                    <a:lstStyle/>
                    <a:p>
                      <a:pPr algn="ctr"/>
                      <a:r>
                        <a:rPr lang="en-US" sz="1400" dirty="0"/>
                        <a:t>b</a:t>
                      </a:r>
                    </a:p>
                  </a:txBody>
                  <a:tcPr/>
                </a:tc>
                <a:tc>
                  <a:txBody>
                    <a:bodyPr/>
                    <a:lstStyle/>
                    <a:p>
                      <a:pPr algn="ctr"/>
                      <a:r>
                        <a:rPr lang="en-US" sz="1400" dirty="0"/>
                        <a:t>Management expects</a:t>
                      </a:r>
                    </a:p>
                  </a:txBody>
                  <a:tcPr/>
                </a:tc>
                <a:tc>
                  <a:txBody>
                    <a:bodyPr/>
                    <a:lstStyle/>
                    <a:p>
                      <a:pPr algn="ctr"/>
                      <a:r>
                        <a:rPr lang="en-US" sz="1400" dirty="0"/>
                        <a:t>448d</a:t>
                      </a:r>
                    </a:p>
                  </a:txBody>
                  <a:tcPr/>
                </a:tc>
                <a:extLst>
                  <a:ext uri="{0D108BD9-81ED-4DB2-BD59-A6C34878D82A}">
                    <a16:rowId xmlns:a16="http://schemas.microsoft.com/office/drawing/2014/main" val="10002"/>
                  </a:ext>
                </a:extLst>
              </a:tr>
              <a:tr h="268765">
                <a:tc>
                  <a:txBody>
                    <a:bodyPr/>
                    <a:lstStyle/>
                    <a:p>
                      <a:pPr algn="ctr"/>
                      <a:r>
                        <a:rPr lang="en-US" sz="1400" dirty="0"/>
                        <a:t>c</a:t>
                      </a:r>
                    </a:p>
                  </a:txBody>
                  <a:tcPr/>
                </a:tc>
                <a:tc>
                  <a:txBody>
                    <a:bodyPr/>
                    <a:lstStyle/>
                    <a:p>
                      <a:pPr algn="ctr"/>
                      <a:r>
                        <a:rPr lang="en-US" sz="1400" dirty="0"/>
                        <a:t>EMV</a:t>
                      </a:r>
                    </a:p>
                  </a:txBody>
                  <a:tcPr/>
                </a:tc>
                <a:tc>
                  <a:txBody>
                    <a:bodyPr/>
                    <a:lstStyle/>
                    <a:p>
                      <a:pPr algn="ctr"/>
                      <a:r>
                        <a:rPr lang="en-US" sz="1400" dirty="0"/>
                        <a:t>464.8d</a:t>
                      </a:r>
                    </a:p>
                  </a:txBody>
                  <a:tcPr/>
                </a:tc>
                <a:extLst>
                  <a:ext uri="{0D108BD9-81ED-4DB2-BD59-A6C34878D82A}">
                    <a16:rowId xmlns:a16="http://schemas.microsoft.com/office/drawing/2014/main" val="10003"/>
                  </a:ext>
                </a:extLst>
              </a:tr>
              <a:tr h="268765">
                <a:tc>
                  <a:txBody>
                    <a:bodyPr/>
                    <a:lstStyle/>
                    <a:p>
                      <a:pPr algn="ctr"/>
                      <a:r>
                        <a:rPr lang="en-US" sz="1400" dirty="0"/>
                        <a:t>d</a:t>
                      </a:r>
                    </a:p>
                  </a:txBody>
                  <a:tcPr/>
                </a:tc>
                <a:tc>
                  <a:txBody>
                    <a:bodyPr/>
                    <a:lstStyle/>
                    <a:p>
                      <a:pPr algn="ctr"/>
                      <a:r>
                        <a:rPr lang="en-US" sz="1400" dirty="0"/>
                        <a:t>Worst case</a:t>
                      </a:r>
                    </a:p>
                  </a:txBody>
                  <a:tcPr/>
                </a:tc>
                <a:tc>
                  <a:txBody>
                    <a:bodyPr/>
                    <a:lstStyle/>
                    <a:p>
                      <a:pPr algn="ctr"/>
                      <a:r>
                        <a:rPr lang="en-US" sz="1400" dirty="0"/>
                        <a:t>558d</a:t>
                      </a:r>
                    </a:p>
                  </a:txBody>
                  <a:tcPr/>
                </a:tc>
                <a:extLst>
                  <a:ext uri="{0D108BD9-81ED-4DB2-BD59-A6C34878D82A}">
                    <a16:rowId xmlns:a16="http://schemas.microsoft.com/office/drawing/2014/main" val="10004"/>
                  </a:ext>
                </a:extLst>
              </a:tr>
            </a:tbl>
          </a:graphicData>
        </a:graphic>
      </p:graphicFrame>
      <p:sp>
        <p:nvSpPr>
          <p:cNvPr id="3" name="Rectangle 2">
            <a:extLst>
              <a:ext uri="{FF2B5EF4-FFF2-40B4-BE49-F238E27FC236}">
                <a16:creationId xmlns:a16="http://schemas.microsoft.com/office/drawing/2014/main" id="{FA52A68A-E903-4B36-AA20-075EB3FE503A}"/>
              </a:ext>
            </a:extLst>
          </p:cNvPr>
          <p:cNvSpPr/>
          <p:nvPr/>
        </p:nvSpPr>
        <p:spPr>
          <a:xfrm>
            <a:off x="328824" y="2018288"/>
            <a:ext cx="8344598" cy="646331"/>
          </a:xfrm>
          <a:prstGeom prst="rect">
            <a:avLst/>
          </a:prstGeom>
        </p:spPr>
        <p:txBody>
          <a:bodyPr wrap="square">
            <a:spAutoFit/>
          </a:bodyPr>
          <a:lstStyle/>
          <a:p>
            <a:r>
              <a:rPr lang="en-US" dirty="0"/>
              <a:t>You are planning the design of new software.  Your project estimate results in a net project cost of CAD $800,000 and 448 days. </a:t>
            </a:r>
            <a:endParaRPr lang="en-CA" dirty="0"/>
          </a:p>
        </p:txBody>
      </p:sp>
    </p:spTree>
    <p:extLst>
      <p:ext uri="{BB962C8B-B14F-4D97-AF65-F5344CB8AC3E}">
        <p14:creationId xmlns:p14="http://schemas.microsoft.com/office/powerpoint/2010/main" val="1070077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80D9-3E35-4A7E-A082-9566CE7B93EF}"/>
              </a:ext>
            </a:extLst>
          </p:cNvPr>
          <p:cNvSpPr>
            <a:spLocks noGrp="1"/>
          </p:cNvSpPr>
          <p:nvPr>
            <p:ph type="title"/>
          </p:nvPr>
        </p:nvSpPr>
        <p:spPr/>
        <p:txBody>
          <a:bodyPr/>
          <a:lstStyle/>
          <a:p>
            <a:r>
              <a:rPr lang="en-CA" dirty="0"/>
              <a:t>Risk register</a:t>
            </a:r>
          </a:p>
        </p:txBody>
      </p:sp>
      <p:sp>
        <p:nvSpPr>
          <p:cNvPr id="3" name="Content Placeholder 2">
            <a:extLst>
              <a:ext uri="{FF2B5EF4-FFF2-40B4-BE49-F238E27FC236}">
                <a16:creationId xmlns:a16="http://schemas.microsoft.com/office/drawing/2014/main" id="{962DBE7B-EF45-4129-AD51-6A91AC466309}"/>
              </a:ext>
            </a:extLst>
          </p:cNvPr>
          <p:cNvSpPr>
            <a:spLocks noGrp="1"/>
          </p:cNvSpPr>
          <p:nvPr>
            <p:ph idx="1"/>
          </p:nvPr>
        </p:nvSpPr>
        <p:spPr>
          <a:xfrm>
            <a:off x="581192" y="2228003"/>
            <a:ext cx="7989752" cy="4484523"/>
          </a:xfrm>
        </p:spPr>
        <p:txBody>
          <a:bodyPr>
            <a:normAutofit/>
          </a:bodyPr>
          <a:lstStyle/>
          <a:p>
            <a:r>
              <a:rPr lang="en-US" dirty="0"/>
              <a:t>Incorporate risk responses into the risk register</a:t>
            </a:r>
          </a:p>
          <a:p>
            <a:r>
              <a:rPr lang="en-US" dirty="0"/>
              <a:t>Re-determine the probability and impacts with the risk responses in place.</a:t>
            </a:r>
          </a:p>
          <a:p>
            <a:r>
              <a:rPr lang="en-US" dirty="0"/>
              <a:t>Compare the risk register before and after (risk scores and project risk score should be lower)</a:t>
            </a:r>
          </a:p>
          <a:p>
            <a:r>
              <a:rPr lang="en-US" dirty="0"/>
              <a:t>Finalized triggers for each risk</a:t>
            </a:r>
          </a:p>
          <a:p>
            <a:r>
              <a:rPr lang="en-US" dirty="0"/>
              <a:t>Contingency and fallback plans for each risk</a:t>
            </a:r>
          </a:p>
          <a:p>
            <a:r>
              <a:rPr lang="en-US" dirty="0"/>
              <a:t>Triggers for contingency plan and fallback plans</a:t>
            </a:r>
          </a:p>
          <a:p>
            <a:r>
              <a:rPr lang="en-US" dirty="0"/>
              <a:t>Finalized risk owners</a:t>
            </a:r>
          </a:p>
          <a:p>
            <a:endParaRPr lang="en-CA" dirty="0"/>
          </a:p>
        </p:txBody>
      </p:sp>
    </p:spTree>
    <p:extLst>
      <p:ext uri="{BB962C8B-B14F-4D97-AF65-F5344CB8AC3E}">
        <p14:creationId xmlns:p14="http://schemas.microsoft.com/office/powerpoint/2010/main" val="1575267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6DBB5-5B6E-4494-9359-D16AC3A6C173}"/>
              </a:ext>
            </a:extLst>
          </p:cNvPr>
          <p:cNvSpPr>
            <a:spLocks noGrp="1"/>
          </p:cNvSpPr>
          <p:nvPr>
            <p:ph type="title"/>
          </p:nvPr>
        </p:nvSpPr>
        <p:spPr/>
        <p:txBody>
          <a:bodyPr/>
          <a:lstStyle/>
          <a:p>
            <a:r>
              <a:rPr lang="en-CA" dirty="0"/>
              <a:t>What else?</a:t>
            </a:r>
          </a:p>
        </p:txBody>
      </p:sp>
      <p:sp>
        <p:nvSpPr>
          <p:cNvPr id="3" name="Content Placeholder 2">
            <a:extLst>
              <a:ext uri="{FF2B5EF4-FFF2-40B4-BE49-F238E27FC236}">
                <a16:creationId xmlns:a16="http://schemas.microsoft.com/office/drawing/2014/main" id="{7970CEBC-00E5-44CC-A21D-C4840E9E4A26}"/>
              </a:ext>
            </a:extLst>
          </p:cNvPr>
          <p:cNvSpPr>
            <a:spLocks noGrp="1"/>
          </p:cNvSpPr>
          <p:nvPr>
            <p:ph idx="1"/>
          </p:nvPr>
        </p:nvSpPr>
        <p:spPr/>
        <p:txBody>
          <a:bodyPr/>
          <a:lstStyle/>
          <a:p>
            <a:r>
              <a:rPr lang="en-US" dirty="0"/>
              <a:t>Based on risk responses, make a go/no go decision.</a:t>
            </a:r>
          </a:p>
          <a:p>
            <a:r>
              <a:rPr lang="en-US" dirty="0"/>
              <a:t>Contracts: risk management helps decide what should be subcontracted and what terms and conditions should be in contract.</a:t>
            </a:r>
          </a:p>
          <a:p>
            <a:r>
              <a:rPr lang="en-US" dirty="0"/>
              <a:t>Proposals: sellers must consider risks and buyers must ask what risks are there on the project</a:t>
            </a:r>
          </a:p>
          <a:p>
            <a:r>
              <a:rPr lang="en-US" dirty="0"/>
              <a:t>Insurance: Buy if risks include fire, theft or other items that can be insured.</a:t>
            </a:r>
          </a:p>
          <a:p>
            <a:endParaRPr lang="en-CA" dirty="0"/>
          </a:p>
        </p:txBody>
      </p:sp>
    </p:spTree>
    <p:extLst>
      <p:ext uri="{BB962C8B-B14F-4D97-AF65-F5344CB8AC3E}">
        <p14:creationId xmlns:p14="http://schemas.microsoft.com/office/powerpoint/2010/main" val="1751513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2464-82DC-4259-84E8-8B5B4372C574}"/>
              </a:ext>
            </a:extLst>
          </p:cNvPr>
          <p:cNvSpPr>
            <a:spLocks noGrp="1"/>
          </p:cNvSpPr>
          <p:nvPr>
            <p:ph type="title"/>
          </p:nvPr>
        </p:nvSpPr>
        <p:spPr/>
        <p:txBody>
          <a:bodyPr/>
          <a:lstStyle/>
          <a:p>
            <a:r>
              <a:rPr lang="en-CA" dirty="0"/>
              <a:t>Overview - risk management process</a:t>
            </a:r>
          </a:p>
        </p:txBody>
      </p:sp>
      <p:sp>
        <p:nvSpPr>
          <p:cNvPr id="4" name="Rectangle 3">
            <a:extLst>
              <a:ext uri="{FF2B5EF4-FFF2-40B4-BE49-F238E27FC236}">
                <a16:creationId xmlns:a16="http://schemas.microsoft.com/office/drawing/2014/main" id="{7E9B17D2-4945-4362-82CC-44A5DEBEC5BD}"/>
              </a:ext>
            </a:extLst>
          </p:cNvPr>
          <p:cNvSpPr/>
          <p:nvPr/>
        </p:nvSpPr>
        <p:spPr>
          <a:xfrm>
            <a:off x="135080" y="6312110"/>
            <a:ext cx="6993083" cy="246221"/>
          </a:xfrm>
          <a:prstGeom prst="rect">
            <a:avLst/>
          </a:prstGeom>
        </p:spPr>
        <p:txBody>
          <a:bodyPr wrap="square">
            <a:spAutoFit/>
          </a:bodyPr>
          <a:lstStyle/>
          <a:p>
            <a:r>
              <a:rPr lang="en-CA" sz="1000" dirty="0"/>
              <a:t>Flowchart from: Risk Management - Tricks of the Trade for Project Managers by Rita Mulcahy</a:t>
            </a:r>
          </a:p>
        </p:txBody>
      </p:sp>
      <p:graphicFrame>
        <p:nvGraphicFramePr>
          <p:cNvPr id="7" name="Table 7">
            <a:extLst>
              <a:ext uri="{FF2B5EF4-FFF2-40B4-BE49-F238E27FC236}">
                <a16:creationId xmlns:a16="http://schemas.microsoft.com/office/drawing/2014/main" id="{6A31FEFD-8308-45F3-9E59-626068AFC24F}"/>
              </a:ext>
            </a:extLst>
          </p:cNvPr>
          <p:cNvGraphicFramePr>
            <a:graphicFrameLocks noGrp="1"/>
          </p:cNvGraphicFramePr>
          <p:nvPr>
            <p:extLst>
              <p:ext uri="{D42A27DB-BD31-4B8C-83A1-F6EECF244321}">
                <p14:modId xmlns:p14="http://schemas.microsoft.com/office/powerpoint/2010/main" val="2494519317"/>
              </p:ext>
            </p:extLst>
          </p:nvPr>
        </p:nvGraphicFramePr>
        <p:xfrm>
          <a:off x="135080" y="4719207"/>
          <a:ext cx="8964470" cy="1188720"/>
        </p:xfrm>
        <a:graphic>
          <a:graphicData uri="http://schemas.openxmlformats.org/drawingml/2006/table">
            <a:tbl>
              <a:tblPr firstRow="1" bandRow="1">
                <a:tableStyleId>{5C22544A-7EE6-4342-B048-85BDC9FD1C3A}</a:tableStyleId>
              </a:tblPr>
              <a:tblGrid>
                <a:gridCol w="439686">
                  <a:extLst>
                    <a:ext uri="{9D8B030D-6E8A-4147-A177-3AD203B41FA5}">
                      <a16:colId xmlns:a16="http://schemas.microsoft.com/office/drawing/2014/main" val="769560253"/>
                    </a:ext>
                  </a:extLst>
                </a:gridCol>
                <a:gridCol w="1027611">
                  <a:extLst>
                    <a:ext uri="{9D8B030D-6E8A-4147-A177-3AD203B41FA5}">
                      <a16:colId xmlns:a16="http://schemas.microsoft.com/office/drawing/2014/main" val="3227334941"/>
                    </a:ext>
                  </a:extLst>
                </a:gridCol>
                <a:gridCol w="923109">
                  <a:extLst>
                    <a:ext uri="{9D8B030D-6E8A-4147-A177-3AD203B41FA5}">
                      <a16:colId xmlns:a16="http://schemas.microsoft.com/office/drawing/2014/main" val="1771239323"/>
                    </a:ext>
                  </a:extLst>
                </a:gridCol>
                <a:gridCol w="1105988">
                  <a:extLst>
                    <a:ext uri="{9D8B030D-6E8A-4147-A177-3AD203B41FA5}">
                      <a16:colId xmlns:a16="http://schemas.microsoft.com/office/drawing/2014/main" val="1318898426"/>
                    </a:ext>
                  </a:extLst>
                </a:gridCol>
                <a:gridCol w="4299676">
                  <a:extLst>
                    <a:ext uri="{9D8B030D-6E8A-4147-A177-3AD203B41FA5}">
                      <a16:colId xmlns:a16="http://schemas.microsoft.com/office/drawing/2014/main" val="443566898"/>
                    </a:ext>
                  </a:extLst>
                </a:gridCol>
                <a:gridCol w="1168400">
                  <a:extLst>
                    <a:ext uri="{9D8B030D-6E8A-4147-A177-3AD203B41FA5}">
                      <a16:colId xmlns:a16="http://schemas.microsoft.com/office/drawing/2014/main" val="1739271287"/>
                    </a:ext>
                  </a:extLst>
                </a:gridCol>
              </a:tblGrid>
              <a:tr h="370840">
                <a:tc>
                  <a:txBody>
                    <a:bodyPr/>
                    <a:lstStyle/>
                    <a:p>
                      <a:pPr algn="ctr"/>
                      <a:r>
                        <a:rPr lang="en-CA" sz="1200" b="1" dirty="0"/>
                        <a:t>PMBOK</a:t>
                      </a:r>
                    </a:p>
                  </a:txBody>
                  <a:tcPr vert="vert270">
                    <a:solidFill>
                      <a:schemeClr val="bg1">
                        <a:lumMod val="50000"/>
                      </a:schemeClr>
                    </a:solidFill>
                  </a:tcPr>
                </a:tc>
                <a:tc>
                  <a:txBody>
                    <a:bodyPr/>
                    <a:lstStyle/>
                    <a:p>
                      <a:r>
                        <a:rPr lang="en-CA" sz="1200" b="0" dirty="0"/>
                        <a:t>11.1</a:t>
                      </a:r>
                    </a:p>
                    <a:p>
                      <a:r>
                        <a:rPr lang="en-CA" sz="1200" b="0" dirty="0"/>
                        <a:t>Plan Risk Management</a:t>
                      </a:r>
                    </a:p>
                  </a:txBody>
                  <a:tcPr>
                    <a:solidFill>
                      <a:schemeClr val="bg1">
                        <a:lumMod val="50000"/>
                      </a:schemeClr>
                    </a:solidFill>
                  </a:tcPr>
                </a:tc>
                <a:tc>
                  <a:txBody>
                    <a:bodyPr/>
                    <a:lstStyle/>
                    <a:p>
                      <a:r>
                        <a:rPr lang="en-CA" sz="1200" b="0" dirty="0"/>
                        <a:t>11.2</a:t>
                      </a:r>
                    </a:p>
                    <a:p>
                      <a:r>
                        <a:rPr lang="en-CA" sz="1200" b="0" dirty="0"/>
                        <a:t>Identify Risks</a:t>
                      </a:r>
                    </a:p>
                  </a:txBody>
                  <a:tcPr>
                    <a:solidFill>
                      <a:schemeClr val="bg1">
                        <a:lumMod val="50000"/>
                      </a:schemeClr>
                    </a:solidFill>
                  </a:tcPr>
                </a:tc>
                <a:tc>
                  <a:txBody>
                    <a:bodyPr/>
                    <a:lstStyle/>
                    <a:p>
                      <a:r>
                        <a:rPr lang="en-CA" sz="1200" b="0" dirty="0"/>
                        <a:t>11.3/11.4 Qualitative and Quantitative Risk Analysis</a:t>
                      </a:r>
                    </a:p>
                    <a:p>
                      <a:endParaRPr lang="en-CA" sz="1200" b="0" dirty="0"/>
                    </a:p>
                  </a:txBody>
                  <a:tcPr>
                    <a:solidFill>
                      <a:schemeClr val="bg1">
                        <a:lumMod val="5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t>11.5 </a:t>
                      </a:r>
                    </a:p>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t>Plan Risk Responses</a:t>
                      </a:r>
                    </a:p>
                    <a:p>
                      <a:endParaRPr lang="en-CA" sz="1200" b="0" dirty="0"/>
                    </a:p>
                  </a:txBody>
                  <a:tcPr>
                    <a:solidFill>
                      <a:schemeClr val="bg1">
                        <a:lumMod val="50000"/>
                      </a:schemeClr>
                    </a:solidFill>
                  </a:tcPr>
                </a:tc>
                <a:tc>
                  <a:txBody>
                    <a:bodyPr/>
                    <a:lstStyle/>
                    <a:p>
                      <a:r>
                        <a:rPr lang="en-CA" sz="1200" b="0" dirty="0"/>
                        <a:t>11.6 </a:t>
                      </a:r>
                    </a:p>
                    <a:p>
                      <a:r>
                        <a:rPr lang="en-CA" sz="1200" b="0" dirty="0"/>
                        <a:t>Implement Risk Responses</a:t>
                      </a:r>
                    </a:p>
                    <a:p>
                      <a:r>
                        <a:rPr lang="en-CA" sz="1200" b="0" dirty="0"/>
                        <a:t>11.7 </a:t>
                      </a:r>
                    </a:p>
                    <a:p>
                      <a:r>
                        <a:rPr lang="en-CA" sz="1200" b="0" dirty="0"/>
                        <a:t>Monitor Risks</a:t>
                      </a:r>
                    </a:p>
                  </a:txBody>
                  <a:tcPr>
                    <a:solidFill>
                      <a:schemeClr val="bg1">
                        <a:lumMod val="50000"/>
                      </a:schemeClr>
                    </a:solidFill>
                  </a:tcPr>
                </a:tc>
                <a:extLst>
                  <a:ext uri="{0D108BD9-81ED-4DB2-BD59-A6C34878D82A}">
                    <a16:rowId xmlns:a16="http://schemas.microsoft.com/office/drawing/2014/main" val="1543273479"/>
                  </a:ext>
                </a:extLst>
              </a:tr>
            </a:tbl>
          </a:graphicData>
        </a:graphic>
      </p:graphicFrame>
      <p:sp>
        <p:nvSpPr>
          <p:cNvPr id="9" name="Rectangle 8">
            <a:extLst>
              <a:ext uri="{FF2B5EF4-FFF2-40B4-BE49-F238E27FC236}">
                <a16:creationId xmlns:a16="http://schemas.microsoft.com/office/drawing/2014/main" id="{4804114D-8A23-4E36-9E6A-F1F4C2BD2A6E}"/>
              </a:ext>
            </a:extLst>
          </p:cNvPr>
          <p:cNvSpPr/>
          <p:nvPr/>
        </p:nvSpPr>
        <p:spPr>
          <a:xfrm rot="831128">
            <a:off x="8025598" y="509117"/>
            <a:ext cx="733644" cy="1113015"/>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Handout</a:t>
            </a:r>
          </a:p>
        </p:txBody>
      </p:sp>
      <p:grpSp>
        <p:nvGrpSpPr>
          <p:cNvPr id="11" name="Group 10">
            <a:extLst>
              <a:ext uri="{FF2B5EF4-FFF2-40B4-BE49-F238E27FC236}">
                <a16:creationId xmlns:a16="http://schemas.microsoft.com/office/drawing/2014/main" id="{331DDEE2-FBCD-4051-84D7-2C6BAFD97956}"/>
              </a:ext>
            </a:extLst>
          </p:cNvPr>
          <p:cNvGrpSpPr/>
          <p:nvPr/>
        </p:nvGrpSpPr>
        <p:grpSpPr>
          <a:xfrm>
            <a:off x="91546" y="1756003"/>
            <a:ext cx="9008003" cy="2994564"/>
            <a:chOff x="91546" y="1756003"/>
            <a:chExt cx="9008003" cy="2994564"/>
          </a:xfrm>
        </p:grpSpPr>
        <p:pic>
          <p:nvPicPr>
            <p:cNvPr id="6" name="Picture 5" descr="A close up of a logo&#10;&#10;Description automatically generated">
              <a:extLst>
                <a:ext uri="{FF2B5EF4-FFF2-40B4-BE49-F238E27FC236}">
                  <a16:creationId xmlns:a16="http://schemas.microsoft.com/office/drawing/2014/main" id="{6D438F13-68ED-487C-B572-E9CCB9911E23}"/>
                </a:ext>
              </a:extLst>
            </p:cNvPr>
            <p:cNvPicPr>
              <a:picLocks noChangeAspect="1"/>
            </p:cNvPicPr>
            <p:nvPr/>
          </p:nvPicPr>
          <p:blipFill rotWithShape="1">
            <a:blip r:embed="rId3"/>
            <a:srcRect l="17453" t="8030" r="38760" b="6739"/>
            <a:stretch/>
          </p:blipFill>
          <p:spPr>
            <a:xfrm rot="5400000">
              <a:off x="3098266" y="-1250717"/>
              <a:ext cx="2994564" cy="9008003"/>
            </a:xfrm>
            <a:prstGeom prst="rect">
              <a:avLst/>
            </a:prstGeom>
          </p:spPr>
        </p:pic>
        <p:sp>
          <p:nvSpPr>
            <p:cNvPr id="10" name="TextBox 9">
              <a:extLst>
                <a:ext uri="{FF2B5EF4-FFF2-40B4-BE49-F238E27FC236}">
                  <a16:creationId xmlns:a16="http://schemas.microsoft.com/office/drawing/2014/main" id="{2889B38A-E018-4AEB-A6E7-4D5F9D7D274F}"/>
                </a:ext>
              </a:extLst>
            </p:cNvPr>
            <p:cNvSpPr txBox="1"/>
            <p:nvPr/>
          </p:nvSpPr>
          <p:spPr>
            <a:xfrm>
              <a:off x="91546" y="2572889"/>
              <a:ext cx="574765" cy="338554"/>
            </a:xfrm>
            <a:prstGeom prst="rect">
              <a:avLst/>
            </a:prstGeom>
            <a:noFill/>
          </p:spPr>
          <p:txBody>
            <a:bodyPr wrap="square" rtlCol="0">
              <a:spAutoFit/>
            </a:bodyPr>
            <a:lstStyle/>
            <a:p>
              <a:r>
                <a:rPr lang="en-CA" sz="800" dirty="0"/>
                <a:t>Inputs </a:t>
              </a:r>
            </a:p>
            <a:p>
              <a:r>
                <a:rPr lang="en-CA" sz="800" dirty="0"/>
                <a:t>to risk</a:t>
              </a:r>
            </a:p>
          </p:txBody>
        </p:sp>
      </p:grpSp>
    </p:spTree>
    <p:extLst>
      <p:ext uri="{BB962C8B-B14F-4D97-AF65-F5344CB8AC3E}">
        <p14:creationId xmlns:p14="http://schemas.microsoft.com/office/powerpoint/2010/main" val="30689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72552-A919-4F8D-A58A-1320ECC914F3}"/>
              </a:ext>
            </a:extLst>
          </p:cNvPr>
          <p:cNvSpPr>
            <a:spLocks noGrp="1"/>
          </p:cNvSpPr>
          <p:nvPr>
            <p:ph type="title"/>
          </p:nvPr>
        </p:nvSpPr>
        <p:spPr/>
        <p:txBody>
          <a:bodyPr/>
          <a:lstStyle/>
          <a:p>
            <a:pPr algn="r"/>
            <a:r>
              <a:rPr lang="en-CA" dirty="0"/>
              <a:t>Risk response </a:t>
            </a:r>
            <a:br>
              <a:rPr lang="en-CA" dirty="0"/>
            </a:br>
            <a:r>
              <a:rPr lang="en-CA" dirty="0"/>
              <a:t>study sheet</a:t>
            </a:r>
          </a:p>
        </p:txBody>
      </p:sp>
      <p:pic>
        <p:nvPicPr>
          <p:cNvPr id="4" name="Picture 3">
            <a:extLst>
              <a:ext uri="{FF2B5EF4-FFF2-40B4-BE49-F238E27FC236}">
                <a16:creationId xmlns:a16="http://schemas.microsoft.com/office/drawing/2014/main" id="{54E2DDF4-6A8E-4E35-A43D-25A7379177A7}"/>
              </a:ext>
            </a:extLst>
          </p:cNvPr>
          <p:cNvPicPr>
            <a:picLocks noChangeAspect="1"/>
          </p:cNvPicPr>
          <p:nvPr/>
        </p:nvPicPr>
        <p:blipFill>
          <a:blip r:embed="rId2"/>
          <a:stretch>
            <a:fillRect/>
          </a:stretch>
        </p:blipFill>
        <p:spPr>
          <a:xfrm>
            <a:off x="466019" y="221527"/>
            <a:ext cx="5240433" cy="6448918"/>
          </a:xfrm>
          <a:prstGeom prst="rect">
            <a:avLst/>
          </a:prstGeom>
          <a:ln w="3175">
            <a:solidFill>
              <a:schemeClr val="tx1"/>
            </a:solidFill>
          </a:ln>
          <a:effectLst>
            <a:outerShdw blurRad="50800" dist="38100" dir="2700000" algn="tl" rotWithShape="0">
              <a:prstClr val="black">
                <a:alpha val="40000"/>
              </a:prstClr>
            </a:outerShdw>
          </a:effectLst>
        </p:spPr>
      </p:pic>
      <p:sp>
        <p:nvSpPr>
          <p:cNvPr id="5" name="Rectangle 4">
            <a:extLst>
              <a:ext uri="{FF2B5EF4-FFF2-40B4-BE49-F238E27FC236}">
                <a16:creationId xmlns:a16="http://schemas.microsoft.com/office/drawing/2014/main" id="{90F4C84B-6E05-4ACD-A226-A46B600E8456}"/>
              </a:ext>
            </a:extLst>
          </p:cNvPr>
          <p:cNvSpPr/>
          <p:nvPr/>
        </p:nvSpPr>
        <p:spPr>
          <a:xfrm rot="831128">
            <a:off x="5404008" y="5267768"/>
            <a:ext cx="733644" cy="1113015"/>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Handout</a:t>
            </a:r>
          </a:p>
        </p:txBody>
      </p:sp>
    </p:spTree>
    <p:extLst>
      <p:ext uri="{BB962C8B-B14F-4D97-AF65-F5344CB8AC3E}">
        <p14:creationId xmlns:p14="http://schemas.microsoft.com/office/powerpoint/2010/main" val="2574781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5664-DDDE-4FAC-BA43-48B30B9A214F}"/>
              </a:ext>
            </a:extLst>
          </p:cNvPr>
          <p:cNvSpPr>
            <a:spLocks noGrp="1"/>
          </p:cNvSpPr>
          <p:nvPr>
            <p:ph type="title"/>
          </p:nvPr>
        </p:nvSpPr>
        <p:spPr/>
        <p:txBody>
          <a:bodyPr/>
          <a:lstStyle/>
          <a:p>
            <a:r>
              <a:rPr lang="en-CA" dirty="0"/>
              <a:t>Homework and evaluations</a:t>
            </a:r>
          </a:p>
        </p:txBody>
      </p:sp>
      <p:sp>
        <p:nvSpPr>
          <p:cNvPr id="3" name="Content Placeholder 2">
            <a:extLst>
              <a:ext uri="{FF2B5EF4-FFF2-40B4-BE49-F238E27FC236}">
                <a16:creationId xmlns:a16="http://schemas.microsoft.com/office/drawing/2014/main" id="{3FBAD6D7-6FB9-4290-AEF3-E5549DC14E52}"/>
              </a:ext>
            </a:extLst>
          </p:cNvPr>
          <p:cNvSpPr>
            <a:spLocks noGrp="1"/>
          </p:cNvSpPr>
          <p:nvPr>
            <p:ph idx="1"/>
          </p:nvPr>
        </p:nvSpPr>
        <p:spPr/>
        <p:txBody>
          <a:bodyPr>
            <a:normAutofit/>
          </a:bodyPr>
          <a:lstStyle/>
          <a:p>
            <a:r>
              <a:rPr lang="en-CA" dirty="0"/>
              <a:t>UpcomingM7 readings per Course at a Glance summary (i.e., readings from Kerzner, PMBOK, Newton)</a:t>
            </a:r>
          </a:p>
          <a:p>
            <a:r>
              <a:rPr lang="en-CA" dirty="0"/>
              <a:t>Assignments and quizzes, check the Course at a Glance and  FOL/Content/Course Assignments &amp; FOL/Evaluations/Quizzes </a:t>
            </a:r>
          </a:p>
          <a:p>
            <a:r>
              <a:rPr lang="en-CA" dirty="0"/>
              <a:t>Major risk project due soon</a:t>
            </a:r>
          </a:p>
          <a:p>
            <a:r>
              <a:rPr lang="en-CA" dirty="0"/>
              <a:t>Midterm exam coming up (exam review sheet available on FOL in Module 8)</a:t>
            </a:r>
            <a:endParaRPr lang="en-US" dirty="0"/>
          </a:p>
          <a:p>
            <a:pPr lvl="1"/>
            <a:endParaRPr lang="en-CA" dirty="0"/>
          </a:p>
          <a:p>
            <a:endParaRPr lang="en-CA" dirty="0"/>
          </a:p>
        </p:txBody>
      </p:sp>
    </p:spTree>
    <p:extLst>
      <p:ext uri="{BB962C8B-B14F-4D97-AF65-F5344CB8AC3E}">
        <p14:creationId xmlns:p14="http://schemas.microsoft.com/office/powerpoint/2010/main" val="20540584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530E-6D81-43FF-BC16-CD03D7F46901}"/>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7221918A-2F22-4C18-82C3-2F2B49E9BE96}"/>
              </a:ext>
            </a:extLst>
          </p:cNvPr>
          <p:cNvSpPr>
            <a:spLocks noGrp="1"/>
          </p:cNvSpPr>
          <p:nvPr>
            <p:ph idx="1"/>
          </p:nvPr>
        </p:nvSpPr>
        <p:spPr>
          <a:xfrm>
            <a:off x="581192" y="2228004"/>
            <a:ext cx="7989752" cy="2718070"/>
          </a:xfrm>
        </p:spPr>
        <p:txBody>
          <a:bodyPr/>
          <a:lstStyle/>
          <a:p>
            <a:pPr marL="0" indent="0">
              <a:buNone/>
            </a:pPr>
            <a:r>
              <a:rPr lang="en-CA" sz="2000" dirty="0"/>
              <a:t>Mulcahy, Rita, and Rita Mulcahy. Rita Mulcahy's Risk Management Tricks of the Trade for Project Managers: And PMI-RMP Exam Prep Guide : A Course in a Book. [Minnetonka, Minn]: RMC Pub., 2010. Print.</a:t>
            </a:r>
          </a:p>
          <a:p>
            <a:pPr marL="0" indent="0">
              <a:buNone/>
            </a:pPr>
            <a:r>
              <a:rPr lang="en-CA" sz="2000" dirty="0"/>
              <a:t>A Guide to the Project Management Body of Knowledge (PMBOK® Guide).</a:t>
            </a:r>
          </a:p>
          <a:p>
            <a:endParaRPr lang="en-CA" dirty="0"/>
          </a:p>
        </p:txBody>
      </p:sp>
    </p:spTree>
    <p:extLst>
      <p:ext uri="{BB962C8B-B14F-4D97-AF65-F5344CB8AC3E}">
        <p14:creationId xmlns:p14="http://schemas.microsoft.com/office/powerpoint/2010/main" val="3083713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F17C963-6A59-4FC7-AF54-BA102953597E}"/>
              </a:ext>
            </a:extLst>
          </p:cNvPr>
          <p:cNvGrpSpPr/>
          <p:nvPr/>
        </p:nvGrpSpPr>
        <p:grpSpPr>
          <a:xfrm flipH="1">
            <a:off x="2670520" y="4278544"/>
            <a:ext cx="2404111" cy="1867976"/>
            <a:chOff x="3505605" y="4547060"/>
            <a:chExt cx="3222855" cy="2476500"/>
          </a:xfrm>
        </p:grpSpPr>
        <p:grpSp>
          <p:nvGrpSpPr>
            <p:cNvPr id="25" name="Group 24">
              <a:extLst>
                <a:ext uri="{FF2B5EF4-FFF2-40B4-BE49-F238E27FC236}">
                  <a16:creationId xmlns:a16="http://schemas.microsoft.com/office/drawing/2014/main" id="{B9E746C3-A604-45E5-94C9-BE846F345071}"/>
                </a:ext>
              </a:extLst>
            </p:cNvPr>
            <p:cNvGrpSpPr/>
            <p:nvPr/>
          </p:nvGrpSpPr>
          <p:grpSpPr>
            <a:xfrm>
              <a:off x="3505605" y="4547060"/>
              <a:ext cx="3222855" cy="2417268"/>
              <a:chOff x="3208425" y="4330699"/>
              <a:chExt cx="2285595" cy="1917701"/>
            </a:xfrm>
          </p:grpSpPr>
          <p:pic>
            <p:nvPicPr>
              <p:cNvPr id="27" name="Picture 2" descr="The Iterative Process: Experimentation &amp; Validated Learning">
                <a:extLst>
                  <a:ext uri="{FF2B5EF4-FFF2-40B4-BE49-F238E27FC236}">
                    <a16:creationId xmlns:a16="http://schemas.microsoft.com/office/drawing/2014/main" id="{3E40E121-0F42-4E8F-BF3C-E8308E8E70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00" t="3773" r="27000" b="16015"/>
              <a:stretch/>
            </p:blipFill>
            <p:spPr bwMode="auto">
              <a:xfrm>
                <a:off x="3429000" y="4330699"/>
                <a:ext cx="1905000" cy="1917701"/>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E96E6FFF-0F55-4D87-90EA-D6D8BF461A43}"/>
                  </a:ext>
                </a:extLst>
              </p:cNvPr>
              <p:cNvSpPr/>
              <p:nvPr/>
            </p:nvSpPr>
            <p:spPr>
              <a:xfrm>
                <a:off x="5158740" y="5722620"/>
                <a:ext cx="335280" cy="38862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9" name="Isosceles Triangle 28">
                <a:extLst>
                  <a:ext uri="{FF2B5EF4-FFF2-40B4-BE49-F238E27FC236}">
                    <a16:creationId xmlns:a16="http://schemas.microsoft.com/office/drawing/2014/main" id="{017F30BB-B8A4-406C-A2D0-0FDCB7D126B2}"/>
                  </a:ext>
                </a:extLst>
              </p:cNvPr>
              <p:cNvSpPr/>
              <p:nvPr/>
            </p:nvSpPr>
            <p:spPr>
              <a:xfrm rot="13541790">
                <a:off x="3175907" y="5021870"/>
                <a:ext cx="434229" cy="369194"/>
              </a:xfrm>
              <a:prstGeom prst="triangle">
                <a:avLst>
                  <a:gd name="adj" fmla="val 1051"/>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F0A5F0E4-CF55-4406-8A81-CFE0FAC38615}"/>
                  </a:ext>
                </a:extLst>
              </p:cNvPr>
              <p:cNvSpPr/>
              <p:nvPr/>
            </p:nvSpPr>
            <p:spPr>
              <a:xfrm>
                <a:off x="3676774" y="5206467"/>
                <a:ext cx="335280" cy="10467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
          <p:nvSpPr>
            <p:cNvPr id="26" name="Rectangle 25">
              <a:extLst>
                <a:ext uri="{FF2B5EF4-FFF2-40B4-BE49-F238E27FC236}">
                  <a16:creationId xmlns:a16="http://schemas.microsoft.com/office/drawing/2014/main" id="{F274B5D0-EE4B-4CFC-BDD3-F97DFF2E47CB}"/>
                </a:ext>
              </a:extLst>
            </p:cNvPr>
            <p:cNvSpPr/>
            <p:nvPr/>
          </p:nvSpPr>
          <p:spPr>
            <a:xfrm>
              <a:off x="3828200" y="4547060"/>
              <a:ext cx="2674620" cy="2476500"/>
            </a:xfrm>
            <a:prstGeom prst="rect">
              <a:avLst/>
            </a:prstGeom>
            <a:solidFill>
              <a:srgbClr val="FFFFFF">
                <a:alpha val="5607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grpSp>
        <p:nvGrpSpPr>
          <p:cNvPr id="31" name="Group 30">
            <a:extLst>
              <a:ext uri="{FF2B5EF4-FFF2-40B4-BE49-F238E27FC236}">
                <a16:creationId xmlns:a16="http://schemas.microsoft.com/office/drawing/2014/main" id="{5CA470A6-E804-49EC-99E0-D58AD41955A6}"/>
              </a:ext>
            </a:extLst>
          </p:cNvPr>
          <p:cNvGrpSpPr/>
          <p:nvPr/>
        </p:nvGrpSpPr>
        <p:grpSpPr>
          <a:xfrm flipH="1">
            <a:off x="3988780" y="2075501"/>
            <a:ext cx="2404111" cy="1867976"/>
            <a:chOff x="3505605" y="4547060"/>
            <a:chExt cx="3222855" cy="2476500"/>
          </a:xfrm>
        </p:grpSpPr>
        <p:grpSp>
          <p:nvGrpSpPr>
            <p:cNvPr id="32" name="Group 31">
              <a:extLst>
                <a:ext uri="{FF2B5EF4-FFF2-40B4-BE49-F238E27FC236}">
                  <a16:creationId xmlns:a16="http://schemas.microsoft.com/office/drawing/2014/main" id="{F3ADE81C-B711-4742-99DC-0E1456610C0C}"/>
                </a:ext>
              </a:extLst>
            </p:cNvPr>
            <p:cNvGrpSpPr/>
            <p:nvPr/>
          </p:nvGrpSpPr>
          <p:grpSpPr>
            <a:xfrm>
              <a:off x="3505605" y="4547060"/>
              <a:ext cx="3222855" cy="2417268"/>
              <a:chOff x="3208425" y="4330699"/>
              <a:chExt cx="2285595" cy="1917701"/>
            </a:xfrm>
          </p:grpSpPr>
          <p:pic>
            <p:nvPicPr>
              <p:cNvPr id="34" name="Picture 2" descr="The Iterative Process: Experimentation &amp; Validated Learning">
                <a:extLst>
                  <a:ext uri="{FF2B5EF4-FFF2-40B4-BE49-F238E27FC236}">
                    <a16:creationId xmlns:a16="http://schemas.microsoft.com/office/drawing/2014/main" id="{A1EAA77C-53B2-469F-B863-101DEF0FA8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00" t="3773" r="27000" b="16015"/>
              <a:stretch/>
            </p:blipFill>
            <p:spPr bwMode="auto">
              <a:xfrm>
                <a:off x="3429000" y="4330699"/>
                <a:ext cx="1905000" cy="1917701"/>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D446EE86-5250-4532-AF88-F35660D77260}"/>
                  </a:ext>
                </a:extLst>
              </p:cNvPr>
              <p:cNvSpPr/>
              <p:nvPr/>
            </p:nvSpPr>
            <p:spPr>
              <a:xfrm>
                <a:off x="5158740" y="5722620"/>
                <a:ext cx="335280" cy="38862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6" name="Isosceles Triangle 35">
                <a:extLst>
                  <a:ext uri="{FF2B5EF4-FFF2-40B4-BE49-F238E27FC236}">
                    <a16:creationId xmlns:a16="http://schemas.microsoft.com/office/drawing/2014/main" id="{E76E788A-237E-4188-884C-3B9C9510B73B}"/>
                  </a:ext>
                </a:extLst>
              </p:cNvPr>
              <p:cNvSpPr/>
              <p:nvPr/>
            </p:nvSpPr>
            <p:spPr>
              <a:xfrm rot="13541790">
                <a:off x="3175907" y="5021870"/>
                <a:ext cx="434229" cy="369194"/>
              </a:xfrm>
              <a:prstGeom prst="triangle">
                <a:avLst>
                  <a:gd name="adj" fmla="val 1051"/>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7" name="Rectangle 36">
                <a:extLst>
                  <a:ext uri="{FF2B5EF4-FFF2-40B4-BE49-F238E27FC236}">
                    <a16:creationId xmlns:a16="http://schemas.microsoft.com/office/drawing/2014/main" id="{30FA59B8-407B-4A50-8C36-ADE6DF587CAE}"/>
                  </a:ext>
                </a:extLst>
              </p:cNvPr>
              <p:cNvSpPr/>
              <p:nvPr/>
            </p:nvSpPr>
            <p:spPr>
              <a:xfrm>
                <a:off x="3676774" y="5206467"/>
                <a:ext cx="335280" cy="10467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
          <p:nvSpPr>
            <p:cNvPr id="33" name="Rectangle 32">
              <a:extLst>
                <a:ext uri="{FF2B5EF4-FFF2-40B4-BE49-F238E27FC236}">
                  <a16:creationId xmlns:a16="http://schemas.microsoft.com/office/drawing/2014/main" id="{5C76AFA3-44EC-4FC5-88F0-C0BD6D2D2922}"/>
                </a:ext>
              </a:extLst>
            </p:cNvPr>
            <p:cNvSpPr/>
            <p:nvPr/>
          </p:nvSpPr>
          <p:spPr>
            <a:xfrm>
              <a:off x="3828200" y="4547060"/>
              <a:ext cx="2674620" cy="2476500"/>
            </a:xfrm>
            <a:prstGeom prst="rect">
              <a:avLst/>
            </a:prstGeom>
            <a:solidFill>
              <a:srgbClr val="FFFFFF">
                <a:alpha val="5607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grpSp>
        <p:nvGrpSpPr>
          <p:cNvPr id="38" name="Group 37">
            <a:extLst>
              <a:ext uri="{FF2B5EF4-FFF2-40B4-BE49-F238E27FC236}">
                <a16:creationId xmlns:a16="http://schemas.microsoft.com/office/drawing/2014/main" id="{352D82C4-9F5E-41AA-A8E5-2F7A8AB21594}"/>
              </a:ext>
            </a:extLst>
          </p:cNvPr>
          <p:cNvGrpSpPr/>
          <p:nvPr/>
        </p:nvGrpSpPr>
        <p:grpSpPr>
          <a:xfrm flipH="1">
            <a:off x="6023529" y="3893863"/>
            <a:ext cx="2404111" cy="1867976"/>
            <a:chOff x="3505605" y="4547060"/>
            <a:chExt cx="3222855" cy="2476500"/>
          </a:xfrm>
        </p:grpSpPr>
        <p:grpSp>
          <p:nvGrpSpPr>
            <p:cNvPr id="39" name="Group 38">
              <a:extLst>
                <a:ext uri="{FF2B5EF4-FFF2-40B4-BE49-F238E27FC236}">
                  <a16:creationId xmlns:a16="http://schemas.microsoft.com/office/drawing/2014/main" id="{8F9372ED-D214-49E4-9ED4-83E13B398E06}"/>
                </a:ext>
              </a:extLst>
            </p:cNvPr>
            <p:cNvGrpSpPr/>
            <p:nvPr/>
          </p:nvGrpSpPr>
          <p:grpSpPr>
            <a:xfrm>
              <a:off x="3505605" y="4547060"/>
              <a:ext cx="3222855" cy="2417268"/>
              <a:chOff x="3208425" y="4330699"/>
              <a:chExt cx="2285595" cy="1917701"/>
            </a:xfrm>
          </p:grpSpPr>
          <p:pic>
            <p:nvPicPr>
              <p:cNvPr id="41" name="Picture 2" descr="The Iterative Process: Experimentation &amp; Validated Learning">
                <a:extLst>
                  <a:ext uri="{FF2B5EF4-FFF2-40B4-BE49-F238E27FC236}">
                    <a16:creationId xmlns:a16="http://schemas.microsoft.com/office/drawing/2014/main" id="{BD57F6D6-B582-404E-B255-2865AEA83E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00" t="3773" r="27000" b="16015"/>
              <a:stretch/>
            </p:blipFill>
            <p:spPr bwMode="auto">
              <a:xfrm>
                <a:off x="3429000" y="4330699"/>
                <a:ext cx="1905000" cy="1917701"/>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78551C1C-24C2-47C9-84AF-C88D22D4AD37}"/>
                  </a:ext>
                </a:extLst>
              </p:cNvPr>
              <p:cNvSpPr/>
              <p:nvPr/>
            </p:nvSpPr>
            <p:spPr>
              <a:xfrm>
                <a:off x="5158740" y="5722620"/>
                <a:ext cx="335280" cy="38862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43" name="Isosceles Triangle 42">
                <a:extLst>
                  <a:ext uri="{FF2B5EF4-FFF2-40B4-BE49-F238E27FC236}">
                    <a16:creationId xmlns:a16="http://schemas.microsoft.com/office/drawing/2014/main" id="{DD73D1E3-AB15-4520-B1C6-EAC74D5A5838}"/>
                  </a:ext>
                </a:extLst>
              </p:cNvPr>
              <p:cNvSpPr/>
              <p:nvPr/>
            </p:nvSpPr>
            <p:spPr>
              <a:xfrm rot="13541790">
                <a:off x="3175907" y="5021870"/>
                <a:ext cx="434229" cy="369194"/>
              </a:xfrm>
              <a:prstGeom prst="triangle">
                <a:avLst>
                  <a:gd name="adj" fmla="val 1051"/>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44" name="Rectangle 43">
                <a:extLst>
                  <a:ext uri="{FF2B5EF4-FFF2-40B4-BE49-F238E27FC236}">
                    <a16:creationId xmlns:a16="http://schemas.microsoft.com/office/drawing/2014/main" id="{B78E5E64-D01C-408B-84B3-938DB0406058}"/>
                  </a:ext>
                </a:extLst>
              </p:cNvPr>
              <p:cNvSpPr/>
              <p:nvPr/>
            </p:nvSpPr>
            <p:spPr>
              <a:xfrm>
                <a:off x="3676774" y="5206467"/>
                <a:ext cx="335280" cy="10467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
          <p:nvSpPr>
            <p:cNvPr id="40" name="Rectangle 39">
              <a:extLst>
                <a:ext uri="{FF2B5EF4-FFF2-40B4-BE49-F238E27FC236}">
                  <a16:creationId xmlns:a16="http://schemas.microsoft.com/office/drawing/2014/main" id="{5E8E776B-A852-4041-886F-419505277597}"/>
                </a:ext>
              </a:extLst>
            </p:cNvPr>
            <p:cNvSpPr/>
            <p:nvPr/>
          </p:nvSpPr>
          <p:spPr>
            <a:xfrm>
              <a:off x="3828200" y="4547060"/>
              <a:ext cx="2674620" cy="2476500"/>
            </a:xfrm>
            <a:prstGeom prst="rect">
              <a:avLst/>
            </a:prstGeom>
            <a:solidFill>
              <a:srgbClr val="FFFFFF">
                <a:alpha val="5607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grpSp>
        <p:nvGrpSpPr>
          <p:cNvPr id="17" name="Group 16">
            <a:extLst>
              <a:ext uri="{FF2B5EF4-FFF2-40B4-BE49-F238E27FC236}">
                <a16:creationId xmlns:a16="http://schemas.microsoft.com/office/drawing/2014/main" id="{C64E595C-BB05-493F-A1C4-A2F233FC74AF}"/>
              </a:ext>
            </a:extLst>
          </p:cNvPr>
          <p:cNvGrpSpPr/>
          <p:nvPr/>
        </p:nvGrpSpPr>
        <p:grpSpPr>
          <a:xfrm flipH="1">
            <a:off x="415000" y="1893484"/>
            <a:ext cx="2404111" cy="1867976"/>
            <a:chOff x="3505605" y="4547060"/>
            <a:chExt cx="3222855" cy="2476500"/>
          </a:xfrm>
        </p:grpSpPr>
        <p:grpSp>
          <p:nvGrpSpPr>
            <p:cNvPr id="18" name="Group 17">
              <a:extLst>
                <a:ext uri="{FF2B5EF4-FFF2-40B4-BE49-F238E27FC236}">
                  <a16:creationId xmlns:a16="http://schemas.microsoft.com/office/drawing/2014/main" id="{8D5A9E7C-CF6E-4933-8009-4F2F197D203A}"/>
                </a:ext>
              </a:extLst>
            </p:cNvPr>
            <p:cNvGrpSpPr/>
            <p:nvPr/>
          </p:nvGrpSpPr>
          <p:grpSpPr>
            <a:xfrm>
              <a:off x="3505605" y="4547060"/>
              <a:ext cx="3222855" cy="2417268"/>
              <a:chOff x="3208425" y="4330699"/>
              <a:chExt cx="2285595" cy="1917701"/>
            </a:xfrm>
          </p:grpSpPr>
          <p:pic>
            <p:nvPicPr>
              <p:cNvPr id="20" name="Picture 2" descr="The Iterative Process: Experimentation &amp; Validated Learning">
                <a:extLst>
                  <a:ext uri="{FF2B5EF4-FFF2-40B4-BE49-F238E27FC236}">
                    <a16:creationId xmlns:a16="http://schemas.microsoft.com/office/drawing/2014/main" id="{850C33E1-F5E9-47AE-B6F7-6A8B365EE5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00" t="3773" r="27000" b="16015"/>
              <a:stretch/>
            </p:blipFill>
            <p:spPr bwMode="auto">
              <a:xfrm>
                <a:off x="3429000" y="4330699"/>
                <a:ext cx="1905000" cy="1917701"/>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E9861024-66CE-4A91-9667-F0E4B2AA004C}"/>
                  </a:ext>
                </a:extLst>
              </p:cNvPr>
              <p:cNvSpPr/>
              <p:nvPr/>
            </p:nvSpPr>
            <p:spPr>
              <a:xfrm>
                <a:off x="5158740" y="5722620"/>
                <a:ext cx="335280" cy="38862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2" name="Isosceles Triangle 21">
                <a:extLst>
                  <a:ext uri="{FF2B5EF4-FFF2-40B4-BE49-F238E27FC236}">
                    <a16:creationId xmlns:a16="http://schemas.microsoft.com/office/drawing/2014/main" id="{B758B192-F420-43FF-BE5B-1DD6998A4997}"/>
                  </a:ext>
                </a:extLst>
              </p:cNvPr>
              <p:cNvSpPr/>
              <p:nvPr/>
            </p:nvSpPr>
            <p:spPr>
              <a:xfrm rot="13541790">
                <a:off x="3175907" y="5021870"/>
                <a:ext cx="434229" cy="369194"/>
              </a:xfrm>
              <a:prstGeom prst="triangle">
                <a:avLst>
                  <a:gd name="adj" fmla="val 1051"/>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3" name="Rectangle 22">
                <a:extLst>
                  <a:ext uri="{FF2B5EF4-FFF2-40B4-BE49-F238E27FC236}">
                    <a16:creationId xmlns:a16="http://schemas.microsoft.com/office/drawing/2014/main" id="{A3DC5506-45EC-4C23-B1AC-8D4C631E32B9}"/>
                  </a:ext>
                </a:extLst>
              </p:cNvPr>
              <p:cNvSpPr/>
              <p:nvPr/>
            </p:nvSpPr>
            <p:spPr>
              <a:xfrm>
                <a:off x="3676774" y="5206467"/>
                <a:ext cx="335280" cy="10467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
          <p:nvSpPr>
            <p:cNvPr id="19" name="Rectangle 18">
              <a:extLst>
                <a:ext uri="{FF2B5EF4-FFF2-40B4-BE49-F238E27FC236}">
                  <a16:creationId xmlns:a16="http://schemas.microsoft.com/office/drawing/2014/main" id="{B336BE14-65F4-4457-AF23-BEBB1EA0BDFE}"/>
                </a:ext>
              </a:extLst>
            </p:cNvPr>
            <p:cNvSpPr/>
            <p:nvPr/>
          </p:nvSpPr>
          <p:spPr>
            <a:xfrm>
              <a:off x="3828200" y="4547060"/>
              <a:ext cx="2674620" cy="2476500"/>
            </a:xfrm>
            <a:prstGeom prst="rect">
              <a:avLst/>
            </a:prstGeom>
            <a:solidFill>
              <a:srgbClr val="FFFFFF">
                <a:alpha val="5607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
        <p:nvSpPr>
          <p:cNvPr id="2" name="Title 1">
            <a:extLst>
              <a:ext uri="{FF2B5EF4-FFF2-40B4-BE49-F238E27FC236}">
                <a16:creationId xmlns:a16="http://schemas.microsoft.com/office/drawing/2014/main" id="{685D7736-AD23-42A1-8759-FF90FCE13AD6}"/>
              </a:ext>
            </a:extLst>
          </p:cNvPr>
          <p:cNvSpPr>
            <a:spLocks noGrp="1"/>
          </p:cNvSpPr>
          <p:nvPr>
            <p:ph type="title"/>
          </p:nvPr>
        </p:nvSpPr>
        <p:spPr/>
        <p:txBody>
          <a:bodyPr/>
          <a:lstStyle/>
          <a:p>
            <a:r>
              <a:rPr lang="en-CA" dirty="0"/>
              <a:t>Risk management process</a:t>
            </a:r>
          </a:p>
        </p:txBody>
      </p:sp>
      <p:graphicFrame>
        <p:nvGraphicFramePr>
          <p:cNvPr id="7" name="Content Placeholder 6">
            <a:extLst>
              <a:ext uri="{FF2B5EF4-FFF2-40B4-BE49-F238E27FC236}">
                <a16:creationId xmlns:a16="http://schemas.microsoft.com/office/drawing/2014/main" id="{B14AE156-4B54-4ED8-813F-CA2CDA40AB4C}"/>
              </a:ext>
            </a:extLst>
          </p:cNvPr>
          <p:cNvGraphicFramePr>
            <a:graphicFrameLocks noGrp="1"/>
          </p:cNvGraphicFramePr>
          <p:nvPr>
            <p:ph idx="1"/>
          </p:nvPr>
        </p:nvGraphicFramePr>
        <p:xfrm>
          <a:off x="209550" y="2049041"/>
          <a:ext cx="8724899" cy="36115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E2DAD0CA-5229-4635-BD88-D1663837988A}"/>
              </a:ext>
            </a:extLst>
          </p:cNvPr>
          <p:cNvSpPr txBox="1"/>
          <p:nvPr/>
        </p:nvSpPr>
        <p:spPr>
          <a:xfrm>
            <a:off x="209550" y="6275358"/>
            <a:ext cx="693055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prstClr val="black"/>
                </a:solidFill>
                <a:effectLst/>
                <a:uLnTx/>
                <a:uFillTx/>
                <a:latin typeface="Gill Sans MT" panose="020B0502020104020203"/>
                <a:ea typeface="+mn-ea"/>
                <a:cs typeface="+mn-cs"/>
              </a:rPr>
              <a:t>IMPORTANT</a:t>
            </a: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 </a:t>
            </a:r>
            <a:r>
              <a:rPr kumimoji="0" lang="en-CA" sz="1800" b="0" i="0" u="sng" strike="noStrike" kern="1200" cap="none" spc="0" normalizeH="0" baseline="0" noProof="0" dirty="0">
                <a:ln>
                  <a:noFill/>
                </a:ln>
                <a:solidFill>
                  <a:prstClr val="black"/>
                </a:solidFill>
                <a:effectLst/>
                <a:uLnTx/>
                <a:uFillTx/>
                <a:latin typeface="Gill Sans MT" panose="020B0502020104020203"/>
                <a:ea typeface="+mn-ea"/>
                <a:cs typeface="+mn-cs"/>
              </a:rPr>
              <a:t>Iterative</a:t>
            </a: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 process throughout the entire project life cycle</a:t>
            </a:r>
          </a:p>
        </p:txBody>
      </p:sp>
      <p:sp>
        <p:nvSpPr>
          <p:cNvPr id="4" name="Rectangle 3">
            <a:extLst>
              <a:ext uri="{FF2B5EF4-FFF2-40B4-BE49-F238E27FC236}">
                <a16:creationId xmlns:a16="http://schemas.microsoft.com/office/drawing/2014/main" id="{2640EAFE-1F48-4B14-83AF-98C745FBDAC8}"/>
              </a:ext>
            </a:extLst>
          </p:cNvPr>
          <p:cNvSpPr/>
          <p:nvPr/>
        </p:nvSpPr>
        <p:spPr>
          <a:xfrm>
            <a:off x="2098275" y="4396829"/>
            <a:ext cx="2058823" cy="4656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6" name="Graphic 5" descr="Line arrow: Clockwise curve">
            <a:extLst>
              <a:ext uri="{FF2B5EF4-FFF2-40B4-BE49-F238E27FC236}">
                <a16:creationId xmlns:a16="http://schemas.microsoft.com/office/drawing/2014/main" id="{C68D2141-BFB0-4EDE-AE67-F6890F6396B8}"/>
              </a:ext>
            </a:extLst>
          </p:cNvPr>
          <p:cNvPicPr>
            <a:picLocks noChangeAspect="1"/>
          </p:cNvPicPr>
          <p:nvPr/>
        </p:nvPicPr>
        <p:blipFill>
          <a:blip r:embed="rId9"/>
          <a:stretch>
            <a:fillRect/>
          </a:stretch>
        </p:blipFill>
        <p:spPr>
          <a:xfrm rot="18269718">
            <a:off x="1201902" y="4053811"/>
            <a:ext cx="675387" cy="675387"/>
          </a:xfrm>
          <a:prstGeom prst="rect">
            <a:avLst/>
          </a:prstGeom>
        </p:spPr>
      </p:pic>
      <p:pic>
        <p:nvPicPr>
          <p:cNvPr id="46" name="Graphic 45" descr="Line arrow: Clockwise curve">
            <a:extLst>
              <a:ext uri="{FF2B5EF4-FFF2-40B4-BE49-F238E27FC236}">
                <a16:creationId xmlns:a16="http://schemas.microsoft.com/office/drawing/2014/main" id="{3E554403-79AD-45DD-BBF1-7B54968A184B}"/>
              </a:ext>
            </a:extLst>
          </p:cNvPr>
          <p:cNvPicPr>
            <a:picLocks noChangeAspect="1"/>
          </p:cNvPicPr>
          <p:nvPr/>
        </p:nvPicPr>
        <p:blipFill>
          <a:blip r:embed="rId9"/>
          <a:stretch>
            <a:fillRect/>
          </a:stretch>
        </p:blipFill>
        <p:spPr>
          <a:xfrm rot="7165785" flipV="1">
            <a:off x="4264004" y="3660925"/>
            <a:ext cx="618023" cy="618023"/>
          </a:xfrm>
          <a:prstGeom prst="rect">
            <a:avLst/>
          </a:prstGeom>
        </p:spPr>
      </p:pic>
      <p:sp>
        <p:nvSpPr>
          <p:cNvPr id="8" name="TextBox 7">
            <a:extLst>
              <a:ext uri="{FF2B5EF4-FFF2-40B4-BE49-F238E27FC236}">
                <a16:creationId xmlns:a16="http://schemas.microsoft.com/office/drawing/2014/main" id="{63118265-4500-4F42-AE75-55DAEA4E9289}"/>
              </a:ext>
            </a:extLst>
          </p:cNvPr>
          <p:cNvSpPr txBox="1"/>
          <p:nvPr/>
        </p:nvSpPr>
        <p:spPr>
          <a:xfrm>
            <a:off x="4181868" y="4285946"/>
            <a:ext cx="127115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Updates?</a:t>
            </a:r>
          </a:p>
        </p:txBody>
      </p:sp>
      <p:sp>
        <p:nvSpPr>
          <p:cNvPr id="47" name="TextBox 46">
            <a:extLst>
              <a:ext uri="{FF2B5EF4-FFF2-40B4-BE49-F238E27FC236}">
                <a16:creationId xmlns:a16="http://schemas.microsoft.com/office/drawing/2014/main" id="{7425CF8C-DEEB-41D9-AB4C-24C5A013677F}"/>
              </a:ext>
            </a:extLst>
          </p:cNvPr>
          <p:cNvSpPr txBox="1"/>
          <p:nvPr/>
        </p:nvSpPr>
        <p:spPr>
          <a:xfrm>
            <a:off x="1070646" y="4526366"/>
            <a:ext cx="127115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Updates?</a:t>
            </a:r>
          </a:p>
        </p:txBody>
      </p:sp>
    </p:spTree>
    <p:extLst>
      <p:ext uri="{BB962C8B-B14F-4D97-AF65-F5344CB8AC3E}">
        <p14:creationId xmlns:p14="http://schemas.microsoft.com/office/powerpoint/2010/main" val="2670961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Objectives of Planning Risk Responses</a:t>
            </a:r>
          </a:p>
        </p:txBody>
      </p:sp>
      <p:sp>
        <p:nvSpPr>
          <p:cNvPr id="3" name="Content Placeholder 2"/>
          <p:cNvSpPr>
            <a:spLocks noGrp="1"/>
          </p:cNvSpPr>
          <p:nvPr>
            <p:ph idx="1"/>
          </p:nvPr>
        </p:nvSpPr>
        <p:spPr>
          <a:xfrm>
            <a:off x="581192" y="2228003"/>
            <a:ext cx="5348961" cy="4414844"/>
          </a:xfrm>
        </p:spPr>
        <p:txBody>
          <a:bodyPr>
            <a:normAutofit/>
          </a:bodyPr>
          <a:lstStyle/>
          <a:p>
            <a:r>
              <a:rPr lang="en-CA" dirty="0"/>
              <a:t>Reduce the overall risk of the project by </a:t>
            </a:r>
            <a:r>
              <a:rPr lang="en-CA" u="sng" dirty="0"/>
              <a:t>decreasing</a:t>
            </a:r>
            <a:r>
              <a:rPr lang="en-CA" dirty="0"/>
              <a:t> the probability and impact of </a:t>
            </a:r>
            <a:r>
              <a:rPr lang="en-CA" u="sng" dirty="0"/>
              <a:t>threats</a:t>
            </a:r>
            <a:r>
              <a:rPr lang="en-CA" dirty="0"/>
              <a:t>.</a:t>
            </a:r>
          </a:p>
          <a:p>
            <a:r>
              <a:rPr lang="en-CA" dirty="0"/>
              <a:t>Reduce the overall risk of the project by </a:t>
            </a:r>
            <a:r>
              <a:rPr lang="en-CA" u="sng" dirty="0"/>
              <a:t>increasing</a:t>
            </a:r>
            <a:r>
              <a:rPr lang="en-CA" dirty="0"/>
              <a:t> the probability and impact of </a:t>
            </a:r>
            <a:r>
              <a:rPr lang="en-CA" u="sng" dirty="0"/>
              <a:t>opportunities</a:t>
            </a:r>
            <a:r>
              <a:rPr lang="en-CA" dirty="0"/>
              <a:t>.</a:t>
            </a:r>
          </a:p>
          <a:p>
            <a:r>
              <a:rPr lang="en-CA" dirty="0"/>
              <a:t>Plan responses for activities with the highest risk scores and the most common causes of risk.</a:t>
            </a:r>
          </a:p>
          <a:p>
            <a:r>
              <a:rPr lang="en-CA" dirty="0"/>
              <a:t>Be creative in risk responses.</a:t>
            </a:r>
          </a:p>
          <a:p>
            <a:endParaRPr lang="en-CA" dirty="0"/>
          </a:p>
        </p:txBody>
      </p:sp>
      <p:sp>
        <p:nvSpPr>
          <p:cNvPr id="4" name="Arrow: Down 3">
            <a:extLst>
              <a:ext uri="{FF2B5EF4-FFF2-40B4-BE49-F238E27FC236}">
                <a16:creationId xmlns:a16="http://schemas.microsoft.com/office/drawing/2014/main" id="{A3C8D11D-8166-4D36-93AD-254606EE9066}"/>
              </a:ext>
            </a:extLst>
          </p:cNvPr>
          <p:cNvSpPr/>
          <p:nvPr/>
        </p:nvSpPr>
        <p:spPr>
          <a:xfrm>
            <a:off x="6784259" y="2228003"/>
            <a:ext cx="2123768" cy="1606578"/>
          </a:xfrm>
          <a:prstGeom prst="down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a:p>
            <a:pPr algn="ctr"/>
            <a:endParaRPr lang="en-CA" dirty="0">
              <a:solidFill>
                <a:schemeClr val="tx1"/>
              </a:solidFill>
            </a:endParaRPr>
          </a:p>
          <a:p>
            <a:pPr algn="ctr"/>
            <a:r>
              <a:rPr lang="en-CA" dirty="0">
                <a:solidFill>
                  <a:schemeClr val="tx1"/>
                </a:solidFill>
              </a:rPr>
              <a:t>Threats</a:t>
            </a:r>
          </a:p>
        </p:txBody>
      </p:sp>
      <p:sp>
        <p:nvSpPr>
          <p:cNvPr id="5" name="Arrow: Down 4">
            <a:extLst>
              <a:ext uri="{FF2B5EF4-FFF2-40B4-BE49-F238E27FC236}">
                <a16:creationId xmlns:a16="http://schemas.microsoft.com/office/drawing/2014/main" id="{FAE446E9-FF8C-4318-8CF0-54D3C4045072}"/>
              </a:ext>
            </a:extLst>
          </p:cNvPr>
          <p:cNvSpPr/>
          <p:nvPr/>
        </p:nvSpPr>
        <p:spPr>
          <a:xfrm rot="10800000">
            <a:off x="6784259" y="4164958"/>
            <a:ext cx="2123768" cy="1606578"/>
          </a:xfrm>
          <a:prstGeom prst="downArrow">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a:p>
            <a:pPr algn="ctr"/>
            <a:endParaRPr lang="en-CA" dirty="0">
              <a:solidFill>
                <a:schemeClr val="tx1"/>
              </a:solidFill>
            </a:endParaRPr>
          </a:p>
          <a:p>
            <a:pPr algn="ctr"/>
            <a:endParaRPr lang="en-CA" dirty="0">
              <a:solidFill>
                <a:schemeClr val="tx1"/>
              </a:solidFill>
            </a:endParaRPr>
          </a:p>
        </p:txBody>
      </p:sp>
      <p:sp>
        <p:nvSpPr>
          <p:cNvPr id="6" name="TextBox 5">
            <a:extLst>
              <a:ext uri="{FF2B5EF4-FFF2-40B4-BE49-F238E27FC236}">
                <a16:creationId xmlns:a16="http://schemas.microsoft.com/office/drawing/2014/main" id="{4C1D2FDD-0871-406A-80A6-86AF1AA15C27}"/>
              </a:ext>
            </a:extLst>
          </p:cNvPr>
          <p:cNvSpPr txBox="1"/>
          <p:nvPr/>
        </p:nvSpPr>
        <p:spPr>
          <a:xfrm>
            <a:off x="7067633" y="4598915"/>
            <a:ext cx="1557020" cy="369332"/>
          </a:xfrm>
          <a:prstGeom prst="rect">
            <a:avLst/>
          </a:prstGeom>
          <a:noFill/>
        </p:spPr>
        <p:txBody>
          <a:bodyPr wrap="square" rtlCol="0">
            <a:spAutoFit/>
          </a:bodyPr>
          <a:lstStyle/>
          <a:p>
            <a:r>
              <a:rPr lang="en-CA" dirty="0"/>
              <a:t>Opportunities</a:t>
            </a:r>
          </a:p>
        </p:txBody>
      </p:sp>
    </p:spTree>
    <p:extLst>
      <p:ext uri="{BB962C8B-B14F-4D97-AF65-F5344CB8AC3E}">
        <p14:creationId xmlns:p14="http://schemas.microsoft.com/office/powerpoint/2010/main" val="118594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Inputs to plan risk responses</a:t>
            </a:r>
          </a:p>
        </p:txBody>
      </p:sp>
      <p:sp>
        <p:nvSpPr>
          <p:cNvPr id="3" name="Content Placeholder 2"/>
          <p:cNvSpPr>
            <a:spLocks noGrp="1"/>
          </p:cNvSpPr>
          <p:nvPr>
            <p:ph idx="1"/>
          </p:nvPr>
        </p:nvSpPr>
        <p:spPr>
          <a:xfrm>
            <a:off x="240224" y="1859797"/>
            <a:ext cx="8671301" cy="4200040"/>
          </a:xfrm>
        </p:spPr>
        <p:txBody>
          <a:bodyPr>
            <a:normAutofit/>
          </a:bodyPr>
          <a:lstStyle/>
          <a:p>
            <a:r>
              <a:rPr lang="en-CA" dirty="0"/>
              <a:t>Risk Management Plan</a:t>
            </a:r>
          </a:p>
          <a:p>
            <a:r>
              <a:rPr lang="en-CA" dirty="0"/>
              <a:t>Risk register so far</a:t>
            </a:r>
          </a:p>
          <a:p>
            <a:r>
              <a:rPr lang="en-CA" dirty="0"/>
              <a:t>Forecast of project schedule and costs</a:t>
            </a:r>
          </a:p>
          <a:p>
            <a:r>
              <a:rPr lang="en-CA" dirty="0">
                <a:solidFill>
                  <a:srgbClr val="FF0000"/>
                </a:solidFill>
              </a:rPr>
              <a:t>Monte Carlo analysis probability </a:t>
            </a:r>
            <a:r>
              <a:rPr lang="en-CA" dirty="0"/>
              <a:t>of achieving project objectives (use depends on project), </a:t>
            </a:r>
            <a:r>
              <a:rPr lang="en-CA" dirty="0">
                <a:solidFill>
                  <a:srgbClr val="FF0000"/>
                </a:solidFill>
                <a:hlinkClick r:id="rId2">
                  <a:extLst>
                    <a:ext uri="{A12FA001-AC4F-418D-AE19-62706E023703}">
                      <ahyp:hlinkClr xmlns:ahyp="http://schemas.microsoft.com/office/drawing/2018/hyperlinkcolor" val="tx"/>
                    </a:ext>
                  </a:extLst>
                </a:hlinkClick>
              </a:rPr>
              <a:t>https://www.youtube.com/watch?v=7TqhmX92P6U</a:t>
            </a:r>
            <a:endParaRPr lang="en-CA" dirty="0">
              <a:solidFill>
                <a:srgbClr val="FF0000"/>
              </a:solidFill>
            </a:endParaRPr>
          </a:p>
          <a:p>
            <a:r>
              <a:rPr lang="en-CA" dirty="0"/>
              <a:t>Historical risk response records</a:t>
            </a:r>
          </a:p>
          <a:p>
            <a:r>
              <a:rPr lang="en-CA" dirty="0"/>
              <a:t>Risk thresholds</a:t>
            </a:r>
          </a:p>
          <a:p>
            <a:endParaRPr lang="en-CA" dirty="0"/>
          </a:p>
        </p:txBody>
      </p:sp>
    </p:spTree>
    <p:extLst>
      <p:ext uri="{BB962C8B-B14F-4D97-AF65-F5344CB8AC3E}">
        <p14:creationId xmlns:p14="http://schemas.microsoft.com/office/powerpoint/2010/main" val="733586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Risk register, so far</a:t>
            </a:r>
          </a:p>
        </p:txBody>
      </p:sp>
      <p:sp>
        <p:nvSpPr>
          <p:cNvPr id="3" name="Content Placeholder 2"/>
          <p:cNvSpPr>
            <a:spLocks noGrp="1"/>
          </p:cNvSpPr>
          <p:nvPr>
            <p:ph idx="1"/>
          </p:nvPr>
        </p:nvSpPr>
        <p:spPr>
          <a:xfrm>
            <a:off x="581192" y="4468305"/>
            <a:ext cx="7989752" cy="2073897"/>
          </a:xfrm>
        </p:spPr>
        <p:txBody>
          <a:bodyPr/>
          <a:lstStyle/>
          <a:p>
            <a:r>
              <a:rPr lang="en-CA" dirty="0"/>
              <a:t>Risks have been identified and analyzed both qualitatively and quantitatively.  </a:t>
            </a:r>
          </a:p>
          <a:p>
            <a:r>
              <a:rPr lang="en-CA" dirty="0"/>
              <a:t>So far, potential risk responses in the register might just be a note or a reference to more details</a:t>
            </a:r>
          </a:p>
          <a:p>
            <a:endParaRPr lang="en-CA" dirty="0"/>
          </a:p>
        </p:txBody>
      </p:sp>
      <p:pic>
        <p:nvPicPr>
          <p:cNvPr id="6" name="Picture 5"/>
          <p:cNvPicPr>
            <a:picLocks noChangeAspect="1"/>
          </p:cNvPicPr>
          <p:nvPr/>
        </p:nvPicPr>
        <p:blipFill>
          <a:blip r:embed="rId2"/>
          <a:stretch>
            <a:fillRect/>
          </a:stretch>
        </p:blipFill>
        <p:spPr>
          <a:xfrm>
            <a:off x="57344" y="2286000"/>
            <a:ext cx="9042052" cy="1556986"/>
          </a:xfrm>
          <a:prstGeom prst="rect">
            <a:avLst/>
          </a:prstGeom>
        </p:spPr>
      </p:pic>
    </p:spTree>
    <p:extLst>
      <p:ext uri="{BB962C8B-B14F-4D97-AF65-F5344CB8AC3E}">
        <p14:creationId xmlns:p14="http://schemas.microsoft.com/office/powerpoint/2010/main" val="396742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will you plan risk responses?</a:t>
            </a:r>
          </a:p>
        </p:txBody>
      </p:sp>
      <p:sp>
        <p:nvSpPr>
          <p:cNvPr id="3" name="Content Placeholder 2"/>
          <p:cNvSpPr>
            <a:spLocks noGrp="1"/>
          </p:cNvSpPr>
          <p:nvPr>
            <p:ph idx="1"/>
          </p:nvPr>
        </p:nvSpPr>
        <p:spPr/>
        <p:txBody>
          <a:bodyPr/>
          <a:lstStyle/>
          <a:p>
            <a:pPr marL="0" indent="0">
              <a:buNone/>
            </a:pPr>
            <a:r>
              <a:rPr lang="en-CA" dirty="0"/>
              <a:t>The approach to planning risk responses should be identified in the Risk Management Plan</a:t>
            </a:r>
          </a:p>
          <a:p>
            <a:r>
              <a:rPr lang="en-CA" dirty="0"/>
              <a:t>For small projects, you could hold a meeting with the project team and stakeholders, and brainstorm.</a:t>
            </a:r>
          </a:p>
          <a:p>
            <a:r>
              <a:rPr lang="en-CA" dirty="0"/>
              <a:t>For medium and large projects, you might organize the risks into categories relating to different functional groups, and then brainstorm.</a:t>
            </a:r>
          </a:p>
          <a:p>
            <a:endParaRPr lang="en-CA" dirty="0"/>
          </a:p>
        </p:txBody>
      </p:sp>
    </p:spTree>
    <p:extLst>
      <p:ext uri="{BB962C8B-B14F-4D97-AF65-F5344CB8AC3E}">
        <p14:creationId xmlns:p14="http://schemas.microsoft.com/office/powerpoint/2010/main" val="2247006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Threats</a:t>
            </a:r>
            <a:br>
              <a:rPr lang="en-CA" dirty="0"/>
            </a:br>
            <a:r>
              <a:rPr lang="en-CA" dirty="0"/>
              <a:t>options for risk response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4082252"/>
              </p:ext>
            </p:extLst>
          </p:nvPr>
        </p:nvGraphicFramePr>
        <p:xfrm>
          <a:off x="581025" y="1794509"/>
          <a:ext cx="7989888" cy="36690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a:spLocks/>
          </p:cNvSpPr>
          <p:nvPr/>
        </p:nvSpPr>
        <p:spPr>
          <a:xfrm>
            <a:off x="581192" y="5463540"/>
            <a:ext cx="7989752" cy="1120140"/>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CA" dirty="0"/>
              <a:t>These 4 strategies above are options for the project team, but </a:t>
            </a:r>
            <a:r>
              <a:rPr lang="en-CA" b="1" u="sng" dirty="0"/>
              <a:t>a 5</a:t>
            </a:r>
            <a:r>
              <a:rPr lang="en-CA" b="1" u="sng" baseline="30000" dirty="0"/>
              <a:t>th</a:t>
            </a:r>
            <a:r>
              <a:rPr lang="en-CA" b="1" u="sng" dirty="0"/>
              <a:t> strategy is to “escalate”</a:t>
            </a:r>
            <a:r>
              <a:rPr lang="en-CA" dirty="0"/>
              <a:t> the risk when the response is above the PM’s authority.  For example a very large threat could be escalated to a portfolio manager, and the PM should ensure this person takes over ownership of the risk.</a:t>
            </a:r>
          </a:p>
        </p:txBody>
      </p:sp>
    </p:spTree>
    <p:extLst>
      <p:ext uri="{BB962C8B-B14F-4D97-AF65-F5344CB8AC3E}">
        <p14:creationId xmlns:p14="http://schemas.microsoft.com/office/powerpoint/2010/main" val="287353105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noFill/>
        <a:ln w="38100">
          <a:solidFill>
            <a:srgbClr val="FFFF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3032</TotalTime>
  <Words>2616</Words>
  <Application>Microsoft Office PowerPoint</Application>
  <PresentationFormat>On-screen Show (4:3)</PresentationFormat>
  <Paragraphs>345</Paragraphs>
  <Slides>37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Gill Sans MT</vt:lpstr>
      <vt:lpstr>Wingdings 2</vt:lpstr>
      <vt:lpstr>Dividend</vt:lpstr>
      <vt:lpstr>Module 6 plan risk responses </vt:lpstr>
      <vt:lpstr>Module agenda</vt:lpstr>
      <vt:lpstr>PMBOK</vt:lpstr>
      <vt:lpstr>Risk management process</vt:lpstr>
      <vt:lpstr>Objectives of Planning Risk Responses</vt:lpstr>
      <vt:lpstr>Inputs to plan risk responses</vt:lpstr>
      <vt:lpstr>Risk register, so far</vt:lpstr>
      <vt:lpstr>How will you plan risk responses?</vt:lpstr>
      <vt:lpstr>Threats options for risk response</vt:lpstr>
      <vt:lpstr>opportunities options for risk response</vt:lpstr>
      <vt:lpstr>Keep in mind</vt:lpstr>
      <vt:lpstr>Response to one risk at Olympics</vt:lpstr>
      <vt:lpstr>Response to risks on Kilimanjaro expedition</vt:lpstr>
      <vt:lpstr>AFTER CREATING RISK RESPONSE</vt:lpstr>
      <vt:lpstr>Update the project management plan based on risk responses</vt:lpstr>
      <vt:lpstr>Cost impact of risk response</vt:lpstr>
      <vt:lpstr>impact on Schedule of risk response</vt:lpstr>
      <vt:lpstr>Residual risks</vt:lpstr>
      <vt:lpstr>Risk owner</vt:lpstr>
      <vt:lpstr>Contingency planning</vt:lpstr>
      <vt:lpstr>Fallback planning</vt:lpstr>
      <vt:lpstr>triggers</vt:lpstr>
      <vt:lpstr>triggers</vt:lpstr>
      <vt:lpstr>Secondary risks</vt:lpstr>
      <vt:lpstr>Primary vs secondary vs residual risks</vt:lpstr>
      <vt:lpstr>Known vs unknown – the benefit of risk management planning</vt:lpstr>
      <vt:lpstr>reserves</vt:lpstr>
      <vt:lpstr>Reserve methods</vt:lpstr>
      <vt:lpstr>Reserve methods</vt:lpstr>
      <vt:lpstr>Recall EMV example from previous module</vt:lpstr>
      <vt:lpstr>Recall EMV example from previous module</vt:lpstr>
      <vt:lpstr>Risk register</vt:lpstr>
      <vt:lpstr>What else?</vt:lpstr>
      <vt:lpstr>Overview - risk management process</vt:lpstr>
      <vt:lpstr>Risk response  study sheet</vt:lpstr>
      <vt:lpstr>Homework and evaluations</vt:lpstr>
      <vt:lpstr>References</vt:lpstr>
    </vt:vector>
  </TitlesOfParts>
  <Company>Fanshawe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MGMT 6084 Project management</dc:title>
  <dc:creator>Brookes, Robert</dc:creator>
  <cp:lastModifiedBy>Hayes, Noel</cp:lastModifiedBy>
  <cp:revision>162</cp:revision>
  <cp:lastPrinted>2020-02-07T16:17:58Z</cp:lastPrinted>
  <dcterms:created xsi:type="dcterms:W3CDTF">2018-08-19T17:39:37Z</dcterms:created>
  <dcterms:modified xsi:type="dcterms:W3CDTF">2024-02-04T13:43:23Z</dcterms:modified>
</cp:coreProperties>
</file>