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7" r:id="rId3"/>
    <p:sldId id="268" r:id="rId4"/>
    <p:sldId id="269" r:id="rId5"/>
    <p:sldId id="271" r:id="rId6"/>
    <p:sldId id="273" r:id="rId7"/>
    <p:sldId id="285" r:id="rId8"/>
    <p:sldId id="274" r:id="rId9"/>
    <p:sldId id="279" r:id="rId10"/>
    <p:sldId id="280" r:id="rId11"/>
    <p:sldId id="270" r:id="rId12"/>
    <p:sldId id="278" r:id="rId13"/>
    <p:sldId id="281" r:id="rId14"/>
    <p:sldId id="282" r:id="rId15"/>
    <p:sldId id="276" r:id="rId16"/>
    <p:sldId id="283" r:id="rId17"/>
    <p:sldId id="277" r:id="rId18"/>
    <p:sldId id="284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">
          <p15:clr>
            <a:srgbClr val="A4A3A4"/>
          </p15:clr>
        </p15:guide>
        <p15:guide id="2" orient="horz" pos="1678">
          <p15:clr>
            <a:srgbClr val="A4A3A4"/>
          </p15:clr>
        </p15:guide>
        <p15:guide id="3" orient="horz" pos="2767">
          <p15:clr>
            <a:srgbClr val="A4A3A4"/>
          </p15:clr>
        </p15:guide>
        <p15:guide id="4" pos="4377">
          <p15:clr>
            <a:srgbClr val="A4A3A4"/>
          </p15:clr>
        </p15:guide>
        <p15:guide id="5" pos="3645">
          <p15:clr>
            <a:srgbClr val="A4A3A4"/>
          </p15:clr>
        </p15:guide>
        <p15:guide id="6" pos="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5646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482" y="102"/>
      </p:cViewPr>
      <p:guideLst>
        <p:guide orient="horz" pos="1345"/>
        <p:guide orient="horz" pos="1678"/>
        <p:guide orient="horz" pos="2767"/>
        <p:guide pos="4377"/>
        <p:guide pos="3645"/>
        <p:guide pos="7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CC7505-DB07-41B9-8336-3E0982DAABCB}" type="datetimeFigureOut">
              <a:rPr lang="en-CA" smtClean="0"/>
              <a:t>2024-02-24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FD3FF3-1FB7-4BD4-A047-B2E8741867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6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599390-CE60-AC44-8451-593A22B7EB9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34D44F-19E0-DB4C-A534-846A3D5F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trepreneurs.about.com/od/businessplan/a/growthstrategy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ntrepreneur.com/encyclopedia/licensing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Image: https://tse3.mm.bing.net/th?id=OIP.KzqjDeGursFPgCbitoviCwHaF4&amp;pid=15.1&amp;P=0&amp;w=252&amp;h=201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https://tse3.mm.bing.net/th?id=OIP.BSaofme5Hq0opSvnkvqY4gHaD4&amp;pid=15.1&amp;P=0&amp;w=364&amp;h=191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http://entrepreneurs.about.com/od/businessplan/a/growthstrategy.htm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Outlining a Growth Strategy: How do you plan to grow your business beyond the initial launch?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Scott Allen, About.com Guide) – excerpts (although I added licensing, m &amp; a’s, alliances)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Licensing: </a:t>
            </a:r>
            <a:r>
              <a:rPr lang="en-CA" dirty="0">
                <a:hlinkClick r:id="rId4"/>
              </a:rPr>
              <a:t>https://www.entrepreneur.com/encyclopedia/licensing</a:t>
            </a:r>
            <a:endParaRPr lang="en-CA" dirty="0"/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dirty="0"/>
              <a:t>Image: https://ca.images.search.yahoo.com/images/view;_</a:t>
            </a:r>
            <a:r>
              <a:rPr lang="en-CA" dirty="0" err="1"/>
              <a:t>ylt</a:t>
            </a:r>
            <a:r>
              <a:rPr lang="en-CA" dirty="0"/>
              <a:t>=AwrJ6iSaiuNc92IA6w8.7olQ;_ylu=X3oDMTIyZXRrb3FwBHNlYwNzcgRzbGsDaW1nBG9pZANlMDQ0MDk0MDA1MmQ0MTYxNjczNDBmMGU3ZTg3ZTNjMARncG9zAzcEaXQDYmluZw--?back=https%3A%2F%2Fca.images.search.yahoo.com%2Fyhs%2Fsearch%3Fp%3Dbusiness%2Bgrowth%26n%3D60%26ei%3DUTF-8%26fr%3Dyhs-rogers-rogers_001%26fr2%3Dsb-top-ca.images.search%26hsimp%3Dyhs-rogers_001%26hspart%3Drogers%26tab%3Dorganic%26ri%3D7&amp;w=1024&amp;h=741&amp;imgurl=www.customonit.com%2Fblog%2Fwp-content%2Fuploads%2F2015%2F01%2Fbusiness-growth-1024x741.png&amp;rurl=https%3A%2F%2Fwww.customonit.com%2Fblog%2Fthinking-of-expanding-ask-yourself-these-4-questions-first%2F&amp;size=500.4KB&amp;name=Thinking+of+Expanding%3F+Ask+Yourself+These+4+Questions+...&amp;p=</a:t>
            </a:r>
            <a:r>
              <a:rPr lang="en-CA" dirty="0" err="1"/>
              <a:t>business+growth&amp;oid</a:t>
            </a:r>
            <a:r>
              <a:rPr lang="en-CA" dirty="0"/>
              <a:t>=e0440940052d416167340f0e7e87e3c0&amp;fr2=</a:t>
            </a:r>
            <a:r>
              <a:rPr lang="en-CA" dirty="0" err="1"/>
              <a:t>sb-top-ca.images.search&amp;fr</a:t>
            </a:r>
            <a:r>
              <a:rPr lang="en-CA" dirty="0"/>
              <a:t>=yhs-rogers-rogers_001&amp;tt=Thinking+of+Expanding%3F+Ask+Yourself+These+4+Questions+...&amp;b=0&amp;ni=112&amp;no=7&amp;ts=&amp;tab=</a:t>
            </a:r>
            <a:r>
              <a:rPr lang="en-CA" dirty="0" err="1"/>
              <a:t>organic&amp;sigr</a:t>
            </a:r>
            <a:r>
              <a:rPr lang="en-CA" dirty="0"/>
              <a:t>=12r75na8c&amp;sigb=15m5qk368&amp;sigi=12f1b0i9h&amp;sigt=11pjlq78v&amp;sign=11pjlq78v&amp;.crumb=.e20qG3X3C8&amp;fr=yhs-rogers-rogers_001&amp;fr2=</a:t>
            </a:r>
            <a:r>
              <a:rPr lang="en-CA" dirty="0" err="1"/>
              <a:t>sb-top-ca.images.search&amp;hsimp</a:t>
            </a:r>
            <a:r>
              <a:rPr lang="en-CA" dirty="0"/>
              <a:t>=yhs-rogers_001&amp;hspart=rogers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Source: https://tse4.mm.bing.net/th?id=OIP.eWKJz6YpByBg_OFipV3boQHaF5&amp;pid=15.1&amp;P=0&amp;w=196&amp;h=157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 Steve Wozniak (left) and Steve Jobs, co-founders of Apple Computer, holding an Apple I circuit board, c. 1976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https://tse2.mm.bing.net/th?id=OIP.BUMCNti4MV9pyNHvBRVVHwAAAA&amp;pid=15.1&amp;P=0&amp;w=226&amp;h=160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https://tse2.mm.bing.net/th?id=OIP.5LITftJ6YuPuPgHyiggZhwHaEK&amp;pid=15.1&amp;P=0&amp;w=287&amp;h=162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https://tse1.mm.bing.net/th?id=OIP.dnjQtQuLN2hkNrJ0-R__BwHaIa&amp;pid=15.1&amp;P=0&amp;w=300&amp;h=300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https://www.betheboss.ca/top-100-franchises (list of top five franchises in Canada (by number of units)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https://tse4.mm.bing.net/th?id=OIP.fj_sTr54OjRLDT46blgZMwHaE8&amp;pid=15.1&amp;P=0&amp;w=269&amp;h=180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http://www.ic.gc.ca/eic/site/061.nsf/eng/h_03126.html#1.3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4D44F-19E0-DB4C-A534-846A3D5F6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6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3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4500"/>
              </a:lnSpc>
              <a:defRPr sz="500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1" y="490806"/>
            <a:ext cx="6381023" cy="79785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1" y="1536192"/>
            <a:ext cx="7485035" cy="379572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0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2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2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8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3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fanshawec.ca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8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CED753-E26C-48CD-8810-690417EFF2B3}" type="datetimeFigureOut">
              <a:rPr lang="en-US" smtClean="0"/>
              <a:t>2/24/2024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6612B7-B374-403A-8482-4E25514FF4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7769225" cy="1979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38" y="3898900"/>
            <a:ext cx="7769225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07B7827-5307-4E78-993A-FFA99B84E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609600"/>
            <a:ext cx="8839200" cy="5867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DD3A-8601-DE48-B5B1-1B185D1602DE}" type="datetime2">
              <a:rPr lang="en-CA"/>
              <a:pPr>
                <a:defRPr/>
              </a:pPr>
              <a:t>Saturday, February 24, 2024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553200"/>
            <a:ext cx="2057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478310D-B237-A84F-8EF7-AA00BDBB9FF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62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0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.gc.ca/opic-cipo/cpd/eng/search/basic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://www.ic.gc.ca/app/opic-cipo/cpyrghts/dsplySrch.do?lang=eng&amp;wt_src=cipo-cpyrght-main&amp;wt_cxt=toptask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ic.gc.ca/eic/site/cipointernet-internetopic.nsf/eng/h_wr00004.html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www.ic.gc.ca/app/opic-cipo/trdmrks/srch/home?lang=en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ic.gc.ca/eic/site/cipointernet-internetopic.nsf/eng/h_wr00005.html" TargetMode="Externa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en.wikipedia.org/wiki/Fiat_Chrysler_Automobiles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s://asia.nikkei.com/Business/Business-deals/Sony-and-Microsoft-set-rivalry-aside-for-cloud-gaming-alliance" TargetMode="External"/><Relationship Id="rId4" Type="http://schemas.openxmlformats.org/officeDocument/2006/relationships/hyperlink" Target="https://www.reuters.com/article/us-cadbury-idUSTRE60H1N0201001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dc.ca/en/articles-tools/entrepreneur-toolkit/business-assessments/pages/default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wthink.com/content/20-reasons-why-you-need-business-pl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bcroyalbank.com/business/pdf/Starting%20a%20Business%20Guide.pdf" TargetMode="External"/><Relationship Id="rId4" Type="http://schemas.openxmlformats.org/officeDocument/2006/relationships/hyperlink" Target="https://www.growthink.com/products/business-plan-templat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DMjuioprY0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www.leapjunction.ca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hyperlink" Target="https://www.youtube.com/watch?v=jIBCjjOJGT4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cfa.ca/lookforafranchise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3015" y="1316256"/>
            <a:ext cx="7314684" cy="228131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MGMT 6057 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contemporary business management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2066" y="4421688"/>
            <a:ext cx="7660989" cy="921284"/>
          </a:xfrm>
        </p:spPr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CA" sz="3200" b="1" dirty="0"/>
              <a:t>Module 5: entrepreneurship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605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883-4C7A-449D-8B45-2D466328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16" y="172370"/>
            <a:ext cx="6381023" cy="797859"/>
          </a:xfrm>
        </p:spPr>
        <p:txBody>
          <a:bodyPr>
            <a:normAutofit fontScale="90000"/>
          </a:bodyPr>
          <a:lstStyle/>
          <a:p>
            <a:r>
              <a:rPr lang="en-CA" dirty="0"/>
              <a:t>Starting a business - Franchise (cont’d)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0917-0FCB-45B3-8451-A0EAD6210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371" y="1307730"/>
            <a:ext cx="4833258" cy="5125866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Advantages</a:t>
            </a:r>
            <a:endParaRPr lang="en-CA" sz="2400" dirty="0">
              <a:solidFill>
                <a:srgbClr val="C0000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Existing brand reputation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National &amp; regional sales promotions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Proven business practices – secret recipes, procedures, bookkeeping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Suppliers &amp; volume discounts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Exclusive area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assistance</a:t>
            </a:r>
            <a:endParaRPr lang="en-CA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Turn-key operation</a:t>
            </a:r>
            <a:endParaRPr lang="en-CA" sz="2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76484D-4D07-4328-B72F-3437FF0F5865}"/>
              </a:ext>
            </a:extLst>
          </p:cNvPr>
          <p:cNvSpPr txBox="1">
            <a:spLocks/>
          </p:cNvSpPr>
          <p:nvPr/>
        </p:nvSpPr>
        <p:spPr>
          <a:xfrm>
            <a:off x="5080000" y="1307730"/>
            <a:ext cx="3889829" cy="5463367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C00000"/>
                </a:solidFill>
              </a:rPr>
              <a:t>Disadvantages</a:t>
            </a:r>
            <a:endParaRPr lang="en-CA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Franchise fee</a:t>
            </a: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Royalty fees based on sales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Follow rules of franchise:</a:t>
            </a:r>
            <a:endParaRPr lang="en-CA" sz="2400" dirty="0"/>
          </a:p>
          <a:p>
            <a:pPr marL="7112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Deal with franchise suppliers</a:t>
            </a:r>
            <a:endParaRPr lang="en-CA" sz="2400" dirty="0"/>
          </a:p>
          <a:p>
            <a:pPr marL="7112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Sell only franchise products</a:t>
            </a:r>
            <a:endParaRPr lang="en-CA" sz="2400" dirty="0"/>
          </a:p>
          <a:p>
            <a:pPr marL="7112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Follow franchise sales promotions</a:t>
            </a:r>
          </a:p>
        </p:txBody>
      </p:sp>
    </p:spTree>
    <p:extLst>
      <p:ext uri="{BB962C8B-B14F-4D97-AF65-F5344CB8AC3E}">
        <p14:creationId xmlns:p14="http://schemas.microsoft.com/office/powerpoint/2010/main" val="29147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70B3-4718-475D-ABC1-719C3323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581" y="490806"/>
            <a:ext cx="5842343" cy="797859"/>
          </a:xfrm>
        </p:spPr>
        <p:txBody>
          <a:bodyPr/>
          <a:lstStyle/>
          <a:p>
            <a:r>
              <a:rPr lang="en-CA" dirty="0"/>
              <a:t>financing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FF5B-EB33-497B-A14C-7FCD3374F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6901" y="1536191"/>
            <a:ext cx="7485035" cy="43259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Early stage</a:t>
            </a:r>
          </a:p>
          <a:p>
            <a:pPr lvl="1">
              <a:defRPr/>
            </a:pPr>
            <a:r>
              <a:rPr lang="en-US" dirty="0"/>
              <a:t>Personal funds</a:t>
            </a:r>
          </a:p>
          <a:p>
            <a:pPr lvl="2">
              <a:defRPr/>
            </a:pPr>
            <a:r>
              <a:rPr lang="en-US" dirty="0"/>
              <a:t>Savings</a:t>
            </a:r>
          </a:p>
          <a:p>
            <a:pPr lvl="2">
              <a:defRPr/>
            </a:pPr>
            <a:r>
              <a:rPr lang="en-US" dirty="0"/>
              <a:t>Friends and family</a:t>
            </a:r>
          </a:p>
          <a:p>
            <a:pPr lvl="2">
              <a:defRPr/>
            </a:pPr>
            <a:r>
              <a:rPr lang="en-US" dirty="0"/>
              <a:t>Personal credit cards (BAD IDEA)</a:t>
            </a:r>
          </a:p>
          <a:p>
            <a:pPr lvl="1">
              <a:defRPr/>
            </a:pPr>
            <a:r>
              <a:rPr lang="en-US" dirty="0"/>
              <a:t>Crowd funding (e.g. Kickstarter)</a:t>
            </a:r>
          </a:p>
          <a:p>
            <a:pPr lvl="1">
              <a:defRPr/>
            </a:pPr>
            <a:r>
              <a:rPr lang="en-US" dirty="0"/>
              <a:t>Angel investors ($)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Later stage</a:t>
            </a:r>
          </a:p>
          <a:p>
            <a:pPr lvl="1">
              <a:defRPr/>
            </a:pPr>
            <a:r>
              <a:rPr lang="en-US" dirty="0"/>
              <a:t>Venture capitalists ($$$)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941FC-3E9C-4FD6-B633-6CE87FFC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7" y="5071605"/>
            <a:ext cx="25717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1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D2B00-7586-44F3-B733-96943BB9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654" y="5311674"/>
            <a:ext cx="1995010" cy="1486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F1A92-21DF-4E41-A99E-883596A1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29" y="490806"/>
            <a:ext cx="7485035" cy="797859"/>
          </a:xfrm>
        </p:spPr>
        <p:txBody>
          <a:bodyPr>
            <a:normAutofit fontScale="90000"/>
          </a:bodyPr>
          <a:lstStyle/>
          <a:p>
            <a:r>
              <a:rPr lang="en-CA" dirty="0"/>
              <a:t>Protecting your ideas: </a:t>
            </a:r>
            <a:br>
              <a:rPr lang="en-CA" dirty="0"/>
            </a:br>
            <a:r>
              <a:rPr lang="en-CA" dirty="0"/>
              <a:t>Patents, trademarks, copyrights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4DAB-0935-4B20-A994-C34C7A34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7" y="1536191"/>
            <a:ext cx="8180999" cy="517168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hlinkClick r:id="rId3"/>
              </a:rPr>
              <a:t>Patent</a:t>
            </a:r>
            <a:r>
              <a:rPr lang="en-CA" sz="2400" dirty="0"/>
              <a:t>: inventor has right to make, use, sell the invention for a set period of time (20 years)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hlinkClick r:id="rId4"/>
              </a:rPr>
              <a:t>Copyright</a:t>
            </a:r>
            <a:r>
              <a:rPr lang="en-CA" sz="2400" dirty="0"/>
              <a:t>: protects literary works, music, art, software, maps, photographs, sculptures, databases, performances, etc.</a:t>
            </a:r>
          </a:p>
          <a:p>
            <a:pPr lvl="1"/>
            <a:r>
              <a:rPr lang="en-CA" sz="2400" dirty="0"/>
              <a:t>If you were hired or employed to create it, your employer owns the copyright (not you)</a:t>
            </a:r>
          </a:p>
          <a:p>
            <a:pPr lvl="1"/>
            <a:r>
              <a:rPr lang="en-CA" sz="2400" dirty="0"/>
              <a:t>No one can publish, perform, translate, or adapt the creation without permission</a:t>
            </a:r>
          </a:p>
          <a:p>
            <a:pPr lvl="1"/>
            <a:r>
              <a:rPr lang="en-CA" sz="2400" dirty="0"/>
              <a:t>Typical copyrights last for the life of the author</a:t>
            </a:r>
            <a:br>
              <a:rPr lang="en-CA" sz="2400" dirty="0"/>
            </a:br>
            <a:r>
              <a:rPr lang="en-CA" sz="2400" dirty="0"/>
              <a:t> (or date of publication, performance, etc.)</a:t>
            </a:r>
            <a:br>
              <a:rPr lang="en-CA" sz="2400" dirty="0"/>
            </a:br>
            <a:r>
              <a:rPr lang="en-CA" sz="2400" dirty="0"/>
              <a:t> plus 50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5779C-2C36-41B1-848D-2AD6658BC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371" y="150129"/>
            <a:ext cx="1336293" cy="12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3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A92-21DF-4E41-A99E-883596A1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29" y="490806"/>
            <a:ext cx="7485035" cy="797859"/>
          </a:xfrm>
        </p:spPr>
        <p:txBody>
          <a:bodyPr>
            <a:normAutofit fontScale="90000"/>
          </a:bodyPr>
          <a:lstStyle/>
          <a:p>
            <a:r>
              <a:rPr lang="en-CA" dirty="0"/>
              <a:t>Protecting your ideas: </a:t>
            </a:r>
            <a:br>
              <a:rPr lang="en-CA" dirty="0"/>
            </a:br>
            <a:r>
              <a:rPr lang="en-CA" dirty="0"/>
              <a:t>Patents, trademarks, copyrights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4DAB-0935-4B20-A994-C34C7A34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136" y="1454226"/>
            <a:ext cx="8531727" cy="544609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hlinkClick r:id="rId2"/>
              </a:rPr>
              <a:t>Trademarks</a:t>
            </a:r>
            <a:r>
              <a:rPr lang="en-CA" sz="2400" dirty="0"/>
              <a:t>: Words, symbols, designs (or a combination) that identify a product or service &amp; distinguish it from competitors. A trademark is is valid for 15 years &amp;is  renewable. Includes:</a:t>
            </a:r>
          </a:p>
          <a:p>
            <a:pPr lvl="1"/>
            <a:r>
              <a:rPr lang="en-CA" sz="2000" b="1" dirty="0"/>
              <a:t>Ordinary Marks: </a:t>
            </a:r>
            <a:r>
              <a:rPr lang="en-CA" sz="2000" dirty="0"/>
              <a:t>words/symbols that distinguish the goods or services of a specific firm</a:t>
            </a:r>
          </a:p>
          <a:p>
            <a:pPr lvl="1"/>
            <a:r>
              <a:rPr lang="en-CA" sz="2000" b="1" dirty="0"/>
              <a:t>Certification Marks: </a:t>
            </a:r>
            <a:r>
              <a:rPr lang="en-CA" sz="2000" dirty="0"/>
              <a:t>identify goods/services that meet a defined standard</a:t>
            </a:r>
          </a:p>
          <a:p>
            <a:pPr lvl="1"/>
            <a:r>
              <a:rPr lang="en-CA" sz="2000" b="1" dirty="0"/>
              <a:t>Distinguishing Guises: </a:t>
            </a:r>
            <a:r>
              <a:rPr lang="en-CA" sz="2000" dirty="0"/>
              <a:t>unique shape of a product or package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hlinkClick r:id="rId3"/>
              </a:rPr>
              <a:t>Industrial Designs</a:t>
            </a:r>
            <a:r>
              <a:rPr lang="en-CA" sz="2400" b="1" dirty="0"/>
              <a:t>: </a:t>
            </a:r>
            <a:r>
              <a:rPr lang="en-CA" sz="2400" dirty="0"/>
              <a:t>anything made by hand, tool or machine that has distinctive features (e.g., the shape </a:t>
            </a:r>
            <a:br>
              <a:rPr lang="en-CA" sz="2400" dirty="0"/>
            </a:br>
            <a:r>
              <a:rPr lang="en-CA" sz="2400" dirty="0"/>
              <a:t>of a chair)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hlinkClick r:id="rId4"/>
              </a:rPr>
              <a:t>Integrated Circuit Topographies</a:t>
            </a:r>
            <a:r>
              <a:rPr lang="en-CA" sz="2400" b="1" dirty="0"/>
              <a:t>: </a:t>
            </a:r>
            <a:br>
              <a:rPr lang="en-CA" sz="2400" b="1" dirty="0"/>
            </a:br>
            <a:r>
              <a:rPr lang="en-CA" sz="2400" dirty="0"/>
              <a:t>Configurations of electronic circuits</a:t>
            </a:r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B056D-8E3B-4543-AC22-89D84D2B8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019" y="325245"/>
            <a:ext cx="86677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61982-FC8E-4E3E-9F13-73663F5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926" y="5583304"/>
            <a:ext cx="1127738" cy="1026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43C28-AB2B-4E04-AF91-470B849FE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551" y="4379205"/>
            <a:ext cx="727113" cy="1204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BEB55-8336-494B-A71D-C30623CDC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252" y="113837"/>
            <a:ext cx="1030412" cy="801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C7511-D7D9-447B-AE33-F7B58F184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814" y="5748865"/>
            <a:ext cx="1488409" cy="10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2EE6-6130-4553-97E1-EB25C03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01" y="490807"/>
            <a:ext cx="6381023" cy="567078"/>
          </a:xfrm>
        </p:spPr>
        <p:txBody>
          <a:bodyPr>
            <a:normAutofit fontScale="90000"/>
          </a:bodyPr>
          <a:lstStyle/>
          <a:p>
            <a:r>
              <a:rPr lang="en-CA" dirty="0"/>
              <a:t>Business survival rates  (</a:t>
            </a:r>
            <a:r>
              <a:rPr lang="en-CA" dirty="0" err="1"/>
              <a:t>december</a:t>
            </a:r>
            <a:r>
              <a:rPr lang="en-CA" dirty="0"/>
              <a:t> 2019)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36FEB-5AB3-4776-A07A-206D36A4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1057884"/>
            <a:ext cx="8721090" cy="57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51C5-2C9C-4320-88D1-A653E5B0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29" y="490807"/>
            <a:ext cx="5941495" cy="544780"/>
          </a:xfrm>
        </p:spPr>
        <p:txBody>
          <a:bodyPr/>
          <a:lstStyle/>
          <a:p>
            <a:r>
              <a:rPr lang="en-US" altLang="en-US" dirty="0"/>
              <a:t>Why Businesses Fail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2088-7890-4850-AA18-EEAAA18C3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995" y="1222876"/>
            <a:ext cx="8416887" cy="50016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Poor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Cash flow (or poor cost control)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Lack of skills,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Lack of customer focus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Unable to handle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Others reasons: human resource problems, owner ‘burnout’, failing to execute business plan, external shocks (e.g., new competition, economic downturn, other </a:t>
            </a:r>
            <a:br>
              <a:rPr lang="en-US" altLang="en-US" dirty="0"/>
            </a:br>
            <a:r>
              <a:rPr lang="en-US" altLang="en-US" dirty="0"/>
              <a:t>PESTLE changes)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13B96-35F2-40AB-B286-416C4A58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557" y="5370493"/>
            <a:ext cx="2219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51C5-2C9C-4320-88D1-A653E5B0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041" y="548367"/>
            <a:ext cx="6995711" cy="54478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Warning signs of impending business failure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2088-7890-4850-AA18-EEAAA18C3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691" y="1366091"/>
            <a:ext cx="8416887" cy="4943541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Negative change in accounting reports</a:t>
            </a:r>
            <a:endParaRPr lang="en-CA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Business plan objectives not being met</a:t>
            </a:r>
            <a:endParaRPr lang="en-CA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“Writing off” bad debts (being unable to collect on accounts receivables)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Inability to meet payments on debt (loans)</a:t>
            </a:r>
            <a:endParaRPr lang="en-CA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Cost overruns (consistent budget deficits)</a:t>
            </a:r>
            <a:endParaRPr lang="en-CA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Loss of clients</a:t>
            </a:r>
            <a:endParaRPr lang="en-CA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Loss of key employees</a:t>
            </a:r>
            <a:endParaRPr lang="en-CA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Drastic changes in external </a:t>
            </a:r>
            <a:br>
              <a:rPr lang="en-US" dirty="0"/>
            </a:br>
            <a:r>
              <a:rPr lang="en-US" dirty="0"/>
              <a:t>environment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7CEAD-14BF-446D-A293-DB172487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78" y="5254388"/>
            <a:ext cx="2864502" cy="15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AEDF-E1D4-490D-AD78-95D3142E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Growing your business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E188-4C15-43FA-A3CE-3F6170003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10" y="1443210"/>
            <a:ext cx="8262651" cy="49239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Multiple 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New client bases (e.g., B2B, B2C, government, e-commerce)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Licensing (other businesses use your intellectual property for a fee)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Franchising (become a franchiser)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Mergers and acquisitions (“2 becomes 1”)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Strategic alliances (“2 becomes 3”)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0A3A-0EF3-4A99-B4D5-ED56D80B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80" y="5414789"/>
            <a:ext cx="1997456" cy="13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AB86-0E8E-4504-B8E7-2F6D7FDB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66" y="664295"/>
            <a:ext cx="7346170" cy="797859"/>
          </a:xfrm>
        </p:spPr>
        <p:txBody>
          <a:bodyPr>
            <a:normAutofit fontScale="90000"/>
          </a:bodyPr>
          <a:lstStyle/>
          <a:p>
            <a:r>
              <a:rPr lang="en-CA" dirty="0"/>
              <a:t>Mergers, acquisitions, strategic alliances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B81C-0878-4B78-85D3-88241BB2D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461" y="1685580"/>
            <a:ext cx="8508570" cy="51724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b="1" dirty="0">
                <a:highlight>
                  <a:srgbClr val="FFFF00"/>
                </a:highlight>
              </a:rPr>
              <a:t>Merger</a:t>
            </a:r>
            <a:r>
              <a:rPr lang="en-CA" dirty="0"/>
              <a:t>: two companies combine together </a:t>
            </a:r>
            <a:r>
              <a:rPr lang="en-CA" sz="2000" dirty="0"/>
              <a:t>(e.g., </a:t>
            </a:r>
            <a:r>
              <a:rPr lang="en-CA" sz="2000" dirty="0">
                <a:hlinkClick r:id="rId3"/>
              </a:rPr>
              <a:t>Fiat Chrysler</a:t>
            </a:r>
            <a:r>
              <a:rPr lang="en-CA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b="1" dirty="0">
                <a:highlight>
                  <a:srgbClr val="FFFF00"/>
                </a:highlight>
              </a:rPr>
              <a:t>Acquisition</a:t>
            </a:r>
            <a:r>
              <a:rPr lang="en-CA" dirty="0"/>
              <a:t>: one company purchases another company </a:t>
            </a:r>
            <a:r>
              <a:rPr lang="en-CA" sz="2000" dirty="0"/>
              <a:t>(e.g., </a:t>
            </a:r>
            <a:r>
              <a:rPr lang="en-CA" sz="2000" dirty="0">
                <a:hlinkClick r:id="rId4"/>
              </a:rPr>
              <a:t>Kraft acquired Cadbury</a:t>
            </a:r>
            <a:r>
              <a:rPr lang="en-CA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b="1" dirty="0">
                <a:highlight>
                  <a:srgbClr val="FFFF00"/>
                </a:highlight>
              </a:rPr>
              <a:t>Alliance</a:t>
            </a:r>
            <a:r>
              <a:rPr lang="en-CA" dirty="0"/>
              <a:t>: two companies contribute resources to start a (usually non-permanent) initiative or venture </a:t>
            </a:r>
            <a:r>
              <a:rPr lang="en-CA" sz="2000" dirty="0"/>
              <a:t>(e.g., </a:t>
            </a:r>
            <a:r>
              <a:rPr lang="en-CA" sz="2000" dirty="0">
                <a:hlinkClick r:id="rId5"/>
              </a:rPr>
              <a:t>Sony and Microsoft cloud gaming alliance</a:t>
            </a:r>
            <a:r>
              <a:rPr lang="en-CA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r>
              <a:rPr lang="en-CA" sz="2400" i="1" dirty="0"/>
              <a:t>Why? </a:t>
            </a:r>
            <a:r>
              <a:rPr lang="en-CA" sz="2400" dirty="0"/>
              <a:t>Access to markets/ distribution channels/</a:t>
            </a:r>
            <a:br>
              <a:rPr lang="en-CA" sz="2400" dirty="0"/>
            </a:br>
            <a:r>
              <a:rPr lang="en-CA" sz="2400" dirty="0"/>
              <a:t>products/ technology, synergies,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8364A-5C11-41E5-A737-FF49F3D90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425" y="0"/>
            <a:ext cx="2003348" cy="77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E461B-A67C-47D7-9A67-2AD7C0950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298" y="5172420"/>
            <a:ext cx="1784733" cy="1417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CF949-0328-4B5F-98AD-ACCC14F4B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8" y="48712"/>
            <a:ext cx="1653743" cy="7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BCD8-2E34-4E1C-B3A1-2294C01C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788" y="490806"/>
            <a:ext cx="3831135" cy="573719"/>
          </a:xfrm>
        </p:spPr>
        <p:txBody>
          <a:bodyPr>
            <a:normAutofit/>
          </a:bodyPr>
          <a:lstStyle/>
          <a:p>
            <a:r>
              <a:rPr lang="en-CA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025D8-1DE2-4720-9AF3-84823D688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995" y="1528549"/>
            <a:ext cx="8062323" cy="4454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Entrepreneurs vs. small business owners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Advantages and disadvantages of starting a small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Importance of small businesses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Starting a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Franchising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Financing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Protecting your ideas (intellectual property)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Business failure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Growing your business</a:t>
            </a:r>
          </a:p>
          <a:p>
            <a:pPr marL="457200" indent="-457200">
              <a:buClr>
                <a:srgbClr val="243F60"/>
              </a:buClr>
              <a:buFont typeface="Arial" panose="020B0604020202020204" pitchFamily="34" charset="0"/>
              <a:buChar char="•"/>
              <a:defRPr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227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23B8-B8AC-4B9A-AEBC-9AA5B9E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39" y="389268"/>
            <a:ext cx="7779388" cy="6463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Entrepreneurs and small business owners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4C6D1-4187-4B9F-A6B5-64144B1D7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280" y="1664020"/>
            <a:ext cx="7383440" cy="39229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Entrepreneurs….</a:t>
            </a:r>
          </a:p>
          <a:p>
            <a:pPr marL="120015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Operate growth-oriented businesses</a:t>
            </a:r>
          </a:p>
          <a:p>
            <a:pPr marL="120015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Take more (calculated) risks</a:t>
            </a:r>
          </a:p>
          <a:p>
            <a:pPr marL="120015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Are relatively more innovative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…compare to small business owners (“lifestyle businesses”)</a:t>
            </a:r>
          </a:p>
        </p:txBody>
      </p:sp>
      <p:pic>
        <p:nvPicPr>
          <p:cNvPr id="4" name="Picture 2" descr="Steve Jobs and Brian Wozniak." title="Picture">
            <a:extLst>
              <a:ext uri="{FF2B5EF4-FFF2-40B4-BE49-F238E27FC236}">
                <a16:creationId xmlns:a16="http://schemas.microsoft.com/office/drawing/2014/main" id="{8C44B600-F9D3-4722-941F-75A93114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9496" y="5022166"/>
            <a:ext cx="2505904" cy="176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485F2-3E21-41CC-82C1-CA972944726C}"/>
              </a:ext>
            </a:extLst>
          </p:cNvPr>
          <p:cNvSpPr txBox="1"/>
          <p:nvPr/>
        </p:nvSpPr>
        <p:spPr>
          <a:xfrm>
            <a:off x="228600" y="5817243"/>
            <a:ext cx="248812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Take an Entrepreneurship -Self-Assessment Quiz</a:t>
            </a:r>
            <a:r>
              <a:rPr lang="en-C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224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D62820-6915-4CCC-8FCF-E2F56659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46" y="5420383"/>
            <a:ext cx="2060152" cy="1373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40550-271C-4759-9206-9ABB5E9E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51" y="613635"/>
            <a:ext cx="7333220" cy="797859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Small business ownership: </a:t>
            </a:r>
            <a:br>
              <a:rPr lang="en-CA" sz="3200" dirty="0"/>
            </a:br>
            <a:r>
              <a:rPr lang="en-CA" sz="3200" dirty="0"/>
              <a:t>advantages and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93D88-7436-446B-81BE-97CC97AE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147" y="1675900"/>
            <a:ext cx="4540157" cy="484276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Advantages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Own boss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Accommodate lifestyle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Financial reward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Utilize your skills/knowledge, learn new skills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4B688C2-5AC8-4C9D-BD73-1A474F532450}"/>
              </a:ext>
            </a:extLst>
          </p:cNvPr>
          <p:cNvSpPr txBox="1">
            <a:spLocks/>
          </p:cNvSpPr>
          <p:nvPr/>
        </p:nvSpPr>
        <p:spPr>
          <a:xfrm>
            <a:off x="4373696" y="1677236"/>
            <a:ext cx="4540157" cy="520281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Disadvantages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Time commitment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Responsibility and stress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Financial risk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No security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Need to do things not good at or don’t enjoy</a:t>
            </a:r>
          </a:p>
        </p:txBody>
      </p:sp>
    </p:spTree>
    <p:extLst>
      <p:ext uri="{BB962C8B-B14F-4D97-AF65-F5344CB8AC3E}">
        <p14:creationId xmlns:p14="http://schemas.microsoft.com/office/powerpoint/2010/main" val="11347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E187-C1D9-4197-BDA3-A3E2852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463" y="248435"/>
            <a:ext cx="5919461" cy="797859"/>
          </a:xfrm>
        </p:spPr>
        <p:txBody>
          <a:bodyPr/>
          <a:lstStyle/>
          <a:p>
            <a:r>
              <a:rPr lang="en-CA" dirty="0"/>
              <a:t>Importance of small businesses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2545B-CA6B-4893-8DF7-F3966B678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959" y="1536192"/>
            <a:ext cx="8550082" cy="483100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b="1" dirty="0"/>
              <a:t>Jobs</a:t>
            </a:r>
          </a:p>
          <a:p>
            <a:pPr lvl="2"/>
            <a:r>
              <a:rPr lang="en-US" altLang="en-US" dirty="0"/>
              <a:t>Entry point for most workers</a:t>
            </a:r>
          </a:p>
          <a:p>
            <a:pPr lvl="2"/>
            <a:r>
              <a:rPr lang="en-US" altLang="en-US" dirty="0"/>
              <a:t>Small firms hire and fire workers more frequently than larger firms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1" dirty="0"/>
              <a:t>Innovation</a:t>
            </a:r>
          </a:p>
          <a:p>
            <a:pPr lvl="2"/>
            <a:r>
              <a:rPr lang="en-US" altLang="en-US" dirty="0"/>
              <a:t>More patents per employee than large firms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Complement larger organizations </a:t>
            </a:r>
            <a:r>
              <a:rPr lang="en-US" dirty="0"/>
              <a:t>at different points in their supply chains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9CBE6-474C-45AC-A399-C31ABDA3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2" y="5619736"/>
            <a:ext cx="1985511" cy="11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2C98-885D-4218-BFFB-A12245CF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73" y="227759"/>
            <a:ext cx="6381023" cy="797859"/>
          </a:xfrm>
        </p:spPr>
        <p:txBody>
          <a:bodyPr/>
          <a:lstStyle/>
          <a:p>
            <a:r>
              <a:rPr lang="en-US" altLang="en-US" dirty="0"/>
              <a:t>Starting a Business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EEE94-5AA1-44D3-AB81-CC0365853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148" y="1025618"/>
            <a:ext cx="8279704" cy="56046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What is the business idea?</a:t>
            </a:r>
          </a:p>
          <a:p>
            <a:pPr lvl="1">
              <a:defRPr/>
            </a:pPr>
            <a:r>
              <a:rPr lang="en-US" altLang="en-US" sz="2000" dirty="0"/>
              <a:t>Is it feasible?</a:t>
            </a:r>
          </a:p>
          <a:p>
            <a:pPr lvl="1">
              <a:defRPr/>
            </a:pPr>
            <a:r>
              <a:rPr lang="en-US" altLang="en-US" sz="2000" dirty="0"/>
              <a:t>Does it fill an unmet need or solve a problem?</a:t>
            </a:r>
          </a:p>
          <a:p>
            <a:pPr lvl="1">
              <a:defRPr/>
            </a:pPr>
            <a:r>
              <a:rPr lang="en-US" altLang="en-US" sz="2000" dirty="0"/>
              <a:t>What is the competitive advantage?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What is the target market and industry?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How will it be started (new, buy existing, franchise)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What form of ownership will it use? </a:t>
            </a:r>
            <a:r>
              <a:rPr lang="en-US" altLang="en-US" sz="1800" dirty="0"/>
              <a:t>(see previous chapter)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How will it be financed?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Create a business plan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hlinkClick r:id="rId3"/>
              </a:rPr>
              <a:t>20 reasons why you need a business plan</a:t>
            </a:r>
            <a:endParaRPr lang="en-US" altLang="en-US" sz="2000" dirty="0"/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hlinkClick r:id="rId4"/>
              </a:rPr>
              <a:t>Business plan </a:t>
            </a:r>
            <a:r>
              <a:rPr lang="en-US" altLang="en-US" sz="2000" dirty="0"/>
              <a:t>outline 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/>
              <a:t>Etc</a:t>
            </a:r>
            <a:r>
              <a:rPr lang="en-US" altLang="en-US" sz="2000" dirty="0"/>
              <a:t>…. (see info guides for starting a small </a:t>
            </a:r>
            <a:br>
              <a:rPr lang="en-US" altLang="en-US" sz="2000" dirty="0"/>
            </a:br>
            <a:r>
              <a:rPr lang="en-US" altLang="en-US" sz="2000" dirty="0"/>
              <a:t>business, such as </a:t>
            </a:r>
            <a:r>
              <a:rPr lang="en-US" altLang="en-US" sz="2000" dirty="0">
                <a:hlinkClick r:id="rId5"/>
              </a:rPr>
              <a:t>Royal Bank of Canada guide</a:t>
            </a:r>
            <a:r>
              <a:rPr lang="en-US" altLang="en-US" sz="2000" dirty="0"/>
              <a:t>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00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62" y="490806"/>
            <a:ext cx="7378262" cy="797859"/>
          </a:xfrm>
        </p:spPr>
        <p:txBody>
          <a:bodyPr>
            <a:normAutofit fontScale="90000"/>
          </a:bodyPr>
          <a:lstStyle/>
          <a:p>
            <a:r>
              <a:rPr lang="en-CA" dirty="0"/>
              <a:t>Fanshawe college entrepreneurial services: </a:t>
            </a:r>
            <a:r>
              <a:rPr lang="en-CA" dirty="0" err="1"/>
              <a:t>LeaP</a:t>
            </a:r>
            <a:r>
              <a:rPr lang="en-CA" dirty="0"/>
              <a:t> junction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6" y="1391941"/>
            <a:ext cx="3905814" cy="134007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12474" y="1022197"/>
            <a:ext cx="3995387" cy="901810"/>
          </a:xfrm>
        </p:spPr>
        <p:txBody>
          <a:bodyPr/>
          <a:lstStyle/>
          <a:p>
            <a:r>
              <a:rPr lang="en-CA" dirty="0">
                <a:hlinkClick r:id="rId3"/>
              </a:rPr>
              <a:t>www.leapjunction.ca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524" y="1856334"/>
            <a:ext cx="3105150" cy="191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57161"/>
          <a:stretch/>
        </p:blipFill>
        <p:spPr>
          <a:xfrm>
            <a:off x="6555499" y="3939189"/>
            <a:ext cx="2257425" cy="799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38239"/>
          <a:stretch/>
        </p:blipFill>
        <p:spPr>
          <a:xfrm>
            <a:off x="6349562" y="4494950"/>
            <a:ext cx="2000250" cy="8235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-858" b="59470"/>
          <a:stretch/>
        </p:blipFill>
        <p:spPr>
          <a:xfrm>
            <a:off x="6610167" y="5075084"/>
            <a:ext cx="2266950" cy="760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66655" y="2732011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8"/>
              </a:rPr>
              <a:t>60-second pitch competition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/>
          <a:srcRect l="-3297" t="-2446" r="3297" b="52126"/>
          <a:stretch/>
        </p:blipFill>
        <p:spPr>
          <a:xfrm>
            <a:off x="6431674" y="5592485"/>
            <a:ext cx="2390775" cy="9729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808" y="3840244"/>
            <a:ext cx="2539707" cy="2363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5102" y="3129446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11"/>
              </a:rPr>
              <a:t>Video: LEAP Junction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2259" y="4339073"/>
            <a:ext cx="2507748" cy="1225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8856" y="5592485"/>
            <a:ext cx="3746064" cy="10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AD7E-AA01-4142-BC22-DEDE8D30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42" y="219206"/>
            <a:ext cx="5753715" cy="797859"/>
          </a:xfrm>
        </p:spPr>
        <p:txBody>
          <a:bodyPr/>
          <a:lstStyle/>
          <a:p>
            <a:r>
              <a:rPr lang="en-US" altLang="en-US" dirty="0"/>
              <a:t>Starting a Business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5F51-7566-4D5E-A638-6E1D30E90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781" y="1577441"/>
            <a:ext cx="8655485" cy="51026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Start from scratch (</a:t>
            </a:r>
            <a:r>
              <a:rPr lang="en-US" altLang="en-US" b="1" dirty="0"/>
              <a:t>new</a:t>
            </a:r>
            <a:r>
              <a:rPr lang="en-US" alt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Most common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Highest risk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Most flexibility to build the business any way you want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Buy an </a:t>
            </a:r>
            <a:r>
              <a:rPr lang="en-US" altLang="en-US" b="1" dirty="0"/>
              <a:t>existing</a:t>
            </a:r>
            <a:r>
              <a:rPr lang="en-US" altLang="en-US" dirty="0"/>
              <a:t> business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Proven product, current customers, active suppliers, trained employees, a known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Due diligence is required!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DFB8F-35D4-4F39-A16F-00A740B5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96" y="177956"/>
            <a:ext cx="1885523" cy="15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883-4C7A-449D-8B45-2D466328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Starting a business (cont’d)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0917-0FCB-45B3-8451-A0EAD6210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501" y="1503487"/>
            <a:ext cx="8254565" cy="36163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Franchise</a:t>
            </a:r>
            <a:r>
              <a:rPr lang="en-US" dirty="0"/>
              <a:t>: a</a:t>
            </a:r>
            <a:r>
              <a:rPr lang="en-CA" dirty="0"/>
              <a:t> licence</a:t>
            </a:r>
            <a:r>
              <a:rPr lang="en-US" dirty="0"/>
              <a:t> to use someone else’s trademark, products, and business practices for a period of time </a:t>
            </a:r>
            <a:endParaRPr lang="en-CA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i="1" dirty="0"/>
              <a:t>Franchiser</a:t>
            </a:r>
            <a:r>
              <a:rPr lang="en-US" b="1" dirty="0"/>
              <a:t>: </a:t>
            </a:r>
            <a:r>
              <a:rPr lang="en-US" dirty="0"/>
              <a:t>The business selling the franchise </a:t>
            </a:r>
            <a:r>
              <a:rPr lang="en-US" dirty="0" err="1"/>
              <a:t>licence</a:t>
            </a:r>
            <a:endParaRPr lang="en-CA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i="1" dirty="0"/>
              <a:t>Franchisee</a:t>
            </a:r>
            <a:r>
              <a:rPr lang="en-US" dirty="0"/>
              <a:t>: The individual/business buying the franchise </a:t>
            </a:r>
            <a:r>
              <a:rPr lang="en-US" dirty="0" err="1"/>
              <a:t>licence</a:t>
            </a:r>
            <a:endParaRPr lang="en-CA" dirty="0"/>
          </a:p>
          <a:p>
            <a:r>
              <a:rPr lang="en-US" dirty="0"/>
              <a:t> 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3070-CCC1-4237-9FBD-A14AA8C6CFE2}"/>
              </a:ext>
            </a:extLst>
          </p:cNvPr>
          <p:cNvSpPr txBox="1"/>
          <p:nvPr/>
        </p:nvSpPr>
        <p:spPr>
          <a:xfrm>
            <a:off x="378283" y="5440077"/>
            <a:ext cx="161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hlinkClick r:id="rId3"/>
              </a:rPr>
              <a:t>Buying a Franchise in Canada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34477-78F2-49F7-8D48-B4D47CAE1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768" y="5152572"/>
            <a:ext cx="123825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389FB-E7EC-433B-AD26-8735B3AB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02" y="5845818"/>
            <a:ext cx="1030412" cy="801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56F4D-C2D8-4B71-94E9-AA6793F59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856" y="5731015"/>
            <a:ext cx="146685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7BF2F-928B-442F-B21E-5E2603985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781" y="5589676"/>
            <a:ext cx="1206075" cy="1141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621B6-E393-49FC-90EC-40796782A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081" y="5275583"/>
            <a:ext cx="2171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59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21&quot;&gt;&lt;object type=&quot;3&quot; unique_id=&quot;10022&quot;&gt;&lt;property id=&quot;20148&quot; value=&quot;5&quot;/&gt;&lt;property id=&quot;20300&quot; value=&quot;Slide 1 - &amp;quot;MGMT 6055 Project Scope &amp;amp; requirements&amp;quot;&quot;/&gt;&lt;property id=&quot;20307&quot; value=&quot;259&quot;/&gt;&lt;/object&gt;&lt;object type=&quot;3&quot; unique_id=&quot;10023&quot;&gt;&lt;property id=&quot;20148&quot; value=&quot;5&quot;/&gt;&lt;property id=&quot;20300&quot; value=&quot;Slide 2 - &amp;quot;Objectives&amp;quot;&quot;/&gt;&lt;property id=&quot;20307&quot; value=&quot;260&quot;/&gt;&lt;/object&gt;&lt;object type=&quot;3&quot; unique_id=&quot;10024&quot;&gt;&lt;property id=&quot;20148&quot; value=&quot;5&quot;/&gt;&lt;property id=&quot;20300&quot; value=&quot;Slide 3 - &amp;quot;Who am I … ???&amp;quot;&quot;/&gt;&lt;property id=&quot;20307&quot; value=&quot;261&quot;/&gt;&lt;/object&gt;&lt;object type=&quot;3&quot; unique_id=&quot;10025&quot;&gt;&lt;property id=&quot;20148&quot; value=&quot;5&quot;/&gt;&lt;property id=&quot;20300&quot; value=&quot;Slide 4 - &amp;quot;Office Hours&amp;quot;&quot;/&gt;&lt;property id=&quot;20307&quot; value=&quot;262&quot;/&gt;&lt;/object&gt;&lt;object type=&quot;3&quot; unique_id=&quot;10026&quot;&gt;&lt;property id=&quot;20148&quot; value=&quot;5&quot;/&gt;&lt;property id=&quot;20300&quot; value=&quot;Slide 5 - &amp;quot;My Role&amp;quot;&quot;/&gt;&lt;property id=&quot;20307&quot; value=&quot;263&quot;/&gt;&lt;/object&gt;&lt;object type=&quot;3&quot; unique_id=&quot;10027&quot;&gt;&lt;property id=&quot;20148&quot; value=&quot;5&quot;/&gt;&lt;property id=&quot;20300&quot; value=&quot;Slide 6 - &amp;quot;Who are you..??&amp;quot;&quot;/&gt;&lt;property id=&quot;20307&quot; value=&quot;264&quot;/&gt;&lt;/object&gt;&lt;object type=&quot;3&quot; unique_id=&quot;10028&quot;&gt;&lt;property id=&quot;20148&quot; value=&quot;5&quot;/&gt;&lt;property id=&quot;20300&quot; value=&quot;Slide 7 - &amp;quot;What is project management.?&amp;quot;&quot;/&gt;&lt;property id=&quot;20307&quot; value=&quot;265&quot;/&gt;&lt;/object&gt;&lt;object type=&quot;3&quot; unique_id=&quot;10029&quot;&gt;&lt;property id=&quot;20148&quot; value=&quot;5&quot;/&gt;&lt;property id=&quot;20300&quot; value=&quot;Slide 8 - &amp;quot;What is project management.?&amp;quot;&quot;/&gt;&lt;property id=&quot;20307&quot; value=&quot;266&quot;/&gt;&lt;/object&gt;&lt;object type=&quot;3&quot; unique_id=&quot;10030&quot;&gt;&lt;property id=&quot;20148&quot; value=&quot;5&quot;/&gt;&lt;property id=&quot;20300&quot; value=&quot;Slide 9 - &amp;quot;Median Salaries for Project Managers - Top Countries&amp;quot;&quot;/&gt;&lt;property id=&quot;20307&quot; value=&quot;267&quot;/&gt;&lt;/object&gt;&lt;object type=&quot;3&quot; unique_id=&quot;10031&quot;&gt;&lt;property id=&quot;20148&quot; value=&quot;5&quot;/&gt;&lt;property id=&quot;20300&quot; value=&quot;Slide 10 - &amp;quot;About the Course: CIS and Course Schedule&amp;quot;&quot;/&gt;&lt;property id=&quot;20307&quot; value=&quot;268&quot;/&gt;&lt;/object&gt;&lt;object type=&quot;3&quot; unique_id=&quot;10032&quot;&gt;&lt;property id=&quot;20148&quot; value=&quot;5&quot;/&gt;&lt;property id=&quot;20300&quot; value=&quot;Slide 11 - &amp;quot;Evaluation&amp;quot;&quot;/&gt;&lt;property id=&quot;20307&quot; value=&quot;269&quot;/&gt;&lt;/object&gt;&lt;object type=&quot;3&quot; unique_id=&quot;10033&quot;&gt;&lt;property id=&quot;20148&quot; value=&quot;5&quot;/&gt;&lt;property id=&quot;20300&quot; value=&quot;Slide 12 - &amp;quot;Evaluations&amp;quot;&quot;/&gt;&lt;property id=&quot;20307&quot; value=&quot;270&quot;/&gt;&lt;/object&gt;&lt;object type=&quot;3&quot; unique_id=&quot;10034&quot;&gt;&lt;property id=&quot;20148&quot; value=&quot;5&quot;/&gt;&lt;property id=&quot;20300&quot; value=&quot;Slide 13 - &amp;quot;Two Course Text Books&amp;quot;&quot;/&gt;&lt;property id=&quot;20307&quot; value=&quot;271&quot;/&gt;&lt;/object&gt;&lt;object type=&quot;3&quot; unique_id=&quot;10035&quot;&gt;&lt;property id=&quot;20148&quot; value=&quot;5&quot;/&gt;&lt;property id=&quot;20300&quot; value=&quot;Slide 14 - &amp;quot;My Expectations&amp;quot;&quot;/&gt;&lt;property id=&quot;20307&quot; value=&quot;272&quot;/&gt;&lt;/object&gt;&lt;object type=&quot;3&quot; unique_id=&quot;10036&quot;&gt;&lt;property id=&quot;20148&quot; value=&quot;5&quot;/&gt;&lt;property id=&quot;20300&quot; value=&quot;Slide 15 - &amp;quot;My Expectations&amp;quot;&quot;/&gt;&lt;property id=&quot;20307&quot; value=&quot;273&quot;/&gt;&lt;/object&gt;&lt;object type=&quot;3&quot; unique_id=&quot;10037&quot;&gt;&lt;property id=&quot;20148&quot; value=&quot;5&quot;/&gt;&lt;property id=&quot;20300&quot; value=&quot;Slide 16 - &amp;quot;Things to think about&amp;quot;&quot;/&gt;&lt;property id=&quot;20307&quot; value=&quot;274&quot;/&gt;&lt;/object&gt;&lt;object type=&quot;3&quot; unique_id=&quot;10038&quot;&gt;&lt;property id=&quot;20148&quot; value=&quot;5&quot;/&gt;&lt;property id=&quot;20300&quot; value=&quot;Slide 17 - &amp;quot;Academic Integrity&amp;quot;&quot;/&gt;&lt;property id=&quot;20307&quot; value=&quot;275&quot;/&gt;&lt;/object&gt;&lt;object type=&quot;3&quot; unique_id=&quot;10039&quot;&gt;&lt;property id=&quot;20148&quot; value=&quot;5&quot;/&gt;&lt;property id=&quot;20300&quot; value=&quot;Slide 18 - &amp;quot;What is an Academic Offence?&amp;quot;&quot;/&gt;&lt;property id=&quot;20307&quot; value=&quot;276&quot;/&gt;&lt;/object&gt;&lt;object type=&quot;3&quot; unique_id=&quot;10040&quot;&gt;&lt;property id=&quot;20148&quot; value=&quot;5&quot;/&gt;&lt;property id=&quot;20300&quot; value=&quot;Slide 19 - &amp;quot;Penalties for Academic Offences&amp;quot;&quot;/&gt;&lt;property id=&quot;20307&quot; value=&quot;277&quot;/&gt;&lt;/object&gt;&lt;object type=&quot;3&quot; unique_id=&quot;10041&quot;&gt;&lt;property id=&quot;20148&quot; value=&quot;5&quot;/&gt;&lt;property id=&quot;20300&quot; value=&quot;Slide 20 - &amp;quot;Cheating Includes  (but is not limited to…)&amp;quot;&quot;/&gt;&lt;property id=&quot;20307&quot; value=&quot;278&quot;/&gt;&lt;/object&gt;&lt;object type=&quot;3&quot; unique_id=&quot;10042&quot;&gt;&lt;property id=&quot;20148&quot; value=&quot;5&quot;/&gt;&lt;property id=&quot;20300&quot; value=&quot;Slide 21 - &amp;quot;Cheating Includes…&amp;quot;&quot;/&gt;&lt;property id=&quot;20307&quot; value=&quot;279&quot;/&gt;&lt;/object&gt;&lt;object type=&quot;3&quot; unique_id=&quot;10043&quot;&gt;&lt;property id=&quot;20148&quot; value=&quot;5&quot;/&gt;&lt;property id=&quot;20300&quot; value=&quot;Slide 22 - &amp;quot;Cheating Includes…&amp;quot;&quot;/&gt;&lt;property id=&quot;20307&quot; value=&quot;280&quot;/&gt;&lt;/object&gt;&lt;object type=&quot;3&quot; unique_id=&quot;10044&quot;&gt;&lt;property id=&quot;20148&quot; value=&quot;5&quot;/&gt;&lt;property id=&quot;20300&quot; value=&quot;Slide 23 - &amp;quot;Policies  (in FOL Content on our Course Site)&amp;quot;&quot;/&gt;&lt;property id=&quot;20307&quot; value=&quot;281&quot;/&gt;&lt;/object&gt;&lt;object type=&quot;3&quot; unique_id=&quot;10045&quot;&gt;&lt;property id=&quot;20148&quot; value=&quot;5&quot;/&gt;&lt;property id=&quot;20300&quot; value=&quot;Slide 24 - &amp;quot;Academic Integrity Module&amp;quot;&quot;/&gt;&lt;property id=&quot;20307&quot; value=&quot;282&quot;/&gt;&lt;/object&gt;&lt;object type=&quot;3&quot; unique_id=&quot;10046&quot;&gt;&lt;property id=&quot;20148&quot; value=&quot;5&quot;/&gt;&lt;property id=&quot;20300&quot; value=&quot;Slide 25 - &amp;quot;Citing the APA Way&amp;quot;&quot;/&gt;&lt;property id=&quot;20307&quot; value=&quot;283&quot;/&gt;&lt;/object&gt;&lt;object type=&quot;3&quot; unique_id=&quot;10047&quot;&gt;&lt;property id=&quot;20148&quot; value=&quot;5&quot;/&gt;&lt;property id=&quot;20300&quot; value=&quot;Slide 26 - &amp;quot;Citations Using APA Part 1: In-text citation&amp;quot;&quot;/&gt;&lt;property id=&quot;20307&quot; value=&quot;284&quot;/&gt;&lt;/object&gt;&lt;object type=&quot;3&quot; unique_id=&quot;10048&quot;&gt;&lt;property id=&quot;20148&quot; value=&quot;5&quot;/&gt;&lt;property id=&quot;20300&quot; value=&quot;Slide 27 - &amp;quot;Citations Using APA: Part 2: Reference Page at the end of the Assignment&amp;quot;&quot;/&gt;&lt;property id=&quot;20307&quot; value=&quot;285&quot;/&gt;&lt;/object&gt;&lt;object type=&quot;3&quot; unique_id=&quot;10049&quot;&gt;&lt;property id=&quot;20148&quot; value=&quot;5&quot;/&gt;&lt;property id=&quot;20300&quot; value=&quot;Slide 28 - &amp;quot;Citing Course Templates/ PowerPoints for Assignments&amp;quot;&quot;/&gt;&lt;property id=&quot;20307&quot; value=&quot;286&quot;/&gt;&lt;/object&gt;&lt;object type=&quot;3&quot; unique_id=&quot;10050&quot;&gt;&lt;property id=&quot;20148&quot; value=&quot;5&quot;/&gt;&lt;property id=&quot;20300&quot; value=&quot;Slide 29 - &amp;quot;Policies  (in FOL Content on our Course Site)&amp;quot;&quot;/&gt;&lt;property id=&quot;20307&quot; value=&quot;287&quot;/&gt;&lt;/object&gt;&lt;object type=&quot;3&quot; unique_id=&quot;10051&quot;&gt;&lt;property id=&quot;20148&quot; value=&quot;5&quot;/&gt;&lt;property id=&quot;20300&quot; value=&quot;Slide 30 - &amp;quot;Form Teams for the Course&amp;quot;&quot;/&gt;&lt;property id=&quot;20307&quot; value=&quot;288&quot;/&gt;&lt;/object&gt;&lt;object type=&quot;3&quot; unique_id=&quot;10052&quot;&gt;&lt;property id=&quot;20148&quot; value=&quot;5&quot;/&gt;&lt;property id=&quot;20300&quot; value=&quot;Slide 31 - &amp;quot;Your Task This Week&amp;quot;&quot;/&gt;&lt;property id=&quot;20307&quot; value=&quot;289&quot;/&gt;&lt;/object&gt;&lt;object type=&quot;3&quot; unique_id=&quot;10053&quot;&gt;&lt;property id=&quot;20148&quot; value=&quot;5&quot;/&gt;&lt;property id=&quot;20300&quot; value=&quot;Slide 32 - &amp;quot;Before Next Week’s Class&amp;quot;&quot;/&gt;&lt;property id=&quot;20307&quot; value=&quot;290&quot;/&gt;&lt;/object&gt;&lt;object type=&quot;3&quot; unique_id=&quot;10054&quot;&gt;&lt;property id=&quot;20148&quot; value=&quot;5&quot;/&gt;&lt;property id=&quot;20300&quot; value=&quot;Slide 33 - &amp;quot;Come to class with&amp;quot;&quot;/&gt;&lt;property id=&quot;20307&quot; value=&quot;291&quot;/&gt;&lt;/object&gt;&lt;object type=&quot;3&quot; unique_id=&quot;10055&quot;&gt;&lt;property id=&quot;20148&quot; value=&quot;5&quot;/&gt;&lt;property id=&quot;20300&quot; value=&quot;Slide 34 - &amp;quot;Summary&amp;quot;&quot;/&gt;&lt;property id=&quot;20307&quot; value=&quot;292&quot;/&gt;&lt;/object&gt;&lt;/object&gt;&lt;object type=&quot;8&quot; unique_id=&quot;100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[Read-Only]" id="{42CBF927-25A3-4E8B-A82E-1F879174CF65}" vid="{A36FA767-59C6-45C5-857E-46233CC67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LKSB_PowerPoint_Template copy</Template>
  <TotalTime>6495</TotalTime>
  <Words>1672</Words>
  <Application>Microsoft Office PowerPoint</Application>
  <PresentationFormat>On-screen Show (4:3)</PresentationFormat>
  <Paragraphs>170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LKSB_PowerPoint_Template</vt:lpstr>
      <vt:lpstr>MGMT 6057   contemporary business management</vt:lpstr>
      <vt:lpstr>Agenda</vt:lpstr>
      <vt:lpstr>Entrepreneurs and small business owners</vt:lpstr>
      <vt:lpstr>Small business ownership:  advantages and disadvantages</vt:lpstr>
      <vt:lpstr>Importance of small businesses</vt:lpstr>
      <vt:lpstr>Starting a Business</vt:lpstr>
      <vt:lpstr>Fanshawe college entrepreneurial services: LeaP junction</vt:lpstr>
      <vt:lpstr>Starting a Business (cont’d)</vt:lpstr>
      <vt:lpstr>Starting a business (cont’d) </vt:lpstr>
      <vt:lpstr>Starting a business - Franchise (cont’d) </vt:lpstr>
      <vt:lpstr>financing</vt:lpstr>
      <vt:lpstr>Protecting your ideas:  Patents, trademarks, copyrights</vt:lpstr>
      <vt:lpstr>Protecting your ideas:  Patents, trademarks, copyrights</vt:lpstr>
      <vt:lpstr>Business survival rates  (december 2019)</vt:lpstr>
      <vt:lpstr>Why Businesses Fail</vt:lpstr>
      <vt:lpstr>Warning signs of impending business failure</vt:lpstr>
      <vt:lpstr>Growing your business</vt:lpstr>
      <vt:lpstr>Mergers, acquisitions, strategic alliances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katiewilson140@gmail.com</dc:creator>
  <cp:lastModifiedBy>Liyanage, Gihan Shamike</cp:lastModifiedBy>
  <cp:revision>215</cp:revision>
  <cp:lastPrinted>2019-05-21T14:51:34Z</cp:lastPrinted>
  <dcterms:created xsi:type="dcterms:W3CDTF">2016-07-21T01:47:58Z</dcterms:created>
  <dcterms:modified xsi:type="dcterms:W3CDTF">2024-02-27T02:24:20Z</dcterms:modified>
</cp:coreProperties>
</file>