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7" r:id="rId3"/>
    <p:sldId id="272" r:id="rId4"/>
    <p:sldId id="273" r:id="rId5"/>
    <p:sldId id="274" r:id="rId6"/>
    <p:sldId id="275" r:id="rId7"/>
    <p:sldId id="276" r:id="rId8"/>
    <p:sldId id="277" r:id="rId9"/>
    <p:sldId id="305" r:id="rId10"/>
    <p:sldId id="268" r:id="rId11"/>
    <p:sldId id="271" r:id="rId12"/>
    <p:sldId id="280" r:id="rId13"/>
    <p:sldId id="278" r:id="rId14"/>
    <p:sldId id="279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371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332" y="96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CC7505-DB07-41B9-8336-3E0982DAABCB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FD3FF3-1FB7-4BD4-A047-B2E8741867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6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pr.com/guides/business-studies/organising/decentralis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http://www.house-of-control.nl/uploads/images/management-span-of-control1.png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https://www.toppr.com/guides/business-studies/organising/decentralisation/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https://media.buzzle.com/media/images-en/illustrations/business/1200-73666465-network-structure.jpg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https://www.allbusiness.com/asset/2016/02/Organizational-Structure.jpg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/>
              <a:t>[Adam Smith wrote about ‘the invisible hand’ of free markets in ‘The Wealth of Nations’ (</a:t>
            </a:r>
            <a:r>
              <a:rPr lang="en-CA" sz="1200" i="1" dirty="0" err="1"/>
              <a:t>ch.</a:t>
            </a:r>
            <a:r>
              <a:rPr lang="en-CA" sz="1200" i="1" dirty="0"/>
              <a:t> 2)]</a:t>
            </a:r>
          </a:p>
          <a:p>
            <a:endParaRPr lang="en-CA" dirty="0"/>
          </a:p>
          <a:p>
            <a:r>
              <a:rPr lang="en-CA" dirty="0"/>
              <a:t>Image: https://i.ytimg.com/vi/ejJRhn53X2M/maxresdefault.jpg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http://hr-organizational-structure-strategy.blogspot.com/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Source: http://hr-organizational-structure-strategy.blogspot.com/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https://miro.medium.com/max/7448/1*A_gpby5OeJyLYG8StQuILg.png</a:t>
            </a:r>
          </a:p>
          <a:p>
            <a:r>
              <a:rPr lang="en-CA" dirty="0"/>
              <a:t>https://image2.slideserve.com/5263700/outline-of-matrix-organisation-structu</a:t>
            </a:r>
          </a:p>
          <a:p>
            <a:r>
              <a:rPr lang="en-CA"/>
              <a:t>https://www.functionly.com/orginometry/org-charts/the-dotted-line-on-your-organizational-chartre-solid-lines-line-authority-broken-lines-project-authority-l</a:t>
            </a:r>
            <a:r>
              <a:rPr lang="en-CA" dirty="0"/>
              <a:t>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</a:t>
            </a:r>
            <a:r>
              <a:rPr lang="en-CA" baseline="0" dirty="0"/>
              <a:t> e-text course textbook (p. 174 of printed version)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http://hashtag-bg.com/wp-content/uploads/2018/08/span-of-control-resume-management-leadership-training-5b77402dbdc03.png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490806"/>
            <a:ext cx="6381023" cy="79785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536192"/>
            <a:ext cx="7485035" cy="379572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t>6/13/2023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Tuesday, June 13,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-i-M7-3ay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7314684" cy="228131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MGMT 6057 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contemporary business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2066" y="4421688"/>
            <a:ext cx="7660989" cy="921284"/>
          </a:xfrm>
        </p:spPr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3200" b="1" dirty="0"/>
              <a:t>Module 6: structuring organizations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60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81" y="924726"/>
            <a:ext cx="6713946" cy="572580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2C10A58-377D-45A3-8AB4-97FA74D4C1BA}"/>
              </a:ext>
            </a:extLst>
          </p:cNvPr>
          <p:cNvSpPr/>
          <p:nvPr/>
        </p:nvSpPr>
        <p:spPr>
          <a:xfrm rot="10800000">
            <a:off x="617468" y="1508165"/>
            <a:ext cx="1948544" cy="4912539"/>
          </a:xfrm>
          <a:prstGeom prst="downArrow">
            <a:avLst>
              <a:gd name="adj1" fmla="val 63408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B6AA4-175C-40D8-811B-75E5A6C28415}"/>
              </a:ext>
            </a:extLst>
          </p:cNvPr>
          <p:cNvSpPr txBox="1"/>
          <p:nvPr/>
        </p:nvSpPr>
        <p:spPr>
          <a:xfrm rot="5400000">
            <a:off x="-38443" y="3961053"/>
            <a:ext cx="3170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Responsibility, power,</a:t>
            </a:r>
            <a:br>
              <a:rPr lang="en-CA" sz="2400" dirty="0"/>
            </a:br>
            <a:r>
              <a:rPr lang="en-CA" sz="2400" dirty="0"/>
              <a:t> pay, prestige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53" y="652955"/>
            <a:ext cx="4207047" cy="656197"/>
          </a:xfrm>
        </p:spPr>
        <p:txBody>
          <a:bodyPr/>
          <a:lstStyle/>
          <a:p>
            <a:r>
              <a:rPr lang="en-CA" dirty="0"/>
              <a:t>Levels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137811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44DA3-C398-42F8-8E5B-5728B75D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82" y="4340448"/>
            <a:ext cx="4600818" cy="2523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3" y="317268"/>
            <a:ext cx="6381023" cy="797859"/>
          </a:xfrm>
        </p:spPr>
        <p:txBody>
          <a:bodyPr/>
          <a:lstStyle/>
          <a:p>
            <a:r>
              <a:rPr lang="en-CA" dirty="0"/>
              <a:t>Span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377" y="1401288"/>
            <a:ext cx="8654658" cy="53072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Number of subordinates reporting to a superior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Determines the number of layers between top and bottom positions in an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As company grows, it usually adds more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Which is better? It depends on frequency/type of interaction, competence of personnel, nature of work, willingness of managers to delegate, etc. </a:t>
            </a:r>
          </a:p>
        </p:txBody>
      </p:sp>
    </p:spTree>
    <p:extLst>
      <p:ext uri="{BB962C8B-B14F-4D97-AF65-F5344CB8AC3E}">
        <p14:creationId xmlns:p14="http://schemas.microsoft.com/office/powerpoint/2010/main" val="43766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83" y="1338349"/>
            <a:ext cx="3395757" cy="797859"/>
          </a:xfrm>
        </p:spPr>
        <p:txBody>
          <a:bodyPr/>
          <a:lstStyle/>
          <a:p>
            <a:r>
              <a:rPr lang="en-CA" dirty="0"/>
              <a:t>Span of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99558-8F4A-4ED3-B404-44696826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47" y="1661357"/>
            <a:ext cx="3775709" cy="2624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7A964-91D4-40D3-B733-903D161A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4" y="4286250"/>
            <a:ext cx="5019675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0871C-C451-4A88-865C-7F101A9C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05" y="5785458"/>
            <a:ext cx="2339438" cy="909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2E86-00C7-4421-B4F4-E4AB1890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490807"/>
            <a:ext cx="6911439" cy="530472"/>
          </a:xfrm>
        </p:spPr>
        <p:txBody>
          <a:bodyPr>
            <a:normAutofit/>
          </a:bodyPr>
          <a:lstStyle/>
          <a:p>
            <a:r>
              <a:rPr lang="en-CA" dirty="0"/>
              <a:t>Centralization and decentralization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DDB0-17EA-4F73-80C3-F10EA9155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1103895"/>
            <a:ext cx="8514607" cy="5608376"/>
          </a:xfrm>
        </p:spPr>
        <p:txBody>
          <a:bodyPr/>
          <a:lstStyle/>
          <a:p>
            <a:r>
              <a:rPr lang="en-CA" dirty="0"/>
              <a:t>Where does decision-making authority occur in the organization?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Higher in the organization chart? </a:t>
            </a:r>
            <a:r>
              <a:rPr lang="en-CA" b="1" dirty="0">
                <a:solidFill>
                  <a:srgbClr val="C00000"/>
                </a:solidFill>
              </a:rPr>
              <a:t>Centralized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Consistency but… lower-level managers under-utilized/under-developed, may be time-consuming, lower-level personnel may have better perspective of situation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Lower in the organization chart? </a:t>
            </a:r>
            <a:r>
              <a:rPr lang="en-CA" b="1" dirty="0">
                <a:solidFill>
                  <a:srgbClr val="C00000"/>
                </a:solidFill>
              </a:rPr>
              <a:t>Decentralized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Decision-making skills developed throughout organization but… may be inconsistencies/ inefficiencies in decisions across units, may result in conflicts or competition </a:t>
            </a:r>
            <a:br>
              <a:rPr lang="en-CA" sz="2400" dirty="0"/>
            </a:br>
            <a:r>
              <a:rPr lang="en-CA" sz="2400" dirty="0"/>
              <a:t>across units </a:t>
            </a:r>
          </a:p>
        </p:txBody>
      </p:sp>
    </p:spTree>
    <p:extLst>
      <p:ext uri="{BB962C8B-B14F-4D97-AF65-F5344CB8AC3E}">
        <p14:creationId xmlns:p14="http://schemas.microsoft.com/office/powerpoint/2010/main" val="198363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1921-DC98-48E8-BD16-52FD7877E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CA" dirty="0">
                <a:hlinkClick r:id="rId2"/>
              </a:rPr>
              <a:t>Summary video: Characteristics of Organization Structure</a:t>
            </a:r>
            <a:r>
              <a:rPr lang="en-CA" dirty="0"/>
              <a:t> (5:22)</a:t>
            </a:r>
          </a:p>
        </p:txBody>
      </p:sp>
    </p:spTree>
    <p:extLst>
      <p:ext uri="{BB962C8B-B14F-4D97-AF65-F5344CB8AC3E}">
        <p14:creationId xmlns:p14="http://schemas.microsoft.com/office/powerpoint/2010/main" val="347107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BCD8-2E34-4E1C-B3A1-2294C01C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788" y="490806"/>
            <a:ext cx="3831135" cy="573719"/>
          </a:xfrm>
        </p:spPr>
        <p:txBody>
          <a:bodyPr>
            <a:normAutofit/>
          </a:bodyPr>
          <a:lstStyle/>
          <a:p>
            <a:r>
              <a:rPr lang="en-CA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25D8-1DE2-4720-9AF3-84823D688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995" y="1528549"/>
            <a:ext cx="8062323" cy="4454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Definitions: organization structure, organization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Specialization and departmentalization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Common organization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Levels of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Span of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Centralization and decentralization</a:t>
            </a:r>
          </a:p>
          <a:p>
            <a:pPr marL="457200" indent="-457200">
              <a:buClr>
                <a:srgbClr val="243F60"/>
              </a:buClr>
              <a:buFont typeface="Arial" panose="020B0604020202020204" pitchFamily="34" charset="0"/>
              <a:buChar char="•"/>
              <a:defRPr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227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279D-AB81-4CB9-A054-634FC7E81E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827467"/>
            <a:ext cx="8332631" cy="5203065"/>
          </a:xfrm>
        </p:spPr>
        <p:txBody>
          <a:bodyPr/>
          <a:lstStyle/>
          <a:p>
            <a:r>
              <a:rPr lang="en-CA" i="1" dirty="0"/>
              <a:t>Once we understand the objectives of a business...</a:t>
            </a:r>
          </a:p>
          <a:p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We need to organize and deploy human resources to meet those 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We need to determine responsibilities for managing (giving direction to, communicating with, monitoring) human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b="1" dirty="0"/>
          </a:p>
          <a:p>
            <a:pPr algn="ctr"/>
            <a:r>
              <a:rPr lang="en-CA" b="1" dirty="0">
                <a:solidFill>
                  <a:srgbClr val="C00000"/>
                </a:solidFill>
              </a:rPr>
              <a:t>Organizational structures </a:t>
            </a:r>
            <a:br>
              <a:rPr lang="en-CA" b="1" dirty="0">
                <a:solidFill>
                  <a:srgbClr val="C00000"/>
                </a:solidFill>
              </a:rPr>
            </a:br>
            <a:r>
              <a:rPr lang="en-CA" b="1" dirty="0">
                <a:solidFill>
                  <a:srgbClr val="C00000"/>
                </a:solidFill>
              </a:rPr>
              <a:t>enable us to do this!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9B063-FAB0-46F0-9C46-E9AC7F7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98" y="4724400"/>
            <a:ext cx="1979573" cy="19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080A-9C11-4CE1-95C5-B8F47B7B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917" y="173908"/>
            <a:ext cx="6381023" cy="797859"/>
          </a:xfrm>
        </p:spPr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Organizational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4ACF-3C07-4911-9CA0-C5F66EBB0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971" y="1303843"/>
            <a:ext cx="8624057" cy="521594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organizational structure </a:t>
            </a:r>
            <a:r>
              <a:rPr lang="en-US" dirty="0"/>
              <a:t>is an arrangement of job positions (or roles) that is most appropriate for your company at a specific point in time.</a:t>
            </a:r>
          </a:p>
          <a:p>
            <a:endParaRPr lang="en-CA" sz="1100" dirty="0"/>
          </a:p>
          <a:p>
            <a:r>
              <a:rPr lang="en-US" dirty="0"/>
              <a:t>An organizational structure: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outlines the various roles within an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outlines which positions report to other positions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outlines how an organization will departmentalize its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represented visually in an 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organization chart </a:t>
            </a:r>
            <a:r>
              <a:rPr lang="en-US" dirty="0"/>
              <a:t>(“org chart”)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A9A5D-D0F9-4543-8BD3-ADCE60DD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69" y="5365962"/>
            <a:ext cx="2041900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26F5-8B42-40F2-9293-CC2FA4509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335" y="789217"/>
            <a:ext cx="8540239" cy="5482794"/>
          </a:xfrm>
        </p:spPr>
        <p:txBody>
          <a:bodyPr/>
          <a:lstStyle/>
          <a:p>
            <a:r>
              <a:rPr lang="en-CA" dirty="0"/>
              <a:t>Creating an organizational structure typically involves </a:t>
            </a:r>
            <a:r>
              <a:rPr lang="en-CA" dirty="0">
                <a:solidFill>
                  <a:srgbClr val="C00000"/>
                </a:solidFill>
              </a:rPr>
              <a:t>specialization</a:t>
            </a:r>
            <a:r>
              <a:rPr lang="en-CA" dirty="0"/>
              <a:t> and </a:t>
            </a:r>
            <a:r>
              <a:rPr lang="en-CA" dirty="0">
                <a:solidFill>
                  <a:srgbClr val="C00000"/>
                </a:solidFill>
              </a:rPr>
              <a:t>departmentalization</a:t>
            </a:r>
          </a:p>
          <a:p>
            <a:endParaRPr lang="en-CA" sz="1100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</a:rPr>
              <a:t>Specialization:</a:t>
            </a:r>
            <a:r>
              <a:rPr lang="en-CA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identifying activities that need to be performed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breaking activities into tasks (or jobs, </a:t>
            </a:r>
            <a:br>
              <a:rPr lang="en-CA" dirty="0"/>
            </a:br>
            <a:r>
              <a:rPr lang="en-CA" dirty="0"/>
              <a:t>or roles) that can be performed by </a:t>
            </a:r>
            <a:br>
              <a:rPr lang="en-CA" dirty="0"/>
            </a:br>
            <a:r>
              <a:rPr lang="en-CA" dirty="0"/>
              <a:t>individuals who possess specific </a:t>
            </a:r>
            <a:br>
              <a:rPr lang="en-CA" dirty="0"/>
            </a:br>
            <a:r>
              <a:rPr lang="en-CA" dirty="0"/>
              <a:t>skills to do the work</a:t>
            </a:r>
          </a:p>
          <a:p>
            <a:br>
              <a:rPr lang="en-CA" dirty="0">
                <a:solidFill>
                  <a:srgbClr val="C00000"/>
                </a:solidFill>
              </a:rPr>
            </a:br>
            <a:r>
              <a:rPr lang="en-CA" dirty="0">
                <a:solidFill>
                  <a:srgbClr val="C00000"/>
                </a:solidFill>
              </a:rPr>
              <a:t>Departmentalization:</a:t>
            </a:r>
            <a:r>
              <a:rPr lang="en-CA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organizing jobs or roles into groups </a:t>
            </a:r>
            <a:br>
              <a:rPr lang="en-CA" dirty="0"/>
            </a:br>
            <a:r>
              <a:rPr lang="en-CA" dirty="0"/>
              <a:t>(or divisions or departments)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C1494-9956-4679-9CA2-6CB56757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91" y="5545796"/>
            <a:ext cx="2318197" cy="118399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692D0F-3163-41FE-AA2F-F025A48AAAA0}"/>
              </a:ext>
            </a:extLst>
          </p:cNvPr>
          <p:cNvSpPr/>
          <p:nvPr/>
        </p:nvSpPr>
        <p:spPr>
          <a:xfrm>
            <a:off x="6389468" y="3549516"/>
            <a:ext cx="2318197" cy="1825580"/>
          </a:xfrm>
          <a:prstGeom prst="wedgeEllipseCallout">
            <a:avLst>
              <a:gd name="adj1" fmla="val 30479"/>
              <a:gd name="adj2" fmla="val 9039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Division of labour is </a:t>
            </a:r>
            <a:r>
              <a:rPr lang="en-CA" sz="2400" i="1" dirty="0">
                <a:solidFill>
                  <a:schemeClr val="tx1"/>
                </a:solidFill>
              </a:rPr>
              <a:t>efficient</a:t>
            </a:r>
            <a:r>
              <a:rPr lang="en-CA" sz="2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213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9208-FF7E-4B60-AA11-9D3E80264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715" y="1377538"/>
            <a:ext cx="8726569" cy="46407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Typical for small &amp; mid-sized companies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Departmentalization by business function (e.g., operations, marketing, HR)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Each unit is led by person with expertise in that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Easy to understand, hierarchical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Hinders communication, decision-making across </a:t>
            </a:r>
            <a:br>
              <a:rPr lang="en-CA" sz="2400" dirty="0"/>
            </a:br>
            <a:r>
              <a:rPr lang="en-CA" sz="2400" dirty="0"/>
              <a:t>functions (possible conflicts)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FE2138-4321-4201-95FA-24DDDA52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65" y="552319"/>
            <a:ext cx="7698015" cy="486191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functional organization structures</a:t>
            </a:r>
          </a:p>
        </p:txBody>
      </p:sp>
      <p:pic>
        <p:nvPicPr>
          <p:cNvPr id="7" name="Picture 6" descr="http://2.bp.blogspot.com/-J-4h7cmsRsQ/UWd_HvmD--I/AAAAAAAAAAo/kxk-v6-uSS8/s1600/1.jpg">
            <a:extLst>
              <a:ext uri="{FF2B5EF4-FFF2-40B4-BE49-F238E27FC236}">
                <a16:creationId xmlns:a16="http://schemas.microsoft.com/office/drawing/2014/main" id="{1E2B00BA-7313-42DA-A788-B8816426691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7"/>
          <a:stretch/>
        </p:blipFill>
        <p:spPr bwMode="auto">
          <a:xfrm>
            <a:off x="1045029" y="4607626"/>
            <a:ext cx="8063351" cy="2202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4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2.bp.blogspot.com/-J-4h7cmsRsQ/UWd_HvmD--I/AAAAAAAAAAo/kxk-v6-uSS8/s1600/1.jpg">
            <a:extLst>
              <a:ext uri="{FF2B5EF4-FFF2-40B4-BE49-F238E27FC236}">
                <a16:creationId xmlns:a16="http://schemas.microsoft.com/office/drawing/2014/main" id="{9F611EC1-3EB4-42A6-9EBB-7FDABAB6D5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3" b="24413"/>
          <a:stretch/>
        </p:blipFill>
        <p:spPr bwMode="auto">
          <a:xfrm>
            <a:off x="3554817" y="3177667"/>
            <a:ext cx="5605153" cy="18036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D7A5-81D0-4ACC-B5FB-DB8777070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57" y="1169134"/>
            <a:ext cx="8701453" cy="51365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Typical for large or </a:t>
            </a:r>
            <a:br>
              <a:rPr lang="en-CA" sz="2400" dirty="0"/>
            </a:br>
            <a:r>
              <a:rPr lang="en-CA" sz="2400" dirty="0"/>
              <a:t>complex firms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Divisions organized by </a:t>
            </a:r>
            <a:br>
              <a:rPr lang="en-CA" sz="2400" dirty="0"/>
            </a:br>
            <a:r>
              <a:rPr lang="en-CA" sz="2400" dirty="0"/>
              <a:t>products, customers, </a:t>
            </a:r>
            <a:br>
              <a:rPr lang="en-CA" sz="2400" dirty="0"/>
            </a:br>
            <a:r>
              <a:rPr lang="en-CA" sz="2400" dirty="0"/>
              <a:t>geography,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Hierarchical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Downside is </a:t>
            </a:r>
            <a:br>
              <a:rPr lang="en-CA" sz="2400" dirty="0"/>
            </a:br>
            <a:r>
              <a:rPr lang="en-CA" sz="2400" dirty="0"/>
              <a:t>duplication </a:t>
            </a:r>
            <a:br>
              <a:rPr lang="en-CA" sz="2400" dirty="0"/>
            </a:br>
            <a:r>
              <a:rPr lang="en-CA" sz="2400" dirty="0"/>
              <a:t>of efforts and</a:t>
            </a:r>
            <a:br>
              <a:rPr lang="en-CA" sz="2400" dirty="0"/>
            </a:br>
            <a:r>
              <a:rPr lang="en-CA" sz="2400" dirty="0"/>
              <a:t>overly narrow</a:t>
            </a:r>
            <a:br>
              <a:rPr lang="en-CA" sz="2400" dirty="0"/>
            </a:br>
            <a:r>
              <a:rPr lang="en-CA" sz="2400" dirty="0"/>
              <a:t>focus within</a:t>
            </a:r>
            <a:br>
              <a:rPr lang="en-CA" sz="2400" dirty="0"/>
            </a:br>
            <a:r>
              <a:rPr lang="en-CA" sz="2400" dirty="0"/>
              <a:t>each branch</a:t>
            </a:r>
          </a:p>
          <a:p>
            <a:endParaRPr lang="en-CA" dirty="0"/>
          </a:p>
        </p:txBody>
      </p:sp>
      <p:pic>
        <p:nvPicPr>
          <p:cNvPr id="7" name="Picture 6" descr="http://2.bp.blogspot.com/-J-4h7cmsRsQ/UWd_HvmD--I/AAAAAAAAAAo/kxk-v6-uSS8/s1600/1.jpg">
            <a:extLst>
              <a:ext uri="{FF2B5EF4-FFF2-40B4-BE49-F238E27FC236}">
                <a16:creationId xmlns:a16="http://schemas.microsoft.com/office/drawing/2014/main" id="{21CAC17D-BB1C-4342-A760-88567E67533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3" r="2061" b="52292"/>
          <a:stretch/>
        </p:blipFill>
        <p:spPr bwMode="auto">
          <a:xfrm>
            <a:off x="3269811" y="5030397"/>
            <a:ext cx="5838569" cy="180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2.bp.blogspot.com/-J-4h7cmsRsQ/UWd_HvmD--I/AAAAAAAAAAo/kxk-v6-uSS8/s1600/1.jpg">
            <a:extLst>
              <a:ext uri="{FF2B5EF4-FFF2-40B4-BE49-F238E27FC236}">
                <a16:creationId xmlns:a16="http://schemas.microsoft.com/office/drawing/2014/main" id="{5B16463C-D60D-4C0E-89FA-C04EEBEC9F5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76664" r="10154" b="1"/>
          <a:stretch/>
        </p:blipFill>
        <p:spPr bwMode="auto">
          <a:xfrm>
            <a:off x="4546039" y="1279357"/>
            <a:ext cx="4562341" cy="15608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B4D4CB-47FF-45FA-B858-119D951F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65" y="552319"/>
            <a:ext cx="7698015" cy="486191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divisional organization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8292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0C815C-AC60-4985-A365-27166875AD55}"/>
              </a:ext>
            </a:extLst>
          </p:cNvPr>
          <p:cNvSpPr txBox="1">
            <a:spLocks/>
          </p:cNvSpPr>
          <p:nvPr/>
        </p:nvSpPr>
        <p:spPr>
          <a:xfrm>
            <a:off x="1318161" y="497061"/>
            <a:ext cx="8965869" cy="1189235"/>
          </a:xfrm>
          <a:prstGeom prst="rect">
            <a:avLst/>
          </a:prstGeom>
        </p:spPr>
        <p:txBody>
          <a:bodyPr/>
          <a:lstStyle>
            <a:lvl1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 b="0" i="0" u="none" kern="1200">
                <a:solidFill>
                  <a:srgbClr val="6F6F6F"/>
                </a:solidFill>
                <a:latin typeface="+mj-lt"/>
                <a:ea typeface="+mj-ea"/>
                <a:cs typeface="+mj-cs"/>
              </a:defRPr>
            </a:lvl1pPr>
            <a:lvl2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2pPr>
            <a:lvl3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3pPr>
            <a:lvl4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4pPr>
            <a:lvl5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5pPr>
            <a:lvl6pPr marL="586130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6pPr>
            <a:lvl7pPr marL="1172261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7pPr>
            <a:lvl8pPr marL="1758391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8pPr>
            <a:lvl9pPr marL="2344522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</a:rPr>
              <a:t>Multi-</a:t>
            </a:r>
            <a:r>
              <a:rPr lang="en-US" sz="3600" i="1" dirty="0">
                <a:solidFill>
                  <a:srgbClr val="C00000"/>
                </a:solidFill>
              </a:rPr>
              <a:t>Dimensional</a:t>
            </a:r>
            <a:r>
              <a:rPr lang="en-US" sz="3600" dirty="0">
                <a:solidFill>
                  <a:srgbClr val="C00000"/>
                </a:solidFill>
              </a:rPr>
              <a:t> (Matrix)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244E-0A56-4FA0-AFBD-10C0FE1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20" y="1258784"/>
            <a:ext cx="6962670" cy="54593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8413BE-AB96-4497-B54C-D759F1DC93AA}"/>
              </a:ext>
            </a:extLst>
          </p:cNvPr>
          <p:cNvSpPr txBox="1">
            <a:spLocks/>
          </p:cNvSpPr>
          <p:nvPr/>
        </p:nvSpPr>
        <p:spPr>
          <a:xfrm>
            <a:off x="124810" y="1260191"/>
            <a:ext cx="1931710" cy="286054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 b="0" i="0" u="none" kern="1200">
                <a:solidFill>
                  <a:srgbClr val="6F6F6F"/>
                </a:solidFill>
                <a:latin typeface="+mj-lt"/>
                <a:ea typeface="+mj-ea"/>
                <a:cs typeface="+mj-cs"/>
              </a:defRPr>
            </a:lvl1pPr>
            <a:lvl2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2pPr>
            <a:lvl3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3pPr>
            <a:lvl4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4pPr>
            <a:lvl5pPr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5pPr>
            <a:lvl6pPr marL="586130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6pPr>
            <a:lvl7pPr marL="1172261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7pPr>
            <a:lvl8pPr marL="1758391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8pPr>
            <a:lvl9pPr marL="2344522" algn="l" defTabSz="87919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00">
                <a:solidFill>
                  <a:srgbClr val="6F6F6F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Cross-functional teams: vertical reporting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lines with horizontal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links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rgbClr val="C00000"/>
                </a:solidFill>
              </a:rPr>
              <a:t>… don’t forget project-based structures, like we learned in PMBOK!</a:t>
            </a:r>
          </a:p>
        </p:txBody>
      </p:sp>
    </p:spTree>
    <p:extLst>
      <p:ext uri="{BB962C8B-B14F-4D97-AF65-F5344CB8AC3E}">
        <p14:creationId xmlns:p14="http://schemas.microsoft.com/office/powerpoint/2010/main" val="25407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7FBDD6-4619-4499-8C4A-C19CC918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231733"/>
            <a:ext cx="8790209" cy="31999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0403E6D-2DAD-459E-9C50-FD509CBE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4263390"/>
            <a:ext cx="2955895" cy="1108710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organization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4AEA6-5868-5635-899D-9CA98283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61" y="3792884"/>
            <a:ext cx="4908934" cy="28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1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21&quot;&gt;&lt;object type=&quot;3&quot; unique_id=&quot;10022&quot;&gt;&lt;property id=&quot;20148&quot; value=&quot;5&quot;/&gt;&lt;property id=&quot;20300&quot; value=&quot;Slide 1 - &amp;quot;MGMT 6055 Project Scope &amp;amp; requirements&amp;quot;&quot;/&gt;&lt;property id=&quot;20307&quot; value=&quot;259&quot;/&gt;&lt;/object&gt;&lt;object type=&quot;3&quot; unique_id=&quot;10023&quot;&gt;&lt;property id=&quot;20148&quot; value=&quot;5&quot;/&gt;&lt;property id=&quot;20300&quot; value=&quot;Slide 2 - &amp;quot;Objectives&amp;quot;&quot;/&gt;&lt;property id=&quot;20307&quot; value=&quot;260&quot;/&gt;&lt;/object&gt;&lt;object type=&quot;3&quot; unique_id=&quot;10024&quot;&gt;&lt;property id=&quot;20148&quot; value=&quot;5&quot;/&gt;&lt;property id=&quot;20300&quot; value=&quot;Slide 3 - &amp;quot;Who am I … ???&amp;quot;&quot;/&gt;&lt;property id=&quot;20307&quot; value=&quot;261&quot;/&gt;&lt;/object&gt;&lt;object type=&quot;3&quot; unique_id=&quot;10025&quot;&gt;&lt;property id=&quot;20148&quot; value=&quot;5&quot;/&gt;&lt;property id=&quot;20300&quot; value=&quot;Slide 4 - &amp;quot;Office Hours&amp;quot;&quot;/&gt;&lt;property id=&quot;20307&quot; value=&quot;262&quot;/&gt;&lt;/object&gt;&lt;object type=&quot;3&quot; unique_id=&quot;10026&quot;&gt;&lt;property id=&quot;20148&quot; value=&quot;5&quot;/&gt;&lt;property id=&quot;20300&quot; value=&quot;Slide 5 - &amp;quot;My Role&amp;quot;&quot;/&gt;&lt;property id=&quot;20307&quot; value=&quot;263&quot;/&gt;&lt;/object&gt;&lt;object type=&quot;3&quot; unique_id=&quot;10027&quot;&gt;&lt;property id=&quot;20148&quot; value=&quot;5&quot;/&gt;&lt;property id=&quot;20300&quot; value=&quot;Slide 6 - &amp;quot;Who are you..??&amp;quot;&quot;/&gt;&lt;property id=&quot;20307&quot; value=&quot;264&quot;/&gt;&lt;/object&gt;&lt;object type=&quot;3&quot; unique_id=&quot;10028&quot;&gt;&lt;property id=&quot;20148&quot; value=&quot;5&quot;/&gt;&lt;property id=&quot;20300&quot; value=&quot;Slide 7 - &amp;quot;What is project management.?&amp;quot;&quot;/&gt;&lt;property id=&quot;20307&quot; value=&quot;265&quot;/&gt;&lt;/object&gt;&lt;object type=&quot;3&quot; unique_id=&quot;10029&quot;&gt;&lt;property id=&quot;20148&quot; value=&quot;5&quot;/&gt;&lt;property id=&quot;20300&quot; value=&quot;Slide 8 - &amp;quot;What is project management.?&amp;quot;&quot;/&gt;&lt;property id=&quot;20307&quot; value=&quot;266&quot;/&gt;&lt;/object&gt;&lt;object type=&quot;3&quot; unique_id=&quot;10030&quot;&gt;&lt;property id=&quot;20148&quot; value=&quot;5&quot;/&gt;&lt;property id=&quot;20300&quot; value=&quot;Slide 9 - &amp;quot;Median Salaries for Project Managers - Top Countries&amp;quot;&quot;/&gt;&lt;property id=&quot;20307&quot; value=&quot;267&quot;/&gt;&lt;/object&gt;&lt;object type=&quot;3&quot; unique_id=&quot;10031&quot;&gt;&lt;property id=&quot;20148&quot; value=&quot;5&quot;/&gt;&lt;property id=&quot;20300&quot; value=&quot;Slide 10 - &amp;quot;About the Course: CIS and Course Schedule&amp;quot;&quot;/&gt;&lt;property id=&quot;20307&quot; value=&quot;268&quot;/&gt;&lt;/object&gt;&lt;object type=&quot;3&quot; unique_id=&quot;10032&quot;&gt;&lt;property id=&quot;20148&quot; value=&quot;5&quot;/&gt;&lt;property id=&quot;20300&quot; value=&quot;Slide 11 - &amp;quot;Evaluation&amp;quot;&quot;/&gt;&lt;property id=&quot;20307&quot; value=&quot;269&quot;/&gt;&lt;/object&gt;&lt;object type=&quot;3&quot; unique_id=&quot;10033&quot;&gt;&lt;property id=&quot;20148&quot; value=&quot;5&quot;/&gt;&lt;property id=&quot;20300&quot; value=&quot;Slide 12 - &amp;quot;Evaluations&amp;quot;&quot;/&gt;&lt;property id=&quot;20307&quot; value=&quot;270&quot;/&gt;&lt;/object&gt;&lt;object type=&quot;3&quot; unique_id=&quot;10034&quot;&gt;&lt;property id=&quot;20148&quot; value=&quot;5&quot;/&gt;&lt;property id=&quot;20300&quot; value=&quot;Slide 13 - &amp;quot;Two Course Text Books&amp;quot;&quot;/&gt;&lt;property id=&quot;20307&quot; value=&quot;271&quot;/&gt;&lt;/object&gt;&lt;object type=&quot;3&quot; unique_id=&quot;10035&quot;&gt;&lt;property id=&quot;20148&quot; value=&quot;5&quot;/&gt;&lt;property id=&quot;20300&quot; value=&quot;Slide 14 - &amp;quot;My Expectations&amp;quot;&quot;/&gt;&lt;property id=&quot;20307&quot; value=&quot;272&quot;/&gt;&lt;/object&gt;&lt;object type=&quot;3&quot; unique_id=&quot;10036&quot;&gt;&lt;property id=&quot;20148&quot; value=&quot;5&quot;/&gt;&lt;property id=&quot;20300&quot; value=&quot;Slide 15 - &amp;quot;My Expectations&amp;quot;&quot;/&gt;&lt;property id=&quot;20307&quot; value=&quot;273&quot;/&gt;&lt;/object&gt;&lt;object type=&quot;3&quot; unique_id=&quot;10037&quot;&gt;&lt;property id=&quot;20148&quot; value=&quot;5&quot;/&gt;&lt;property id=&quot;20300&quot; value=&quot;Slide 16 - &amp;quot;Things to think about&amp;quot;&quot;/&gt;&lt;property id=&quot;20307&quot; value=&quot;274&quot;/&gt;&lt;/object&gt;&lt;object type=&quot;3&quot; unique_id=&quot;10038&quot;&gt;&lt;property id=&quot;20148&quot; value=&quot;5&quot;/&gt;&lt;property id=&quot;20300&quot; value=&quot;Slide 17 - &amp;quot;Academic Integrity&amp;quot;&quot;/&gt;&lt;property id=&quot;20307&quot; value=&quot;275&quot;/&gt;&lt;/object&gt;&lt;object type=&quot;3&quot; unique_id=&quot;10039&quot;&gt;&lt;property id=&quot;20148&quot; value=&quot;5&quot;/&gt;&lt;property id=&quot;20300&quot; value=&quot;Slide 18 - &amp;quot;What is an Academic Offence?&amp;quot;&quot;/&gt;&lt;property id=&quot;20307&quot; value=&quot;276&quot;/&gt;&lt;/object&gt;&lt;object type=&quot;3&quot; unique_id=&quot;10040&quot;&gt;&lt;property id=&quot;20148&quot; value=&quot;5&quot;/&gt;&lt;property id=&quot;20300&quot; value=&quot;Slide 19 - &amp;quot;Penalties for Academic Offences&amp;quot;&quot;/&gt;&lt;property id=&quot;20307&quot; value=&quot;277&quot;/&gt;&lt;/object&gt;&lt;object type=&quot;3&quot; unique_id=&quot;10041&quot;&gt;&lt;property id=&quot;20148&quot; value=&quot;5&quot;/&gt;&lt;property id=&quot;20300&quot; value=&quot;Slide 20 - &amp;quot;Cheating Includes  (but is not limited to…)&amp;quot;&quot;/&gt;&lt;property id=&quot;20307&quot; value=&quot;278&quot;/&gt;&lt;/object&gt;&lt;object type=&quot;3&quot; unique_id=&quot;10042&quot;&gt;&lt;property id=&quot;20148&quot; value=&quot;5&quot;/&gt;&lt;property id=&quot;20300&quot; value=&quot;Slide 21 - &amp;quot;Cheating Includes…&amp;quot;&quot;/&gt;&lt;property id=&quot;20307&quot; value=&quot;279&quot;/&gt;&lt;/object&gt;&lt;object type=&quot;3&quot; unique_id=&quot;10043&quot;&gt;&lt;property id=&quot;20148&quot; value=&quot;5&quot;/&gt;&lt;property id=&quot;20300&quot; value=&quot;Slide 22 - &amp;quot;Cheating Includes…&amp;quot;&quot;/&gt;&lt;property id=&quot;20307&quot; value=&quot;280&quot;/&gt;&lt;/object&gt;&lt;object type=&quot;3&quot; unique_id=&quot;10044&quot;&gt;&lt;property id=&quot;20148&quot; value=&quot;5&quot;/&gt;&lt;property id=&quot;20300&quot; value=&quot;Slide 23 - &amp;quot;Policies  (in FOL Content on our Course Site)&amp;quot;&quot;/&gt;&lt;property id=&quot;20307&quot; value=&quot;281&quot;/&gt;&lt;/object&gt;&lt;object type=&quot;3&quot; unique_id=&quot;10045&quot;&gt;&lt;property id=&quot;20148&quot; value=&quot;5&quot;/&gt;&lt;property id=&quot;20300&quot; value=&quot;Slide 24 - &amp;quot;Academic Integrity Module&amp;quot;&quot;/&gt;&lt;property id=&quot;20307&quot; value=&quot;282&quot;/&gt;&lt;/object&gt;&lt;object type=&quot;3&quot; unique_id=&quot;10046&quot;&gt;&lt;property id=&quot;20148&quot; value=&quot;5&quot;/&gt;&lt;property id=&quot;20300&quot; value=&quot;Slide 25 - &amp;quot;Citing the APA Way&amp;quot;&quot;/&gt;&lt;property id=&quot;20307&quot; value=&quot;283&quot;/&gt;&lt;/object&gt;&lt;object type=&quot;3&quot; unique_id=&quot;10047&quot;&gt;&lt;property id=&quot;20148&quot; value=&quot;5&quot;/&gt;&lt;property id=&quot;20300&quot; value=&quot;Slide 26 - &amp;quot;Citations Using APA Part 1: In-text citation&amp;quot;&quot;/&gt;&lt;property id=&quot;20307&quot; value=&quot;284&quot;/&gt;&lt;/object&gt;&lt;object type=&quot;3&quot; unique_id=&quot;10048&quot;&gt;&lt;property id=&quot;20148&quot; value=&quot;5&quot;/&gt;&lt;property id=&quot;20300&quot; value=&quot;Slide 27 - &amp;quot;Citations Using APA: Part 2: Reference Page at the end of the Assignment&amp;quot;&quot;/&gt;&lt;property id=&quot;20307&quot; value=&quot;285&quot;/&gt;&lt;/object&gt;&lt;object type=&quot;3&quot; unique_id=&quot;10049&quot;&gt;&lt;property id=&quot;20148&quot; value=&quot;5&quot;/&gt;&lt;property id=&quot;20300&quot; value=&quot;Slide 28 - &amp;quot;Citing Course Templates/ PowerPoints for Assignments&amp;quot;&quot;/&gt;&lt;property id=&quot;20307&quot; value=&quot;286&quot;/&gt;&lt;/object&gt;&lt;object type=&quot;3&quot; unique_id=&quot;10050&quot;&gt;&lt;property id=&quot;20148&quot; value=&quot;5&quot;/&gt;&lt;property id=&quot;20300&quot; value=&quot;Slide 29 - &amp;quot;Policies  (in FOL Content on our Course Site)&amp;quot;&quot;/&gt;&lt;property id=&quot;20307&quot; value=&quot;287&quot;/&gt;&lt;/object&gt;&lt;object type=&quot;3&quot; unique_id=&quot;10051&quot;&gt;&lt;property id=&quot;20148&quot; value=&quot;5&quot;/&gt;&lt;property id=&quot;20300&quot; value=&quot;Slide 30 - &amp;quot;Form Teams for the Course&amp;quot;&quot;/&gt;&lt;property id=&quot;20307&quot; value=&quot;288&quot;/&gt;&lt;/object&gt;&lt;object type=&quot;3&quot; unique_id=&quot;10052&quot;&gt;&lt;property id=&quot;20148&quot; value=&quot;5&quot;/&gt;&lt;property id=&quot;20300&quot; value=&quot;Slide 31 - &amp;quot;Your Task This Week&amp;quot;&quot;/&gt;&lt;property id=&quot;20307&quot; value=&quot;289&quot;/&gt;&lt;/object&gt;&lt;object type=&quot;3&quot; unique_id=&quot;10053&quot;&gt;&lt;property id=&quot;20148&quot; value=&quot;5&quot;/&gt;&lt;property id=&quot;20300&quot; value=&quot;Slide 32 - &amp;quot;Before Next Week’s Class&amp;quot;&quot;/&gt;&lt;property id=&quot;20307&quot; value=&quot;290&quot;/&gt;&lt;/object&gt;&lt;object type=&quot;3&quot; unique_id=&quot;10054&quot;&gt;&lt;property id=&quot;20148&quot; value=&quot;5&quot;/&gt;&lt;property id=&quot;20300&quot; value=&quot;Slide 33 - &amp;quot;Come to class with&amp;quot;&quot;/&gt;&lt;property id=&quot;20307&quot; value=&quot;291&quot;/&gt;&lt;/object&gt;&lt;object type=&quot;3&quot; unique_id=&quot;10055&quot;&gt;&lt;property id=&quot;20148&quot; value=&quot;5&quot;/&gt;&lt;property id=&quot;20300&quot; value=&quot;Slide 34 - &amp;quot;Summary&amp;quot;&quot;/&gt;&lt;property id=&quot;20307&quot; value=&quot;292&quot;/&gt;&lt;/object&gt;&lt;/object&gt;&lt;object type=&quot;8&quot; unique_id=&quot;100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3556</TotalTime>
  <Words>714</Words>
  <Application>Microsoft Office PowerPoint</Application>
  <PresentationFormat>On-screen Show (4:3)</PresentationFormat>
  <Paragraphs>91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LKSB_PowerPoint_Template</vt:lpstr>
      <vt:lpstr>MGMT 6057   contemporary business management</vt:lpstr>
      <vt:lpstr>Agenda</vt:lpstr>
      <vt:lpstr>PowerPoint Presentation</vt:lpstr>
      <vt:lpstr>Organizational structure</vt:lpstr>
      <vt:lpstr>PowerPoint Presentation</vt:lpstr>
      <vt:lpstr>functional organization structures</vt:lpstr>
      <vt:lpstr>divisional organization structures</vt:lpstr>
      <vt:lpstr>PowerPoint Presentation</vt:lpstr>
      <vt:lpstr>organization charts</vt:lpstr>
      <vt:lpstr>Levels of management</vt:lpstr>
      <vt:lpstr>Span of control</vt:lpstr>
      <vt:lpstr>Span of control</vt:lpstr>
      <vt:lpstr>Centralization and decentralization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237</cp:revision>
  <cp:lastPrinted>2019-05-21T14:51:34Z</cp:lastPrinted>
  <dcterms:created xsi:type="dcterms:W3CDTF">2016-07-21T01:47:58Z</dcterms:created>
  <dcterms:modified xsi:type="dcterms:W3CDTF">2023-06-13T14:59:49Z</dcterms:modified>
</cp:coreProperties>
</file>