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9" r:id="rId2"/>
    <p:sldId id="260" r:id="rId3"/>
    <p:sldId id="262" r:id="rId4"/>
    <p:sldId id="263" r:id="rId5"/>
    <p:sldId id="265" r:id="rId6"/>
    <p:sldId id="266" r:id="rId7"/>
    <p:sldId id="267" r:id="rId8"/>
    <p:sldId id="268" r:id="rId9"/>
    <p:sldId id="269" r:id="rId10"/>
    <p:sldId id="270" r:id="rId11"/>
    <p:sldId id="271" r:id="rId12"/>
    <p:sldId id="272" r:id="rId13"/>
    <p:sldId id="274" r:id="rId14"/>
    <p:sldId id="293" r:id="rId15"/>
    <p:sldId id="275" r:id="rId16"/>
    <p:sldId id="276" r:id="rId17"/>
    <p:sldId id="277" r:id="rId18"/>
    <p:sldId id="278" r:id="rId19"/>
    <p:sldId id="279" r:id="rId20"/>
    <p:sldId id="280" r:id="rId21"/>
    <p:sldId id="282" r:id="rId22"/>
    <p:sldId id="292" r:id="rId23"/>
    <p:sldId id="283" r:id="rId24"/>
    <p:sldId id="299" r:id="rId25"/>
    <p:sldId id="300" r:id="rId26"/>
    <p:sldId id="297" r:id="rId27"/>
    <p:sldId id="296" r:id="rId28"/>
    <p:sldId id="294" r:id="rId29"/>
    <p:sldId id="288" r:id="rId30"/>
    <p:sldId id="298" r:id="rId31"/>
    <p:sldId id="290" r:id="rId32"/>
  </p:sldIdLst>
  <p:sldSz cx="9144000" cy="6858000" type="screen4x3"/>
  <p:notesSz cx="6858000" cy="91440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5">
          <p15:clr>
            <a:srgbClr val="A4A3A4"/>
          </p15:clr>
        </p15:guide>
        <p15:guide id="2" orient="horz" pos="1678">
          <p15:clr>
            <a:srgbClr val="A4A3A4"/>
          </p15:clr>
        </p15:guide>
        <p15:guide id="3" orient="horz" pos="2767">
          <p15:clr>
            <a:srgbClr val="A4A3A4"/>
          </p15:clr>
        </p15:guide>
        <p15:guide id="4" pos="4377">
          <p15:clr>
            <a:srgbClr val="A4A3A4"/>
          </p15:clr>
        </p15:guide>
        <p15:guide id="5" pos="3645">
          <p15:clr>
            <a:srgbClr val="A4A3A4"/>
          </p15:clr>
        </p15:guide>
        <p15:guide id="6" pos="7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clrMru>
    <a:srgbClr val="E223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38" autoAdjust="0"/>
    <p:restoredTop sz="95141" autoAdjust="0"/>
  </p:normalViewPr>
  <p:slideViewPr>
    <p:cSldViewPr snapToGrid="0" snapToObjects="1" showGuides="1">
      <p:cViewPr varScale="1">
        <p:scale>
          <a:sx n="96" d="100"/>
          <a:sy n="96" d="100"/>
        </p:scale>
        <p:origin x="792" y="78"/>
      </p:cViewPr>
      <p:guideLst>
        <p:guide orient="horz" pos="1345"/>
        <p:guide orient="horz" pos="1678"/>
        <p:guide orient="horz" pos="2767"/>
        <p:guide pos="4377"/>
        <p:guide pos="3645"/>
        <p:guide pos="721"/>
      </p:guideLst>
    </p:cSldViewPr>
  </p:slideViewPr>
  <p:notesTextViewPr>
    <p:cViewPr>
      <p:scale>
        <a:sx n="100" d="100"/>
        <a:sy n="100" d="100"/>
      </p:scale>
      <p:origin x="0" y="0"/>
    </p:cViewPr>
  </p:notesTextViewPr>
  <p:sorterViewPr>
    <p:cViewPr>
      <p:scale>
        <a:sx n="100" d="100"/>
        <a:sy n="100" d="100"/>
      </p:scale>
      <p:origin x="0" y="41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599390-CE60-AC44-8451-593A22B7EB9C}" type="datetimeFigureOut">
              <a:rPr lang="en-US" smtClean="0"/>
              <a:t>8/21/2023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34D44F-19E0-DB4C-A534-846A3D5F60DA}" type="slidenum">
              <a:rPr lang="en-US" smtClean="0"/>
              <a:t>‹#›</a:t>
            </a:fld>
            <a:endParaRPr lang="en-US"/>
          </a:p>
        </p:txBody>
      </p:sp>
    </p:spTree>
    <p:extLst>
      <p:ext uri="{BB962C8B-B14F-4D97-AF65-F5344CB8AC3E}">
        <p14:creationId xmlns:p14="http://schemas.microsoft.com/office/powerpoint/2010/main" val="3926374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34D44F-19E0-DB4C-A534-846A3D5F60DA}" type="slidenum">
              <a:rPr lang="en-US" smtClean="0"/>
              <a:t>1</a:t>
            </a:fld>
            <a:endParaRPr lang="en-US"/>
          </a:p>
        </p:txBody>
      </p:sp>
    </p:spTree>
    <p:extLst>
      <p:ext uri="{BB962C8B-B14F-4D97-AF65-F5344CB8AC3E}">
        <p14:creationId xmlns:p14="http://schemas.microsoft.com/office/powerpoint/2010/main" val="1838000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8EC0D79B-9BFF-4B74-8008-90B95C097313}" type="slidenum">
              <a:rPr lang="en-US" smtClean="0">
                <a:latin typeface="Times New Roman" pitchFamily="18" charset="0"/>
              </a:rPr>
              <a:pPr eaLnBrk="1" hangingPunct="1"/>
              <a:t>10</a:t>
            </a:fld>
            <a:endParaRPr lang="en-US">
              <a:latin typeface="Times New Roman" pitchFamily="18" charset="0"/>
            </a:endParaRPr>
          </a:p>
        </p:txBody>
      </p:sp>
      <p:sp>
        <p:nvSpPr>
          <p:cNvPr id="61443"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1444"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1445"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1446"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1447"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1448"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1449"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1450"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1451"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61452"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772010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4FF3B456-B4E8-453A-8CE1-B56B80E266AF}" type="slidenum">
              <a:rPr lang="en-US" smtClean="0">
                <a:latin typeface="Times New Roman" pitchFamily="18" charset="0"/>
              </a:rPr>
              <a:pPr eaLnBrk="1" hangingPunct="1"/>
              <a:t>11</a:t>
            </a:fld>
            <a:endParaRPr lang="en-US">
              <a:latin typeface="Times New Roman" pitchFamily="18" charset="0"/>
            </a:endParaRPr>
          </a:p>
        </p:txBody>
      </p:sp>
      <p:sp>
        <p:nvSpPr>
          <p:cNvPr id="62467"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2468"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2469"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2470"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2471"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2472"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2473"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2474"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2475"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r>
              <a:rPr lang="en-CA" dirty="0"/>
              <a:t>Image Credit:</a:t>
            </a:r>
            <a:r>
              <a:rPr lang="en-CA" baseline="0" dirty="0"/>
              <a:t> https://www.ectorcountyisd.org/cms/lib011/TX01000975/centricity/Domain/80/textbook.jpg</a:t>
            </a:r>
            <a:endParaRPr lang="en-CA" dirty="0"/>
          </a:p>
        </p:txBody>
      </p:sp>
      <p:sp>
        <p:nvSpPr>
          <p:cNvPr id="62476"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449077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E4B491FF-1BE7-4FA9-A732-67676F077A40}" type="slidenum">
              <a:rPr lang="en-US" smtClean="0">
                <a:latin typeface="Times New Roman" pitchFamily="18" charset="0"/>
              </a:rPr>
              <a:pPr eaLnBrk="1" hangingPunct="1"/>
              <a:t>12</a:t>
            </a:fld>
            <a:endParaRPr lang="en-US">
              <a:latin typeface="Times New Roman" pitchFamily="18" charset="0"/>
            </a:endParaRPr>
          </a:p>
        </p:txBody>
      </p:sp>
      <p:sp>
        <p:nvSpPr>
          <p:cNvPr id="63491"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3492"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3493"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3494"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3495"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3496"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3497"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3498"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3499"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63500"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068945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60134B98-44E5-48FD-8FC7-6705DCB9AA42}" type="slidenum">
              <a:rPr lang="en-US" smtClean="0">
                <a:latin typeface="Times New Roman" pitchFamily="18" charset="0"/>
              </a:rPr>
              <a:pPr eaLnBrk="1" hangingPunct="1"/>
              <a:t>13</a:t>
            </a:fld>
            <a:endParaRPr lang="en-US">
              <a:latin typeface="Times New Roman" pitchFamily="18" charset="0"/>
            </a:endParaRPr>
          </a:p>
        </p:txBody>
      </p:sp>
      <p:sp>
        <p:nvSpPr>
          <p:cNvPr id="65539"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5540"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5541"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5542"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5543"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5544"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5545"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5546"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5547"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r>
              <a:rPr lang="en-CA" dirty="0"/>
              <a:t>Image Source: https://blog.neura.edu.au/wp-content/uploads/2016/02/Untitled-1.jpg</a:t>
            </a:r>
          </a:p>
        </p:txBody>
      </p:sp>
      <p:sp>
        <p:nvSpPr>
          <p:cNvPr id="65548"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547103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Credit: http://www.chscougarlibrary.com/uploads/1/6/4/7/16478740/4023406_orig.png</a:t>
            </a:r>
          </a:p>
        </p:txBody>
      </p:sp>
      <p:sp>
        <p:nvSpPr>
          <p:cNvPr id="4" name="Slide Number Placeholder 3"/>
          <p:cNvSpPr>
            <a:spLocks noGrp="1"/>
          </p:cNvSpPr>
          <p:nvPr>
            <p:ph type="sldNum" sz="quarter" idx="10"/>
          </p:nvPr>
        </p:nvSpPr>
        <p:spPr/>
        <p:txBody>
          <a:bodyPr/>
          <a:lstStyle/>
          <a:p>
            <a:fld id="{B034D44F-19E0-DB4C-A534-846A3D5F60DA}" type="slidenum">
              <a:rPr lang="en-US" smtClean="0"/>
              <a:t>14</a:t>
            </a:fld>
            <a:endParaRPr lang="en-US"/>
          </a:p>
        </p:txBody>
      </p:sp>
    </p:spTree>
    <p:extLst>
      <p:ext uri="{BB962C8B-B14F-4D97-AF65-F5344CB8AC3E}">
        <p14:creationId xmlns:p14="http://schemas.microsoft.com/office/powerpoint/2010/main" val="1421789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8DF0609F-B8E8-43ED-B18C-8F4D173DC8C2}" type="slidenum">
              <a:rPr lang="en-US" smtClean="0">
                <a:latin typeface="Times New Roman" pitchFamily="18" charset="0"/>
              </a:rPr>
              <a:pPr eaLnBrk="1" hangingPunct="1"/>
              <a:t>15</a:t>
            </a:fld>
            <a:endParaRPr lang="en-US">
              <a:latin typeface="Times New Roman" pitchFamily="18" charset="0"/>
            </a:endParaRPr>
          </a:p>
        </p:txBody>
      </p:sp>
      <p:sp>
        <p:nvSpPr>
          <p:cNvPr id="67587"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88"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7589"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0"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1"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2"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7593"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4"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5"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r>
              <a:rPr lang="en-CA" dirty="0"/>
              <a:t>Image Credit: http://www.sarasotavirtual.com/uploads/1/1/7/8/117832079/published/plagiarism.jpg?1519148425</a:t>
            </a:r>
          </a:p>
        </p:txBody>
      </p:sp>
      <p:sp>
        <p:nvSpPr>
          <p:cNvPr id="67596"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105934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Credit: http://www.bachster.com/bachblog/wp-content/images/xwords/07/escalation.jpg</a:t>
            </a:r>
          </a:p>
        </p:txBody>
      </p:sp>
      <p:sp>
        <p:nvSpPr>
          <p:cNvPr id="4" name="Slide Number Placeholder 3"/>
          <p:cNvSpPr>
            <a:spLocks noGrp="1"/>
          </p:cNvSpPr>
          <p:nvPr>
            <p:ph type="sldNum" sz="quarter" idx="10"/>
          </p:nvPr>
        </p:nvSpPr>
        <p:spPr/>
        <p:txBody>
          <a:bodyPr/>
          <a:lstStyle/>
          <a:p>
            <a:fld id="{B034D44F-19E0-DB4C-A534-846A3D5F60DA}" type="slidenum">
              <a:rPr lang="en-US" smtClean="0"/>
              <a:t>17</a:t>
            </a:fld>
            <a:endParaRPr lang="en-US"/>
          </a:p>
        </p:txBody>
      </p:sp>
    </p:spTree>
    <p:extLst>
      <p:ext uri="{BB962C8B-B14F-4D97-AF65-F5344CB8AC3E}">
        <p14:creationId xmlns:p14="http://schemas.microsoft.com/office/powerpoint/2010/main" val="2647138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Credit: http://www.queensu.ca/academicintegrity/sites/webpublish.queensu.ca.aiwww/files/images/students/tutorials/understandingai.JPG</a:t>
            </a:r>
          </a:p>
        </p:txBody>
      </p:sp>
      <p:sp>
        <p:nvSpPr>
          <p:cNvPr id="4" name="Slide Number Placeholder 3"/>
          <p:cNvSpPr>
            <a:spLocks noGrp="1"/>
          </p:cNvSpPr>
          <p:nvPr>
            <p:ph type="sldNum" sz="quarter" idx="10"/>
          </p:nvPr>
        </p:nvSpPr>
        <p:spPr/>
        <p:txBody>
          <a:bodyPr/>
          <a:lstStyle/>
          <a:p>
            <a:fld id="{B034D44F-19E0-DB4C-A534-846A3D5F60DA}" type="slidenum">
              <a:rPr lang="en-US" smtClean="0"/>
              <a:t>18</a:t>
            </a:fld>
            <a:endParaRPr lang="en-US"/>
          </a:p>
        </p:txBody>
      </p:sp>
    </p:spTree>
    <p:extLst>
      <p:ext uri="{BB962C8B-B14F-4D97-AF65-F5344CB8AC3E}">
        <p14:creationId xmlns:p14="http://schemas.microsoft.com/office/powerpoint/2010/main" val="2471908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8DF0609F-B8E8-43ED-B18C-8F4D173DC8C2}" type="slidenum">
              <a:rPr lang="en-US" smtClean="0">
                <a:latin typeface="Times New Roman" pitchFamily="18" charset="0"/>
              </a:rPr>
              <a:pPr eaLnBrk="1" hangingPunct="1"/>
              <a:t>21</a:t>
            </a:fld>
            <a:endParaRPr lang="en-US">
              <a:latin typeface="Times New Roman" pitchFamily="18" charset="0"/>
            </a:endParaRPr>
          </a:p>
        </p:txBody>
      </p:sp>
      <p:sp>
        <p:nvSpPr>
          <p:cNvPr id="67587"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88"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7589"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0"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1"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2"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7593"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4"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5"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67596"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759027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8DF0609F-B8E8-43ED-B18C-8F4D173DC8C2}" type="slidenum">
              <a:rPr lang="en-US" smtClean="0">
                <a:latin typeface="Times New Roman" pitchFamily="18" charset="0"/>
              </a:rPr>
              <a:pPr eaLnBrk="1" hangingPunct="1"/>
              <a:t>23</a:t>
            </a:fld>
            <a:endParaRPr lang="en-US">
              <a:latin typeface="Times New Roman" pitchFamily="18" charset="0"/>
            </a:endParaRPr>
          </a:p>
        </p:txBody>
      </p:sp>
      <p:sp>
        <p:nvSpPr>
          <p:cNvPr id="67587"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88"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7589"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0"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1"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2"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7593"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4"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7595"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r>
              <a:rPr lang="en-CA" dirty="0"/>
              <a:t>Image Credit: http://blog.efpsa.org/wp-content/uploads/2012/07/Keep-calm-and-use-APA-style2.jpg</a:t>
            </a:r>
          </a:p>
        </p:txBody>
      </p:sp>
      <p:sp>
        <p:nvSpPr>
          <p:cNvPr id="67596"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405616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6CAB73-7126-48BD-BA45-5D2F1103CE06}" type="slidenum">
              <a:rPr lang="en-US" smtClean="0"/>
              <a:t>2</a:t>
            </a:fld>
            <a:endParaRPr lang="en-US"/>
          </a:p>
        </p:txBody>
      </p:sp>
    </p:spTree>
    <p:extLst>
      <p:ext uri="{BB962C8B-B14F-4D97-AF65-F5344CB8AC3E}">
        <p14:creationId xmlns:p14="http://schemas.microsoft.com/office/powerpoint/2010/main" val="680078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B32D28FC-4A33-477A-8CCB-6992A04718D6}" type="slidenum">
              <a:rPr lang="en-US" smtClean="0">
                <a:latin typeface="Times New Roman" pitchFamily="18" charset="0"/>
              </a:rPr>
              <a:pPr eaLnBrk="1" hangingPunct="1"/>
              <a:t>24</a:t>
            </a:fld>
            <a:endParaRPr lang="en-US">
              <a:latin typeface="Times New Roman" pitchFamily="18" charset="0"/>
            </a:endParaRPr>
          </a:p>
        </p:txBody>
      </p:sp>
      <p:sp>
        <p:nvSpPr>
          <p:cNvPr id="69635"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6"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9637"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8"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9"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0"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9641"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2"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3"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69644"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911813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B32D28FC-4A33-477A-8CCB-6992A04718D6}" type="slidenum">
              <a:rPr lang="en-US" smtClean="0">
                <a:latin typeface="Times New Roman" pitchFamily="18" charset="0"/>
              </a:rPr>
              <a:pPr eaLnBrk="1" hangingPunct="1"/>
              <a:t>25</a:t>
            </a:fld>
            <a:endParaRPr lang="en-US">
              <a:latin typeface="Times New Roman" pitchFamily="18" charset="0"/>
            </a:endParaRPr>
          </a:p>
        </p:txBody>
      </p:sp>
      <p:sp>
        <p:nvSpPr>
          <p:cNvPr id="69635"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6"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9637"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8"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9"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0"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9641"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2"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3"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69644"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911813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B32D28FC-4A33-477A-8CCB-6992A04718D6}" type="slidenum">
              <a:rPr lang="en-US" smtClean="0">
                <a:latin typeface="Times New Roman" pitchFamily="18" charset="0"/>
              </a:rPr>
              <a:pPr eaLnBrk="1" hangingPunct="1"/>
              <a:t>26</a:t>
            </a:fld>
            <a:endParaRPr lang="en-US">
              <a:latin typeface="Times New Roman" pitchFamily="18" charset="0"/>
            </a:endParaRPr>
          </a:p>
        </p:txBody>
      </p:sp>
      <p:sp>
        <p:nvSpPr>
          <p:cNvPr id="69635"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6"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9637"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8"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9"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0"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9641"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2"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3"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69644"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911813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B32D28FC-4A33-477A-8CCB-6992A04718D6}" type="slidenum">
              <a:rPr lang="en-US" smtClean="0">
                <a:latin typeface="Times New Roman" pitchFamily="18" charset="0"/>
              </a:rPr>
              <a:pPr eaLnBrk="1" hangingPunct="1"/>
              <a:t>27</a:t>
            </a:fld>
            <a:endParaRPr lang="en-US">
              <a:latin typeface="Times New Roman" pitchFamily="18" charset="0"/>
            </a:endParaRPr>
          </a:p>
        </p:txBody>
      </p:sp>
      <p:sp>
        <p:nvSpPr>
          <p:cNvPr id="69635"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6"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9637"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8"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39"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0"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9641"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2"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9643"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69644"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911813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Credit: </a:t>
            </a:r>
            <a:r>
              <a:rPr lang="en-CA" dirty="0" err="1"/>
              <a:t>data:image</a:t>
            </a:r>
            <a:r>
              <a:rPr lang="en-CA" dirty="0"/>
              <a:t>/jpeg;base64,/9j/4AAQSkZJRgABAQAAAQABAAD/2wCEAAkGBxASEhUQEBAVFRAVFxUVFRUVFRUWFhgWGBUXFxUZFRcYHSohGBolHRsWITEiJSkrLi4uGB8zODMtNygtLysBCgoKDg0OGhAQGC8lHyUrKy03LSsrLS0tLS0tKy0tLS0vLS8tLSsxLS0tLi0tKystLy0tLS0rLS0rLS4tLS0tLf/AABEIAJ8BPgMBEQACEQEDEQH/</a:t>
            </a:r>
            <a:r>
              <a:rPr lang="en-CA" dirty="0" err="1"/>
              <a:t>xAAcAAEAAgMBAQEAAAAAAAAAAAAABQYBBAcDAgj</a:t>
            </a:r>
            <a:r>
              <a:rPr lang="en-CA" dirty="0"/>
              <a:t>/xABLEAABAwIDAwcGCAsIAwEAAAABAAIDBBEFEiEGMVEHEyJBYXGBFDKRobHBFSRCcpOys9EjMzRSU1Ric4KSozVDY3Siw9LwFmThJf/</a:t>
            </a:r>
            <a:r>
              <a:rPr lang="en-CA" dirty="0" err="1"/>
              <a:t>EABoBAQACAwEAAAAAAAAAAAAAAAABBAIDBQb</a:t>
            </a:r>
            <a:r>
              <a:rPr lang="en-CA" dirty="0"/>
              <a:t>/xAA5EQEAAQMBBAcFBwMFAQAAAAAAAQIDEQQFEiExMkFRcYGxwRQzNGGREyIjUnLR8CRC4RVigqHxU//aAAwDAQACEQMRAD8A7igICAgICAgICAgICAgICAgICAgICAgICAgICAgICAgICAgICAgICAgICAgICAgICAgICAgICAgICAgICAgICAgICAgICAgICAgICAgICAgICAgICAgICAgICAgICAgICAgICAgICAgICAgICAgICAgICAgICAgICAgICAgICAgICAgICAgICAgICAgICAgICDzqJcrS7gpgR3ww3sWWIQ+TjITECXWCRAQEBAQEBAQEBAQEBAQEBAQEBAQEBAQEBAQEBAQEBAQEBAQEHzLGHAtO4gg9xQc02ghqaZ5bbNHva8Ebr6Zh8krLIk9kMNmlcJpyGxtNwz5Tj1Ejqb7e5RIvSgEBAQEBAQEBAQEBAQEBAQEBAQEBAQEBAQEBAQEBAQEBAQEBAQaWL1vMxl/WApiBTNszzuF1JqG2eG5gODgQWbu2yy6hMUUxjp4H00eaNsbHFouXZMrR0R8oi404ApKFgoKxkzA9huCsZhLYUAgICAgICAgICAgICAgICAgICAgICAg0azEAx2U8AVlEDUkxkcVOIQ9MLxPnHll/k39BA96iUpVYggICAgICAgICCJxiLnXMg6icz/mNIv6TZvj2KeoUXlMxACgl1/GPb4B0gPs0U9Qk9i8ajjo6V8pIHMsj3Em9gAfGyTyFswmUPzPaLNJJ8Sb+nj3qJEioBAQEBAQEBAQEBAQEBAQEBAQec87GNLnuDWjeXEADxKiZiOMsqKKq53aYzPyalPjVK/zKiInhnbf0ErGLlE8pWK9FqKOlbn6S3muB1BuFmrTExzZRAgr22FA90fPRuAewG4JsHN32B/O4d5UwOZSbQOLjGA7nBvbY38VOR0rYnDyyLnpHB0kltAbhrRubfjx8OF1EiyKAQEBAQEBAQEHzI8NBcdwBJ8EEdHVBzJZWj5Js7iGgkG/V5x0UyKtimDvkjtG1rnuBsx3mmzS6x0O+1u8hZSNPDKY1dJeOwl6NgdACCD4KB0KjpmxMbG3zWi33k9pOqxHsgICAgjcexiOljzu1cfNb1k/cpgUeLbGcytc53RLmjKBpYnq7VI6Sx1wDxCxGUBAQEBAQEBAQaeI4pBAM00jWcAdXHuaNT4LCqumnnKxY0t6/OLdMz5fXkp2LbfE3bSx2/bk3+DB7z4KrXqvyw7+m2BHO/V4R+/8AO9RcZ2hL3Zp5nSP6m3vbuA0b6lWmaq+Mu3bt2dPG7bpiO71/yrtXjUjtG9Admp9KmKWNV6Z5Ol8iOK5o56VxuWPErbn5LxZ1u5zb/wAauaeeEw8ztm39+m52xj6OnKy4ogpW0WJSOqmwNtzbQ4v+a0AE9+YtCygUmnoIjiVVlbZ/NRG44kHN7GehBcNkKmSGURSOu17WPB6iHi4PYQbtPa0oL2sQQEBAQEBAQEEZPjcbZeZMcpOZrC8Rnmw5wBALzpuI3XQfL6COGKbm7hjw45b3aCQb5eG/cpHlhcgc9oHUHH2D3qZEJSReTVk0I0Y8l7e53S07jceCQLlC/M0HiAsR9oCAgw421O5By/a+uMr3OPm7mjgAshXsOwupM1PIcogzh7wSc4YAXtNt1nEBu+/SGijjllG7ic83ZMIqQ+NuuoFikwxbygEBAQEBAQQ2LbTUtPcPkzPHyGdJ3j1N8SFqrv0Uc5dDS7M1Go4004jtnhH+fBTMW25qJLiICFnEdJ9vnHQeA8VUr1VU8uD0Gm2HYt8bn3p+kfT+dykV+NsuSXGSQ7zcm57XHf61oxM8ZdXfoojdpj6ckJVYpK/S+VvBunpO8rKKYhqquTLSUtTzkfZSh0bkiwGvZVtq+ZLKYsex7pOiXNIBbkadT0g03tawOqsWKKonPU421NRZqt/Z5zVnq9XaVbeeYJQUox5+fqbecREy/WA/PK7uzBre9hWQ53g9efhafrzgst2tDB7inWOlQUp5qOUixikc0/u5CD6nEeF06xbYnXAPEArEfaAgICAgICCH2xmeygqnxuLXtglLXNNiCGGxB6ig/MmJYjNK68sr3mzR0nE7mga8Tpv61I7vyfhz8Ep449ZHNeALgac++516rXSBYsFpXRvs/wA4sPXf5Qv7lMjS2mh+MQPBsSHBxPAEZfa5RAnMNNoxdwO/W/VdJG0CoGUBBq4mbROt12HpICmOY57jdASCAOkdAFkhC0zKtkQL4y5wOaV0bHc3cDQB2odbeSNL7tAFjGccWyvd3p3eTewPa0M3uy2330GinLCImeENbZLlDm8p5p15KaaciMOJzRtfJZuUnXKL3yncN1lQovVRcx1TL1Go2bYr0u/0a6aczjlOI9e12FXXlxAQEBBoY7ROmp5YWuLXvYQ1wJBDt7dR1Xtfsusa6d6mYbtPd+yu019kuCeWSNuDvFwQRuPA2XNmiHtqdTV3oeqrJH+e7TgNB6FERhnVXNTWUsGFKGCUY5dS5F8PopmyyPha+qieLOd0rMc3oFrToDcP1AurNimmePW4W1rt2mYiJ+7MOtq04bj/ACgbcVsNZLSxlrYoyzLlzNcc0bXEucHa6k9ip3rlW9MPSbO0VmbNNyqMzOefHre2zO2l6Zz5pbylxaQ6R5yjMxosHONtHg3W+x0czPFztpxi7uU0xEfKI4p3FdoTFhrnttnbFe/bluT7VvmcRlzaYzVEOW8m+JkYnFJIATIX5jbrdGTp2XC0UXJmrEujf0dFu1NVMzl0HlD2skp30royBE6UNmGpvGC1x0BtezXDcd5W2ud3Eqti39pmn5ZYwzbltXUQQxSPuJGl3nNBbmay3aDe9lrqrpqmMLFGmuW6K5rp4Y+XN09bHPcx5QeUPm3GloyC4H8LICbD9lpB38Sql69/bS9Bs3Zmfxbsd0esqT/51XfpD/PL/wA1X36u12fZLP5I+kfsf+dV36Q/</a:t>
            </a:r>
            <a:r>
              <a:rPr lang="en-CA" dirty="0" err="1"/>
              <a:t>zy</a:t>
            </a:r>
            <a:r>
              <a:rPr lang="en-CA" dirty="0"/>
              <a:t>/80+0q7U+yWfyR9I/ZsYfyg1kcjXudmaDqMzzcdejnEH/u5TTdqic5aruhs3KJp3YjuiHaNnschrIhLE4buk2+oP3K/RXFcZh5PU6avT17tTaxKvjgYZJDZo3DrJ6g0dZU1VRTGZa7Nmu7Vu0uK7abbS1DnxMcRG4OY5oc7KGnQtAB6R4kqjVfqmrMPU2NmWabW7VGc9fX/j5KBJRtdvJ6txU+01sY2Npvn9VgwbaSqpWNiheAxoygOGbTMXcdNSdyRqa4TXsfTVdsd0x+zal2zrnOzmXUAgBt2jW35pud3FKtRXUytbJ09ucxme/E+jUrdpKuUtc6Z4Lb2s5x3/OJWMX645M69maevnT6NmHbKva3Lz1wOLG39IWftVxo/wBF02ev6/4WPZXlOnikbHWWfTHQuAcXx8HbzmaOsb+G6xW9RMT97kx1eyLddObXCr/qf8/P69rpFdtEwPAY8Fha1wcCCHBwuCD1i1lfpxMZeXqpmmcTHGG5DizXDqWWIYvqgkErHxu1ANr9djqPEH2BYzzSRYPGDd5L++1vG2/2JkSLWgCwFgOpQOScoVBS1Fc6OYOjjZE0Z4S1jnyucHEvzNLZMrbANNt514RNOYbLdybc5hnYbk7dTubX1co5tgc9kdulYE5S87tW2NhffZYU2oicrV3XXLlvc6ut0PDMbEpuRYdS3YUUsHjiowPpQCAgIOM8oOz8sNVJLHE8wSfhMzWkta53nhxGgOa51/OVO7RMVZej0GpprtRTM8Y4fsoFY2ztOv2rRMOtRPB91eHTRZRNE+MuaHtD2lpLSSAbHW2hWdNuZ5q1zWW6Y+7Oe792q8WSundllp703aMzzebli2zK4ckWJ+T4gxhPQqGuiPDN5zD33GX+JbrM4qczadvfszPXHF+gFcebfn/lWbbE5+0RH+k0e5Ub3Tl6vZlX9LT4+aA2f2cmr5hBCy+4yO6mMvqT28B1nxS1TNU4hGtvUW6N6rw73U9pcEEVLIJX2jykWdpcWsde5dCcYeWiZzmObk+xcWasp2g2JdoTxym11Ut9OHb1Uz9hPh5up7X7HSzUkjuk6WMGVgAIuWg3Gu+7bjxCsXKd6ly9Ld+zuxPUoPJw8eWwkdbmfaxqna6b0GumPZ5x/OEuqcrePTU1MyOE5XTuc1zwdWtaLkN7Tff3rdqK5ppxHW5mydPRduzVX/bxw4hZUXq8s2UBZElkFk2BxeWCsgawnJLLHG5t9LPeGE+vxt3LbaqmKoUdoWabliqZ5xEz9Iys/</a:t>
            </a:r>
            <a:r>
              <a:rPr lang="en-CA" dirty="0" err="1"/>
              <a:t>LFiUjahkLXENMYO</a:t>
            </a:r>
            <a:r>
              <a:rPr lang="en-CA" dirty="0"/>
              <a:t>/ddxBtwJ0uexbdTM5hQ2JRTNuqfm5pZVXdyWQLIFkCyBZAsglsDqp781GHPADnBouSA0ZnFo4WubK1prkxO71OJtjTUTb+25VRjx/nateD4+5xDGBznu0DWgkk9gCvZeZdU2eonxRfhPxjzmcN9tLBt+weslRIlFAIKbLSRDEXioja9sga5mcAgXaG7jodWkeKkWTGqd0lPIxnnFhyjid4HjuUDnGF4tk0NwQbEHeCN4I6lkJ+lxd0rmxR6udoPeT2BTkXUBYDKAgIMObfQoIOq2Zo+cFQ2IMnbctkYS11+22h8UimJnOGz7Wvd3d6cdmVL5UabnoWT75YHZHkaZo5PNd4OAH8fasLtPWtaGvjNE9bktVK0ENv0lWuRmMuxpKt2vd7XiStK/JDUuje2Vhs9jmvaeDmkOb6wFlDTXEVRMT1v1NhNe2ohiqGeZKxsg7nNBse1X4nMZeSrpmmqaZ6nD+V1tsTk7Y4j/AKbe5U7/AE3pdl/DR3ygNndoJqJ7nxfLADhe24kjXxKWrm5KdbpIvxEZxhI4rtfNWfg5rNisb5nXv2a2AC3xe3pxhy69BNmnezmW9i2zcnlbKqg8mbE1tO9gFRTxjM2Nmfolwtd2a+nWVjMTFWYbKLtFVmaLkznj1TPctE2LYzMOajbCXuFgBV05J01sGuu5bt+eqFGLFuJ+9Vw7pRuw3J5Xw1cctRG2OJnSJD2ON2ua4ABp6yFot26oqzLoavWWa7O7RPHPZ3pbly/FUv7yT6gTU8oZbD6dfdHm5Kqb0b1owDIwEXBewEHcQXC4KmmOMNd6Zi3VMdk+ToXLFhVPTml8ngjizc/m5tjWZrcza+Ua2ufSVY1FMRjEdrk7GvXLkXN+qZxu85z2ucXVZ20pssfjtJ/maf7Ziyo6Ud8K+q9xc/TV5StXLOfjrP3I+s5btT0oc3Ynuqu/0UG6ru0ntg6dkuIU8crGvjc52Zr2hzTaN51B0OoC2Woia4iVPX11UaauqmcT8u+GNtqeOOsmZGxrGB7wGtaGgWe4CwHcsr9MRVwhX2TcrrszNdUzOeuc9UIK60uondh6dklbGyRjXsyzktcA5ptTyEXB0NiAfBbLUZrjKltCuqjTVVUzieHLvhE1jQHAAW0HtKm9ERVwa9mV1V2M1TMzmebwutTopbZeTLUNOvmuBsbaHo+9btP7xzNrz/Sz3wu+EwmKvitKGxSxSZGAAESsLTcO33LS7+UrovJOjYFjDZwW3OdpLSHCzrjiFEwJKonZG0ve4NY3UkmwCgfYKCMxvBm1AacxZKy+R4F7X3hw+U3dogqGM19XQACUh3OODIhE8gySHRrcp1bxJ1AAO9ZZHph+ywax8lXK6WaUl73GwDSeqPg0dqnCFrwLCaaBl4GWzb3Elzj3uPV2bljKUooBAQYdu03oK5LjliQTYjQjgRvWaGhVY8Lb0yK1WYm2ZzoXO6MjS1+o1aSD17t1/ALGcTwlnTVNM5jmhHcnlC0l7q6TW5ALWOIv23F/QsJtQtUa2umYnCExjZJ0YL6aUTsG8BuWQDsbch3hr2KvXYmOMcXUsbUouTiuMT/0qrzotK/LuXIbjHPUBp3Hp07y0a682/psPpzj+EK3anNLzuvo3bue1UOWVtsR74Yj/</a:t>
            </a:r>
            <a:r>
              <a:rPr lang="en-CA" dirty="0" err="1"/>
              <a:t>qePctF</a:t>
            </a:r>
            <a:r>
              <a:rPr lang="en-CA" dirty="0"/>
              <a:t>/puxsn4fxn0UUhaXSmHxJECLHcpirHFquWablO7U3GVrwABawAG7gs/</a:t>
            </a:r>
            <a:r>
              <a:rPr lang="en-CA" dirty="0" err="1"/>
              <a:t>tqlb</a:t>
            </a:r>
            <a:r>
              <a:rPr lang="en-CA" dirty="0"/>
              <a:t>/TrPZP1XTktmLqxjnAXDrCw6ix91utVzVzc/X6aizT93rdyVhxnMuXIfgab94/6iranlDt7E6dfd6uQqo9E9IJcrmvAuWua63HKQbepTTwmGF2M0VR8p8lo272qdX8zmjazmuctldmvnyb+HmrdfqirGHL2TZqtb+9ExnHPxVRV3YSmy35bSf5mn+2Ys6OlHfDRqvcXP01eUrXy0/lsf7kfWK3anpQ5uxPdVd/ooCrOysnJv8A2nS/Of8AZPW2z04UtpfC1+HnByhH49L85/2siz1HT8GjY/w89/pCtqu6iycnn5aDwhqT/QePet1jpwobU+GnvjzRGL/jP4R701HTY7L+HjvlpLS6Ldwj8aDwB9oW/TdNy9sT/TeMLBiOJhtTQ66iTXudZnvK6DyrrwwSKeOOYOfHNzbAZIyASA0aOBBDvEX7VA08Q2aq3tDRWh7Qbhr2EXI3Xc1x9iZH1sxg9VBM4yuBYW62dmBPZcX9iC0qByzaOSWfHImuafJqWPM026POOBBJO697C37PapgXKUB+Rp1aXsBHURmGhWUobOExmKSSHXIDdl/zXC4HgbjwUdSUwsQQEBBBY5s1HUHO17o5OtzQCD85p3ntBCZEJByfkuvNVucz81jAwn+Iud7FORWtr8IpqbEWNijyiWnbcDddj3NaTfUkg7+ztSB6zbOwyxlrmXDhrfX1qcGcOZMqJ6Gd8TXktjdqDqCw2II4G3DrCrVVzRVjqda1p6NRZ3v7oXDHIqCWJ5LGc609J7QWvzFmfUjzujrqD4rbVRTKna1F63iInh2TyRnIljHMYjzBPQqWOj7M7bvYfU5o+etNqcThd11O9RFXYl+Wpv8A+gztp4z/</a:t>
            </a:r>
            <a:r>
              <a:rPr lang="en-CA" dirty="0" err="1"/>
              <a:t>AFJQtd</a:t>
            </a:r>
            <a:r>
              <a:rPr lang="en-CA" dirty="0"/>
              <a:t>/p+C7sj3E/qnyhQlpdUUDGYcQicSvnJBTukqyW6hmV7j1AWePSSQrGn5y4+15xRTn5+juatvOuacuI+L05/wAV32ZVbU8odrYvvK+71ceVR6JlARIglNlfy6k/zNP9sxZUdKO+GjU+4ufpq8pWvloPx1n7kfWK3annDm7F91V3+igKu7Kzcmn9p03zpPsZFss9OFLaXwtfh5w8tvnfHpvnP+1kWeo6fg07J+H8Z8oV5aHTWXk/Pxp54U1Uf6RW2x03O2p8P4whsWP4TwCm/wBNOzPh475aa0ug3cIbeS37J9oW/</a:t>
            </a:r>
            <a:r>
              <a:rPr lang="en-CA" dirty="0" err="1"/>
              <a:t>TdPwcrbM</a:t>
            </a:r>
            <a:r>
              <a:rPr lang="en-CA" dirty="0"/>
              <a:t>/08fqjylam4GBPCZWAv5sTRm50Be9ouNxPRv4hXnl3ZcB/J4vmhRI30BAQcp2hqSyodKD0XyOHr0WQm8IxDMYwTrzkY/wBYQWk1MfPaHpWaOyxLra99/R2p1CSWIICAgICDk3KTMRibLb20YfbuqD7lMCRwvEmyMGoWQ5vygUpbUlxHnNaQewXBCrX4dXZteJx2qvJI6zukbOAB13hvm37rBaN6XUmxRmJiOXqndgdkMQqp4qimbzccUjX8/</a:t>
            </a:r>
            <a:r>
              <a:rPr lang="en-CA" dirty="0" err="1"/>
              <a:t>JcRgscDZttXnTcPEhbLdMzxc</a:t>
            </a:r>
            <a:r>
              <a:rPr lang="en-CA" dirty="0"/>
              <a:t>/V3qKYmmVu5b2/Hojxp2j0Sy/esNR0vBa2PP4Mx/u9Ic9utDrPSCpbGeceCWi9wBc6iy2WunCrrfcVfzrXDG9s45aamgp2OjDImGR+VrXOeG5QAQb5Rqe0kcFvruUxww5Gm0d27E3Iq6/</a:t>
            </a:r>
            <a:r>
              <a:rPr lang="en-CA" dirty="0" err="1"/>
              <a:t>miKfaKVnmzzi</a:t>
            </a:r>
            <a:r>
              <a:rPr lang="en-CA" dirty="0"/>
              <a:t>+/K9wv32ctU3Y6l2nQV/3TE/zuS2B7RTSTxs8on85pN5H2IDhoeksrdW9VhhqtPFq1NWI+kfsufLiPisB/x/8Abes9R0YVdje9q7vWHG7qm9GywXIHEgek2UxCKqsRM9if2r2RqMPEZnfE7ncwbzZebZcpN8zR+cFnctTRzVdLrbepzuRPDt/9V+61riU2U/</a:t>
            </a:r>
            <a:r>
              <a:rPr lang="en-CA" dirty="0" err="1"/>
              <a:t>LqT</a:t>
            </a:r>
            <a:r>
              <a:rPr lang="en-CA" dirty="0"/>
              <a:t>/M0/wBq1ZUdKO+GjU+4r/TV5StXLO748z9y36xW/U9KHO2L7qrv9FBVZ2Fo5Mf7Upu+X7CRbbPThR2l8LX4ecNTbd162b57/tXrLUdNr2V8P4z6IK60OksmwZ/DTnhR1Z/prdY6bnbUn8D/AJQhcSd+EPcPYovdOWezfh6fHza11qXkns6Lzfwn6zVY03TnucjbM/</a:t>
            </a:r>
            <a:r>
              <a:rPr lang="en-CA" dirty="0" err="1"/>
              <a:t>gUx</a:t>
            </a:r>
            <a:r>
              <a:rPr lang="en-CA" dirty="0"/>
              <a:t>/ujyl1LaKHJUUo/9UN/lcPvV2Hml4wL8nj7veVEjfQEGCg5bBA2eWCOQXbzrcw42cCQe+1llIQOMUpid58Ulu/I64PjYHxQXluDudUc++UGMHMxrW216rm+vv8ATeBNKAQEBAQEFD2+wGN07K3M7nOafDl0ykZswJ7ek7/oUwK9s9h7hHPK0k825uZnBhBu70j1FBHbU00VWxtpAyRt8riLgg7wfUoqp3m2zdm3OYbfJ9sFRuPOVr+dlGohtaKwO8n+87tO0FaqLGOa9qNo1V8LfCO3rdcjexoDWgBoFgAAAANwAG4LduuZlx3lwINTTuHXE4eh/wD9VTUxiYd/Y8/h1R84c3uqzssOAIsdQpicIqpiqMVRwfV9w6gLDuSZmeaKKKaIxTGC6hmktnpLVDD2+8LbZ6altH4efB0nljqc1ND+/wD9t6sarox3uVsb3tX6fWHJLqk9G+4ndJvzm+0KY5wwudCrunydH5X6rOyl7DL6wxW9V1OHsTnX4erm11Td9JbMutWUx4Twn0SNWdvpx3w0ar3Ff6Z8lh5Vps1Y0/4TfaVu1XShz9je5q7/AEUy6rOusXJ3JlxGndw537GRbbHvI/nUo7S+Fr8POGltTJmqpTxc/wCu9TqOmw2X8P4z6Iq60ukn9j5cr6g/+pUD0hoW7T9Lwc3as/gx+qPVDVbrvPh7Asb3Tlt2f8PT4+cvK61rqw7E0Zlmdb5LQfS5WdN0pcbbU/hU9/o6NtHWskrYm5g0MhI14udoPUFcedXbBXgRMYd4FtQQomBIXUDDngKcCKdj8OZzARmabWJt67KcCpWjhmbKXi3Oh9vnO3BB77TYa6aoE9OCQ5rc5sbFwuAd35th4BMC44UXc0xr/PaAD7lEjcUAgICAg+HSAKcCG2kaySIxu6Lt7DY6O6r9h3HvU4FTwmV1LLncLBwyPHj0T4H1EoPSvwunqXBzIo2WJLnNAbmJ42tfx4qRgVLYZAyKxyNI03XO/d2e1BujE5T1Ihz/AJS+emkhIiecrXjotcd5bwCq6mJmYxDubJuUU0170xHGOcqZ8Hz/AKCX6N/3KtuVdjr/AG9r88fWGfg6o/QS/Rv+5RuVdh7Ra/PH1g+Dqj9BL9G/7k3KuxPtFr88fWGfg2o/V5fo3/cm5V2HtFr88fWG7g+GVJmYBBINd5jcABvOpC2WaKt+OCnr79udPViqJnh1x2rPtuayaFjXQuIEl+iwk+a4dXerGoiZpjDmbJrpou1TVOOHX3wpvwZU/q830T/uVPcq7Jd/2i1+ePrDLMLqbj4vNvH92/7lMUVZ5Ma9Ra3Z+/HKeuE9tO2umEYkhe7LmtljJ3gXvYdis6mJnGIcbZFyiia96YjlznHagfgmq/VpvopPuVXcq7Jdz2iz+ePrDZwzDqts0b208wc17CCYn2uHAi9ws7dFW9HDraNVftTZriK45T1x2JHamjrZZg98EjjlA6MbiNCeAW3UU1TVGIUdk3bdFqqKqojj1zjqQ/wPVfqs30T/ALlX3KuyXU9ps/nj6wkdn8PrY6hkjKeUOGaxdG4DVjh1i3WttmiqK4mYUto37VWnqimqJnh1x2w8sVwesMriaeUkm9xG4jUk7wO1TeoqmvhDHZt+1TYiKqoiczzlq/AlX+qzfRP+5afs6+yV72qx+ePrCQwTB6wPeBTytD43sJMbho4tvqRvW+xRVFXGOpztp6i3VZiKKomcxynvacuAVocQ6llJBtcRuIPaCAsLlFU1zwb9FqbNNimJriJ7/</a:t>
            </a:r>
            <a:r>
              <a:rPr lang="en-CA" dirty="0" err="1"/>
              <a:t>m+RgNb+qT</a:t>
            </a:r>
            <a:r>
              <a:rPr lang="en-CA" dirty="0"/>
              <a:t>/RP+5YfZ19krXtdj/6R9YWbYfAaoSSF8MsfRbYuYW31PEKxp6Komcw5O1r9u5RTFFUTxnlK7SbLCUhz759+YaOVvDhpqhwqRhbeVxDdwNvWmEJ2IOUj1yXUZGnVYJDIbvjaTxtY+kJmEtGTZGlP90L8ev0qOAzTbPPj/F1DwOBsUzAksOw/mrnO5xdvLje/wByTI31iCAgICDVqoyQQDZZwhAVWH1BAbz9wP2dfamBHzbPl/4x7nW1sdB6AmB8v2cjOpB8CR7CmB70+DsZo1tvWfSUwNkUlupB5y0d0HiaDsQBQIPoUCD7bh6D3jordSkfT6W6DyNEgyKNB9eSIApEHoykQfb6W6Dz8jQfbKRB9OpboPnyNB9spEHqaO/UgNo+xB7x09kGyyFMj1bEscpegYoyMgKBlAQEBAQEBAQEGC1MjzdEssjzMAU5HwadMofJpwpGDToPnyZA8lCB5KEGRTBBkU4QfXMBA5hBjycIHk4QPJ0GfJ0GRAmRnmFGQ5hMjPMJkZ5hMjPMBMjIhUZS+hEm8PrmwoyMhgTIyAoGUBAQEBAQEBAQf//Z</a:t>
            </a:r>
          </a:p>
        </p:txBody>
      </p:sp>
      <p:sp>
        <p:nvSpPr>
          <p:cNvPr id="4" name="Slide Number Placeholder 3"/>
          <p:cNvSpPr>
            <a:spLocks noGrp="1"/>
          </p:cNvSpPr>
          <p:nvPr>
            <p:ph type="sldNum" sz="quarter" idx="10"/>
          </p:nvPr>
        </p:nvSpPr>
        <p:spPr/>
        <p:txBody>
          <a:bodyPr/>
          <a:lstStyle/>
          <a:p>
            <a:fld id="{B034D44F-19E0-DB4C-A534-846A3D5F60DA}" type="slidenum">
              <a:rPr lang="en-US" smtClean="0"/>
              <a:t>28</a:t>
            </a:fld>
            <a:endParaRPr lang="en-US"/>
          </a:p>
        </p:txBody>
      </p:sp>
    </p:spTree>
    <p:extLst>
      <p:ext uri="{BB962C8B-B14F-4D97-AF65-F5344CB8AC3E}">
        <p14:creationId xmlns:p14="http://schemas.microsoft.com/office/powerpoint/2010/main" val="2764863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6BF7D7EA-D0BD-492D-A2B8-921D1F94DBAC}" type="slidenum">
              <a:rPr lang="en-US" smtClean="0">
                <a:latin typeface="Times New Roman" pitchFamily="18" charset="0"/>
              </a:rPr>
              <a:pPr eaLnBrk="1" hangingPunct="1"/>
              <a:t>29</a:t>
            </a:fld>
            <a:endParaRPr lang="en-US">
              <a:latin typeface="Times New Roman" pitchFamily="18" charset="0"/>
            </a:endParaRPr>
          </a:p>
        </p:txBody>
      </p:sp>
      <p:sp>
        <p:nvSpPr>
          <p:cNvPr id="72707"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08"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72709"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0"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1"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2"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72713"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4"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5"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72716"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255580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6BF7D7EA-D0BD-492D-A2B8-921D1F94DBAC}" type="slidenum">
              <a:rPr lang="en-US" smtClean="0">
                <a:latin typeface="Times New Roman" pitchFamily="18" charset="0"/>
              </a:rPr>
              <a:pPr eaLnBrk="1" hangingPunct="1"/>
              <a:t>30</a:t>
            </a:fld>
            <a:endParaRPr lang="en-US">
              <a:latin typeface="Times New Roman" pitchFamily="18" charset="0"/>
            </a:endParaRPr>
          </a:p>
        </p:txBody>
      </p:sp>
      <p:sp>
        <p:nvSpPr>
          <p:cNvPr id="72707"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08"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72709"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0"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1"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2"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72713"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4"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2715"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72716"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255580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5C543A0C-7049-40F5-9B9E-703336A40B23}" type="slidenum">
              <a:rPr lang="en-US" smtClean="0">
                <a:latin typeface="Times New Roman" pitchFamily="18" charset="0"/>
              </a:rPr>
              <a:pPr eaLnBrk="1" hangingPunct="1"/>
              <a:t>31</a:t>
            </a:fld>
            <a:endParaRPr lang="en-US">
              <a:latin typeface="Times New Roman" pitchFamily="18" charset="0"/>
            </a:endParaRPr>
          </a:p>
        </p:txBody>
      </p:sp>
      <p:sp>
        <p:nvSpPr>
          <p:cNvPr id="77827"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7828"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77829"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7830"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7831"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7832"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77833"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7834"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77835"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dirty="0"/>
          </a:p>
        </p:txBody>
      </p:sp>
      <p:sp>
        <p:nvSpPr>
          <p:cNvPr id="77836"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235266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17ADF7FB-2C9A-4990-B620-171627680DFA}" type="slidenum">
              <a:rPr lang="en-US" smtClean="0">
                <a:latin typeface="Times New Roman" pitchFamily="18" charset="0"/>
              </a:rPr>
              <a:pPr eaLnBrk="1" hangingPunct="1"/>
              <a:t>3</a:t>
            </a:fld>
            <a:endParaRPr lang="en-US">
              <a:latin typeface="Times New Roman" pitchFamily="18" charset="0"/>
            </a:endParaRPr>
          </a:p>
        </p:txBody>
      </p:sp>
      <p:sp>
        <p:nvSpPr>
          <p:cNvPr id="57347"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7348"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57349"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7350"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7351"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7352"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57353"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7354"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7355"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57356"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663546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45138695-B791-4E96-AFFB-E933C454590F}" type="slidenum">
              <a:rPr lang="en-US" smtClean="0">
                <a:latin typeface="Times New Roman" pitchFamily="18" charset="0"/>
              </a:rPr>
              <a:pPr eaLnBrk="1" hangingPunct="1"/>
              <a:t>4</a:t>
            </a:fld>
            <a:endParaRPr lang="en-US">
              <a:latin typeface="Times New Roman" pitchFamily="18" charset="0"/>
            </a:endParaRPr>
          </a:p>
        </p:txBody>
      </p:sp>
      <p:sp>
        <p:nvSpPr>
          <p:cNvPr id="58371"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8372"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58373"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8374"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8375"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8376"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58377"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8378"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8379"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58380"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563614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B902C98B-15F1-4361-8A4F-211DAB5D604D}" type="slidenum">
              <a:rPr lang="en-US" smtClean="0">
                <a:latin typeface="Times New Roman" pitchFamily="18" charset="0"/>
              </a:rPr>
              <a:pPr eaLnBrk="1" hangingPunct="1"/>
              <a:t>5</a:t>
            </a:fld>
            <a:endParaRPr lang="en-US">
              <a:latin typeface="Times New Roman" pitchFamily="18" charset="0"/>
            </a:endParaRPr>
          </a:p>
        </p:txBody>
      </p:sp>
      <p:sp>
        <p:nvSpPr>
          <p:cNvPr id="55299"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0"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55301"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2"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3"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4"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55305"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6"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7"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dirty="0"/>
          </a:p>
          <a:p>
            <a:pPr eaLnBrk="1" hangingPunct="1"/>
            <a:endParaRPr lang="en-CA" dirty="0"/>
          </a:p>
        </p:txBody>
      </p:sp>
      <p:sp>
        <p:nvSpPr>
          <p:cNvPr id="55308"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2127989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B902C98B-15F1-4361-8A4F-211DAB5D604D}" type="slidenum">
              <a:rPr lang="en-US" smtClean="0">
                <a:latin typeface="Times New Roman" pitchFamily="18" charset="0"/>
              </a:rPr>
              <a:pPr eaLnBrk="1" hangingPunct="1"/>
              <a:t>6</a:t>
            </a:fld>
            <a:endParaRPr lang="en-US">
              <a:latin typeface="Times New Roman" pitchFamily="18" charset="0"/>
            </a:endParaRPr>
          </a:p>
        </p:txBody>
      </p:sp>
      <p:sp>
        <p:nvSpPr>
          <p:cNvPr id="55299"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0"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55301"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2"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3"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4"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55305"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6"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7"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r>
              <a:rPr lang="en-CA" dirty="0"/>
              <a:t>Source: PMBOK 6e</a:t>
            </a:r>
          </a:p>
          <a:p>
            <a:pPr eaLnBrk="1" hangingPunct="1"/>
            <a:endParaRPr lang="en-CA" dirty="0"/>
          </a:p>
        </p:txBody>
      </p:sp>
      <p:sp>
        <p:nvSpPr>
          <p:cNvPr id="55308"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472753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B902C98B-15F1-4361-8A4F-211DAB5D604D}" type="slidenum">
              <a:rPr lang="en-US" smtClean="0">
                <a:latin typeface="Times New Roman" pitchFamily="18" charset="0"/>
              </a:rPr>
              <a:pPr eaLnBrk="1" hangingPunct="1"/>
              <a:t>7</a:t>
            </a:fld>
            <a:endParaRPr lang="en-US">
              <a:latin typeface="Times New Roman" pitchFamily="18" charset="0"/>
            </a:endParaRPr>
          </a:p>
        </p:txBody>
      </p:sp>
      <p:sp>
        <p:nvSpPr>
          <p:cNvPr id="55299"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0"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55301"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2"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3"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4"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55305"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6"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5307"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r>
              <a:rPr lang="en-CA" dirty="0"/>
              <a:t>Image credit: https://rorytrotter.com/2014/10/11/video-saturday-compensation-at-google/</a:t>
            </a:r>
            <a:br>
              <a:rPr lang="en-CA" dirty="0"/>
            </a:br>
            <a:r>
              <a:rPr lang="en-CA" dirty="0"/>
              <a:t>Link to PMI 2020 Salary </a:t>
            </a:r>
            <a:r>
              <a:rPr lang="en-CA" dirty="0" err="1"/>
              <a:t>Survey:https</a:t>
            </a:r>
            <a:r>
              <a:rPr lang="en-CA" dirty="0"/>
              <a:t>://www.pmi.org/-/media/pmi/documents/public/pdf/learning/pmi-salary-survey-11th-edition-report.pdf?v=b8dbbec0-0048-4b6d-99ca-389b36cad726 (data from 2019)</a:t>
            </a:r>
          </a:p>
        </p:txBody>
      </p:sp>
      <p:sp>
        <p:nvSpPr>
          <p:cNvPr id="55308"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255105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22E6B756-EB45-4F6E-BA93-6CCF1FE0B50B}" type="slidenum">
              <a:rPr lang="en-US" smtClean="0">
                <a:latin typeface="Times New Roman" pitchFamily="18" charset="0"/>
              </a:rPr>
              <a:pPr eaLnBrk="1" hangingPunct="1"/>
              <a:t>8</a:t>
            </a:fld>
            <a:endParaRPr lang="en-US">
              <a:latin typeface="Times New Roman" pitchFamily="18" charset="0"/>
            </a:endParaRPr>
          </a:p>
        </p:txBody>
      </p:sp>
      <p:sp>
        <p:nvSpPr>
          <p:cNvPr id="59395"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9396"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59397"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9398"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9399"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9400"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59401"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9402"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59403"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endParaRPr lang="en-CA"/>
          </a:p>
        </p:txBody>
      </p:sp>
      <p:sp>
        <p:nvSpPr>
          <p:cNvPr id="59404"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470075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4044" indent="-286171" eaLnBrk="0" hangingPunct="0">
              <a:defRPr>
                <a:solidFill>
                  <a:schemeClr val="tx1"/>
                </a:solidFill>
                <a:latin typeface="Arial" pitchFamily="34" charset="0"/>
              </a:defRPr>
            </a:lvl2pPr>
            <a:lvl3pPr marL="1144683" indent="-228937" eaLnBrk="0" hangingPunct="0">
              <a:defRPr>
                <a:solidFill>
                  <a:schemeClr val="tx1"/>
                </a:solidFill>
                <a:latin typeface="Arial" pitchFamily="34" charset="0"/>
              </a:defRPr>
            </a:lvl3pPr>
            <a:lvl4pPr marL="1602558" indent="-228937" eaLnBrk="0" hangingPunct="0">
              <a:defRPr>
                <a:solidFill>
                  <a:schemeClr val="tx1"/>
                </a:solidFill>
                <a:latin typeface="Arial" pitchFamily="34" charset="0"/>
              </a:defRPr>
            </a:lvl4pPr>
            <a:lvl5pPr marL="2060431" indent="-228937" eaLnBrk="0" hangingPunct="0">
              <a:defRPr>
                <a:solidFill>
                  <a:schemeClr val="tx1"/>
                </a:solidFill>
                <a:latin typeface="Arial" pitchFamily="34" charset="0"/>
              </a:defRPr>
            </a:lvl5pPr>
            <a:lvl6pPr marL="2518305" indent="-228937" eaLnBrk="0" fontAlgn="base" hangingPunct="0">
              <a:spcBef>
                <a:spcPct val="0"/>
              </a:spcBef>
              <a:spcAft>
                <a:spcPct val="0"/>
              </a:spcAft>
              <a:defRPr>
                <a:solidFill>
                  <a:schemeClr val="tx1"/>
                </a:solidFill>
                <a:latin typeface="Arial" pitchFamily="34" charset="0"/>
              </a:defRPr>
            </a:lvl6pPr>
            <a:lvl7pPr marL="2976178" indent="-228937" eaLnBrk="0" fontAlgn="base" hangingPunct="0">
              <a:spcBef>
                <a:spcPct val="0"/>
              </a:spcBef>
              <a:spcAft>
                <a:spcPct val="0"/>
              </a:spcAft>
              <a:defRPr>
                <a:solidFill>
                  <a:schemeClr val="tx1"/>
                </a:solidFill>
                <a:latin typeface="Arial" pitchFamily="34" charset="0"/>
              </a:defRPr>
            </a:lvl7pPr>
            <a:lvl8pPr marL="3434051" indent="-228937" eaLnBrk="0" fontAlgn="base" hangingPunct="0">
              <a:spcBef>
                <a:spcPct val="0"/>
              </a:spcBef>
              <a:spcAft>
                <a:spcPct val="0"/>
              </a:spcAft>
              <a:defRPr>
                <a:solidFill>
                  <a:schemeClr val="tx1"/>
                </a:solidFill>
                <a:latin typeface="Arial" pitchFamily="34" charset="0"/>
              </a:defRPr>
            </a:lvl8pPr>
            <a:lvl9pPr marL="3891925" indent="-228937" eaLnBrk="0" fontAlgn="base" hangingPunct="0">
              <a:spcBef>
                <a:spcPct val="0"/>
              </a:spcBef>
              <a:spcAft>
                <a:spcPct val="0"/>
              </a:spcAft>
              <a:defRPr>
                <a:solidFill>
                  <a:schemeClr val="tx1"/>
                </a:solidFill>
                <a:latin typeface="Arial" pitchFamily="34" charset="0"/>
              </a:defRPr>
            </a:lvl9pPr>
          </a:lstStyle>
          <a:p>
            <a:pPr eaLnBrk="1" hangingPunct="1"/>
            <a:fld id="{D9AE1CC4-97D2-43D0-96EC-F655804BEB5E}" type="slidenum">
              <a:rPr lang="en-US" smtClean="0">
                <a:latin typeface="Times New Roman" pitchFamily="18" charset="0"/>
              </a:rPr>
              <a:pPr eaLnBrk="1" hangingPunct="1"/>
              <a:t>9</a:t>
            </a:fld>
            <a:endParaRPr lang="en-US">
              <a:latin typeface="Times New Roman" pitchFamily="18" charset="0"/>
            </a:endParaRPr>
          </a:p>
        </p:txBody>
      </p:sp>
      <p:sp>
        <p:nvSpPr>
          <p:cNvPr id="60419" name="Rectangle 2"/>
          <p:cNvSpPr>
            <a:spLocks noChangeArrowheads="1"/>
          </p:cNvSpPr>
          <p:nvPr/>
        </p:nvSpPr>
        <p:spPr bwMode="auto">
          <a:xfrm>
            <a:off x="3972773"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0420" name="Rectangle 3"/>
          <p:cNvSpPr>
            <a:spLocks noChangeArrowheads="1"/>
          </p:cNvSpPr>
          <p:nvPr/>
        </p:nvSpPr>
        <p:spPr bwMode="auto">
          <a:xfrm>
            <a:off x="3972773"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eaLnBrk="0" hangingPunct="0"/>
            <a:endParaRPr lang="en-CA" sz="1000" i="1">
              <a:latin typeface="Times New Roman" pitchFamily="18" charset="0"/>
            </a:endParaRPr>
          </a:p>
        </p:txBody>
      </p:sp>
      <p:sp>
        <p:nvSpPr>
          <p:cNvPr id="60421" name="Rectangle 4"/>
          <p:cNvSpPr>
            <a:spLocks noChangeArrowheads="1"/>
          </p:cNvSpPr>
          <p:nvPr/>
        </p:nvSpPr>
        <p:spPr bwMode="auto">
          <a:xfrm>
            <a:off x="1" y="8832216"/>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0422" name="Rectangle 5"/>
          <p:cNvSpPr>
            <a:spLocks noChangeArrowheads="1"/>
          </p:cNvSpPr>
          <p:nvPr/>
        </p:nvSpPr>
        <p:spPr bwMode="auto">
          <a:xfrm>
            <a:off x="1" y="0"/>
            <a:ext cx="3037628" cy="464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0423" name="Rectangle 6"/>
          <p:cNvSpPr>
            <a:spLocks noChangeArrowheads="1"/>
          </p:cNvSpPr>
          <p:nvPr/>
        </p:nvSpPr>
        <p:spPr bwMode="auto">
          <a:xfrm>
            <a:off x="3972773" y="1"/>
            <a:ext cx="303762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0424" name="Rectangle 7"/>
          <p:cNvSpPr>
            <a:spLocks noChangeArrowheads="1"/>
          </p:cNvSpPr>
          <p:nvPr/>
        </p:nvSpPr>
        <p:spPr bwMode="auto">
          <a:xfrm>
            <a:off x="3972773" y="8830627"/>
            <a:ext cx="303762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410" tIns="0" rIns="19410" bIns="0" anchor="b"/>
          <a:lstStyle/>
          <a:p>
            <a:pPr algn="r" defTabSz="966622" eaLnBrk="0" hangingPunct="0"/>
            <a:endParaRPr lang="en-CA" sz="1000" i="1">
              <a:latin typeface="Times New Roman" pitchFamily="18" charset="0"/>
            </a:endParaRPr>
          </a:p>
        </p:txBody>
      </p:sp>
      <p:sp>
        <p:nvSpPr>
          <p:cNvPr id="60425" name="Rectangle 8"/>
          <p:cNvSpPr>
            <a:spLocks noChangeArrowheads="1"/>
          </p:cNvSpPr>
          <p:nvPr/>
        </p:nvSpPr>
        <p:spPr bwMode="auto">
          <a:xfrm>
            <a:off x="0" y="8830627"/>
            <a:ext cx="3036038" cy="465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0426" name="Rectangle 9"/>
          <p:cNvSpPr>
            <a:spLocks noChangeArrowheads="1"/>
          </p:cNvSpPr>
          <p:nvPr/>
        </p:nvSpPr>
        <p:spPr bwMode="auto">
          <a:xfrm>
            <a:off x="0" y="1"/>
            <a:ext cx="3036038" cy="462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168" tIns="46585" rIns="93168" bIns="46585" anchor="ctr"/>
          <a:lstStyle/>
          <a:p>
            <a:endParaRPr lang="en-US"/>
          </a:p>
        </p:txBody>
      </p:sp>
      <p:sp>
        <p:nvSpPr>
          <p:cNvPr id="60427" name="Rectangle 10"/>
          <p:cNvSpPr>
            <a:spLocks noGrp="1" noChangeArrowheads="1"/>
          </p:cNvSpPr>
          <p:nvPr>
            <p:ph type="body" idx="1"/>
          </p:nvPr>
        </p:nvSpPr>
        <p:spPr>
          <a:xfrm>
            <a:off x="933555" y="4414520"/>
            <a:ext cx="5141702" cy="418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050" tIns="50143" rIns="97050" bIns="50143"/>
          <a:lstStyle/>
          <a:p>
            <a:pPr eaLnBrk="1" hangingPunct="1"/>
            <a:r>
              <a:rPr lang="en-CA" dirty="0"/>
              <a:t>Image Credit: https://www.hartsquare.co.uk/wp-content/uploads/2017/08/self-assessment.png</a:t>
            </a:r>
          </a:p>
        </p:txBody>
      </p:sp>
      <p:sp>
        <p:nvSpPr>
          <p:cNvPr id="60428" name="Rectangle 11"/>
          <p:cNvSpPr>
            <a:spLocks noGrp="1" noRot="1" noChangeAspect="1" noChangeArrowheads="1" noTextEdit="1"/>
          </p:cNvSpPr>
          <p:nvPr>
            <p:ph type="sldImg"/>
          </p:nvPr>
        </p:nvSpPr>
        <p:spPr>
          <a:xfrm>
            <a:off x="1189038" y="703263"/>
            <a:ext cx="4632325" cy="3473450"/>
          </a:xfrm>
          <a:noFill/>
          <a:ln w="12700" cap="flat">
            <a:solidFill>
              <a:schemeClr val="tx1"/>
            </a:solidFill>
          </a:ln>
        </p:spPr>
      </p:sp>
    </p:spTree>
    <p:extLst>
      <p:ext uri="{BB962C8B-B14F-4D97-AF65-F5344CB8AC3E}">
        <p14:creationId xmlns:p14="http://schemas.microsoft.com/office/powerpoint/2010/main" val="1541767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No Pictur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1203015" y="1316256"/>
            <a:ext cx="6318000" cy="2281314"/>
          </a:xfrm>
          <a:prstGeom prst="rect">
            <a:avLst/>
          </a:prstGeom>
        </p:spPr>
        <p:txBody>
          <a:bodyPr lIns="0" anchor="b" anchorCtr="0"/>
          <a:lstStyle>
            <a:lvl1pPr algn="l">
              <a:lnSpc>
                <a:spcPts val="4500"/>
              </a:lnSpc>
              <a:defRPr sz="5000" b="1" i="0" cap="all">
                <a:solidFill>
                  <a:schemeClr val="bg1"/>
                </a:solidFill>
              </a:defRPr>
            </a:lvl1pPr>
          </a:lstStyle>
          <a:p>
            <a:r>
              <a:rPr lang="en-CA" dirty="0"/>
              <a:t>Click to edit </a:t>
            </a:r>
            <a:br>
              <a:rPr lang="en-CA" dirty="0"/>
            </a:br>
            <a:r>
              <a:rPr lang="en-CA" dirty="0"/>
              <a:t>Master title </a:t>
            </a:r>
            <a:br>
              <a:rPr lang="en-CA" dirty="0"/>
            </a:br>
            <a:r>
              <a:rPr lang="en-CA" dirty="0"/>
              <a:t>style</a:t>
            </a:r>
            <a:endParaRPr lang="en-US" dirty="0"/>
          </a:p>
        </p:txBody>
      </p:sp>
      <p:sp>
        <p:nvSpPr>
          <p:cNvPr id="9" name="Subtitle 2"/>
          <p:cNvSpPr>
            <a:spLocks noGrp="1"/>
          </p:cNvSpPr>
          <p:nvPr>
            <p:ph type="subTitle" idx="1"/>
          </p:nvPr>
        </p:nvSpPr>
        <p:spPr>
          <a:xfrm>
            <a:off x="1192066" y="3776712"/>
            <a:ext cx="6404289" cy="1566260"/>
          </a:xfrm>
          <a:prstGeom prst="rect">
            <a:avLst/>
          </a:prstGeom>
        </p:spPr>
        <p:txBody>
          <a:bodyPr lIns="0" tIns="0" rIns="0" bIns="0"/>
          <a:lstStyle>
            <a:lvl1pPr marL="0" indent="0" algn="l">
              <a:buNone/>
              <a:defRPr sz="13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56640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2400" cy="457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52400" y="609600"/>
            <a:ext cx="4343400" cy="5867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609600"/>
            <a:ext cx="4343400" cy="5867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152400" y="6553200"/>
            <a:ext cx="2057400" cy="228600"/>
          </a:xfrm>
          <a:prstGeom prst="rect">
            <a:avLst/>
          </a:prstGeom>
          <a:ln/>
        </p:spPr>
        <p:txBody>
          <a:bodyPr/>
          <a:lstStyle>
            <a:lvl1pPr>
              <a:defRPr/>
            </a:lvl1pPr>
          </a:lstStyle>
          <a:p>
            <a:pPr>
              <a:defRPr/>
            </a:pPr>
            <a:fld id="{3F007789-A50A-E743-A30D-079D6154DB19}" type="datetime2">
              <a:rPr lang="en-CA"/>
              <a:pPr>
                <a:defRPr/>
              </a:pPr>
              <a:t>Monday, August 21, 2023</a:t>
            </a:fld>
            <a:endParaRPr lang="en-CA"/>
          </a:p>
        </p:txBody>
      </p:sp>
      <p:sp>
        <p:nvSpPr>
          <p:cNvPr id="6" name="Rectangle 6"/>
          <p:cNvSpPr>
            <a:spLocks noGrp="1" noChangeArrowheads="1"/>
          </p:cNvSpPr>
          <p:nvPr>
            <p:ph type="sldNum" sz="quarter" idx="11"/>
          </p:nvPr>
        </p:nvSpPr>
        <p:spPr>
          <a:xfrm>
            <a:off x="6934200" y="6553200"/>
            <a:ext cx="2057400" cy="228600"/>
          </a:xfrm>
          <a:prstGeom prst="rect">
            <a:avLst/>
          </a:prstGeom>
          <a:ln/>
        </p:spPr>
        <p:txBody>
          <a:bodyPr/>
          <a:lstStyle>
            <a:lvl1pPr>
              <a:defRPr/>
            </a:lvl1pPr>
          </a:lstStyle>
          <a:p>
            <a:fld id="{7798FC96-D120-7642-8797-E62AB7079964}" type="slidenum">
              <a:rPr lang="en-CA" altLang="en-US"/>
              <a:pPr/>
              <a:t>‹#›</a:t>
            </a:fld>
            <a:endParaRPr lang="en-CA" altLang="en-US"/>
          </a:p>
        </p:txBody>
      </p:sp>
    </p:spTree>
    <p:extLst>
      <p:ext uri="{BB962C8B-B14F-4D97-AF65-F5344CB8AC3E}">
        <p14:creationId xmlns:p14="http://schemas.microsoft.com/office/powerpoint/2010/main" val="4295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r Tab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1203015" y="1316256"/>
            <a:ext cx="6318000" cy="2281314"/>
          </a:xfrm>
          <a:prstGeom prst="rect">
            <a:avLst/>
          </a:prstGeom>
        </p:spPr>
        <p:txBody>
          <a:bodyPr lIns="0" anchor="b" anchorCtr="0"/>
          <a:lstStyle>
            <a:lvl1pPr algn="l">
              <a:lnSpc>
                <a:spcPts val="4500"/>
              </a:lnSpc>
              <a:defRPr sz="5000" b="1" i="0" cap="all">
                <a:solidFill>
                  <a:schemeClr val="bg1"/>
                </a:solidFill>
              </a:defRPr>
            </a:lvl1pPr>
          </a:lstStyle>
          <a:p>
            <a:r>
              <a:rPr lang="en-CA" dirty="0"/>
              <a:t>Click to edit </a:t>
            </a:r>
            <a:br>
              <a:rPr lang="en-CA" dirty="0"/>
            </a:br>
            <a:r>
              <a:rPr lang="en-CA" dirty="0"/>
              <a:t>Master title </a:t>
            </a:r>
            <a:br>
              <a:rPr lang="en-CA" dirty="0"/>
            </a:br>
            <a:r>
              <a:rPr lang="en-CA" dirty="0"/>
              <a:t>style</a:t>
            </a:r>
            <a:endParaRPr lang="en-US" dirty="0"/>
          </a:p>
        </p:txBody>
      </p:sp>
    </p:spTree>
    <p:extLst>
      <p:ext uri="{BB962C8B-B14F-4D97-AF65-F5344CB8AC3E}">
        <p14:creationId xmlns:p14="http://schemas.microsoft.com/office/powerpoint/2010/main" val="287282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p:cNvSpPr>
            <a:spLocks noGrp="1"/>
          </p:cNvSpPr>
          <p:nvPr>
            <p:ph type="title"/>
          </p:nvPr>
        </p:nvSpPr>
        <p:spPr>
          <a:xfrm>
            <a:off x="1146901" y="490806"/>
            <a:ext cx="6381023" cy="797859"/>
          </a:xfrm>
          <a:prstGeom prst="rect">
            <a:avLst/>
          </a:prstGeom>
        </p:spPr>
        <p:txBody>
          <a:bodyPr lIns="0" tIns="0" rIns="0" bIns="0" anchor="b" anchorCtr="0"/>
          <a:lstStyle>
            <a:lvl1pPr algn="l">
              <a:defRPr sz="2800" cap="all">
                <a:solidFill>
                  <a:srgbClr val="E2231A"/>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1146901" y="1536192"/>
            <a:ext cx="7485035" cy="3795728"/>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2800"/>
            </a:lvl1pPr>
            <a:lvl2pPr>
              <a:defRPr sz="2800"/>
            </a:lvl2pPr>
            <a:lvl3pPr>
              <a:defRPr sz="2800"/>
            </a:lvl3pPr>
            <a:lvl4pPr>
              <a:defRPr sz="2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0"/>
            <a:ext cx="9144000" cy="690282"/>
          </a:xfrm>
          <a:prstGeom prst="rect">
            <a:avLst/>
          </a:prstGeom>
        </p:spPr>
      </p:pic>
      <p:pic>
        <p:nvPicPr>
          <p:cNvPr id="6" name="Picture 5" descr="bottom_b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531224"/>
            <a:ext cx="9144000" cy="1326776"/>
          </a:xfrm>
          <a:prstGeom prst="rect">
            <a:avLst/>
          </a:prstGeom>
        </p:spPr>
      </p:pic>
    </p:spTree>
    <p:extLst>
      <p:ext uri="{BB962C8B-B14F-4D97-AF65-F5344CB8AC3E}">
        <p14:creationId xmlns:p14="http://schemas.microsoft.com/office/powerpoint/2010/main" val="428680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0"/>
            <a:ext cx="9144000" cy="690282"/>
          </a:xfrm>
          <a:prstGeom prst="rect">
            <a:avLst/>
          </a:prstGeom>
        </p:spPr>
      </p:pic>
      <p:sp>
        <p:nvSpPr>
          <p:cNvPr id="16" name="Picture Placeholder 15"/>
          <p:cNvSpPr>
            <a:spLocks noGrp="1"/>
          </p:cNvSpPr>
          <p:nvPr>
            <p:ph type="pic" sz="quarter" idx="11"/>
          </p:nvPr>
        </p:nvSpPr>
        <p:spPr>
          <a:xfrm>
            <a:off x="5180098" y="150"/>
            <a:ext cx="3963902" cy="6857849"/>
          </a:xfrm>
          <a:custGeom>
            <a:avLst/>
            <a:gdLst>
              <a:gd name="connsiteX0" fmla="*/ 0 w 4065050"/>
              <a:gd name="connsiteY0" fmla="*/ 0 h 6857849"/>
              <a:gd name="connsiteX1" fmla="*/ 4065050 w 4065050"/>
              <a:gd name="connsiteY1" fmla="*/ 0 h 6857849"/>
              <a:gd name="connsiteX2" fmla="*/ 4065050 w 4065050"/>
              <a:gd name="connsiteY2" fmla="*/ 6857849 h 6857849"/>
              <a:gd name="connsiteX3" fmla="*/ 0 w 4065050"/>
              <a:gd name="connsiteY3" fmla="*/ 6857849 h 6857849"/>
              <a:gd name="connsiteX4" fmla="*/ 0 w 4065050"/>
              <a:gd name="connsiteY4" fmla="*/ 0 h 6857849"/>
              <a:gd name="connsiteX0" fmla="*/ 0 w 4065050"/>
              <a:gd name="connsiteY0" fmla="*/ 0 h 6857849"/>
              <a:gd name="connsiteX1" fmla="*/ 4065050 w 4065050"/>
              <a:gd name="connsiteY1" fmla="*/ 0 h 6857849"/>
              <a:gd name="connsiteX2" fmla="*/ 4065050 w 4065050"/>
              <a:gd name="connsiteY2" fmla="*/ 6857849 h 6857849"/>
              <a:gd name="connsiteX3" fmla="*/ 1640835 w 4065050"/>
              <a:gd name="connsiteY3" fmla="*/ 6857849 h 6857849"/>
              <a:gd name="connsiteX4" fmla="*/ 0 w 4065050"/>
              <a:gd name="connsiteY4" fmla="*/ 0 h 6857849"/>
              <a:gd name="connsiteX0" fmla="*/ 0 w 3963902"/>
              <a:gd name="connsiteY0" fmla="*/ 0 h 6857849"/>
              <a:gd name="connsiteX1" fmla="*/ 3963902 w 3963902"/>
              <a:gd name="connsiteY1" fmla="*/ 0 h 6857849"/>
              <a:gd name="connsiteX2" fmla="*/ 3963902 w 3963902"/>
              <a:gd name="connsiteY2" fmla="*/ 6857849 h 6857849"/>
              <a:gd name="connsiteX3" fmla="*/ 1539687 w 3963902"/>
              <a:gd name="connsiteY3" fmla="*/ 6857849 h 6857849"/>
              <a:gd name="connsiteX4" fmla="*/ 0 w 3963902"/>
              <a:gd name="connsiteY4" fmla="*/ 0 h 6857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3902" h="6857849">
                <a:moveTo>
                  <a:pt x="0" y="0"/>
                </a:moveTo>
                <a:lnTo>
                  <a:pt x="3963902" y="0"/>
                </a:lnTo>
                <a:lnTo>
                  <a:pt x="3963902" y="6857849"/>
                </a:lnTo>
                <a:lnTo>
                  <a:pt x="1539687" y="6857849"/>
                </a:lnTo>
                <a:lnTo>
                  <a:pt x="0" y="0"/>
                </a:lnTo>
                <a:close/>
              </a:path>
            </a:pathLst>
          </a:custGeom>
        </p:spPr>
        <p:txBody>
          <a:bodyPr vert="horz"/>
          <a:lstStyle/>
          <a:p>
            <a:r>
              <a:rPr lang="en-US"/>
              <a:t>Drag picture to placeholder or click icon to add</a:t>
            </a:r>
            <a:endParaRPr lang="en-US" dirty="0"/>
          </a:p>
        </p:txBody>
      </p:sp>
      <p:sp>
        <p:nvSpPr>
          <p:cNvPr id="13" name="Title 1"/>
          <p:cNvSpPr>
            <a:spLocks noGrp="1"/>
          </p:cNvSpPr>
          <p:nvPr>
            <p:ph type="title"/>
          </p:nvPr>
        </p:nvSpPr>
        <p:spPr>
          <a:xfrm>
            <a:off x="1146902" y="1035353"/>
            <a:ext cx="4236311" cy="1143000"/>
          </a:xfrm>
          <a:prstGeom prst="rect">
            <a:avLst/>
          </a:prstGeom>
        </p:spPr>
        <p:txBody>
          <a:bodyPr lIns="0" tIns="0" rIns="0" bIns="0" anchor="b" anchorCtr="0"/>
          <a:lstStyle>
            <a:lvl1pPr algn="l">
              <a:defRPr sz="2800" cap="all">
                <a:solidFill>
                  <a:srgbClr val="E2231A"/>
                </a:solidFill>
              </a:defRPr>
            </a:lvl1pPr>
          </a:lstStyle>
          <a:p>
            <a:r>
              <a:rPr lang="en-US"/>
              <a:t>Click to edit Master title style</a:t>
            </a:r>
            <a:endParaRPr lang="en-US" dirty="0"/>
          </a:p>
        </p:txBody>
      </p:sp>
      <p:sp>
        <p:nvSpPr>
          <p:cNvPr id="14" name="Text Placeholder 9"/>
          <p:cNvSpPr>
            <a:spLocks noGrp="1"/>
          </p:cNvSpPr>
          <p:nvPr>
            <p:ph type="body" sz="quarter" idx="10"/>
          </p:nvPr>
        </p:nvSpPr>
        <p:spPr>
          <a:xfrm>
            <a:off x="1146902" y="2430614"/>
            <a:ext cx="4236312" cy="2901306"/>
          </a:xfrm>
          <a:prstGeom prst="rect">
            <a:avLst/>
          </a:prstGeom>
        </p:spPr>
        <p:txBody>
          <a:bodyPr vert="horz"/>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descr="photo-mas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37866" y="292189"/>
            <a:ext cx="9144000" cy="6858000"/>
          </a:xfrm>
          <a:prstGeom prst="rect">
            <a:avLst/>
          </a:prstGeom>
        </p:spPr>
      </p:pic>
      <p:pic>
        <p:nvPicPr>
          <p:cNvPr id="2" name="Picture 1" descr="bottom_bar.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5531224"/>
            <a:ext cx="9144000" cy="1326776"/>
          </a:xfrm>
          <a:prstGeom prst="rect">
            <a:avLst/>
          </a:prstGeom>
        </p:spPr>
      </p:pic>
    </p:spTree>
    <p:extLst>
      <p:ext uri="{BB962C8B-B14F-4D97-AF65-F5344CB8AC3E}">
        <p14:creationId xmlns:p14="http://schemas.microsoft.com/office/powerpoint/2010/main" val="143011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page - 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itle 1"/>
          <p:cNvSpPr>
            <a:spLocks noGrp="1"/>
          </p:cNvSpPr>
          <p:nvPr>
            <p:ph type="title"/>
          </p:nvPr>
        </p:nvSpPr>
        <p:spPr>
          <a:xfrm>
            <a:off x="1146902" y="1046302"/>
            <a:ext cx="6166108" cy="1439056"/>
          </a:xfrm>
          <a:prstGeom prst="rect">
            <a:avLst/>
          </a:prstGeom>
        </p:spPr>
        <p:txBody>
          <a:bodyPr lIns="0" tIns="0" rIns="0" bIns="0" anchor="b" anchorCtr="0"/>
          <a:lstStyle>
            <a:lvl1pPr algn="l">
              <a:defRPr sz="2800" b="1" i="0" cap="all">
                <a:solidFill>
                  <a:schemeClr val="bg1"/>
                </a:solidFill>
              </a:defRPr>
            </a:lvl1pPr>
          </a:lstStyle>
          <a:p>
            <a:r>
              <a:rPr lang="en-US"/>
              <a:t>Click to edit Master title style</a:t>
            </a:r>
            <a:endParaRPr lang="en-US" dirty="0"/>
          </a:p>
        </p:txBody>
      </p:sp>
      <p:sp>
        <p:nvSpPr>
          <p:cNvPr id="11" name="Text Placeholder 10"/>
          <p:cNvSpPr>
            <a:spLocks noGrp="1"/>
          </p:cNvSpPr>
          <p:nvPr>
            <p:ph type="body" sz="quarter" idx="10" hasCustomPrompt="1"/>
          </p:nvPr>
        </p:nvSpPr>
        <p:spPr>
          <a:xfrm>
            <a:off x="1146902" y="4215253"/>
            <a:ext cx="4587552" cy="1697051"/>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0" baseline="0"/>
            </a:lvl1pPr>
            <a:lvl2pPr>
              <a:defRPr sz="1400"/>
            </a:lvl2pPr>
            <a:lvl3pPr>
              <a:defRPr sz="1400"/>
            </a:lvl3pPr>
            <a:lvl4pPr>
              <a:defRPr sz="1400"/>
            </a:lvl4pPr>
            <a:lvl5pPr>
              <a:defRPr sz="1400"/>
            </a:lvl5pPr>
          </a:lstStyle>
          <a:p>
            <a:pPr lvl="0"/>
            <a:r>
              <a:rPr lang="en-CA" dirty="0"/>
              <a:t>Room</a:t>
            </a:r>
          </a:p>
          <a:p>
            <a:pPr lvl="0"/>
            <a:r>
              <a:rPr lang="en-CA" dirty="0"/>
              <a:t>Address 1</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Address 2</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Address 3</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Phone:</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Fax:</a:t>
            </a:r>
          </a:p>
          <a:p>
            <a:pPr marL="0" marR="0" lvl="0" indent="0" algn="l" defTabSz="457200" rtl="0" eaLnBrk="1" fontAlgn="auto" latinLnBrk="0" hangingPunct="1">
              <a:lnSpc>
                <a:spcPct val="100000"/>
              </a:lnSpc>
              <a:spcBef>
                <a:spcPct val="20000"/>
              </a:spcBef>
              <a:spcAft>
                <a:spcPts val="0"/>
              </a:spcAft>
              <a:buClrTx/>
              <a:buSzTx/>
              <a:buFontTx/>
              <a:buNone/>
              <a:tabLst/>
              <a:defRPr/>
            </a:pPr>
            <a:endParaRPr lang="en-CA" dirty="0"/>
          </a:p>
          <a:p>
            <a:pPr lvl="0"/>
            <a:endParaRPr lang="en-CA" dirty="0"/>
          </a:p>
        </p:txBody>
      </p:sp>
      <p:sp>
        <p:nvSpPr>
          <p:cNvPr id="12" name="Text Placeholder 10"/>
          <p:cNvSpPr>
            <a:spLocks noGrp="1"/>
          </p:cNvSpPr>
          <p:nvPr>
            <p:ph type="body" sz="quarter" idx="11" hasCustomPrompt="1"/>
          </p:nvPr>
        </p:nvSpPr>
        <p:spPr>
          <a:xfrm>
            <a:off x="1146902" y="3963562"/>
            <a:ext cx="4587552" cy="251692"/>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1" i="0" baseline="0"/>
            </a:lvl1pPr>
            <a:lvl2pPr>
              <a:defRPr sz="1400"/>
            </a:lvl2pPr>
            <a:lvl3pPr>
              <a:defRPr sz="1400"/>
            </a:lvl3pPr>
            <a:lvl4pPr>
              <a:defRPr sz="1400"/>
            </a:lvl4pPr>
            <a:lvl5pPr>
              <a:defRPr sz="1400"/>
            </a:lvl5pPr>
          </a:lstStyle>
          <a:p>
            <a:pPr lvl="0"/>
            <a:r>
              <a:rPr lang="en-CA" dirty="0"/>
              <a:t>Lawrence </a:t>
            </a:r>
            <a:r>
              <a:rPr lang="en-CA" dirty="0" err="1"/>
              <a:t>Kinlin</a:t>
            </a:r>
            <a:r>
              <a:rPr lang="en-CA" dirty="0"/>
              <a:t> School of Business</a:t>
            </a:r>
          </a:p>
        </p:txBody>
      </p:sp>
      <p:sp>
        <p:nvSpPr>
          <p:cNvPr id="7" name="Text Placeholder 10"/>
          <p:cNvSpPr txBox="1">
            <a:spLocks/>
          </p:cNvSpPr>
          <p:nvPr userDrawn="1"/>
        </p:nvSpPr>
        <p:spPr>
          <a:xfrm>
            <a:off x="1144588" y="6280484"/>
            <a:ext cx="4587552" cy="251692"/>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1" i="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dirty="0" err="1"/>
              <a:t>fanshawec.ca</a:t>
            </a:r>
            <a:endParaRPr lang="en-CA" dirty="0"/>
          </a:p>
        </p:txBody>
      </p:sp>
    </p:spTree>
    <p:extLst>
      <p:ext uri="{BB962C8B-B14F-4D97-AF65-F5344CB8AC3E}">
        <p14:creationId xmlns:p14="http://schemas.microsoft.com/office/powerpoint/2010/main" val="284885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71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a:prstGeom prst="rect">
            <a:avLst/>
          </a:prstGeom>
        </p:spPr>
        <p:txBody>
          <a:bodyPr/>
          <a:lstStyle/>
          <a:p>
            <a:r>
              <a:rPr lang="en-US" dirty="0"/>
              <a:t>Click to edit Master title style</a:t>
            </a:r>
            <a:endParaRPr lang="en-CA"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6CED753-E26C-48CD-8810-690417EFF2B3}" type="datetimeFigureOut">
              <a:rPr lang="en-US" smtClean="0"/>
              <a:t>8/21/2023</a:t>
            </a:fld>
            <a:endParaRPr lang="en-C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36612B7-B374-403A-8482-4E25514FF41D}" type="slidenum">
              <a:rPr lang="en-CA" smtClean="0"/>
              <a:t>‹#›</a:t>
            </a:fld>
            <a:endParaRPr lang="en-CA"/>
          </a:p>
        </p:txBody>
      </p:sp>
    </p:spTree>
    <p:extLst>
      <p:ext uri="{BB962C8B-B14F-4D97-AF65-F5344CB8AC3E}">
        <p14:creationId xmlns:p14="http://schemas.microsoft.com/office/powerpoint/2010/main" val="29282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9144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1062038" y="1766888"/>
            <a:ext cx="7769225" cy="19796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62038" y="3898900"/>
            <a:ext cx="7769225" cy="1981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noChangeArrowheads="1"/>
          </p:cNvSpPr>
          <p:nvPr>
            <p:ph type="sldNum" sz="quarter" idx="10"/>
          </p:nvPr>
        </p:nvSpPr>
        <p:spPr>
          <a:xfrm>
            <a:off x="6553200" y="6356350"/>
            <a:ext cx="2133600" cy="365125"/>
          </a:xfrm>
          <a:prstGeom prst="rect">
            <a:avLst/>
          </a:prstGeom>
        </p:spPr>
        <p:txBody>
          <a:bodyPr/>
          <a:lstStyle>
            <a:lvl1pPr>
              <a:defRPr/>
            </a:lvl1pPr>
          </a:lstStyle>
          <a:p>
            <a:pPr>
              <a:defRPr/>
            </a:pPr>
            <a:r>
              <a:rPr lang="en-US"/>
              <a:t>1-</a:t>
            </a:r>
            <a:fld id="{307B7827-5307-4E78-993A-FFA99B84EB45}" type="slidenum">
              <a:rPr lang="en-US"/>
              <a:pPr>
                <a:defRPr/>
              </a:pPr>
              <a:t>‹#›</a:t>
            </a:fld>
            <a:endParaRPr lang="en-US"/>
          </a:p>
        </p:txBody>
      </p:sp>
    </p:spTree>
    <p:extLst>
      <p:ext uri="{BB962C8B-B14F-4D97-AF65-F5344CB8AC3E}">
        <p14:creationId xmlns:p14="http://schemas.microsoft.com/office/powerpoint/2010/main" val="1649332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2400" cy="4572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152400" y="609600"/>
            <a:ext cx="8839200" cy="58674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152400" y="6553200"/>
            <a:ext cx="2057400" cy="228600"/>
          </a:xfrm>
          <a:prstGeom prst="rect">
            <a:avLst/>
          </a:prstGeom>
          <a:ln/>
        </p:spPr>
        <p:txBody>
          <a:bodyPr/>
          <a:lstStyle>
            <a:lvl1pPr>
              <a:defRPr/>
            </a:lvl1pPr>
          </a:lstStyle>
          <a:p>
            <a:pPr>
              <a:defRPr/>
            </a:pPr>
            <a:fld id="{0CCFDD3A-8601-DE48-B5B1-1B185D1602DE}" type="datetime2">
              <a:rPr lang="en-CA"/>
              <a:pPr>
                <a:defRPr/>
              </a:pPr>
              <a:t>Monday, August 21, 2023</a:t>
            </a:fld>
            <a:endParaRPr lang="en-CA"/>
          </a:p>
        </p:txBody>
      </p:sp>
      <p:sp>
        <p:nvSpPr>
          <p:cNvPr id="5" name="Rectangle 6"/>
          <p:cNvSpPr>
            <a:spLocks noGrp="1" noChangeArrowheads="1"/>
          </p:cNvSpPr>
          <p:nvPr>
            <p:ph type="sldNum" sz="quarter" idx="11"/>
          </p:nvPr>
        </p:nvSpPr>
        <p:spPr>
          <a:xfrm>
            <a:off x="6934200" y="6553200"/>
            <a:ext cx="2057400" cy="228600"/>
          </a:xfrm>
          <a:prstGeom prst="rect">
            <a:avLst/>
          </a:prstGeom>
          <a:ln/>
        </p:spPr>
        <p:txBody>
          <a:bodyPr/>
          <a:lstStyle>
            <a:lvl1pPr>
              <a:defRPr/>
            </a:lvl1pPr>
          </a:lstStyle>
          <a:p>
            <a:fld id="{9478310D-B237-A84F-8EF7-AA00BDBB9FFF}" type="slidenum">
              <a:rPr lang="en-CA" altLang="en-US"/>
              <a:pPr/>
              <a:t>‹#›</a:t>
            </a:fld>
            <a:endParaRPr lang="en-CA" altLang="en-US"/>
          </a:p>
        </p:txBody>
      </p:sp>
    </p:spTree>
    <p:extLst>
      <p:ext uri="{BB962C8B-B14F-4D97-AF65-F5344CB8AC3E}">
        <p14:creationId xmlns:p14="http://schemas.microsoft.com/office/powerpoint/2010/main" val="117626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Tree>
    <p:extLst>
      <p:ext uri="{BB962C8B-B14F-4D97-AF65-F5344CB8AC3E}">
        <p14:creationId xmlns:p14="http://schemas.microsoft.com/office/powerpoint/2010/main" val="481301283"/>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7" r:id="rId7"/>
    <p:sldLayoutId id="2147483658" r:id="rId8"/>
    <p:sldLayoutId id="2147483659" r:id="rId9"/>
    <p:sldLayoutId id="2147483660" r:id="rId10"/>
  </p:sldLayoutIdLst>
  <p:txStyles>
    <p:titleStyle>
      <a:lvl1pPr algn="ctr" defTabSz="4572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www.fanshaweonline.ca/pastethefullURLaddressfromtheFOLpagewhereyoufoundthelink.com" TargetMode="Externa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hyperlink" Target="http://www.fanshaweonline.ca/pastethefullURLaddressfromtheFOLpagewhereyoufoundthelink.com" TargetMode="Externa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owl.purdue.edu/owl/research_and_citation/apa_style/apa_style_introduction.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MGMT 6055</a:t>
            </a:r>
            <a:br>
              <a:rPr lang="en-US" dirty="0"/>
            </a:br>
            <a:r>
              <a:rPr lang="en-US" dirty="0"/>
              <a:t>Project Scope &amp; requirements</a:t>
            </a:r>
          </a:p>
        </p:txBody>
      </p:sp>
      <p:sp>
        <p:nvSpPr>
          <p:cNvPr id="6" name="Subtitle 5"/>
          <p:cNvSpPr>
            <a:spLocks noGrp="1"/>
          </p:cNvSpPr>
          <p:nvPr>
            <p:ph type="subTitle" idx="1"/>
          </p:nvPr>
        </p:nvSpPr>
        <p:spPr/>
        <p:txBody>
          <a:bodyPr/>
          <a:lstStyle/>
          <a:p>
            <a:r>
              <a:rPr lang="en-US" b="1" dirty="0"/>
              <a:t>Lawrence </a:t>
            </a:r>
            <a:r>
              <a:rPr lang="en-US" b="1" dirty="0" err="1"/>
              <a:t>Kinlin</a:t>
            </a:r>
            <a:r>
              <a:rPr lang="en-US" b="1" dirty="0"/>
              <a:t> School of Business</a:t>
            </a:r>
          </a:p>
          <a:p>
            <a:pPr fontAlgn="auto">
              <a:lnSpc>
                <a:spcPct val="90000"/>
              </a:lnSpc>
              <a:spcAft>
                <a:spcPts val="0"/>
              </a:spcAft>
              <a:defRPr/>
            </a:pPr>
            <a:r>
              <a:rPr lang="en-CA" b="1"/>
              <a:t>Module 1: Introduction </a:t>
            </a:r>
            <a:r>
              <a:rPr lang="en-CA" b="1" dirty="0"/>
              <a:t>to Project Scope and Requirements</a:t>
            </a:r>
            <a:endParaRPr lang="en-US" b="1" dirty="0"/>
          </a:p>
        </p:txBody>
      </p:sp>
    </p:spTree>
    <p:extLst>
      <p:ext uri="{BB962C8B-B14F-4D97-AF65-F5344CB8AC3E}">
        <p14:creationId xmlns:p14="http://schemas.microsoft.com/office/powerpoint/2010/main" val="1696059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8"/>
          <p:cNvSpPr>
            <a:spLocks noGrp="1" noChangeArrowheads="1"/>
          </p:cNvSpPr>
          <p:nvPr>
            <p:ph type="title"/>
          </p:nvPr>
        </p:nvSpPr>
        <p:spPr>
          <a:xfrm>
            <a:off x="1819835" y="490806"/>
            <a:ext cx="5708089" cy="567029"/>
          </a:xfrm>
        </p:spPr>
        <p:txBody>
          <a:bodyPr/>
          <a:lstStyle/>
          <a:p>
            <a:r>
              <a:rPr lang="en-US" dirty="0"/>
              <a:t>Evaluations</a:t>
            </a:r>
            <a:endParaRPr lang="en-CA" dirty="0"/>
          </a:p>
        </p:txBody>
      </p:sp>
      <p:sp>
        <p:nvSpPr>
          <p:cNvPr id="148486" name="Rectangle 6"/>
          <p:cNvSpPr>
            <a:spLocks noGrp="1" noChangeArrowheads="1"/>
          </p:cNvSpPr>
          <p:nvPr>
            <p:ph type="body" sz="quarter" idx="10"/>
          </p:nvPr>
        </p:nvSpPr>
        <p:spPr>
          <a:xfrm>
            <a:off x="487318" y="1216890"/>
            <a:ext cx="8253270" cy="4764505"/>
          </a:xfrm>
        </p:spPr>
        <p:txBody>
          <a:bodyPr/>
          <a:lstStyle/>
          <a:p>
            <a:pPr marL="457200" indent="-457200">
              <a:buFont typeface="Arial" panose="020B0604020202020204" pitchFamily="34" charset="0"/>
              <a:buChar char="•"/>
            </a:pPr>
            <a:r>
              <a:rPr lang="en-CA" sz="2400" b="1" dirty="0">
                <a:solidFill>
                  <a:srgbClr val="E2231A"/>
                </a:solidFill>
              </a:rPr>
              <a:t>Assignments worth 10% or less: Late assignments are not accepted!</a:t>
            </a:r>
          </a:p>
          <a:p>
            <a:pPr marL="457200" indent="-457200">
              <a:buFont typeface="Arial" panose="020B0604020202020204" pitchFamily="34" charset="0"/>
              <a:buChar char="•"/>
            </a:pPr>
            <a:r>
              <a:rPr lang="en-CA" sz="2400" b="1" dirty="0">
                <a:solidFill>
                  <a:srgbClr val="E2231A"/>
                </a:solidFill>
              </a:rPr>
              <a:t>Assignments worth more than 10%: Late penalty of 20% per day, applied </a:t>
            </a:r>
            <a:r>
              <a:rPr lang="en-CA" sz="2400" b="1" i="1" dirty="0">
                <a:solidFill>
                  <a:srgbClr val="E2231A"/>
                </a:solidFill>
              </a:rPr>
              <a:t>immediately</a:t>
            </a:r>
            <a:r>
              <a:rPr lang="en-CA" sz="2400" b="1" dirty="0">
                <a:solidFill>
                  <a:srgbClr val="E2231A"/>
                </a:solidFill>
              </a:rPr>
              <a:t> once deadline has passed.</a:t>
            </a:r>
          </a:p>
          <a:p>
            <a:pPr marL="457200" indent="-457200">
              <a:buFont typeface="Arial" panose="020B0604020202020204" pitchFamily="34" charset="0"/>
              <a:buChar char="•"/>
            </a:pPr>
            <a:r>
              <a:rPr lang="en-CA" sz="2400" dirty="0"/>
              <a:t>Submit all assignments electronically to the FOL Submissions page </a:t>
            </a:r>
          </a:p>
          <a:p>
            <a:pPr marL="457200" indent="-457200">
              <a:buFont typeface="Arial" panose="020B0604020202020204" pitchFamily="34" charset="0"/>
              <a:buChar char="•"/>
            </a:pPr>
            <a:r>
              <a:rPr lang="en-CA" sz="2400" dirty="0"/>
              <a:t>All submissions must be in Windows-compatible format!</a:t>
            </a:r>
          </a:p>
          <a:p>
            <a:pPr marL="457200" indent="-457200">
              <a:buFont typeface="Arial" panose="020B0604020202020204" pitchFamily="34" charset="0"/>
              <a:buChar char="•"/>
            </a:pPr>
            <a:r>
              <a:rPr lang="en-CA" sz="2400" dirty="0"/>
              <a:t>All submissions must include APA-formatted references (</a:t>
            </a:r>
            <a:r>
              <a:rPr lang="en-CA" sz="2400" u="sng" dirty="0"/>
              <a:t>or else a grade of zero will be given </a:t>
            </a:r>
            <a:r>
              <a:rPr lang="en-CA" sz="2400" dirty="0"/>
              <a:t>on the assignment, and possibly also an Academic Offence)</a:t>
            </a:r>
          </a:p>
          <a:p>
            <a:endParaRPr lang="en-CA" sz="2400" dirty="0"/>
          </a:p>
        </p:txBody>
      </p:sp>
      <p:sp>
        <p:nvSpPr>
          <p:cNvPr id="34820"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7F95FA34-77F4-4035-95A3-39F2729F861E}" type="slidenum">
              <a:rPr lang="en-US" smtClean="0">
                <a:solidFill>
                  <a:schemeClr val="bg1"/>
                </a:solidFill>
              </a:rPr>
              <a:pPr eaLnBrk="1" hangingPunct="1"/>
              <a:t>10</a:t>
            </a:fld>
            <a:endParaRPr lang="en-US">
              <a:solidFill>
                <a:schemeClr val="bg1"/>
              </a:solidFill>
            </a:endParaRPr>
          </a:p>
        </p:txBody>
      </p:sp>
      <p:sp>
        <p:nvSpPr>
          <p:cNvPr id="34821"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41410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8"/>
          <p:cNvSpPr>
            <a:spLocks noGrp="1" noChangeArrowheads="1"/>
          </p:cNvSpPr>
          <p:nvPr>
            <p:ph type="title"/>
          </p:nvPr>
        </p:nvSpPr>
        <p:spPr>
          <a:xfrm>
            <a:off x="1146902" y="224192"/>
            <a:ext cx="6381023" cy="1143000"/>
          </a:xfrm>
        </p:spPr>
        <p:txBody>
          <a:bodyPr/>
          <a:lstStyle/>
          <a:p>
            <a:r>
              <a:rPr lang="en-US"/>
              <a:t>Two Course Text Books</a:t>
            </a:r>
            <a:endParaRPr lang="en-CA" dirty="0"/>
          </a:p>
        </p:txBody>
      </p:sp>
      <p:sp>
        <p:nvSpPr>
          <p:cNvPr id="148486" name="Rectangle 6"/>
          <p:cNvSpPr>
            <a:spLocks noGrp="1" noChangeArrowheads="1"/>
          </p:cNvSpPr>
          <p:nvPr>
            <p:ph type="body" sz="quarter" idx="10"/>
          </p:nvPr>
        </p:nvSpPr>
        <p:spPr>
          <a:xfrm>
            <a:off x="1638300" y="1619452"/>
            <a:ext cx="7011924" cy="4198023"/>
          </a:xfrm>
        </p:spPr>
        <p:txBody>
          <a:bodyPr/>
          <a:lstStyle/>
          <a:p>
            <a:r>
              <a:rPr lang="en-US" sz="2000" dirty="0"/>
              <a:t>Project Management – A Systems Approach to Planning, Scheduling, and Controlling (</a:t>
            </a:r>
            <a:r>
              <a:rPr lang="en-US" sz="2000" b="1" dirty="0">
                <a:solidFill>
                  <a:srgbClr val="FF0000"/>
                </a:solidFill>
              </a:rPr>
              <a:t>12</a:t>
            </a:r>
            <a:r>
              <a:rPr lang="en-US" sz="2000" b="1" baseline="30000" dirty="0">
                <a:solidFill>
                  <a:srgbClr val="FF0000"/>
                </a:solidFill>
              </a:rPr>
              <a:t>th</a:t>
            </a:r>
            <a:r>
              <a:rPr lang="en-US" sz="2000" b="1" dirty="0">
                <a:solidFill>
                  <a:srgbClr val="FF0000"/>
                </a:solidFill>
              </a:rPr>
              <a:t> Edition</a:t>
            </a:r>
            <a:r>
              <a:rPr lang="en-US" sz="2000" dirty="0"/>
              <a:t>)</a:t>
            </a:r>
          </a:p>
          <a:p>
            <a:pPr lvl="1"/>
            <a:r>
              <a:rPr lang="en-US" sz="2000" dirty="0"/>
              <a:t>Author: Harold </a:t>
            </a:r>
            <a:r>
              <a:rPr lang="en-US" sz="2000" dirty="0" err="1"/>
              <a:t>Kerzner</a:t>
            </a:r>
            <a:endParaRPr lang="en-US" sz="2000" dirty="0"/>
          </a:p>
          <a:p>
            <a:pPr lvl="1"/>
            <a:r>
              <a:rPr lang="en-US" sz="2000" dirty="0"/>
              <a:t>ISBN: 978-1-119165354</a:t>
            </a:r>
          </a:p>
          <a:p>
            <a:pPr lvl="1"/>
            <a:r>
              <a:rPr lang="en-US" sz="2000" dirty="0"/>
              <a:t>Publisher: Wiley</a:t>
            </a:r>
          </a:p>
          <a:p>
            <a:endParaRPr lang="en-CA" sz="2000" dirty="0"/>
          </a:p>
          <a:p>
            <a:r>
              <a:rPr lang="en-US" sz="2000" dirty="0"/>
              <a:t>A Guide to the Project Management Body of Knowledge (PMBOK® Guide) </a:t>
            </a:r>
            <a:r>
              <a:rPr lang="en-US" sz="2000" b="1" dirty="0">
                <a:solidFill>
                  <a:srgbClr val="FF0000"/>
                </a:solidFill>
              </a:rPr>
              <a:t>6</a:t>
            </a:r>
            <a:r>
              <a:rPr lang="en-US" sz="2000" b="1" baseline="30000" dirty="0">
                <a:solidFill>
                  <a:srgbClr val="FF0000"/>
                </a:solidFill>
              </a:rPr>
              <a:t>th</a:t>
            </a:r>
            <a:r>
              <a:rPr lang="en-US" sz="2000" b="1" dirty="0">
                <a:solidFill>
                  <a:srgbClr val="FF0000"/>
                </a:solidFill>
              </a:rPr>
              <a:t> Edition</a:t>
            </a:r>
          </a:p>
          <a:p>
            <a:pPr lvl="1"/>
            <a:r>
              <a:rPr lang="en-US" sz="2000" dirty="0"/>
              <a:t>Author: Project Management Institute, </a:t>
            </a:r>
            <a:r>
              <a:rPr lang="en-US" sz="2000" dirty="0" err="1"/>
              <a:t>Inc</a:t>
            </a:r>
            <a:endParaRPr lang="en-US" sz="2000" dirty="0"/>
          </a:p>
          <a:p>
            <a:pPr lvl="1"/>
            <a:r>
              <a:rPr lang="en-US" sz="2000" dirty="0"/>
              <a:t>ISBN: 978-1-628251845</a:t>
            </a:r>
          </a:p>
          <a:p>
            <a:pPr lvl="1"/>
            <a:r>
              <a:rPr lang="en-US" sz="2000" dirty="0"/>
              <a:t>Publisher: Project Management Institute, </a:t>
            </a:r>
            <a:r>
              <a:rPr lang="en-US" sz="2000" dirty="0" err="1"/>
              <a:t>Inc</a:t>
            </a:r>
            <a:endParaRPr lang="en-US" sz="2000" dirty="0"/>
          </a:p>
        </p:txBody>
      </p:sp>
      <p:sp>
        <p:nvSpPr>
          <p:cNvPr id="35844"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35575BD6-B2B1-4A5F-897D-F5A5127B9F24}" type="slidenum">
              <a:rPr lang="en-US" smtClean="0">
                <a:solidFill>
                  <a:schemeClr val="bg1"/>
                </a:solidFill>
              </a:rPr>
              <a:pPr eaLnBrk="1" hangingPunct="1"/>
              <a:t>11</a:t>
            </a:fld>
            <a:endParaRPr lang="en-US">
              <a:solidFill>
                <a:schemeClr val="bg1"/>
              </a:solidFill>
            </a:endParaRPr>
          </a:p>
        </p:txBody>
      </p:sp>
      <p:sp>
        <p:nvSpPr>
          <p:cNvPr id="35845"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18" y="4666451"/>
            <a:ext cx="1822230" cy="1810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882AE019-3964-4C6C-90BB-D32B3E46B7F2}"/>
              </a:ext>
            </a:extLst>
          </p:cNvPr>
          <p:cNvSpPr txBox="1"/>
          <p:nvPr/>
        </p:nvSpPr>
        <p:spPr>
          <a:xfrm>
            <a:off x="2590800" y="5889507"/>
            <a:ext cx="4048421" cy="646331"/>
          </a:xfrm>
          <a:prstGeom prst="rect">
            <a:avLst/>
          </a:prstGeom>
          <a:solidFill>
            <a:srgbClr val="FFFF00"/>
          </a:solidFill>
        </p:spPr>
        <p:txBody>
          <a:bodyPr wrap="square" rtlCol="0">
            <a:spAutoFit/>
          </a:bodyPr>
          <a:lstStyle/>
          <a:p>
            <a:pPr algn="ctr"/>
            <a:r>
              <a:rPr lang="en-CA" dirty="0"/>
              <a:t>These e-resources are available for free! (see info in FOL)</a:t>
            </a:r>
          </a:p>
        </p:txBody>
      </p:sp>
    </p:spTree>
    <p:extLst>
      <p:ext uri="{BB962C8B-B14F-4D97-AF65-F5344CB8AC3E}">
        <p14:creationId xmlns:p14="http://schemas.microsoft.com/office/powerpoint/2010/main" val="880954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Rectangle 8"/>
          <p:cNvSpPr>
            <a:spLocks noGrp="1" noChangeArrowheads="1"/>
          </p:cNvSpPr>
          <p:nvPr>
            <p:ph type="title"/>
          </p:nvPr>
        </p:nvSpPr>
        <p:spPr>
          <a:xfrm>
            <a:off x="1987826" y="490806"/>
            <a:ext cx="5540098" cy="560145"/>
          </a:xfrm>
        </p:spPr>
        <p:txBody>
          <a:bodyPr/>
          <a:lstStyle/>
          <a:p>
            <a:r>
              <a:rPr lang="en-US" dirty="0"/>
              <a:t>My Expectations</a:t>
            </a:r>
            <a:endParaRPr lang="en-CA" dirty="0"/>
          </a:p>
        </p:txBody>
      </p:sp>
      <p:sp>
        <p:nvSpPr>
          <p:cNvPr id="36867" name="Rectangle 6"/>
          <p:cNvSpPr>
            <a:spLocks noGrp="1" noChangeArrowheads="1"/>
          </p:cNvSpPr>
          <p:nvPr>
            <p:ph type="body" sz="quarter" idx="10"/>
          </p:nvPr>
        </p:nvSpPr>
        <p:spPr>
          <a:xfrm>
            <a:off x="205740" y="1167074"/>
            <a:ext cx="8739477" cy="4857253"/>
          </a:xfrm>
        </p:spPr>
        <p:txBody>
          <a:bodyPr/>
          <a:lstStyle/>
          <a:p>
            <a:pPr marL="457200" indent="-457200">
              <a:buFont typeface="Arial" panose="020B0604020202020204" pitchFamily="34" charset="0"/>
              <a:buChar char="•"/>
            </a:pPr>
            <a:r>
              <a:rPr lang="en-US" dirty="0"/>
              <a:t>RESPECT for </a:t>
            </a:r>
            <a:r>
              <a:rPr lang="en-US" dirty="0" err="1"/>
              <a:t>eachother</a:t>
            </a:r>
            <a:r>
              <a:rPr lang="en-US" dirty="0"/>
              <a:t> and the Professor</a:t>
            </a:r>
          </a:p>
          <a:p>
            <a:pPr marL="457200" indent="-457200">
              <a:buFont typeface="Arial" panose="020B0604020202020204" pitchFamily="34" charset="0"/>
              <a:buChar char="•"/>
            </a:pPr>
            <a:r>
              <a:rPr lang="en-US" dirty="0"/>
              <a:t>Work completed on time</a:t>
            </a:r>
          </a:p>
          <a:p>
            <a:pPr marL="457200" indent="-457200">
              <a:buFont typeface="Arial" panose="020B0604020202020204" pitchFamily="34" charset="0"/>
              <a:buChar char="•"/>
            </a:pPr>
            <a:r>
              <a:rPr lang="en-US" dirty="0"/>
              <a:t>Attending class punctually (for in-class sections)</a:t>
            </a:r>
          </a:p>
          <a:p>
            <a:pPr marL="457200" indent="-457200">
              <a:buFont typeface="Arial" panose="020B0604020202020204" pitchFamily="34" charset="0"/>
              <a:buChar char="•"/>
            </a:pPr>
            <a:r>
              <a:rPr lang="en-US" b="1" dirty="0">
                <a:solidFill>
                  <a:srgbClr val="E2231A"/>
                </a:solidFill>
              </a:rPr>
              <a:t>No plagiarism - taking someone's words or ideas as if they were your own (if you paste text from any external source, it MUST be enclosed in quotation marks and cited properly!)</a:t>
            </a:r>
          </a:p>
          <a:p>
            <a:pPr marL="457200" indent="-457200">
              <a:buFont typeface="Arial" panose="020B0604020202020204" pitchFamily="34" charset="0"/>
              <a:buChar char="•"/>
            </a:pPr>
            <a:r>
              <a:rPr lang="en-US" b="1" u="sng" dirty="0">
                <a:solidFill>
                  <a:srgbClr val="E2231A"/>
                </a:solidFill>
              </a:rPr>
              <a:t>Use of Chat GPT, Course Hero, or similar resources is NOT permitted when completing assignments</a:t>
            </a:r>
          </a:p>
          <a:p>
            <a:pPr marL="457200" indent="-457200">
              <a:buFont typeface="Arial" panose="020B0604020202020204" pitchFamily="34" charset="0"/>
              <a:buChar char="•"/>
            </a:pPr>
            <a:r>
              <a:rPr lang="en-US" b="1" dirty="0">
                <a:solidFill>
                  <a:srgbClr val="E2231A"/>
                </a:solidFill>
              </a:rPr>
              <a:t>No sharing your assignments with </a:t>
            </a:r>
            <a:br>
              <a:rPr lang="en-US" b="1" dirty="0">
                <a:solidFill>
                  <a:srgbClr val="E2231A"/>
                </a:solidFill>
              </a:rPr>
            </a:br>
            <a:r>
              <a:rPr lang="en-US" b="1" dirty="0">
                <a:solidFill>
                  <a:srgbClr val="E2231A"/>
                </a:solidFill>
              </a:rPr>
              <a:t>other students or groups</a:t>
            </a:r>
          </a:p>
        </p:txBody>
      </p:sp>
      <p:sp>
        <p:nvSpPr>
          <p:cNvPr id="36868"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63B8FF98-2694-4F46-85AE-E76BC7052323}" type="slidenum">
              <a:rPr lang="en-US" smtClean="0">
                <a:solidFill>
                  <a:schemeClr val="bg1"/>
                </a:solidFill>
              </a:rPr>
              <a:pPr eaLnBrk="1" hangingPunct="1"/>
              <a:t>12</a:t>
            </a:fld>
            <a:endParaRPr lang="en-US">
              <a:solidFill>
                <a:schemeClr val="bg1"/>
              </a:solidFill>
            </a:endParaRPr>
          </a:p>
        </p:txBody>
      </p:sp>
      <p:sp>
        <p:nvSpPr>
          <p:cNvPr id="36869"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0"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1"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2"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05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fade">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fade">
                                      <p:cBhvr>
                                        <p:cTn id="17" dur="500"/>
                                        <p:tgtEl>
                                          <p:spTgt spid="36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fade">
                                      <p:cBhvr>
                                        <p:cTn id="22" dur="500"/>
                                        <p:tgtEl>
                                          <p:spTgt spid="36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fade">
                                      <p:cBhvr>
                                        <p:cTn id="27" dur="500"/>
                                        <p:tgtEl>
                                          <p:spTgt spid="368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867">
                                            <p:txEl>
                                              <p:pRg st="5" end="5"/>
                                            </p:txEl>
                                          </p:spTgt>
                                        </p:tgtEl>
                                        <p:attrNameLst>
                                          <p:attrName>style.visibility</p:attrName>
                                        </p:attrNameLst>
                                      </p:cBhvr>
                                      <p:to>
                                        <p:strVal val="visible"/>
                                      </p:to>
                                    </p:set>
                                    <p:animEffect transition="in" filter="fade">
                                      <p:cBhvr>
                                        <p:cTn id="32" dur="500"/>
                                        <p:tgtEl>
                                          <p:spTgt spid="36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Rectangle 8"/>
          <p:cNvSpPr>
            <a:spLocks noGrp="1" noChangeArrowheads="1"/>
          </p:cNvSpPr>
          <p:nvPr>
            <p:ph type="title"/>
          </p:nvPr>
        </p:nvSpPr>
        <p:spPr>
          <a:xfrm>
            <a:off x="1638300" y="330385"/>
            <a:ext cx="6381023" cy="797859"/>
          </a:xfrm>
        </p:spPr>
        <p:txBody>
          <a:bodyPr/>
          <a:lstStyle/>
          <a:p>
            <a:r>
              <a:rPr lang="en-US" dirty="0"/>
              <a:t>Things to think about</a:t>
            </a:r>
            <a:endParaRPr lang="en-CA" dirty="0"/>
          </a:p>
        </p:txBody>
      </p:sp>
      <p:sp>
        <p:nvSpPr>
          <p:cNvPr id="38915" name="Rectangle 6"/>
          <p:cNvSpPr>
            <a:spLocks noGrp="1" noChangeArrowheads="1"/>
          </p:cNvSpPr>
          <p:nvPr>
            <p:ph type="body" sz="quarter" idx="10"/>
          </p:nvPr>
        </p:nvSpPr>
        <p:spPr>
          <a:xfrm>
            <a:off x="244241" y="1172520"/>
            <a:ext cx="8707253" cy="5304480"/>
          </a:xfrm>
        </p:spPr>
        <p:txBody>
          <a:bodyPr/>
          <a:lstStyle/>
          <a:p>
            <a:pPr marL="457200" indent="-457200">
              <a:buFont typeface="Arial" panose="020B0604020202020204" pitchFamily="34" charset="0"/>
              <a:buChar char="•"/>
            </a:pPr>
            <a:r>
              <a:rPr lang="en-US" sz="2400" dirty="0"/>
              <a:t>Get someone to proofread your papers if your</a:t>
            </a:r>
            <a:br>
              <a:rPr lang="en-US" sz="2400" dirty="0"/>
            </a:br>
            <a:r>
              <a:rPr lang="en-US" sz="2400" dirty="0"/>
              <a:t>written English is weak (grades </a:t>
            </a:r>
            <a:r>
              <a:rPr lang="en-US" sz="2400" b="1" dirty="0"/>
              <a:t>will</a:t>
            </a:r>
            <a:r>
              <a:rPr lang="en-US" sz="2400" dirty="0"/>
              <a:t> </a:t>
            </a:r>
            <a:r>
              <a:rPr lang="en-US" sz="2400" b="1" dirty="0"/>
              <a:t>be</a:t>
            </a:r>
            <a:r>
              <a:rPr lang="en-US" sz="2400" dirty="0"/>
              <a:t> </a:t>
            </a:r>
            <a:br>
              <a:rPr lang="en-US" sz="2400" dirty="0"/>
            </a:br>
            <a:r>
              <a:rPr lang="en-US" sz="2400" dirty="0"/>
              <a:t>deducted on assignments for grammar/spelling/</a:t>
            </a:r>
            <a:br>
              <a:rPr lang="en-US" sz="2400" dirty="0"/>
            </a:br>
            <a:r>
              <a:rPr lang="en-US" sz="2400" dirty="0"/>
              <a:t>writing errors)</a:t>
            </a:r>
          </a:p>
          <a:p>
            <a:pPr marL="1200150" lvl="1" indent="-457200">
              <a:buFont typeface="Arial" panose="020B0604020202020204" pitchFamily="34" charset="0"/>
              <a:buChar char="•"/>
            </a:pPr>
            <a:r>
              <a:rPr lang="en-US" sz="2400" dirty="0" err="1"/>
              <a:t>Fanshawe</a:t>
            </a:r>
            <a:r>
              <a:rPr lang="en-US" sz="2400" dirty="0"/>
              <a:t> Learning Centre (F2001) can assist you!</a:t>
            </a:r>
          </a:p>
          <a:p>
            <a:pPr marL="457200" indent="-457200">
              <a:buFont typeface="Arial" panose="020B0604020202020204" pitchFamily="34" charset="0"/>
              <a:buChar char="•"/>
            </a:pPr>
            <a:r>
              <a:rPr lang="en-US" sz="2400" dirty="0"/>
              <a:t>Read the text and make notes each week – don’t wait until immediately before the tests!</a:t>
            </a:r>
          </a:p>
          <a:p>
            <a:pPr marL="457200" indent="-457200">
              <a:buFont typeface="Arial" panose="020B0604020202020204" pitchFamily="34" charset="0"/>
              <a:buChar char="•"/>
            </a:pPr>
            <a:r>
              <a:rPr lang="en-US" sz="2400" dirty="0"/>
              <a:t>You will have to make decisions for your assignments - instructions may be deliberately vague to reflect real-world scenarios where you don’t have all information</a:t>
            </a:r>
          </a:p>
          <a:p>
            <a:pPr marL="457200" indent="-457200">
              <a:buFont typeface="Arial" panose="020B0604020202020204" pitchFamily="34" charset="0"/>
              <a:buChar char="•"/>
            </a:pPr>
            <a:r>
              <a:rPr lang="en-US" sz="2400" dirty="0"/>
              <a:t>Use the internet and think about the sites you are getting information from (</a:t>
            </a:r>
            <a:r>
              <a:rPr lang="en-US" sz="2400" u="sng" dirty="0"/>
              <a:t>always </a:t>
            </a:r>
            <a:r>
              <a:rPr lang="en-US" sz="2400" dirty="0"/>
              <a:t>cite external sources that you use)</a:t>
            </a:r>
          </a:p>
        </p:txBody>
      </p:sp>
      <p:sp>
        <p:nvSpPr>
          <p:cNvPr id="38916"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B38F4529-EC3A-465F-8B3F-F46BFA353C5E}" type="slidenum">
              <a:rPr lang="en-US" smtClean="0">
                <a:solidFill>
                  <a:schemeClr val="bg1"/>
                </a:solidFill>
              </a:rPr>
              <a:pPr eaLnBrk="1" hangingPunct="1"/>
              <a:t>13</a:t>
            </a:fld>
            <a:endParaRPr lang="en-US">
              <a:solidFill>
                <a:schemeClr val="bg1"/>
              </a:solidFill>
            </a:endParaRPr>
          </a:p>
        </p:txBody>
      </p:sp>
      <p:sp>
        <p:nvSpPr>
          <p:cNvPr id="38917"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8960" y="134127"/>
            <a:ext cx="1638300" cy="1799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7633772"/>
      </p:ext>
    </p:ext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588" y="1116448"/>
            <a:ext cx="7491663" cy="1193615"/>
          </a:xfrm>
        </p:spPr>
        <p:txBody>
          <a:bodyPr>
            <a:noAutofit/>
          </a:bodyPr>
          <a:lstStyle/>
          <a:p>
            <a:r>
              <a:rPr lang="en-CA" sz="4000" dirty="0"/>
              <a:t>ACADEMIC INTEGRITY</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87" y="2515015"/>
            <a:ext cx="73628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137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8"/>
          <p:cNvSpPr>
            <a:spLocks noGrp="1" noChangeArrowheads="1"/>
          </p:cNvSpPr>
          <p:nvPr>
            <p:ph type="title"/>
          </p:nvPr>
        </p:nvSpPr>
        <p:spPr/>
        <p:txBody>
          <a:bodyPr/>
          <a:lstStyle/>
          <a:p>
            <a:r>
              <a:rPr lang="en-US"/>
              <a:t>Academic Integrity</a:t>
            </a:r>
            <a:endParaRPr lang="en-CA" dirty="0"/>
          </a:p>
        </p:txBody>
      </p:sp>
      <p:sp>
        <p:nvSpPr>
          <p:cNvPr id="148486" name="Rectangle 6"/>
          <p:cNvSpPr>
            <a:spLocks noGrp="1" noChangeArrowheads="1"/>
          </p:cNvSpPr>
          <p:nvPr>
            <p:ph type="body" sz="quarter" idx="10"/>
          </p:nvPr>
        </p:nvSpPr>
        <p:spPr/>
        <p:txBody>
          <a:bodyPr/>
          <a:lstStyle/>
          <a:p>
            <a:pPr marL="457200" indent="-457200">
              <a:buFont typeface="Arial" panose="020B0604020202020204" pitchFamily="34" charset="0"/>
              <a:buChar char="•"/>
            </a:pPr>
            <a:r>
              <a:rPr lang="en-US" dirty="0"/>
              <a:t>Definition and examples of academic offences</a:t>
            </a:r>
          </a:p>
          <a:p>
            <a:pPr marL="457200" indent="-457200">
              <a:buFont typeface="Arial" panose="020B0604020202020204" pitchFamily="34" charset="0"/>
              <a:buChar char="•"/>
            </a:pPr>
            <a:r>
              <a:rPr lang="en-US" dirty="0"/>
              <a:t>Penalties for academic offences</a:t>
            </a:r>
          </a:p>
          <a:p>
            <a:pPr marL="457200" indent="-457200">
              <a:buFont typeface="Arial" panose="020B0604020202020204" pitchFamily="34" charset="0"/>
              <a:buChar char="•"/>
            </a:pPr>
            <a:r>
              <a:rPr lang="en-US" dirty="0"/>
              <a:t>Completing the MANDATORY learning module on Academic Integrity</a:t>
            </a:r>
          </a:p>
          <a:p>
            <a:endParaRPr lang="en-US" dirty="0"/>
          </a:p>
        </p:txBody>
      </p:sp>
      <p:sp>
        <p:nvSpPr>
          <p:cNvPr id="40964"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ABB87079-C394-47C9-BA15-072E83E31492}" type="slidenum">
              <a:rPr lang="en-US" smtClean="0">
                <a:solidFill>
                  <a:schemeClr val="bg1"/>
                </a:solidFill>
              </a:rPr>
              <a:pPr eaLnBrk="1" hangingPunct="1"/>
              <a:t>15</a:t>
            </a:fld>
            <a:endParaRPr lang="en-US">
              <a:solidFill>
                <a:schemeClr val="bg1"/>
              </a:solidFill>
            </a:endParaRPr>
          </a:p>
        </p:txBody>
      </p:sp>
      <p:sp>
        <p:nvSpPr>
          <p:cNvPr id="40965"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7"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8"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69" y="4572000"/>
            <a:ext cx="1735487"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383649"/>
      </p:ext>
    </p:ext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What is an Academic Offence?</a:t>
            </a:r>
            <a:endParaRPr lang="en-US" dirty="0"/>
          </a:p>
        </p:txBody>
      </p:sp>
      <p:sp>
        <p:nvSpPr>
          <p:cNvPr id="15" name="Content Placeholder 14"/>
          <p:cNvSpPr>
            <a:spLocks noGrp="1"/>
          </p:cNvSpPr>
          <p:nvPr>
            <p:ph type="body" sz="quarter" idx="10"/>
          </p:nvPr>
        </p:nvSpPr>
        <p:spPr/>
        <p:txBody>
          <a:bodyPr/>
          <a:lstStyle/>
          <a:p>
            <a:r>
              <a:rPr lang="en-US"/>
              <a:t>An academic offence is academic dishonesty that encompasses cheating, plagiarism, falsification, fabrication, and misrepresentation related to academics.</a:t>
            </a:r>
          </a:p>
          <a:p>
            <a:pPr lvl="1"/>
            <a:endParaRPr lang="en-US" dirty="0"/>
          </a:p>
        </p:txBody>
      </p:sp>
      <p:sp>
        <p:nvSpPr>
          <p:cNvPr id="2" name="TextBox 1"/>
          <p:cNvSpPr txBox="1"/>
          <p:nvPr/>
        </p:nvSpPr>
        <p:spPr>
          <a:xfrm>
            <a:off x="381000" y="4343400"/>
            <a:ext cx="3505200" cy="1569660"/>
          </a:xfrm>
          <a:prstGeom prst="rect">
            <a:avLst/>
          </a:prstGeom>
          <a:noFill/>
          <a:ln w="38100">
            <a:solidFill>
              <a:srgbClr val="C00000"/>
            </a:solidFill>
          </a:ln>
        </p:spPr>
        <p:txBody>
          <a:bodyPr wrap="square" rtlCol="0">
            <a:spAutoFit/>
          </a:bodyPr>
          <a:lstStyle/>
          <a:p>
            <a:r>
              <a:rPr lang="en-US" sz="2400" dirty="0" err="1"/>
              <a:t>Fanshawe’s</a:t>
            </a:r>
            <a:r>
              <a:rPr lang="en-US" sz="2400" dirty="0"/>
              <a:t> Policy on Academic Offences is found in all FOL course sites!</a:t>
            </a:r>
          </a:p>
        </p:txBody>
      </p:sp>
    </p:spTree>
    <p:extLst>
      <p:ext uri="{BB962C8B-B14F-4D97-AF65-F5344CB8AC3E}">
        <p14:creationId xmlns:p14="http://schemas.microsoft.com/office/powerpoint/2010/main" val="975605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7812" y="837647"/>
            <a:ext cx="6381023" cy="797859"/>
          </a:xfrm>
        </p:spPr>
        <p:txBody>
          <a:bodyPr/>
          <a:lstStyle/>
          <a:p>
            <a:r>
              <a:rPr lang="en-US" dirty="0"/>
              <a:t>Penalties for Academic Offences</a:t>
            </a:r>
          </a:p>
        </p:txBody>
      </p:sp>
      <p:sp>
        <p:nvSpPr>
          <p:cNvPr id="15" name="Content Placeholder 14"/>
          <p:cNvSpPr>
            <a:spLocks noGrp="1"/>
          </p:cNvSpPr>
          <p:nvPr>
            <p:ph type="body" sz="quarter" idx="10"/>
          </p:nvPr>
        </p:nvSpPr>
        <p:spPr>
          <a:xfrm>
            <a:off x="354724" y="2151271"/>
            <a:ext cx="7485035" cy="3795728"/>
          </a:xfrm>
        </p:spPr>
        <p:txBody>
          <a:bodyPr/>
          <a:lstStyle/>
          <a:p>
            <a:r>
              <a:rPr lang="en-US" dirty="0"/>
              <a:t>“Escalating penalties” policy </a:t>
            </a:r>
          </a:p>
          <a:p>
            <a:pPr marL="457200" indent="-457200">
              <a:buFont typeface="Arial" panose="020B0604020202020204" pitchFamily="34" charset="0"/>
              <a:buChar char="•"/>
            </a:pPr>
            <a:r>
              <a:rPr lang="en-US" dirty="0"/>
              <a:t>You are penalized for the first offence. </a:t>
            </a:r>
          </a:p>
          <a:p>
            <a:pPr marL="457200" indent="-457200">
              <a:buFont typeface="Arial" panose="020B0604020202020204" pitchFamily="34" charset="0"/>
              <a:buChar char="•"/>
            </a:pPr>
            <a:r>
              <a:rPr lang="en-US" dirty="0"/>
              <a:t>If you commit subsequent offences, you may be given a grade of 0 for the course.</a:t>
            </a:r>
          </a:p>
          <a:p>
            <a:pPr marL="457200" indent="-457200">
              <a:buFont typeface="Arial" panose="020B0604020202020204" pitchFamily="34" charset="0"/>
              <a:buChar char="•"/>
            </a:pPr>
            <a:r>
              <a:rPr lang="en-US" dirty="0"/>
              <a:t>The penalty for multiple offences may include expulsion from the College. </a:t>
            </a:r>
          </a:p>
        </p:txBody>
      </p:sp>
      <p:sp>
        <p:nvSpPr>
          <p:cNvPr id="4" name="TextBox 3"/>
          <p:cNvSpPr txBox="1"/>
          <p:nvPr/>
        </p:nvSpPr>
        <p:spPr>
          <a:xfrm>
            <a:off x="354724" y="5346835"/>
            <a:ext cx="4383506" cy="1200329"/>
          </a:xfrm>
          <a:prstGeom prst="rect">
            <a:avLst/>
          </a:prstGeom>
          <a:noFill/>
          <a:ln w="38100">
            <a:solidFill>
              <a:srgbClr val="C00000"/>
            </a:solidFill>
          </a:ln>
        </p:spPr>
        <p:txBody>
          <a:bodyPr wrap="square" rtlCol="0">
            <a:spAutoFit/>
          </a:bodyPr>
          <a:lstStyle/>
          <a:p>
            <a:r>
              <a:rPr lang="en-US" sz="2400" i="1" dirty="0"/>
              <a:t>Academic Integrity is enforced here at </a:t>
            </a:r>
            <a:r>
              <a:rPr lang="en-US" sz="2400" i="1" dirty="0" err="1"/>
              <a:t>Fanshawe</a:t>
            </a:r>
            <a:r>
              <a:rPr lang="en-US" sz="2400" i="1" dirty="0"/>
              <a:t> College!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7796" y="119061"/>
            <a:ext cx="249555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1909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295" y="490806"/>
            <a:ext cx="6381023" cy="797859"/>
          </a:xfrm>
        </p:spPr>
        <p:txBody>
          <a:bodyPr>
            <a:normAutofit fontScale="90000"/>
          </a:bodyPr>
          <a:lstStyle/>
          <a:p>
            <a:r>
              <a:rPr lang="en-US" dirty="0"/>
              <a:t>Cheating Includes </a:t>
            </a:r>
            <a:br>
              <a:rPr lang="en-US" dirty="0"/>
            </a:br>
            <a:r>
              <a:rPr lang="en-US" dirty="0"/>
              <a:t>(but is not limited to…)</a:t>
            </a:r>
          </a:p>
        </p:txBody>
      </p:sp>
      <p:sp>
        <p:nvSpPr>
          <p:cNvPr id="3" name="Content Placeholder 2"/>
          <p:cNvSpPr>
            <a:spLocks noGrp="1"/>
          </p:cNvSpPr>
          <p:nvPr>
            <p:ph type="body" sz="quarter" idx="10"/>
          </p:nvPr>
        </p:nvSpPr>
        <p:spPr>
          <a:xfrm>
            <a:off x="989246" y="1335963"/>
            <a:ext cx="7485035" cy="3795728"/>
          </a:xfrm>
        </p:spPr>
        <p:txBody>
          <a:bodyPr/>
          <a:lstStyle/>
          <a:p>
            <a:pPr marL="457200" lvl="0" indent="-457200">
              <a:buFont typeface="Arial" panose="020B0604020202020204" pitchFamily="34" charset="0"/>
              <a:buChar char="•"/>
            </a:pPr>
            <a:r>
              <a:rPr lang="en-US" dirty="0"/>
              <a:t>Looking at someone else’s test/exam.</a:t>
            </a:r>
          </a:p>
          <a:p>
            <a:pPr marL="457200" lvl="0" indent="-457200">
              <a:buFont typeface="Arial" panose="020B0604020202020204" pitchFamily="34" charset="0"/>
              <a:buChar char="•"/>
            </a:pPr>
            <a:r>
              <a:rPr lang="en-US" dirty="0">
                <a:solidFill>
                  <a:schemeClr val="accent1">
                    <a:lumMod val="75000"/>
                  </a:schemeClr>
                </a:solidFill>
              </a:rPr>
              <a:t>Giving someone else information during a test/exam/assignment.</a:t>
            </a:r>
          </a:p>
          <a:p>
            <a:pPr marL="457200" indent="-457200">
              <a:buFont typeface="Arial" panose="020B0604020202020204" pitchFamily="34" charset="0"/>
              <a:buChar char="•"/>
            </a:pPr>
            <a:r>
              <a:rPr lang="en-US" dirty="0"/>
              <a:t>Letting someone else copy from your test/exam/assignment.</a:t>
            </a:r>
          </a:p>
          <a:p>
            <a:pPr marL="457200" lvl="0" indent="-457200">
              <a:buFont typeface="Arial" panose="020B0604020202020204" pitchFamily="34" charset="0"/>
              <a:buChar char="•"/>
            </a:pPr>
            <a:r>
              <a:rPr lang="en-US" dirty="0">
                <a:solidFill>
                  <a:schemeClr val="accent1">
                    <a:lumMod val="75000"/>
                  </a:schemeClr>
                </a:solidFill>
              </a:rPr>
              <a:t>Texting during a test/exam.</a:t>
            </a:r>
          </a:p>
          <a:p>
            <a:pPr marL="457200" lvl="0" indent="-457200">
              <a:buFont typeface="Arial" panose="020B0604020202020204" pitchFamily="34" charset="0"/>
              <a:buChar char="•"/>
            </a:pPr>
            <a:r>
              <a:rPr lang="en-US" dirty="0"/>
              <a:t>Bringing a ‘cheat sheet’ (hidden ANYWHERE) into a test/exam.</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52" y="5379639"/>
            <a:ext cx="2522318" cy="1272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62561" y="5171120"/>
            <a:ext cx="923651" cy="1569660"/>
          </a:xfrm>
          <a:prstGeom prst="rect">
            <a:avLst/>
          </a:prstGeom>
          <a:noFill/>
        </p:spPr>
        <p:txBody>
          <a:bodyPr wrap="none" rtlCol="0">
            <a:spAutoFit/>
          </a:bodyPr>
          <a:lstStyle/>
          <a:p>
            <a:r>
              <a:rPr lang="en-CA" sz="9600" b="1" dirty="0">
                <a:solidFill>
                  <a:srgbClr val="FF0000"/>
                </a:solidFill>
              </a:rPr>
              <a:t>X</a:t>
            </a:r>
          </a:p>
        </p:txBody>
      </p:sp>
    </p:spTree>
    <p:extLst>
      <p:ext uri="{BB962C8B-B14F-4D97-AF65-F5344CB8AC3E}">
        <p14:creationId xmlns:p14="http://schemas.microsoft.com/office/powerpoint/2010/main" val="557534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Cheating Includes…</a:t>
            </a:r>
            <a:endParaRPr lang="en-US" dirty="0"/>
          </a:p>
        </p:txBody>
      </p:sp>
      <p:sp>
        <p:nvSpPr>
          <p:cNvPr id="3" name="Content Placeholder 2"/>
          <p:cNvSpPr>
            <a:spLocks noGrp="1"/>
          </p:cNvSpPr>
          <p:nvPr>
            <p:ph type="body" sz="quarter" idx="10"/>
          </p:nvPr>
        </p:nvSpPr>
        <p:spPr>
          <a:xfrm>
            <a:off x="662151" y="1536191"/>
            <a:ext cx="8040413" cy="4312815"/>
          </a:xfrm>
        </p:spPr>
        <p:txBody>
          <a:bodyPr/>
          <a:lstStyle/>
          <a:p>
            <a:pPr marL="457200" lvl="0" indent="-457200">
              <a:buFont typeface="Arial" panose="020B0604020202020204" pitchFamily="34" charset="0"/>
              <a:buChar char="•"/>
            </a:pPr>
            <a:r>
              <a:rPr lang="en-US" dirty="0"/>
              <a:t>Telling someone else what is on a test/exam.</a:t>
            </a:r>
          </a:p>
          <a:p>
            <a:pPr marL="457200" lvl="0" indent="-457200">
              <a:buFont typeface="Arial" panose="020B0604020202020204" pitchFamily="34" charset="0"/>
              <a:buChar char="•"/>
            </a:pPr>
            <a:r>
              <a:rPr lang="en-US" dirty="0">
                <a:solidFill>
                  <a:schemeClr val="accent1">
                    <a:lumMod val="75000"/>
                  </a:schemeClr>
                </a:solidFill>
              </a:rPr>
              <a:t>Receiving information about tests/exams/ assignments that have been given in a previous semester.</a:t>
            </a:r>
          </a:p>
          <a:p>
            <a:pPr marL="457200" indent="-457200">
              <a:buFont typeface="Arial" panose="020B0604020202020204" pitchFamily="34" charset="0"/>
              <a:buChar char="•"/>
            </a:pPr>
            <a:r>
              <a:rPr lang="en-US" dirty="0"/>
              <a:t>Taking an extra copy of a test (and sharing it with others).</a:t>
            </a:r>
          </a:p>
          <a:p>
            <a:pPr marL="457200" indent="-457200">
              <a:buFont typeface="Arial" panose="020B0604020202020204" pitchFamily="34" charset="0"/>
              <a:buChar char="•"/>
            </a:pPr>
            <a:r>
              <a:rPr lang="en-US" dirty="0">
                <a:solidFill>
                  <a:schemeClr val="accent1">
                    <a:lumMod val="75000"/>
                  </a:schemeClr>
                </a:solidFill>
              </a:rPr>
              <a:t>Submitting a paper/assignment with material that someone else has prepared.</a:t>
            </a:r>
          </a:p>
        </p:txBody>
      </p:sp>
    </p:spTree>
    <p:extLst>
      <p:ext uri="{BB962C8B-B14F-4D97-AF65-F5344CB8AC3E}">
        <p14:creationId xmlns:p14="http://schemas.microsoft.com/office/powerpoint/2010/main" val="100434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Objectives</a:t>
            </a:r>
            <a:endParaRPr lang="en-CA" dirty="0"/>
          </a:p>
        </p:txBody>
      </p:sp>
      <p:sp>
        <p:nvSpPr>
          <p:cNvPr id="3" name="Content Placeholder 2"/>
          <p:cNvSpPr>
            <a:spLocks noGrp="1"/>
          </p:cNvSpPr>
          <p:nvPr>
            <p:ph type="body" sz="quarter" idx="10"/>
          </p:nvPr>
        </p:nvSpPr>
        <p:spPr/>
        <p:txBody>
          <a:bodyPr/>
          <a:lstStyle/>
          <a:p>
            <a:pPr marL="457200" indent="-457200">
              <a:buFont typeface="Arial" panose="020B0604020202020204" pitchFamily="34" charset="0"/>
              <a:buChar char="•"/>
            </a:pPr>
            <a:r>
              <a:rPr lang="en-CA" dirty="0"/>
              <a:t>Introductions</a:t>
            </a:r>
          </a:p>
          <a:p>
            <a:pPr marL="457200" indent="-457200">
              <a:buFont typeface="Arial" panose="020B0604020202020204" pitchFamily="34" charset="0"/>
              <a:buChar char="•"/>
            </a:pPr>
            <a:r>
              <a:rPr lang="en-CA" dirty="0"/>
              <a:t>About the course, </a:t>
            </a:r>
            <a:r>
              <a:rPr lang="en-CA" dirty="0" err="1"/>
              <a:t>Fanshawe</a:t>
            </a:r>
            <a:r>
              <a:rPr lang="en-CA" dirty="0"/>
              <a:t> Online (FOL), expectations</a:t>
            </a:r>
          </a:p>
          <a:p>
            <a:pPr marL="457200" indent="-457200">
              <a:buFont typeface="Arial" panose="020B0604020202020204" pitchFamily="34" charset="0"/>
              <a:buChar char="•"/>
            </a:pPr>
            <a:r>
              <a:rPr lang="en-CA" dirty="0"/>
              <a:t>Academic integrity</a:t>
            </a:r>
          </a:p>
          <a:p>
            <a:pPr marL="457200" indent="-457200">
              <a:buFont typeface="Arial" panose="020B0604020202020204" pitchFamily="34" charset="0"/>
              <a:buChar char="•"/>
            </a:pPr>
            <a:r>
              <a:rPr lang="en-CA" dirty="0"/>
              <a:t>APA referencing</a:t>
            </a:r>
          </a:p>
          <a:p>
            <a:pPr marL="457200" indent="-457200">
              <a:buFont typeface="Arial" panose="020B0604020202020204" pitchFamily="34" charset="0"/>
              <a:buChar char="•"/>
            </a:pPr>
            <a:r>
              <a:rPr lang="en-CA" dirty="0"/>
              <a:t>Forming into teams for course work</a:t>
            </a:r>
          </a:p>
        </p:txBody>
      </p:sp>
    </p:spTree>
    <p:extLst>
      <p:ext uri="{BB962C8B-B14F-4D97-AF65-F5344CB8AC3E}">
        <p14:creationId xmlns:p14="http://schemas.microsoft.com/office/powerpoint/2010/main" val="810250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Cheating Includes…</a:t>
            </a:r>
            <a:endParaRPr lang="en-US" dirty="0"/>
          </a:p>
        </p:txBody>
      </p:sp>
      <p:sp>
        <p:nvSpPr>
          <p:cNvPr id="3" name="Content Placeholder 2"/>
          <p:cNvSpPr>
            <a:spLocks noGrp="1"/>
          </p:cNvSpPr>
          <p:nvPr>
            <p:ph type="body" sz="quarter" idx="10"/>
          </p:nvPr>
        </p:nvSpPr>
        <p:spPr>
          <a:xfrm>
            <a:off x="709449" y="1536191"/>
            <a:ext cx="8071944" cy="4626069"/>
          </a:xfrm>
        </p:spPr>
        <p:txBody>
          <a:bodyPr/>
          <a:lstStyle/>
          <a:p>
            <a:pPr marL="457200" lvl="0" indent="-457200">
              <a:buFont typeface="Arial" panose="020B0604020202020204" pitchFamily="34" charset="0"/>
              <a:buChar char="•"/>
            </a:pPr>
            <a:r>
              <a:rPr lang="en-US" dirty="0"/>
              <a:t>Submitting a paper that is not properly sourced (if you are using external information sources). This includes copying and pasting from the Internet – including </a:t>
            </a:r>
            <a:r>
              <a:rPr lang="en-US" u="sng" dirty="0" err="1"/>
              <a:t>ChatGPT</a:t>
            </a:r>
            <a:r>
              <a:rPr lang="en-US" dirty="0"/>
              <a:t> or course textbooks/ PPTs/ templates!</a:t>
            </a:r>
          </a:p>
          <a:p>
            <a:pPr lvl="0"/>
            <a:endParaRPr lang="en-US" dirty="0"/>
          </a:p>
          <a:p>
            <a:pPr lvl="0" algn="ctr"/>
            <a:r>
              <a:rPr lang="en-US" dirty="0">
                <a:solidFill>
                  <a:srgbClr val="C00000"/>
                </a:solidFill>
              </a:rPr>
              <a:t>You MUST properly cite any external sources used in your assignments!!! </a:t>
            </a:r>
          </a:p>
          <a:p>
            <a:pPr lvl="0" algn="ctr"/>
            <a:r>
              <a:rPr lang="en-US" dirty="0">
                <a:solidFill>
                  <a:srgbClr val="C00000"/>
                </a:solidFill>
              </a:rPr>
              <a:t>If you don’t do this, it is an academic offence.</a:t>
            </a:r>
          </a:p>
          <a:p>
            <a:endParaRPr lang="en-US" dirty="0"/>
          </a:p>
          <a:p>
            <a:endParaRPr lang="en-US" dirty="0"/>
          </a:p>
        </p:txBody>
      </p:sp>
    </p:spTree>
    <p:extLst>
      <p:ext uri="{BB962C8B-B14F-4D97-AF65-F5344CB8AC3E}">
        <p14:creationId xmlns:p14="http://schemas.microsoft.com/office/powerpoint/2010/main" val="875370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8"/>
          <p:cNvSpPr>
            <a:spLocks noGrp="1" noChangeArrowheads="1"/>
          </p:cNvSpPr>
          <p:nvPr>
            <p:ph type="title"/>
          </p:nvPr>
        </p:nvSpPr>
        <p:spPr>
          <a:xfrm>
            <a:off x="1381488" y="91876"/>
            <a:ext cx="6381023" cy="797859"/>
          </a:xfrm>
        </p:spPr>
        <p:txBody>
          <a:bodyPr/>
          <a:lstStyle/>
          <a:p>
            <a:r>
              <a:rPr lang="en-US" dirty="0"/>
              <a:t>Academic Integrity Module</a:t>
            </a:r>
            <a:endParaRPr lang="en-CA" dirty="0"/>
          </a:p>
        </p:txBody>
      </p:sp>
      <p:sp>
        <p:nvSpPr>
          <p:cNvPr id="148486" name="Rectangle 6"/>
          <p:cNvSpPr>
            <a:spLocks noGrp="1" noChangeArrowheads="1"/>
          </p:cNvSpPr>
          <p:nvPr>
            <p:ph type="body" sz="quarter" idx="10"/>
          </p:nvPr>
        </p:nvSpPr>
        <p:spPr>
          <a:xfrm>
            <a:off x="190500" y="970376"/>
            <a:ext cx="8724900" cy="5735224"/>
          </a:xfrm>
          <a:solidFill>
            <a:schemeClr val="bg1"/>
          </a:solidFill>
        </p:spPr>
        <p:txBody>
          <a:bodyPr/>
          <a:lstStyle/>
          <a:p>
            <a:pPr marL="457200" indent="-457200">
              <a:buFont typeface="Arial" panose="020B0604020202020204" pitchFamily="34" charset="0"/>
              <a:buChar char="•"/>
            </a:pPr>
            <a:r>
              <a:rPr lang="en-CA" dirty="0"/>
              <a:t>The </a:t>
            </a:r>
            <a:r>
              <a:rPr lang="en-US" dirty="0"/>
              <a:t>Academic Integrity learning module is on our course site – YOU MUST COMPLETE THE ACDEMIC INTEGRITY MODULE (PPT and Quiz) AS SOON AS POSSIBLE. </a:t>
            </a:r>
          </a:p>
          <a:p>
            <a:pPr marL="457200" indent="-457200">
              <a:buFont typeface="Arial" panose="020B0604020202020204" pitchFamily="34" charset="0"/>
              <a:buChar char="•"/>
            </a:pPr>
            <a:r>
              <a:rPr lang="en-US" sz="2400" dirty="0"/>
              <a:t>In the Content section of FOL, open and review the document called ‘Academic Integrity Policy and Procedures, Cheating and Plagiarism’</a:t>
            </a:r>
          </a:p>
          <a:p>
            <a:pPr marL="457200" indent="-457200">
              <a:buFont typeface="Arial" panose="020B0604020202020204" pitchFamily="34" charset="0"/>
              <a:buChar char="•"/>
            </a:pPr>
            <a:r>
              <a:rPr lang="en-US" sz="2400" dirty="0"/>
              <a:t>Then take the on-line Quiz (Go to ‘Evaluations’ from the main menu in FOL)</a:t>
            </a:r>
          </a:p>
          <a:p>
            <a:pPr lvl="2"/>
            <a:r>
              <a:rPr lang="en-US" sz="2400" dirty="0"/>
              <a:t>You must achieve a grade of 80% or higher </a:t>
            </a:r>
            <a:br>
              <a:rPr lang="en-US" sz="2400" dirty="0"/>
            </a:br>
            <a:r>
              <a:rPr lang="en-US" sz="2400" dirty="0"/>
              <a:t>to pass the quiz – repeat the quiz as needed to achieve a passing grade</a:t>
            </a:r>
          </a:p>
          <a:p>
            <a:pPr lvl="2"/>
            <a:r>
              <a:rPr lang="en-US" sz="2400" dirty="0"/>
              <a:t>Your marks will not be released until you pass the quiz!</a:t>
            </a:r>
          </a:p>
        </p:txBody>
      </p:sp>
      <p:sp>
        <p:nvSpPr>
          <p:cNvPr id="40964"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ABB87079-C394-47C9-BA15-072E83E31492}" type="slidenum">
              <a:rPr lang="en-US" smtClean="0">
                <a:solidFill>
                  <a:schemeClr val="bg1"/>
                </a:solidFill>
              </a:rPr>
              <a:pPr eaLnBrk="1" hangingPunct="1"/>
              <a:t>21</a:t>
            </a:fld>
            <a:endParaRPr lang="en-US">
              <a:solidFill>
                <a:schemeClr val="bg1"/>
              </a:solidFill>
            </a:endParaRPr>
          </a:p>
        </p:txBody>
      </p:sp>
      <p:sp>
        <p:nvSpPr>
          <p:cNvPr id="40965"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7"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8"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053790484"/>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026" y="3610303"/>
            <a:ext cx="7491663" cy="780809"/>
          </a:xfrm>
        </p:spPr>
        <p:txBody>
          <a:bodyPr>
            <a:noAutofit/>
          </a:bodyPr>
          <a:lstStyle/>
          <a:p>
            <a:r>
              <a:rPr lang="en-CA" sz="4000" dirty="0"/>
              <a:t>WHAT IS APA REFERENCING????</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70" y="944372"/>
            <a:ext cx="2206844" cy="2476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6276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6" name="Rectangle 6"/>
          <p:cNvSpPr>
            <a:spLocks noGrp="1" noChangeArrowheads="1"/>
          </p:cNvSpPr>
          <p:nvPr>
            <p:ph type="body" sz="quarter" idx="10"/>
          </p:nvPr>
        </p:nvSpPr>
        <p:spPr>
          <a:xfrm>
            <a:off x="423082" y="904014"/>
            <a:ext cx="8111318" cy="5452336"/>
          </a:xfrm>
        </p:spPr>
        <p:txBody>
          <a:bodyPr/>
          <a:lstStyle/>
          <a:p>
            <a:pPr marL="457200" indent="-457200">
              <a:buFont typeface="Arial" panose="020B0604020202020204" pitchFamily="34" charset="0"/>
              <a:buChar char="•"/>
            </a:pPr>
            <a:r>
              <a:rPr lang="en-US" sz="2400" dirty="0"/>
              <a:t>In this course, ALL assignments that you submit MUST include reference information at the end of your assignment</a:t>
            </a:r>
          </a:p>
          <a:p>
            <a:pPr marL="457200" indent="-457200">
              <a:buFont typeface="Arial" panose="020B0604020202020204" pitchFamily="34" charset="0"/>
              <a:buChar char="•"/>
            </a:pPr>
            <a:r>
              <a:rPr lang="en-US" sz="2400" dirty="0"/>
              <a:t>You will receive a grade of zero if your assignment does not include reference information (and possibly an Academic Offence also)</a:t>
            </a:r>
          </a:p>
          <a:p>
            <a:pPr marL="457200" indent="-457200">
              <a:buFont typeface="Arial" panose="020B0604020202020204" pitchFamily="34" charset="0"/>
              <a:buChar char="•"/>
            </a:pPr>
            <a:r>
              <a:rPr lang="en-US" sz="2400" dirty="0"/>
              <a:t>You will receive a grade deduction if your reference information is incorrectly formatted (APA format is required)</a:t>
            </a:r>
          </a:p>
          <a:p>
            <a:pPr marL="457200" indent="-457200">
              <a:buFont typeface="Arial" panose="020B0604020202020204" pitchFamily="34" charset="0"/>
              <a:buChar char="•"/>
            </a:pPr>
            <a:r>
              <a:rPr lang="en-US" sz="2400" dirty="0"/>
              <a:t>You MUST provide reference information for any course concepts that you use from PowerPoint (PPT) slides, document templates, or external sources such as web sites</a:t>
            </a:r>
          </a:p>
        </p:txBody>
      </p:sp>
      <p:sp>
        <p:nvSpPr>
          <p:cNvPr id="40964"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ABB87079-C394-47C9-BA15-072E83E31492}" type="slidenum">
              <a:rPr lang="en-US" smtClean="0">
                <a:solidFill>
                  <a:schemeClr val="bg1"/>
                </a:solidFill>
              </a:rPr>
              <a:pPr eaLnBrk="1" hangingPunct="1"/>
              <a:t>23</a:t>
            </a:fld>
            <a:endParaRPr lang="en-US">
              <a:solidFill>
                <a:schemeClr val="bg1"/>
              </a:solidFill>
            </a:endParaRPr>
          </a:p>
        </p:txBody>
      </p:sp>
      <p:sp>
        <p:nvSpPr>
          <p:cNvPr id="40965"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7"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8"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27018473"/>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8"/>
          <p:cNvSpPr>
            <a:spLocks noGrp="1" noChangeArrowheads="1"/>
          </p:cNvSpPr>
          <p:nvPr>
            <p:ph type="title"/>
          </p:nvPr>
        </p:nvSpPr>
        <p:spPr>
          <a:xfrm>
            <a:off x="685800" y="575730"/>
            <a:ext cx="7679267" cy="591744"/>
          </a:xfrm>
        </p:spPr>
        <p:txBody>
          <a:bodyPr>
            <a:normAutofit/>
          </a:bodyPr>
          <a:lstStyle/>
          <a:p>
            <a:r>
              <a:rPr lang="en-US" dirty="0"/>
              <a:t>Reference example: External Web pages</a:t>
            </a:r>
            <a:endParaRPr lang="en-CA" dirty="0"/>
          </a:p>
        </p:txBody>
      </p:sp>
      <p:sp>
        <p:nvSpPr>
          <p:cNvPr id="43012"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893FCE72-8901-4F92-A0D9-608B56934D84}" type="slidenum">
              <a:rPr lang="en-US" smtClean="0">
                <a:solidFill>
                  <a:schemeClr val="bg1"/>
                </a:solidFill>
              </a:rPr>
              <a:pPr eaLnBrk="1" hangingPunct="1"/>
              <a:t>24</a:t>
            </a:fld>
            <a:endParaRPr lang="en-US">
              <a:solidFill>
                <a:schemeClr val="bg1"/>
              </a:solidFill>
            </a:endParaRPr>
          </a:p>
        </p:txBody>
      </p:sp>
      <p:sp>
        <p:nvSpPr>
          <p:cNvPr id="43013"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Box 12"/>
          <p:cNvSpPr txBox="1"/>
          <p:nvPr/>
        </p:nvSpPr>
        <p:spPr>
          <a:xfrm>
            <a:off x="222453" y="169332"/>
            <a:ext cx="2479333" cy="584775"/>
          </a:xfrm>
          <a:prstGeom prst="rect">
            <a:avLst/>
          </a:prstGeom>
          <a:solidFill>
            <a:srgbClr val="FFFF00"/>
          </a:solidFill>
        </p:spPr>
        <p:txBody>
          <a:bodyPr wrap="none" rtlCol="0">
            <a:spAutoFit/>
          </a:bodyPr>
          <a:lstStyle/>
          <a:p>
            <a:r>
              <a:rPr lang="en-US" sz="3200" dirty="0"/>
              <a:t>IMPORTANT!!</a:t>
            </a:r>
          </a:p>
        </p:txBody>
      </p:sp>
      <p:pic>
        <p:nvPicPr>
          <p:cNvPr id="8" name="Picture 7">
            <a:extLst>
              <a:ext uri="{FF2B5EF4-FFF2-40B4-BE49-F238E27FC236}">
                <a16:creationId xmlns:a16="http://schemas.microsoft.com/office/drawing/2014/main" id="{BD59702F-75A5-43D9-BC23-9647A7F5FC85}"/>
              </a:ext>
            </a:extLst>
          </p:cNvPr>
          <p:cNvPicPr/>
          <p:nvPr/>
        </p:nvPicPr>
        <p:blipFill rotWithShape="1">
          <a:blip r:embed="rId3"/>
          <a:srcRect t="11364"/>
          <a:stretch/>
        </p:blipFill>
        <p:spPr>
          <a:xfrm>
            <a:off x="309624" y="1634589"/>
            <a:ext cx="8431618" cy="2073347"/>
          </a:xfrm>
          <a:prstGeom prst="rect">
            <a:avLst/>
          </a:prstGeom>
        </p:spPr>
      </p:pic>
      <p:sp>
        <p:nvSpPr>
          <p:cNvPr id="2" name="TextBox 1">
            <a:extLst>
              <a:ext uri="{FF2B5EF4-FFF2-40B4-BE49-F238E27FC236}">
                <a16:creationId xmlns:a16="http://schemas.microsoft.com/office/drawing/2014/main" id="{CDC07A66-FDAC-4DEB-88D2-09D4D0A34335}"/>
              </a:ext>
            </a:extLst>
          </p:cNvPr>
          <p:cNvSpPr txBox="1"/>
          <p:nvPr/>
        </p:nvSpPr>
        <p:spPr>
          <a:xfrm>
            <a:off x="88016" y="6374071"/>
            <a:ext cx="4483984" cy="369332"/>
          </a:xfrm>
          <a:prstGeom prst="rect">
            <a:avLst/>
          </a:prstGeom>
          <a:noFill/>
        </p:spPr>
        <p:txBody>
          <a:bodyPr wrap="none" rtlCol="0">
            <a:spAutoFit/>
          </a:bodyPr>
          <a:lstStyle/>
          <a:p>
            <a:r>
              <a:rPr lang="en-CA" i="1" dirty="0"/>
              <a:t>Source: APA Guide from Fanshawe Library</a:t>
            </a:r>
          </a:p>
        </p:txBody>
      </p:sp>
      <p:pic>
        <p:nvPicPr>
          <p:cNvPr id="10" name="Picture 9">
            <a:extLst>
              <a:ext uri="{FF2B5EF4-FFF2-40B4-BE49-F238E27FC236}">
                <a16:creationId xmlns:a16="http://schemas.microsoft.com/office/drawing/2014/main" id="{637C7506-FBCB-47C5-9F8D-9C2922C1EAF0}"/>
              </a:ext>
            </a:extLst>
          </p:cNvPr>
          <p:cNvPicPr/>
          <p:nvPr/>
        </p:nvPicPr>
        <p:blipFill>
          <a:blip r:embed="rId4"/>
          <a:stretch>
            <a:fillRect/>
          </a:stretch>
        </p:blipFill>
        <p:spPr>
          <a:xfrm>
            <a:off x="6095411" y="5813640"/>
            <a:ext cx="3048589" cy="937260"/>
          </a:xfrm>
          <a:prstGeom prst="rect">
            <a:avLst/>
          </a:prstGeom>
        </p:spPr>
      </p:pic>
      <p:sp>
        <p:nvSpPr>
          <p:cNvPr id="11" name="TextBox 10">
            <a:extLst>
              <a:ext uri="{FF2B5EF4-FFF2-40B4-BE49-F238E27FC236}">
                <a16:creationId xmlns:a16="http://schemas.microsoft.com/office/drawing/2014/main" id="{F602C622-7715-4FB9-AF3B-742A72449057}"/>
              </a:ext>
            </a:extLst>
          </p:cNvPr>
          <p:cNvSpPr txBox="1"/>
          <p:nvPr/>
        </p:nvSpPr>
        <p:spPr>
          <a:xfrm>
            <a:off x="593084" y="3874070"/>
            <a:ext cx="8134034" cy="1754326"/>
          </a:xfrm>
          <a:prstGeom prst="rect">
            <a:avLst/>
          </a:prstGeom>
          <a:noFill/>
        </p:spPr>
        <p:txBody>
          <a:bodyPr wrap="square" rtlCol="0">
            <a:spAutoFit/>
          </a:bodyPr>
          <a:lstStyle/>
          <a:p>
            <a:pPr marL="358775" indent="-358775"/>
            <a:r>
              <a:rPr lang="en-CA" dirty="0">
                <a:solidFill>
                  <a:prstClr val="black"/>
                </a:solidFill>
                <a:latin typeface="+mj-lt"/>
              </a:rPr>
              <a:t>Example of reference for a ‘Start Here’ page on our course site:</a:t>
            </a:r>
          </a:p>
          <a:p>
            <a:pPr marL="358775" indent="-358775"/>
            <a:r>
              <a:rPr lang="en-CA" dirty="0">
                <a:solidFill>
                  <a:prstClr val="black"/>
                </a:solidFill>
                <a:latin typeface="+mj-lt"/>
              </a:rPr>
              <a:t> </a:t>
            </a:r>
          </a:p>
          <a:p>
            <a:pPr marL="358775" indent="-358775"/>
            <a:r>
              <a:rPr lang="en-CA" dirty="0">
                <a:solidFill>
                  <a:prstClr val="black"/>
                </a:solidFill>
                <a:latin typeface="+mj-lt"/>
              </a:rPr>
              <a:t>Newton, C. (n.d.). </a:t>
            </a:r>
            <a:r>
              <a:rPr lang="en-CA" i="1" dirty="0">
                <a:solidFill>
                  <a:prstClr val="black"/>
                </a:solidFill>
                <a:latin typeface="+mj-lt"/>
              </a:rPr>
              <a:t>Module 10 – Six Sigma projects</a:t>
            </a:r>
            <a:r>
              <a:rPr lang="en-CA" dirty="0">
                <a:solidFill>
                  <a:prstClr val="black"/>
                </a:solidFill>
                <a:latin typeface="+mj-lt"/>
              </a:rPr>
              <a:t>. </a:t>
            </a:r>
            <a:r>
              <a:rPr lang="en-CA" dirty="0" err="1">
                <a:solidFill>
                  <a:prstClr val="black"/>
                </a:solidFill>
                <a:latin typeface="+mj-lt"/>
              </a:rPr>
              <a:t>FanshaweOnline</a:t>
            </a:r>
            <a:r>
              <a:rPr lang="en-CA" dirty="0">
                <a:solidFill>
                  <a:prstClr val="black"/>
                </a:solidFill>
                <a:latin typeface="+mj-lt"/>
              </a:rPr>
              <a:t>.</a:t>
            </a:r>
            <a:r>
              <a:rPr lang="en-CA" dirty="0">
                <a:solidFill>
                  <a:prstClr val="black"/>
                </a:solidFill>
                <a:latin typeface="+mj-lt"/>
                <a:hlinkClick r:id="rId5"/>
              </a:rPr>
              <a:t>    http://www.fanshaweonline.ca/pastethefullURLaddressfromtheFOLpagewhereyoufoundthelink.com</a:t>
            </a:r>
            <a:endParaRPr lang="en-CA" dirty="0">
              <a:solidFill>
                <a:prstClr val="black"/>
              </a:solidFill>
              <a:latin typeface="+mj-lt"/>
            </a:endParaRPr>
          </a:p>
          <a:p>
            <a:endParaRPr lang="en-CA" dirty="0"/>
          </a:p>
        </p:txBody>
      </p:sp>
    </p:spTree>
    <p:extLst>
      <p:ext uri="{BB962C8B-B14F-4D97-AF65-F5344CB8AC3E}">
        <p14:creationId xmlns:p14="http://schemas.microsoft.com/office/powerpoint/2010/main" val="2853897505"/>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8"/>
          <p:cNvSpPr>
            <a:spLocks noGrp="1" noChangeArrowheads="1"/>
          </p:cNvSpPr>
          <p:nvPr>
            <p:ph type="title"/>
          </p:nvPr>
        </p:nvSpPr>
        <p:spPr>
          <a:xfrm>
            <a:off x="380994" y="806028"/>
            <a:ext cx="8367895" cy="871807"/>
          </a:xfrm>
        </p:spPr>
        <p:txBody>
          <a:bodyPr>
            <a:normAutofit/>
          </a:bodyPr>
          <a:lstStyle/>
          <a:p>
            <a:r>
              <a:rPr lang="en-US" dirty="0"/>
              <a:t>Reference example: course ppt FILES</a:t>
            </a:r>
            <a:endParaRPr lang="en-CA" dirty="0"/>
          </a:p>
        </p:txBody>
      </p:sp>
      <p:sp>
        <p:nvSpPr>
          <p:cNvPr id="148486" name="Rectangle 6"/>
          <p:cNvSpPr>
            <a:spLocks noGrp="1" noChangeArrowheads="1"/>
          </p:cNvSpPr>
          <p:nvPr>
            <p:ph type="body" sz="quarter" idx="10"/>
          </p:nvPr>
        </p:nvSpPr>
        <p:spPr>
          <a:xfrm>
            <a:off x="685800" y="3740927"/>
            <a:ext cx="7843345" cy="1743615"/>
          </a:xfrm>
        </p:spPr>
        <p:txBody>
          <a:bodyPr/>
          <a:lstStyle/>
          <a:p>
            <a:pPr marL="463550" lvl="0" indent="-463550"/>
            <a:endParaRPr lang="en-CA" sz="2400" dirty="0">
              <a:solidFill>
                <a:prstClr val="black"/>
              </a:solidFill>
              <a:latin typeface="+mj-lt"/>
            </a:endParaRPr>
          </a:p>
          <a:p>
            <a:endParaRPr lang="en-CA" sz="1800" dirty="0">
              <a:latin typeface="+mj-lt"/>
            </a:endParaRPr>
          </a:p>
        </p:txBody>
      </p:sp>
      <p:sp>
        <p:nvSpPr>
          <p:cNvPr id="43012"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893FCE72-8901-4F92-A0D9-608B56934D84}" type="slidenum">
              <a:rPr lang="en-US" smtClean="0">
                <a:solidFill>
                  <a:schemeClr val="bg1"/>
                </a:solidFill>
              </a:rPr>
              <a:pPr eaLnBrk="1" hangingPunct="1"/>
              <a:t>25</a:t>
            </a:fld>
            <a:endParaRPr lang="en-US">
              <a:solidFill>
                <a:schemeClr val="bg1"/>
              </a:solidFill>
            </a:endParaRPr>
          </a:p>
        </p:txBody>
      </p:sp>
      <p:sp>
        <p:nvSpPr>
          <p:cNvPr id="43013"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Box 11"/>
          <p:cNvSpPr txBox="1"/>
          <p:nvPr/>
        </p:nvSpPr>
        <p:spPr>
          <a:xfrm>
            <a:off x="111467" y="221253"/>
            <a:ext cx="2479333" cy="584775"/>
          </a:xfrm>
          <a:prstGeom prst="rect">
            <a:avLst/>
          </a:prstGeom>
          <a:solidFill>
            <a:srgbClr val="FFFF00"/>
          </a:solidFill>
        </p:spPr>
        <p:txBody>
          <a:bodyPr wrap="none" rtlCol="0">
            <a:spAutoFit/>
          </a:bodyPr>
          <a:lstStyle/>
          <a:p>
            <a:r>
              <a:rPr lang="en-US" sz="3200" dirty="0"/>
              <a:t>IMPORTANT!!</a:t>
            </a:r>
          </a:p>
        </p:txBody>
      </p:sp>
      <p:pic>
        <p:nvPicPr>
          <p:cNvPr id="13" name="Picture 12">
            <a:extLst>
              <a:ext uri="{FF2B5EF4-FFF2-40B4-BE49-F238E27FC236}">
                <a16:creationId xmlns:a16="http://schemas.microsoft.com/office/drawing/2014/main" id="{F8A37639-C71C-4415-A663-B58877AA82B9}"/>
              </a:ext>
            </a:extLst>
          </p:cNvPr>
          <p:cNvPicPr/>
          <p:nvPr/>
        </p:nvPicPr>
        <p:blipFill rotWithShape="1">
          <a:blip r:embed="rId3"/>
          <a:srcRect t="7277" b="6389"/>
          <a:stretch/>
        </p:blipFill>
        <p:spPr>
          <a:xfrm>
            <a:off x="473144" y="1915092"/>
            <a:ext cx="6928945" cy="1588579"/>
          </a:xfrm>
          <a:prstGeom prst="rect">
            <a:avLst/>
          </a:prstGeom>
        </p:spPr>
      </p:pic>
      <p:pic>
        <p:nvPicPr>
          <p:cNvPr id="14" name="Picture 13">
            <a:extLst>
              <a:ext uri="{FF2B5EF4-FFF2-40B4-BE49-F238E27FC236}">
                <a16:creationId xmlns:a16="http://schemas.microsoft.com/office/drawing/2014/main" id="{5177174A-DC96-4249-993C-AA673A9BA2FF}"/>
              </a:ext>
            </a:extLst>
          </p:cNvPr>
          <p:cNvPicPr/>
          <p:nvPr/>
        </p:nvPicPr>
        <p:blipFill>
          <a:blip r:embed="rId4"/>
          <a:stretch>
            <a:fillRect/>
          </a:stretch>
        </p:blipFill>
        <p:spPr>
          <a:xfrm>
            <a:off x="5879804" y="5887720"/>
            <a:ext cx="3264195" cy="937260"/>
          </a:xfrm>
          <a:prstGeom prst="rect">
            <a:avLst/>
          </a:prstGeom>
        </p:spPr>
      </p:pic>
      <p:sp>
        <p:nvSpPr>
          <p:cNvPr id="2" name="TextBox 1">
            <a:extLst>
              <a:ext uri="{FF2B5EF4-FFF2-40B4-BE49-F238E27FC236}">
                <a16:creationId xmlns:a16="http://schemas.microsoft.com/office/drawing/2014/main" id="{D12B9DB0-3BFA-41C8-BAB3-78E89A07F89E}"/>
              </a:ext>
            </a:extLst>
          </p:cNvPr>
          <p:cNvSpPr txBox="1"/>
          <p:nvPr/>
        </p:nvSpPr>
        <p:spPr>
          <a:xfrm>
            <a:off x="593084" y="3874070"/>
            <a:ext cx="8134034" cy="1754326"/>
          </a:xfrm>
          <a:prstGeom prst="rect">
            <a:avLst/>
          </a:prstGeom>
          <a:noFill/>
        </p:spPr>
        <p:txBody>
          <a:bodyPr wrap="square" rtlCol="0">
            <a:spAutoFit/>
          </a:bodyPr>
          <a:lstStyle/>
          <a:p>
            <a:pPr marL="358775" indent="-358775"/>
            <a:r>
              <a:rPr lang="en-CA" dirty="0">
                <a:solidFill>
                  <a:prstClr val="black"/>
                </a:solidFill>
                <a:latin typeface="+mj-lt"/>
              </a:rPr>
              <a:t>Example:</a:t>
            </a:r>
          </a:p>
          <a:p>
            <a:pPr marL="358775" indent="-358775"/>
            <a:r>
              <a:rPr lang="en-CA" dirty="0">
                <a:solidFill>
                  <a:prstClr val="black"/>
                </a:solidFill>
                <a:latin typeface="+mj-lt"/>
              </a:rPr>
              <a:t> </a:t>
            </a:r>
          </a:p>
          <a:p>
            <a:pPr marL="358775" indent="-358775"/>
            <a:r>
              <a:rPr lang="en-CA" dirty="0">
                <a:solidFill>
                  <a:prstClr val="black"/>
                </a:solidFill>
                <a:latin typeface="+mj-lt"/>
              </a:rPr>
              <a:t>Newton, C. (2023). </a:t>
            </a:r>
            <a:r>
              <a:rPr lang="en-CA" i="1" dirty="0">
                <a:solidFill>
                  <a:prstClr val="black"/>
                </a:solidFill>
                <a:latin typeface="+mj-lt"/>
              </a:rPr>
              <a:t>Module 5.pptx </a:t>
            </a:r>
            <a:r>
              <a:rPr lang="en-CA" dirty="0">
                <a:solidFill>
                  <a:prstClr val="black"/>
                </a:solidFill>
                <a:latin typeface="+mj-lt"/>
              </a:rPr>
              <a:t>[PowerPoint slides]. </a:t>
            </a:r>
            <a:r>
              <a:rPr lang="en-CA" dirty="0" err="1">
                <a:solidFill>
                  <a:prstClr val="black"/>
                </a:solidFill>
                <a:latin typeface="+mj-lt"/>
              </a:rPr>
              <a:t>FanshaweOnline</a:t>
            </a:r>
            <a:r>
              <a:rPr lang="en-CA" dirty="0">
                <a:solidFill>
                  <a:prstClr val="black"/>
                </a:solidFill>
                <a:latin typeface="+mj-lt"/>
              </a:rPr>
              <a:t>.</a:t>
            </a:r>
            <a:r>
              <a:rPr lang="en-CA" dirty="0">
                <a:solidFill>
                  <a:prstClr val="black"/>
                </a:solidFill>
                <a:latin typeface="+mj-lt"/>
                <a:hlinkClick r:id="rId5"/>
              </a:rPr>
              <a:t>    http://www.fanshaweonline.ca/pastethefullURLaddressfromtheFOLpagewhereyoufoundthelink.com</a:t>
            </a:r>
            <a:endParaRPr lang="en-CA" dirty="0">
              <a:solidFill>
                <a:prstClr val="black"/>
              </a:solidFill>
              <a:latin typeface="+mj-lt"/>
            </a:endParaRPr>
          </a:p>
          <a:p>
            <a:endParaRPr lang="en-CA" dirty="0"/>
          </a:p>
        </p:txBody>
      </p:sp>
      <p:sp>
        <p:nvSpPr>
          <p:cNvPr id="15" name="TextBox 14">
            <a:extLst>
              <a:ext uri="{FF2B5EF4-FFF2-40B4-BE49-F238E27FC236}">
                <a16:creationId xmlns:a16="http://schemas.microsoft.com/office/drawing/2014/main" id="{452B280F-7A63-44C3-939E-4342B6DFBA94}"/>
              </a:ext>
            </a:extLst>
          </p:cNvPr>
          <p:cNvSpPr txBox="1"/>
          <p:nvPr/>
        </p:nvSpPr>
        <p:spPr>
          <a:xfrm>
            <a:off x="88016" y="6374071"/>
            <a:ext cx="4483984" cy="369332"/>
          </a:xfrm>
          <a:prstGeom prst="rect">
            <a:avLst/>
          </a:prstGeom>
          <a:noFill/>
        </p:spPr>
        <p:txBody>
          <a:bodyPr wrap="none" rtlCol="0">
            <a:spAutoFit/>
          </a:bodyPr>
          <a:lstStyle/>
          <a:p>
            <a:r>
              <a:rPr lang="en-CA" i="1" dirty="0"/>
              <a:t>Source: APA Guide from Fanshawe Library</a:t>
            </a:r>
          </a:p>
        </p:txBody>
      </p:sp>
    </p:spTree>
    <p:extLst>
      <p:ext uri="{BB962C8B-B14F-4D97-AF65-F5344CB8AC3E}">
        <p14:creationId xmlns:p14="http://schemas.microsoft.com/office/powerpoint/2010/main" val="1087979378"/>
      </p:ext>
    </p:ext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8"/>
          <p:cNvSpPr>
            <a:spLocks noGrp="1" noChangeArrowheads="1"/>
          </p:cNvSpPr>
          <p:nvPr>
            <p:ph type="title"/>
          </p:nvPr>
        </p:nvSpPr>
        <p:spPr>
          <a:xfrm>
            <a:off x="2819396" y="380531"/>
            <a:ext cx="5638806" cy="591744"/>
          </a:xfrm>
        </p:spPr>
        <p:txBody>
          <a:bodyPr>
            <a:normAutofit/>
          </a:bodyPr>
          <a:lstStyle/>
          <a:p>
            <a:r>
              <a:rPr lang="en-US" dirty="0"/>
              <a:t>Other tips for </a:t>
            </a:r>
            <a:r>
              <a:rPr lang="en-US" dirty="0" err="1"/>
              <a:t>apa</a:t>
            </a:r>
            <a:r>
              <a:rPr lang="en-US" dirty="0"/>
              <a:t> referencing</a:t>
            </a:r>
            <a:endParaRPr lang="en-CA" dirty="0"/>
          </a:p>
        </p:txBody>
      </p:sp>
      <p:sp>
        <p:nvSpPr>
          <p:cNvPr id="148486" name="Rectangle 6"/>
          <p:cNvSpPr>
            <a:spLocks noGrp="1" noChangeArrowheads="1"/>
          </p:cNvSpPr>
          <p:nvPr>
            <p:ph type="body" sz="quarter" idx="10"/>
          </p:nvPr>
        </p:nvSpPr>
        <p:spPr>
          <a:xfrm>
            <a:off x="324556" y="1536719"/>
            <a:ext cx="8638822" cy="3795728"/>
          </a:xfrm>
        </p:spPr>
        <p:txBody>
          <a:bodyPr/>
          <a:lstStyle/>
          <a:p>
            <a:pPr marL="463550" lvl="0" indent="-463550">
              <a:buFont typeface="Arial" panose="020B0604020202020204" pitchFamily="34" charset="0"/>
              <a:buChar char="•"/>
            </a:pPr>
            <a:r>
              <a:rPr lang="en-CA" sz="2400" dirty="0">
                <a:solidFill>
                  <a:prstClr val="black"/>
                </a:solidFill>
                <a:latin typeface="+mj-lt"/>
              </a:rPr>
              <a:t>Use hanging indent format.</a:t>
            </a:r>
          </a:p>
          <a:p>
            <a:pPr marL="463550" lvl="0" indent="-463550">
              <a:buFont typeface="Arial" panose="020B0604020202020204" pitchFamily="34" charset="0"/>
              <a:buChar char="•"/>
            </a:pPr>
            <a:r>
              <a:rPr lang="en-CA" sz="2400" dirty="0">
                <a:solidFill>
                  <a:prstClr val="black"/>
                </a:solidFill>
                <a:latin typeface="+mj-lt"/>
              </a:rPr>
              <a:t>If the year of publication cannot be determined, use (</a:t>
            </a:r>
            <a:r>
              <a:rPr lang="en-CA" sz="2400" dirty="0" err="1">
                <a:solidFill>
                  <a:prstClr val="black"/>
                </a:solidFill>
                <a:latin typeface="+mj-lt"/>
              </a:rPr>
              <a:t>n.d.</a:t>
            </a:r>
            <a:r>
              <a:rPr lang="en-CA" sz="2400" dirty="0">
                <a:solidFill>
                  <a:prstClr val="black"/>
                </a:solidFill>
                <a:latin typeface="+mj-lt"/>
              </a:rPr>
              <a:t>) for the year of publication (</a:t>
            </a:r>
            <a:r>
              <a:rPr lang="en-CA" sz="2400" dirty="0" err="1">
                <a:solidFill>
                  <a:prstClr val="black"/>
                </a:solidFill>
                <a:latin typeface="+mj-lt"/>
              </a:rPr>
              <a:t>n.d.</a:t>
            </a:r>
            <a:r>
              <a:rPr lang="en-CA" sz="2400" dirty="0">
                <a:solidFill>
                  <a:prstClr val="black"/>
                </a:solidFill>
                <a:latin typeface="+mj-lt"/>
              </a:rPr>
              <a:t> = no date)</a:t>
            </a:r>
          </a:p>
          <a:p>
            <a:pPr marL="463550" lvl="0" indent="-463550">
              <a:buFont typeface="Arial" panose="020B0604020202020204" pitchFamily="34" charset="0"/>
              <a:buChar char="•"/>
            </a:pPr>
            <a:r>
              <a:rPr lang="en-CA" sz="2400" dirty="0">
                <a:solidFill>
                  <a:prstClr val="black"/>
                </a:solidFill>
                <a:latin typeface="+mj-lt"/>
              </a:rPr>
              <a:t>If the author’s name cannot be determined, use the title of the web page or name of the organization.</a:t>
            </a:r>
          </a:p>
          <a:p>
            <a:pPr marL="463550" lvl="0" indent="-463550">
              <a:buFont typeface="Arial" panose="020B0604020202020204" pitchFamily="34" charset="0"/>
              <a:buChar char="•"/>
            </a:pPr>
            <a:r>
              <a:rPr lang="en-CA" sz="2400" dirty="0">
                <a:solidFill>
                  <a:prstClr val="black"/>
                </a:solidFill>
                <a:latin typeface="+mj-lt"/>
              </a:rPr>
              <a:t>If you are listing multiple reference entries, sort them in alphabetical order by author’s last name.</a:t>
            </a:r>
          </a:p>
          <a:p>
            <a:pPr marL="463550" lvl="0" indent="-463550">
              <a:buFont typeface="Arial" panose="020B0604020202020204" pitchFamily="34" charset="0"/>
              <a:buChar char="•"/>
            </a:pPr>
            <a:r>
              <a:rPr lang="en-CA" sz="2400" dirty="0">
                <a:solidFill>
                  <a:prstClr val="black"/>
                </a:solidFill>
                <a:latin typeface="+mj-lt"/>
              </a:rPr>
              <a:t>Do NOT use numbering or bullet points at the start of each reference entry.</a:t>
            </a:r>
          </a:p>
          <a:p>
            <a:endParaRPr lang="en-CA" sz="1600" dirty="0">
              <a:latin typeface="+mj-lt"/>
            </a:endParaRPr>
          </a:p>
        </p:txBody>
      </p:sp>
      <p:sp>
        <p:nvSpPr>
          <p:cNvPr id="43012"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893FCE72-8901-4F92-A0D9-608B56934D84}" type="slidenum">
              <a:rPr lang="en-US" smtClean="0">
                <a:solidFill>
                  <a:schemeClr val="bg1"/>
                </a:solidFill>
              </a:rPr>
              <a:pPr eaLnBrk="1" hangingPunct="1"/>
              <a:t>26</a:t>
            </a:fld>
            <a:endParaRPr lang="en-US">
              <a:solidFill>
                <a:schemeClr val="bg1"/>
              </a:solidFill>
            </a:endParaRPr>
          </a:p>
        </p:txBody>
      </p:sp>
      <p:sp>
        <p:nvSpPr>
          <p:cNvPr id="43013"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Box 11"/>
          <p:cNvSpPr txBox="1"/>
          <p:nvPr/>
        </p:nvSpPr>
        <p:spPr>
          <a:xfrm>
            <a:off x="111467" y="221253"/>
            <a:ext cx="2479333" cy="584775"/>
          </a:xfrm>
          <a:prstGeom prst="rect">
            <a:avLst/>
          </a:prstGeom>
          <a:solidFill>
            <a:srgbClr val="FFFF00"/>
          </a:solidFill>
        </p:spPr>
        <p:txBody>
          <a:bodyPr wrap="none" rtlCol="0">
            <a:spAutoFit/>
          </a:bodyPr>
          <a:lstStyle/>
          <a:p>
            <a:r>
              <a:rPr lang="en-US" sz="3200" dirty="0"/>
              <a:t>IMPORTANT!!</a:t>
            </a:r>
          </a:p>
        </p:txBody>
      </p:sp>
    </p:spTree>
    <p:extLst>
      <p:ext uri="{BB962C8B-B14F-4D97-AF65-F5344CB8AC3E}">
        <p14:creationId xmlns:p14="http://schemas.microsoft.com/office/powerpoint/2010/main" val="2941035235"/>
      </p:ext>
    </p:extLst>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8"/>
          <p:cNvSpPr>
            <a:spLocks noGrp="1" noChangeArrowheads="1"/>
          </p:cNvSpPr>
          <p:nvPr>
            <p:ph type="title"/>
          </p:nvPr>
        </p:nvSpPr>
        <p:spPr>
          <a:xfrm>
            <a:off x="2438169" y="624785"/>
            <a:ext cx="6522159" cy="591744"/>
          </a:xfrm>
        </p:spPr>
        <p:txBody>
          <a:bodyPr>
            <a:normAutofit fontScale="90000"/>
          </a:bodyPr>
          <a:lstStyle/>
          <a:p>
            <a:r>
              <a:rPr lang="en-US" dirty="0"/>
              <a:t>Other tips for </a:t>
            </a:r>
            <a:r>
              <a:rPr lang="en-US" dirty="0" err="1"/>
              <a:t>apa</a:t>
            </a:r>
            <a:r>
              <a:rPr lang="en-US" dirty="0"/>
              <a:t> referencing (cont’d)</a:t>
            </a:r>
            <a:endParaRPr lang="en-CA" dirty="0"/>
          </a:p>
        </p:txBody>
      </p:sp>
      <p:sp>
        <p:nvSpPr>
          <p:cNvPr id="148486" name="Rectangle 6"/>
          <p:cNvSpPr>
            <a:spLocks noGrp="1" noChangeArrowheads="1"/>
          </p:cNvSpPr>
          <p:nvPr>
            <p:ph type="body" sz="quarter" idx="10"/>
          </p:nvPr>
        </p:nvSpPr>
        <p:spPr>
          <a:xfrm>
            <a:off x="54864" y="1256456"/>
            <a:ext cx="8638822" cy="4729320"/>
          </a:xfrm>
        </p:spPr>
        <p:txBody>
          <a:bodyPr/>
          <a:lstStyle/>
          <a:p>
            <a:pPr marL="463550" lvl="0" indent="-463550">
              <a:buFont typeface="Arial" panose="020B0604020202020204" pitchFamily="34" charset="0"/>
              <a:buChar char="•"/>
            </a:pPr>
            <a:r>
              <a:rPr lang="en-CA" sz="2200" dirty="0">
                <a:solidFill>
                  <a:prstClr val="black"/>
                </a:solidFill>
                <a:latin typeface="+mj-lt"/>
              </a:rPr>
              <a:t>When completing your assignments, refer to the previous two slides and use them as a guide for formatting and structure of your reference. Don’t rely on MS Word’s reference generator – it may produce errors.</a:t>
            </a:r>
          </a:p>
          <a:p>
            <a:pPr marL="463550" lvl="0" indent="-463550">
              <a:buFont typeface="Arial" panose="020B0604020202020204" pitchFamily="34" charset="0"/>
              <a:buChar char="•"/>
            </a:pPr>
            <a:r>
              <a:rPr lang="en-CA" sz="2200" dirty="0">
                <a:solidFill>
                  <a:prstClr val="black"/>
                </a:solidFill>
                <a:latin typeface="+mj-lt"/>
              </a:rPr>
              <a:t>You don’t have to memorize this information about APA formatting for any exam in this course. </a:t>
            </a:r>
          </a:p>
          <a:p>
            <a:pPr marL="463550" lvl="0" indent="-463550">
              <a:buFont typeface="Arial" panose="020B0604020202020204" pitchFamily="34" charset="0"/>
              <a:buChar char="•"/>
            </a:pPr>
            <a:r>
              <a:rPr lang="en-CA" sz="2200" dirty="0">
                <a:solidFill>
                  <a:prstClr val="black"/>
                </a:solidFill>
                <a:latin typeface="+mj-lt"/>
              </a:rPr>
              <a:t>Proper referencing is </a:t>
            </a:r>
            <a:r>
              <a:rPr lang="en-CA" sz="2200" b="1" u="sng" dirty="0">
                <a:solidFill>
                  <a:prstClr val="black"/>
                </a:solidFill>
                <a:latin typeface="+mj-lt"/>
              </a:rPr>
              <a:t>critically important </a:t>
            </a:r>
            <a:r>
              <a:rPr lang="en-CA" sz="2200" dirty="0">
                <a:solidFill>
                  <a:prstClr val="black"/>
                </a:solidFill>
                <a:latin typeface="+mj-lt"/>
              </a:rPr>
              <a:t>here at </a:t>
            </a:r>
            <a:r>
              <a:rPr lang="en-CA" sz="2200" dirty="0" err="1">
                <a:solidFill>
                  <a:prstClr val="black"/>
                </a:solidFill>
                <a:latin typeface="+mj-lt"/>
              </a:rPr>
              <a:t>Fanshawe</a:t>
            </a:r>
            <a:r>
              <a:rPr lang="en-CA" sz="2200" dirty="0">
                <a:solidFill>
                  <a:prstClr val="black"/>
                </a:solidFill>
                <a:latin typeface="+mj-lt"/>
              </a:rPr>
              <a:t> College. </a:t>
            </a:r>
            <a:r>
              <a:rPr lang="en-CA" sz="2200" b="1" dirty="0">
                <a:solidFill>
                  <a:srgbClr val="C00000"/>
                </a:solidFill>
                <a:latin typeface="+mj-lt"/>
              </a:rPr>
              <a:t>In this course, if you omit references, you WILL receive a grade of zero on assignments and possibly also an academic offence. </a:t>
            </a:r>
            <a:r>
              <a:rPr lang="en-CA" sz="2200" dirty="0">
                <a:solidFill>
                  <a:prstClr val="black"/>
                </a:solidFill>
                <a:latin typeface="+mj-lt"/>
              </a:rPr>
              <a:t>It’s a necessary chore that must be completed at the end of EVERY assignment.</a:t>
            </a:r>
          </a:p>
          <a:p>
            <a:pPr marL="463550" lvl="0" indent="-463550">
              <a:buFont typeface="Arial" panose="020B0604020202020204" pitchFamily="34" charset="0"/>
              <a:buChar char="•"/>
            </a:pPr>
            <a:r>
              <a:rPr lang="en-CA" sz="2200" dirty="0">
                <a:solidFill>
                  <a:prstClr val="black"/>
                </a:solidFill>
                <a:latin typeface="+mj-lt"/>
              </a:rPr>
              <a:t>There are many resources available for you to learn APA formatting (e.g., </a:t>
            </a:r>
            <a:r>
              <a:rPr lang="en-CA" sz="2200" dirty="0" err="1">
                <a:solidFill>
                  <a:prstClr val="black"/>
                </a:solidFill>
                <a:latin typeface="+mj-lt"/>
              </a:rPr>
              <a:t>Youtube</a:t>
            </a:r>
            <a:r>
              <a:rPr lang="en-CA" sz="2200" dirty="0">
                <a:solidFill>
                  <a:prstClr val="black"/>
                </a:solidFill>
                <a:latin typeface="+mj-lt"/>
              </a:rPr>
              <a:t>, Fanshawe library, Fanshawe Learning Centre, web sites such as </a:t>
            </a:r>
            <a:r>
              <a:rPr lang="en-CA" sz="2200" dirty="0">
                <a:solidFill>
                  <a:prstClr val="black"/>
                </a:solidFill>
                <a:latin typeface="+mj-lt"/>
                <a:hlinkClick r:id="rId3"/>
              </a:rPr>
              <a:t>Purdue OWL</a:t>
            </a:r>
            <a:r>
              <a:rPr lang="en-CA" sz="2200" dirty="0">
                <a:solidFill>
                  <a:prstClr val="black"/>
                </a:solidFill>
                <a:latin typeface="+mj-lt"/>
              </a:rPr>
              <a:t>, </a:t>
            </a:r>
            <a:br>
              <a:rPr lang="en-CA" sz="2200" dirty="0">
                <a:solidFill>
                  <a:prstClr val="black"/>
                </a:solidFill>
                <a:latin typeface="+mj-lt"/>
              </a:rPr>
            </a:br>
            <a:r>
              <a:rPr lang="en-CA" sz="2200" dirty="0">
                <a:solidFill>
                  <a:prstClr val="black"/>
                </a:solidFill>
                <a:latin typeface="+mj-lt"/>
              </a:rPr>
              <a:t>etc.)</a:t>
            </a:r>
          </a:p>
        </p:txBody>
      </p:sp>
      <p:sp>
        <p:nvSpPr>
          <p:cNvPr id="43012"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893FCE72-8901-4F92-A0D9-608B56934D84}" type="slidenum">
              <a:rPr lang="en-US" smtClean="0">
                <a:solidFill>
                  <a:schemeClr val="bg1"/>
                </a:solidFill>
              </a:rPr>
              <a:pPr eaLnBrk="1" hangingPunct="1"/>
              <a:t>27</a:t>
            </a:fld>
            <a:endParaRPr lang="en-US">
              <a:solidFill>
                <a:schemeClr val="bg1"/>
              </a:solidFill>
            </a:endParaRPr>
          </a:p>
        </p:txBody>
      </p:sp>
      <p:sp>
        <p:nvSpPr>
          <p:cNvPr id="43013"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Box 11"/>
          <p:cNvSpPr txBox="1"/>
          <p:nvPr/>
        </p:nvSpPr>
        <p:spPr>
          <a:xfrm>
            <a:off x="111467" y="221253"/>
            <a:ext cx="2479333" cy="584775"/>
          </a:xfrm>
          <a:prstGeom prst="rect">
            <a:avLst/>
          </a:prstGeom>
          <a:solidFill>
            <a:srgbClr val="FFFF00"/>
          </a:solidFill>
        </p:spPr>
        <p:txBody>
          <a:bodyPr wrap="none" rtlCol="0">
            <a:spAutoFit/>
          </a:bodyPr>
          <a:lstStyle/>
          <a:p>
            <a:r>
              <a:rPr lang="en-US" sz="3200" dirty="0"/>
              <a:t>IMPORTANT!!</a:t>
            </a:r>
          </a:p>
        </p:txBody>
      </p:sp>
    </p:spTree>
    <p:extLst>
      <p:ext uri="{BB962C8B-B14F-4D97-AF65-F5344CB8AC3E}">
        <p14:creationId xmlns:p14="http://schemas.microsoft.com/office/powerpoint/2010/main" val="497123550"/>
      </p:ext>
    </p:extLst>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779" y="2030848"/>
            <a:ext cx="7491663" cy="1193615"/>
          </a:xfrm>
        </p:spPr>
        <p:txBody>
          <a:bodyPr>
            <a:noAutofit/>
          </a:bodyPr>
          <a:lstStyle/>
          <a:p>
            <a:r>
              <a:rPr lang="en-CA" sz="4000" dirty="0"/>
              <a:t>FORMING TEAMS FOR GROUP ASSIGNMENTS</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099" y="3599628"/>
            <a:ext cx="3673034" cy="1776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8128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8"/>
          <p:cNvSpPr>
            <a:spLocks noGrp="1" noChangeArrowheads="1"/>
          </p:cNvSpPr>
          <p:nvPr>
            <p:ph type="title"/>
          </p:nvPr>
        </p:nvSpPr>
        <p:spPr>
          <a:xfrm>
            <a:off x="1135626" y="701825"/>
            <a:ext cx="5073365" cy="797859"/>
          </a:xfrm>
        </p:spPr>
        <p:txBody>
          <a:bodyPr>
            <a:normAutofit fontScale="90000"/>
          </a:bodyPr>
          <a:lstStyle/>
          <a:p>
            <a:r>
              <a:rPr lang="en-US" dirty="0"/>
              <a:t>task for this module - Form Teams for GROUP ASSIGNMENTS</a:t>
            </a:r>
            <a:endParaRPr lang="en-CA" dirty="0"/>
          </a:p>
        </p:txBody>
      </p:sp>
      <p:sp>
        <p:nvSpPr>
          <p:cNvPr id="46083" name="Rectangle 6"/>
          <p:cNvSpPr>
            <a:spLocks noGrp="1" noChangeArrowheads="1"/>
          </p:cNvSpPr>
          <p:nvPr>
            <p:ph type="body" sz="quarter" idx="10"/>
          </p:nvPr>
        </p:nvSpPr>
        <p:spPr>
          <a:xfrm>
            <a:off x="151765" y="1595522"/>
            <a:ext cx="8516006" cy="4924206"/>
          </a:xfrm>
          <a:solidFill>
            <a:schemeClr val="bg1"/>
          </a:solidFill>
        </p:spPr>
        <p:txBody>
          <a:bodyPr/>
          <a:lstStyle/>
          <a:p>
            <a:pPr marL="514350" indent="-514350">
              <a:buFont typeface="+mj-lt"/>
              <a:buAutoNum type="arabicPeriod"/>
            </a:pPr>
            <a:r>
              <a:rPr lang="en-CA" dirty="0"/>
              <a:t>Form into teams of four (NOT five!) </a:t>
            </a:r>
          </a:p>
          <a:p>
            <a:pPr marL="514350" indent="-514350">
              <a:buFont typeface="+mj-lt"/>
              <a:buAutoNum type="arabicPeriod"/>
            </a:pPr>
            <a:r>
              <a:rPr lang="en-CA" dirty="0"/>
              <a:t>Allocate roles for members, such as:</a:t>
            </a:r>
          </a:p>
          <a:p>
            <a:pPr marL="900113" indent="-285750">
              <a:buFont typeface="Arial" panose="020B0604020202020204" pitchFamily="34" charset="0"/>
              <a:buChar char="•"/>
            </a:pPr>
            <a:r>
              <a:rPr lang="en-US" sz="1800" b="1" dirty="0"/>
              <a:t>President </a:t>
            </a:r>
            <a:r>
              <a:rPr lang="en-US" sz="1800" dirty="0"/>
              <a:t>- organizes meetings, ensures that each team member completes his/her assigned tasks</a:t>
            </a:r>
          </a:p>
          <a:p>
            <a:pPr marL="900113" indent="-285750">
              <a:buFont typeface="Arial" panose="020B0604020202020204" pitchFamily="34" charset="0"/>
              <a:buChar char="•"/>
            </a:pPr>
            <a:r>
              <a:rPr lang="en-US" sz="1800" b="1" dirty="0"/>
              <a:t>Minute taker </a:t>
            </a:r>
            <a:r>
              <a:rPr lang="en-US" sz="1800" dirty="0"/>
              <a:t>– makes notes during meetings; completes ‘Team Participation Minutes’ document for each assignment</a:t>
            </a:r>
          </a:p>
          <a:p>
            <a:pPr marL="900113" indent="-285750">
              <a:buFont typeface="Arial" panose="020B0604020202020204" pitchFamily="34" charset="0"/>
              <a:buChar char="•"/>
            </a:pPr>
            <a:r>
              <a:rPr lang="en-US" sz="1800" b="1" dirty="0"/>
              <a:t>Speaker</a:t>
            </a:r>
            <a:r>
              <a:rPr lang="en-US" sz="1800" dirty="0"/>
              <a:t> – represents team in email communications to Professor</a:t>
            </a:r>
          </a:p>
          <a:p>
            <a:pPr marL="900113" indent="-285750">
              <a:buFont typeface="Arial" panose="020B0604020202020204" pitchFamily="34" charset="0"/>
              <a:buChar char="•"/>
            </a:pPr>
            <a:r>
              <a:rPr lang="en-US" sz="1800" b="1" dirty="0"/>
              <a:t>"Safety Net" </a:t>
            </a:r>
            <a:r>
              <a:rPr lang="en-US" sz="1800" dirty="0"/>
              <a:t>– double checks to make sure all assignment requirements are met</a:t>
            </a:r>
          </a:p>
          <a:p>
            <a:pPr marL="900113" indent="-285750">
              <a:buFont typeface="Arial" panose="020B0604020202020204" pitchFamily="34" charset="0"/>
              <a:buChar char="•"/>
            </a:pPr>
            <a:r>
              <a:rPr lang="en-US" sz="1800" b="1" dirty="0"/>
              <a:t>Reference-maker</a:t>
            </a:r>
            <a:r>
              <a:rPr lang="en-US" sz="1800" dirty="0"/>
              <a:t> – creates the mandatory APA reference(s) to include at the end of each assignment</a:t>
            </a:r>
          </a:p>
          <a:p>
            <a:pPr marL="900113" indent="-285750">
              <a:buFont typeface="Arial" panose="020B0604020202020204" pitchFamily="34" charset="0"/>
              <a:buChar char="•"/>
            </a:pPr>
            <a:r>
              <a:rPr lang="en-US" sz="1800" b="1" dirty="0"/>
              <a:t>Grammar/spelling reviewer </a:t>
            </a:r>
            <a:r>
              <a:rPr lang="en-US" sz="1800" dirty="0"/>
              <a:t>– reviews the entire submission to look for - and correct! - spelling/grammar errors</a:t>
            </a:r>
            <a:endParaRPr lang="en-CA" sz="1800" dirty="0"/>
          </a:p>
          <a:p>
            <a:endParaRPr lang="en-CA" dirty="0"/>
          </a:p>
          <a:p>
            <a:endParaRPr lang="en-CA" dirty="0"/>
          </a:p>
        </p:txBody>
      </p:sp>
      <p:sp>
        <p:nvSpPr>
          <p:cNvPr id="46084"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C7E2E796-20C7-4E3A-A7F4-3541860A23A9}" type="slidenum">
              <a:rPr lang="en-US" smtClean="0">
                <a:solidFill>
                  <a:schemeClr val="bg1"/>
                </a:solidFill>
              </a:rPr>
              <a:pPr eaLnBrk="1" hangingPunct="1"/>
              <a:t>29</a:t>
            </a:fld>
            <a:endParaRPr lang="en-US">
              <a:solidFill>
                <a:schemeClr val="bg1"/>
              </a:solidFill>
            </a:endParaRPr>
          </a:p>
        </p:txBody>
      </p:sp>
      <p:sp>
        <p:nvSpPr>
          <p:cNvPr id="46085"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8061" y="240130"/>
            <a:ext cx="2430517" cy="1259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1899127"/>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8"/>
          <p:cNvSpPr>
            <a:spLocks noGrp="1" noChangeArrowheads="1"/>
          </p:cNvSpPr>
          <p:nvPr>
            <p:ph type="title"/>
          </p:nvPr>
        </p:nvSpPr>
        <p:spPr>
          <a:xfrm>
            <a:off x="1283379" y="891602"/>
            <a:ext cx="6381023" cy="797859"/>
          </a:xfrm>
        </p:spPr>
        <p:txBody>
          <a:bodyPr>
            <a:normAutofit/>
          </a:bodyPr>
          <a:lstStyle/>
          <a:p>
            <a:r>
              <a:rPr lang="en-US" dirty="0"/>
              <a:t>Who Am I and how to contact me</a:t>
            </a:r>
            <a:endParaRPr lang="en-CA" dirty="0"/>
          </a:p>
        </p:txBody>
      </p:sp>
      <p:sp>
        <p:nvSpPr>
          <p:cNvPr id="30723" name="Rectangle 6"/>
          <p:cNvSpPr>
            <a:spLocks noGrp="1" noChangeArrowheads="1"/>
          </p:cNvSpPr>
          <p:nvPr>
            <p:ph type="body" sz="quarter" idx="10"/>
          </p:nvPr>
        </p:nvSpPr>
        <p:spPr>
          <a:xfrm>
            <a:off x="1146901" y="1863739"/>
            <a:ext cx="7485035" cy="3795728"/>
          </a:xfrm>
        </p:spPr>
        <p:txBody>
          <a:bodyPr/>
          <a:lstStyle/>
          <a:p>
            <a:endParaRPr lang="en-US" dirty="0"/>
          </a:p>
          <a:p>
            <a:r>
              <a:rPr lang="en-US" b="1" dirty="0"/>
              <a:t>In Person: </a:t>
            </a:r>
            <a:r>
              <a:rPr lang="en-US" dirty="0"/>
              <a:t>I’m available to meet at a mutually convenient time during the week, email me to book an appointment.</a:t>
            </a:r>
          </a:p>
          <a:p>
            <a:endParaRPr lang="en-US" dirty="0"/>
          </a:p>
          <a:p>
            <a:r>
              <a:rPr lang="en-US" b="1" dirty="0"/>
              <a:t>Email:  </a:t>
            </a:r>
            <a:r>
              <a:rPr lang="en-US" dirty="0"/>
              <a:t>I will respond to email within 24-48 business hours (if you send an email during the weekend, I will reply on Monday)</a:t>
            </a:r>
          </a:p>
          <a:p>
            <a:endParaRPr lang="en-CA" dirty="0"/>
          </a:p>
          <a:p>
            <a:endParaRPr lang="en-CA" dirty="0"/>
          </a:p>
        </p:txBody>
      </p:sp>
      <p:sp>
        <p:nvSpPr>
          <p:cNvPr id="30724"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8E135F56-0DB7-41A3-8F15-D7EC51A5314E}" type="slidenum">
              <a:rPr lang="en-US" smtClean="0">
                <a:solidFill>
                  <a:schemeClr val="bg1"/>
                </a:solidFill>
              </a:rPr>
              <a:pPr eaLnBrk="1" hangingPunct="1"/>
              <a:t>3</a:t>
            </a:fld>
            <a:endParaRPr lang="en-US">
              <a:solidFill>
                <a:schemeClr val="bg1"/>
              </a:solidFill>
            </a:endParaRPr>
          </a:p>
        </p:txBody>
      </p:sp>
      <p:sp>
        <p:nvSpPr>
          <p:cNvPr id="30725"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7"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73404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8"/>
          <p:cNvSpPr>
            <a:spLocks noGrp="1" noChangeArrowheads="1"/>
          </p:cNvSpPr>
          <p:nvPr>
            <p:ph type="title"/>
          </p:nvPr>
        </p:nvSpPr>
        <p:spPr>
          <a:xfrm>
            <a:off x="467146" y="887270"/>
            <a:ext cx="5680198" cy="797859"/>
          </a:xfrm>
        </p:spPr>
        <p:txBody>
          <a:bodyPr>
            <a:normAutofit fontScale="90000"/>
          </a:bodyPr>
          <a:lstStyle/>
          <a:p>
            <a:r>
              <a:rPr lang="en-US" dirty="0"/>
              <a:t>task for this module - Form Teams for GROUP ASSIGNMENTS (CONT’D)</a:t>
            </a:r>
            <a:endParaRPr lang="en-CA" dirty="0"/>
          </a:p>
        </p:txBody>
      </p:sp>
      <p:sp>
        <p:nvSpPr>
          <p:cNvPr id="46083" name="Rectangle 6"/>
          <p:cNvSpPr>
            <a:spLocks noGrp="1" noChangeArrowheads="1"/>
          </p:cNvSpPr>
          <p:nvPr>
            <p:ph type="body" sz="quarter" idx="10"/>
          </p:nvPr>
        </p:nvSpPr>
        <p:spPr>
          <a:xfrm>
            <a:off x="362607" y="1970690"/>
            <a:ext cx="8433103" cy="4887310"/>
          </a:xfrm>
          <a:solidFill>
            <a:schemeClr val="bg1"/>
          </a:solidFill>
        </p:spPr>
        <p:txBody>
          <a:bodyPr/>
          <a:lstStyle/>
          <a:p>
            <a:r>
              <a:rPr lang="en-CA" sz="2400" dirty="0"/>
              <a:t>3. Have an early discussion with your group to </a:t>
            </a:r>
            <a:r>
              <a:rPr lang="en-CA" sz="2400" u="sng" dirty="0"/>
              <a:t>establish expectations</a:t>
            </a:r>
            <a:r>
              <a:rPr lang="en-CA" sz="2400" dirty="0"/>
              <a:t>:</a:t>
            </a:r>
          </a:p>
          <a:p>
            <a:r>
              <a:rPr lang="en-CA" sz="2400" dirty="0"/>
              <a:t>	- Communication (frequency, method)</a:t>
            </a:r>
          </a:p>
          <a:p>
            <a:r>
              <a:rPr lang="en-CA" sz="2400" dirty="0"/>
              <a:t>	- Schedules (setting internal deadlines for sending draft assignment material to </a:t>
            </a:r>
            <a:r>
              <a:rPr lang="en-CA" sz="2400" dirty="0" err="1"/>
              <a:t>eachother</a:t>
            </a:r>
            <a:r>
              <a:rPr lang="en-CA" sz="2400" dirty="0"/>
              <a:t>, setting meeting/working dates)</a:t>
            </a:r>
          </a:p>
          <a:p>
            <a:r>
              <a:rPr lang="en-CA" sz="2400" dirty="0"/>
              <a:t>	- Performance expectations (Are you happy to earn a passing grade on the assignments? Are you striving for an ‘A’ grade on the assignments? Does everyone on your team share these performance expectations? What is your plan of action if a team member does not fulfill his/her responsibilities satisfactorily?)</a:t>
            </a:r>
          </a:p>
          <a:p>
            <a:endParaRPr lang="en-CA" sz="2400" dirty="0"/>
          </a:p>
          <a:p>
            <a:endParaRPr lang="en-CA" sz="2400" dirty="0"/>
          </a:p>
        </p:txBody>
      </p:sp>
      <p:sp>
        <p:nvSpPr>
          <p:cNvPr id="46084"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C7E2E796-20C7-4E3A-A7F4-3541860A23A9}" type="slidenum">
              <a:rPr lang="en-US" smtClean="0">
                <a:solidFill>
                  <a:schemeClr val="bg1"/>
                </a:solidFill>
              </a:rPr>
              <a:pPr eaLnBrk="1" hangingPunct="1"/>
              <a:t>30</a:t>
            </a:fld>
            <a:endParaRPr lang="en-US">
              <a:solidFill>
                <a:schemeClr val="bg1"/>
              </a:solidFill>
            </a:endParaRPr>
          </a:p>
        </p:txBody>
      </p:sp>
      <p:sp>
        <p:nvSpPr>
          <p:cNvPr id="46085"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575" y="278713"/>
            <a:ext cx="2713556" cy="1406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8815694"/>
      </p:ext>
    </p:extLst>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8"/>
          <p:cNvSpPr>
            <a:spLocks noGrp="1" noChangeArrowheads="1"/>
          </p:cNvSpPr>
          <p:nvPr>
            <p:ph type="title"/>
          </p:nvPr>
        </p:nvSpPr>
        <p:spPr>
          <a:xfrm>
            <a:off x="1380756" y="695758"/>
            <a:ext cx="4639044" cy="1073786"/>
          </a:xfrm>
        </p:spPr>
        <p:txBody>
          <a:bodyPr>
            <a:normAutofit/>
          </a:bodyPr>
          <a:lstStyle/>
          <a:p>
            <a:r>
              <a:rPr lang="en-US" dirty="0"/>
              <a:t>OTHER TASKS TO COMPLETE FOR MODULE 1</a:t>
            </a:r>
            <a:endParaRPr lang="en-CA" dirty="0"/>
          </a:p>
        </p:txBody>
      </p:sp>
      <p:sp>
        <p:nvSpPr>
          <p:cNvPr id="51203" name="Rectangle 6"/>
          <p:cNvSpPr>
            <a:spLocks noGrp="1" noChangeArrowheads="1"/>
          </p:cNvSpPr>
          <p:nvPr>
            <p:ph type="body" sz="quarter" idx="10"/>
          </p:nvPr>
        </p:nvSpPr>
        <p:spPr>
          <a:xfrm>
            <a:off x="685800" y="2105831"/>
            <a:ext cx="7946136" cy="3795728"/>
          </a:xfrm>
        </p:spPr>
        <p:txBody>
          <a:bodyPr/>
          <a:lstStyle/>
          <a:p>
            <a:pPr marL="514350" indent="-514350">
              <a:buFont typeface="+mj-lt"/>
              <a:buAutoNum type="arabicPeriod"/>
            </a:pPr>
            <a:r>
              <a:rPr lang="en-CA" sz="2400" dirty="0"/>
              <a:t>Get (download) your books</a:t>
            </a:r>
          </a:p>
          <a:p>
            <a:pPr marL="514350" indent="-514350">
              <a:buFont typeface="+mj-lt"/>
              <a:buAutoNum type="arabicPeriod"/>
            </a:pPr>
            <a:r>
              <a:rPr lang="en-CA" sz="2400" dirty="0"/>
              <a:t>Complete the Academic Integrity Learning Module (in Content section of FOL) </a:t>
            </a:r>
          </a:p>
          <a:p>
            <a:pPr marL="457200" lvl="1" indent="0">
              <a:buNone/>
            </a:pPr>
            <a:r>
              <a:rPr lang="en-CA" sz="2400" dirty="0"/>
              <a:t>Complete the quiz (80% to pass, repeat quiz as needed)</a:t>
            </a:r>
          </a:p>
          <a:p>
            <a:pPr marL="514350" indent="-514350">
              <a:buFont typeface="+mj-lt"/>
              <a:buAutoNum type="arabicPeriod"/>
            </a:pPr>
            <a:r>
              <a:rPr lang="en-CA" sz="2400" dirty="0"/>
              <a:t>Complete the assigned readings for this Module (see ‘Start Here’ page in FOL Content for this Module)</a:t>
            </a:r>
            <a:endParaRPr lang="en-CA" dirty="0"/>
          </a:p>
        </p:txBody>
      </p:sp>
      <p:sp>
        <p:nvSpPr>
          <p:cNvPr id="51204"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F22CD189-3B70-458C-A233-76D3698C74C0}" type="slidenum">
              <a:rPr lang="en-US" smtClean="0">
                <a:solidFill>
                  <a:schemeClr val="bg1"/>
                </a:solidFill>
              </a:rPr>
              <a:pPr eaLnBrk="1" hangingPunct="1"/>
              <a:t>31</a:t>
            </a:fld>
            <a:endParaRPr lang="en-US">
              <a:solidFill>
                <a:schemeClr val="bg1"/>
              </a:solidFill>
            </a:endParaRPr>
          </a:p>
        </p:txBody>
      </p:sp>
      <p:sp>
        <p:nvSpPr>
          <p:cNvPr id="51205"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6"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7"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8"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28" y="154565"/>
            <a:ext cx="2720523" cy="1410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7676494"/>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p:cNvSpPr>
            <a:spLocks noGrp="1" noChangeArrowheads="1"/>
          </p:cNvSpPr>
          <p:nvPr>
            <p:ph type="title"/>
          </p:nvPr>
        </p:nvSpPr>
        <p:spPr/>
        <p:txBody>
          <a:bodyPr/>
          <a:lstStyle/>
          <a:p>
            <a:r>
              <a:rPr lang="en-US"/>
              <a:t>My Role</a:t>
            </a:r>
            <a:endParaRPr lang="en-CA" dirty="0"/>
          </a:p>
        </p:txBody>
      </p:sp>
      <p:sp>
        <p:nvSpPr>
          <p:cNvPr id="148486" name="Rectangle 6"/>
          <p:cNvSpPr>
            <a:spLocks noGrp="1" noChangeArrowheads="1"/>
          </p:cNvSpPr>
          <p:nvPr>
            <p:ph type="body" sz="quarter" idx="10"/>
          </p:nvPr>
        </p:nvSpPr>
        <p:spPr>
          <a:xfrm>
            <a:off x="1146901" y="1536192"/>
            <a:ext cx="7485035" cy="4820158"/>
          </a:xfrm>
        </p:spPr>
        <p:txBody>
          <a:bodyPr/>
          <a:lstStyle/>
          <a:p>
            <a:r>
              <a:rPr lang="en-US" dirty="0"/>
              <a:t>My role is to assist you in learning, in this case the project management knowledge area titled Project Scope and Project Requirements</a:t>
            </a:r>
          </a:p>
          <a:p>
            <a:pPr marL="457200" indent="-457200">
              <a:buFont typeface="Arial" panose="020B0604020202020204" pitchFamily="34" charset="0"/>
              <a:buChar char="•"/>
            </a:pPr>
            <a:r>
              <a:rPr lang="en-US" dirty="0"/>
              <a:t>I am here to help you succeed</a:t>
            </a:r>
          </a:p>
          <a:p>
            <a:pPr marL="457200" indent="-457200">
              <a:buFont typeface="Arial" panose="020B0604020202020204" pitchFamily="34" charset="0"/>
              <a:buChar char="•"/>
            </a:pPr>
            <a:r>
              <a:rPr lang="en-US" dirty="0"/>
              <a:t>If you don’t understand something: ASK ME</a:t>
            </a:r>
          </a:p>
          <a:p>
            <a:pPr marL="457200" indent="-457200">
              <a:buFont typeface="Arial" panose="020B0604020202020204" pitchFamily="34" charset="0"/>
              <a:buChar char="•"/>
            </a:pPr>
            <a:r>
              <a:rPr lang="en-US" dirty="0"/>
              <a:t>I am here to make you employable upon graduation (content knowledge and employability skills such as communication and teamwork)</a:t>
            </a:r>
          </a:p>
          <a:p>
            <a:endParaRPr lang="en-US" dirty="0"/>
          </a:p>
          <a:p>
            <a:endParaRPr lang="en-CA" dirty="0"/>
          </a:p>
          <a:p>
            <a:endParaRPr lang="en-CA" dirty="0"/>
          </a:p>
        </p:txBody>
      </p:sp>
      <p:sp>
        <p:nvSpPr>
          <p:cNvPr id="31748"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8F479CA7-05CF-4E2D-A915-2AD9628A39EB}" type="slidenum">
              <a:rPr lang="en-US" smtClean="0">
                <a:solidFill>
                  <a:schemeClr val="bg1"/>
                </a:solidFill>
              </a:rPr>
              <a:pPr eaLnBrk="1" hangingPunct="1"/>
              <a:t>4</a:t>
            </a:fld>
            <a:endParaRPr lang="en-US">
              <a:solidFill>
                <a:schemeClr val="bg1"/>
              </a:solidFill>
            </a:endParaRPr>
          </a:p>
        </p:txBody>
      </p:sp>
      <p:sp>
        <p:nvSpPr>
          <p:cNvPr id="31749"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0"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1"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2"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38492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8"/>
          <p:cNvSpPr>
            <a:spLocks noGrp="1" noChangeArrowheads="1"/>
          </p:cNvSpPr>
          <p:nvPr>
            <p:ph type="title"/>
          </p:nvPr>
        </p:nvSpPr>
        <p:spPr>
          <a:xfrm>
            <a:off x="1146900" y="381000"/>
            <a:ext cx="6381023" cy="1143000"/>
          </a:xfrm>
        </p:spPr>
        <p:txBody>
          <a:bodyPr/>
          <a:lstStyle/>
          <a:p>
            <a:r>
              <a:rPr lang="en-US"/>
              <a:t>What is project management.?</a:t>
            </a:r>
            <a:endParaRPr lang="en-CA" dirty="0"/>
          </a:p>
        </p:txBody>
      </p:sp>
      <p:sp>
        <p:nvSpPr>
          <p:cNvPr id="28675"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488809CE-0CD1-4597-AF5F-B1128C537A57}" type="slidenum">
              <a:rPr lang="en-US" smtClean="0">
                <a:solidFill>
                  <a:schemeClr val="bg1"/>
                </a:solidFill>
              </a:rPr>
              <a:pPr eaLnBrk="1" hangingPunct="1"/>
              <a:t>5</a:t>
            </a:fld>
            <a:endParaRPr lang="en-US">
              <a:solidFill>
                <a:schemeClr val="bg1"/>
              </a:solidFill>
            </a:endParaRPr>
          </a:p>
        </p:txBody>
      </p:sp>
      <p:sp>
        <p:nvSpPr>
          <p:cNvPr id="2867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146" name="Picture 2" descr="http://3.bp.blogspot.com/-OgbKb5hmYGI/T6nXA5hqGnI/AAAAAAAAGqs/Ym6QGAdg5ag/s1600/project-managem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49" y="1905000"/>
            <a:ext cx="5936597"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799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8"/>
          <p:cNvSpPr>
            <a:spLocks noGrp="1" noChangeArrowheads="1"/>
          </p:cNvSpPr>
          <p:nvPr>
            <p:ph type="title"/>
          </p:nvPr>
        </p:nvSpPr>
        <p:spPr>
          <a:xfrm>
            <a:off x="1146900" y="-8018"/>
            <a:ext cx="6381023" cy="1143000"/>
          </a:xfrm>
        </p:spPr>
        <p:txBody>
          <a:bodyPr/>
          <a:lstStyle/>
          <a:p>
            <a:r>
              <a:rPr lang="en-US"/>
              <a:t>What is project management.?</a:t>
            </a:r>
            <a:endParaRPr lang="en-CA" dirty="0"/>
          </a:p>
        </p:txBody>
      </p:sp>
      <p:sp>
        <p:nvSpPr>
          <p:cNvPr id="28675"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488809CE-0CD1-4597-AF5F-B1128C537A57}" type="slidenum">
              <a:rPr lang="en-US" smtClean="0">
                <a:solidFill>
                  <a:schemeClr val="bg1"/>
                </a:solidFill>
              </a:rPr>
              <a:pPr eaLnBrk="1" hangingPunct="1"/>
              <a:t>6</a:t>
            </a:fld>
            <a:endParaRPr lang="en-US">
              <a:solidFill>
                <a:schemeClr val="bg1"/>
              </a:solidFill>
            </a:endParaRPr>
          </a:p>
        </p:txBody>
      </p:sp>
      <p:sp>
        <p:nvSpPr>
          <p:cNvPr id="2867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762000" y="1134982"/>
            <a:ext cx="8382000" cy="4985980"/>
          </a:xfrm>
          <a:prstGeom prst="rect">
            <a:avLst/>
          </a:prstGeom>
          <a:noFill/>
        </p:spPr>
        <p:txBody>
          <a:bodyPr wrap="square" rtlCol="0">
            <a:spAutoFit/>
          </a:bodyPr>
          <a:lstStyle/>
          <a:p>
            <a:r>
              <a:rPr lang="en-US" sz="3000" dirty="0"/>
              <a:t>Project management is the discipline of planning, organizing, securing, managing, leading, and controlling resources to achieve specific goals.</a:t>
            </a:r>
          </a:p>
          <a:p>
            <a:endParaRPr lang="en-US" sz="3000" dirty="0"/>
          </a:p>
          <a:p>
            <a:r>
              <a:rPr lang="en-US" sz="3000" dirty="0"/>
              <a:t>Project management processes fall into five groups:</a:t>
            </a:r>
          </a:p>
          <a:p>
            <a:pPr marL="971550" lvl="1" indent="-514350">
              <a:buFont typeface="+mj-lt"/>
              <a:buAutoNum type="arabicPeriod"/>
            </a:pPr>
            <a:r>
              <a:rPr lang="en-US" sz="3000" dirty="0"/>
              <a:t>Initiating </a:t>
            </a:r>
          </a:p>
          <a:p>
            <a:pPr marL="971550" lvl="1" indent="-514350">
              <a:buFont typeface="+mj-lt"/>
              <a:buAutoNum type="arabicPeriod"/>
            </a:pPr>
            <a:r>
              <a:rPr lang="en-US" sz="3000" dirty="0"/>
              <a:t>Planning </a:t>
            </a:r>
          </a:p>
          <a:p>
            <a:pPr marL="971550" lvl="1" indent="-514350">
              <a:buFont typeface="+mj-lt"/>
              <a:buAutoNum type="arabicPeriod"/>
            </a:pPr>
            <a:r>
              <a:rPr lang="en-US" sz="3000" dirty="0"/>
              <a:t>Executing </a:t>
            </a:r>
          </a:p>
          <a:p>
            <a:pPr marL="971550" lvl="1" indent="-514350">
              <a:buFont typeface="+mj-lt"/>
              <a:buAutoNum type="arabicPeriod"/>
            </a:pPr>
            <a:r>
              <a:rPr lang="en-US" sz="3000" dirty="0"/>
              <a:t>Monitoring and Controlling </a:t>
            </a:r>
          </a:p>
          <a:p>
            <a:pPr marL="971550" lvl="1" indent="-514350">
              <a:buFont typeface="+mj-lt"/>
              <a:buAutoNum type="arabicPeriod"/>
            </a:pPr>
            <a:r>
              <a:rPr lang="en-US" sz="3000" dirty="0"/>
              <a:t>Closing</a:t>
            </a:r>
          </a:p>
          <a:p>
            <a:endParaRPr lang="en-US" dirty="0"/>
          </a:p>
        </p:txBody>
      </p:sp>
    </p:spTree>
    <p:extLst>
      <p:ext uri="{BB962C8B-B14F-4D97-AF65-F5344CB8AC3E}">
        <p14:creationId xmlns:p14="http://schemas.microsoft.com/office/powerpoint/2010/main" val="93187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8"/>
          <p:cNvSpPr>
            <a:spLocks noGrp="1" noChangeArrowheads="1"/>
          </p:cNvSpPr>
          <p:nvPr>
            <p:ph type="title"/>
          </p:nvPr>
        </p:nvSpPr>
        <p:spPr>
          <a:xfrm>
            <a:off x="1581573" y="91440"/>
            <a:ext cx="6381023" cy="1143000"/>
          </a:xfrm>
        </p:spPr>
        <p:txBody>
          <a:bodyPr/>
          <a:lstStyle/>
          <a:p>
            <a:r>
              <a:rPr lang="en-US" dirty="0"/>
              <a:t>Median Salaries for Project Managers - Top Countries</a:t>
            </a:r>
            <a:endParaRPr lang="en-CA" dirty="0"/>
          </a:p>
        </p:txBody>
      </p:sp>
      <p:sp>
        <p:nvSpPr>
          <p:cNvPr id="28675"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488809CE-0CD1-4597-AF5F-B1128C537A57}" type="slidenum">
              <a:rPr lang="en-US" smtClean="0">
                <a:solidFill>
                  <a:schemeClr val="bg1"/>
                </a:solidFill>
              </a:rPr>
              <a:pPr eaLnBrk="1" hangingPunct="1"/>
              <a:t>7</a:t>
            </a:fld>
            <a:endParaRPr lang="en-US">
              <a:solidFill>
                <a:schemeClr val="bg1"/>
              </a:solidFill>
            </a:endParaRPr>
          </a:p>
        </p:txBody>
      </p:sp>
      <p:sp>
        <p:nvSpPr>
          <p:cNvPr id="2867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13136" y="1255960"/>
            <a:ext cx="8763000" cy="5447645"/>
          </a:xfrm>
          <a:prstGeom prst="rect">
            <a:avLst/>
          </a:prstGeom>
          <a:noFill/>
        </p:spPr>
        <p:txBody>
          <a:bodyPr wrap="square" rtlCol="0">
            <a:spAutoFit/>
          </a:bodyPr>
          <a:lstStyle/>
          <a:p>
            <a:pPr marL="971550" lvl="1" indent="-514350">
              <a:buAutoNum type="arabicPeriod"/>
            </a:pPr>
            <a:r>
              <a:rPr lang="en-US" sz="2800" dirty="0"/>
              <a:t>$132,086 (USD) – Switzerland</a:t>
            </a:r>
          </a:p>
          <a:p>
            <a:pPr marL="971550" lvl="1" indent="-514350">
              <a:buFont typeface="+mj-lt"/>
              <a:buAutoNum type="arabicPeriod"/>
            </a:pPr>
            <a:r>
              <a:rPr lang="en-US" sz="2800" dirty="0"/>
              <a:t>$116,000 (USD) – United States</a:t>
            </a:r>
          </a:p>
          <a:p>
            <a:pPr marL="971550" lvl="1" indent="-514350">
              <a:buFont typeface="+mj-lt"/>
              <a:buAutoNum type="arabicPeriod"/>
            </a:pPr>
            <a:r>
              <a:rPr lang="en-US" sz="2800" dirty="0"/>
              <a:t>$101,381 (USD) – Australia</a:t>
            </a:r>
          </a:p>
          <a:p>
            <a:pPr marL="971550" lvl="1" indent="-514350">
              <a:buFont typeface="+mj-lt"/>
              <a:buAutoNum type="arabicPeriod"/>
            </a:pPr>
            <a:r>
              <a:rPr lang="en-US" sz="2800" dirty="0"/>
              <a:t>$96,987 (USD) – Germany</a:t>
            </a:r>
          </a:p>
          <a:p>
            <a:pPr marL="971550" lvl="1" indent="-514350">
              <a:buFont typeface="+mj-lt"/>
              <a:buAutoNum type="arabicPeriod"/>
            </a:pPr>
            <a:r>
              <a:rPr lang="en-US" sz="2800" dirty="0"/>
              <a:t>$93,987 (USD) – Netherlands</a:t>
            </a:r>
          </a:p>
          <a:p>
            <a:pPr marL="971550" lvl="1" indent="-514350">
              <a:buFont typeface="+mj-lt"/>
              <a:buAutoNum type="arabicPeriod"/>
            </a:pPr>
            <a:r>
              <a:rPr lang="en-US" sz="2800" dirty="0"/>
              <a:t>$92,352 (USD) – Belgium</a:t>
            </a:r>
          </a:p>
          <a:p>
            <a:pPr marL="971550" lvl="1" indent="-514350">
              <a:buFont typeface="+mj-lt"/>
              <a:buAutoNum type="arabicPeriod"/>
            </a:pPr>
            <a:r>
              <a:rPr lang="en-US" sz="2800" dirty="0"/>
              <a:t>$85,829 (USD) – Ireland</a:t>
            </a:r>
          </a:p>
          <a:p>
            <a:pPr marL="971550" lvl="1" indent="-514350">
              <a:buFont typeface="+mj-lt"/>
              <a:buAutoNum type="arabicPeriod"/>
            </a:pPr>
            <a:r>
              <a:rPr lang="en-US" sz="2800" dirty="0"/>
              <a:t>$83,410 (USD) – United Kingdom</a:t>
            </a:r>
          </a:p>
          <a:p>
            <a:pPr marL="971550" lvl="1" indent="-514350">
              <a:buFont typeface="+mj-lt"/>
              <a:buAutoNum type="arabicPeriod"/>
            </a:pPr>
            <a:r>
              <a:rPr lang="en-US" sz="2800" dirty="0"/>
              <a:t>$81,668 (USD) – Qatar</a:t>
            </a:r>
          </a:p>
          <a:p>
            <a:pPr marL="971550" lvl="1" indent="-514350">
              <a:buFont typeface="+mj-lt"/>
              <a:buAutoNum type="arabicPeriod"/>
            </a:pPr>
            <a:r>
              <a:rPr lang="en-US" sz="2800" dirty="0"/>
              <a:t> $81,665 (USD) - United Arab Emirates</a:t>
            </a:r>
          </a:p>
          <a:p>
            <a:pPr lvl="2"/>
            <a:r>
              <a:rPr lang="en-US" sz="1600" dirty="0"/>
              <a:t>…</a:t>
            </a:r>
          </a:p>
          <a:p>
            <a:pPr marL="971550" lvl="1" indent="-514350">
              <a:buFont typeface="+mj-lt"/>
              <a:buAutoNum type="arabicPeriod" startAt="13"/>
            </a:pPr>
            <a:r>
              <a:rPr lang="en-US" sz="2800" dirty="0"/>
              <a:t>$73,355 (US) – Canada</a:t>
            </a:r>
            <a:endParaRPr lang="en-US" sz="3000" dirty="0"/>
          </a:p>
          <a:p>
            <a:pPr lvl="1"/>
            <a:br>
              <a:rPr lang="en-US" sz="1200" dirty="0"/>
            </a:br>
            <a:r>
              <a:rPr lang="en-US" sz="1200" dirty="0"/>
              <a:t>Source: PMI 2020 Salary Survey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690" y="603885"/>
            <a:ext cx="2388630" cy="1605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051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Rectangle 8"/>
          <p:cNvSpPr>
            <a:spLocks noGrp="1" noChangeArrowheads="1"/>
          </p:cNvSpPr>
          <p:nvPr>
            <p:ph type="title"/>
          </p:nvPr>
        </p:nvSpPr>
        <p:spPr>
          <a:xfrm>
            <a:off x="2101932" y="165779"/>
            <a:ext cx="6151418" cy="797859"/>
          </a:xfrm>
        </p:spPr>
        <p:txBody>
          <a:bodyPr>
            <a:normAutofit/>
          </a:bodyPr>
          <a:lstStyle/>
          <a:p>
            <a:r>
              <a:rPr lang="en-US" dirty="0"/>
              <a:t>About the Course</a:t>
            </a:r>
            <a:endParaRPr lang="en-CA" dirty="0"/>
          </a:p>
        </p:txBody>
      </p:sp>
      <p:sp>
        <p:nvSpPr>
          <p:cNvPr id="32771" name="Rectangle 6"/>
          <p:cNvSpPr>
            <a:spLocks noGrp="1" noChangeArrowheads="1"/>
          </p:cNvSpPr>
          <p:nvPr>
            <p:ph type="body" sz="quarter" idx="10"/>
          </p:nvPr>
        </p:nvSpPr>
        <p:spPr>
          <a:xfrm>
            <a:off x="342649" y="1154411"/>
            <a:ext cx="6993636" cy="611303"/>
          </a:xfrm>
        </p:spPr>
        <p:txBody>
          <a:bodyPr/>
          <a:lstStyle/>
          <a:p>
            <a:r>
              <a:rPr lang="en-CA" i="1" dirty="0"/>
              <a:t>In </a:t>
            </a:r>
            <a:r>
              <a:rPr lang="en-CA" i="1" dirty="0" err="1"/>
              <a:t>FanshaweOnline</a:t>
            </a:r>
            <a:r>
              <a:rPr lang="en-CA" i="1" dirty="0"/>
              <a:t> (FOL)…</a:t>
            </a:r>
          </a:p>
          <a:p>
            <a:endParaRPr lang="en-CA" dirty="0"/>
          </a:p>
          <a:p>
            <a:endParaRPr lang="en-CA" dirty="0"/>
          </a:p>
          <a:p>
            <a:endParaRPr lang="en-CA" dirty="0"/>
          </a:p>
        </p:txBody>
      </p:sp>
      <p:sp>
        <p:nvSpPr>
          <p:cNvPr id="32772"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255EFC01-4717-40F6-96EA-946B2E8DE595}" type="slidenum">
              <a:rPr lang="en-US" smtClean="0">
                <a:solidFill>
                  <a:schemeClr val="bg1"/>
                </a:solidFill>
              </a:rPr>
              <a:pPr eaLnBrk="1" hangingPunct="1"/>
              <a:t>8</a:t>
            </a:fld>
            <a:endParaRPr lang="en-US">
              <a:solidFill>
                <a:schemeClr val="bg1"/>
              </a:solidFill>
            </a:endParaRPr>
          </a:p>
        </p:txBody>
      </p:sp>
      <p:sp>
        <p:nvSpPr>
          <p:cNvPr id="32773"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4"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5"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 name="Picture 3">
            <a:extLst>
              <a:ext uri="{FF2B5EF4-FFF2-40B4-BE49-F238E27FC236}">
                <a16:creationId xmlns:a16="http://schemas.microsoft.com/office/drawing/2014/main" id="{AD61A6B8-EBF8-421D-B4CB-32A1A89A5FD5}"/>
              </a:ext>
            </a:extLst>
          </p:cNvPr>
          <p:cNvPicPr>
            <a:picLocks noChangeAspect="1"/>
          </p:cNvPicPr>
          <p:nvPr/>
        </p:nvPicPr>
        <p:blipFill>
          <a:blip r:embed="rId3"/>
          <a:stretch>
            <a:fillRect/>
          </a:stretch>
        </p:blipFill>
        <p:spPr>
          <a:xfrm>
            <a:off x="164715" y="2147260"/>
            <a:ext cx="4524375" cy="2647950"/>
          </a:xfrm>
          <a:prstGeom prst="rect">
            <a:avLst/>
          </a:prstGeom>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3735" y="2956410"/>
            <a:ext cx="4682730" cy="3677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8">
            <a:extLst>
              <a:ext uri="{FF2B5EF4-FFF2-40B4-BE49-F238E27FC236}">
                <a16:creationId xmlns:a16="http://schemas.microsoft.com/office/drawing/2014/main" id="{A511F6BB-1F33-435D-AC36-DB70BD882FAC}"/>
              </a:ext>
            </a:extLst>
          </p:cNvPr>
          <p:cNvSpPr txBox="1">
            <a:spLocks noChangeArrowheads="1"/>
          </p:cNvSpPr>
          <p:nvPr/>
        </p:nvSpPr>
        <p:spPr>
          <a:xfrm>
            <a:off x="5354290" y="1564284"/>
            <a:ext cx="3447061" cy="659004"/>
          </a:xfrm>
          <a:prstGeom prst="rect">
            <a:avLst/>
          </a:prstGeom>
        </p:spPr>
        <p:txBody>
          <a:bodyPr vert="horz" lIns="0" tIns="0" rIns="0" bIns="0" rtlCol="0" anchor="b" anchorCtr="0">
            <a:normAutofit fontScale="90000" lnSpcReduction="20000"/>
          </a:bodyPr>
          <a:lstStyle>
            <a:lvl1pPr algn="l" defTabSz="457200" rtl="0" eaLnBrk="1" latinLnBrk="0" hangingPunct="1">
              <a:spcBef>
                <a:spcPct val="0"/>
              </a:spcBef>
              <a:buNone/>
              <a:defRPr sz="2800" b="0" i="0" u="none" kern="1200" cap="all">
                <a:solidFill>
                  <a:srgbClr val="E2231A"/>
                </a:solidFill>
                <a:latin typeface="+mj-lt"/>
                <a:ea typeface="+mj-ea"/>
                <a:cs typeface="+mj-cs"/>
              </a:defRPr>
            </a:lvl1pPr>
          </a:lstStyle>
          <a:p>
            <a:br>
              <a:rPr lang="en-US" dirty="0"/>
            </a:br>
            <a:r>
              <a:rPr lang="en-US" dirty="0"/>
              <a:t>‘Course at a glance’</a:t>
            </a:r>
            <a:endParaRPr lang="en-CA" dirty="0"/>
          </a:p>
        </p:txBody>
      </p:sp>
      <p:sp>
        <p:nvSpPr>
          <p:cNvPr id="13" name="Rectangle 8">
            <a:extLst>
              <a:ext uri="{FF2B5EF4-FFF2-40B4-BE49-F238E27FC236}">
                <a16:creationId xmlns:a16="http://schemas.microsoft.com/office/drawing/2014/main" id="{A432D653-AA0C-440B-A010-2388345D6580}"/>
              </a:ext>
            </a:extLst>
          </p:cNvPr>
          <p:cNvSpPr txBox="1">
            <a:spLocks noChangeArrowheads="1"/>
          </p:cNvSpPr>
          <p:nvPr/>
        </p:nvSpPr>
        <p:spPr>
          <a:xfrm>
            <a:off x="1342132" y="5987928"/>
            <a:ext cx="2497335" cy="574729"/>
          </a:xfrm>
          <a:prstGeom prst="rect">
            <a:avLst/>
          </a:prstGeom>
        </p:spPr>
        <p:txBody>
          <a:bodyPr vert="horz" lIns="0" tIns="0" rIns="0" bIns="0" rtlCol="0" anchor="b" anchorCtr="0">
            <a:normAutofit fontScale="90000" lnSpcReduction="10000"/>
          </a:bodyPr>
          <a:lstStyle>
            <a:lvl1pPr algn="l" defTabSz="457200" rtl="0" eaLnBrk="1" latinLnBrk="0" hangingPunct="1">
              <a:spcBef>
                <a:spcPct val="0"/>
              </a:spcBef>
              <a:buNone/>
              <a:defRPr sz="2800" b="0" i="0" u="none" kern="1200" cap="all">
                <a:solidFill>
                  <a:srgbClr val="E2231A"/>
                </a:solidFill>
                <a:latin typeface="+mj-lt"/>
                <a:ea typeface="+mj-ea"/>
                <a:cs typeface="+mj-cs"/>
              </a:defRPr>
            </a:lvl1pPr>
          </a:lstStyle>
          <a:p>
            <a:br>
              <a:rPr lang="en-US" sz="2000" dirty="0"/>
            </a:br>
            <a:r>
              <a:rPr lang="en-US" sz="2600" dirty="0"/>
              <a:t>course outline </a:t>
            </a:r>
            <a:endParaRPr lang="en-CA" sz="2600" dirty="0"/>
          </a:p>
        </p:txBody>
      </p:sp>
      <p:sp>
        <p:nvSpPr>
          <p:cNvPr id="5" name="Arrow: Right 4">
            <a:extLst>
              <a:ext uri="{FF2B5EF4-FFF2-40B4-BE49-F238E27FC236}">
                <a16:creationId xmlns:a16="http://schemas.microsoft.com/office/drawing/2014/main" id="{50CA41D8-8D30-4C6A-9EA3-82F0A3DF1B68}"/>
              </a:ext>
            </a:extLst>
          </p:cNvPr>
          <p:cNvSpPr/>
          <p:nvPr/>
        </p:nvSpPr>
        <p:spPr>
          <a:xfrm rot="19948956">
            <a:off x="3327860" y="5799794"/>
            <a:ext cx="732533" cy="315674"/>
          </a:xfrm>
          <a:prstGeom prst="rightArrow">
            <a:avLst/>
          </a:prstGeom>
          <a:solidFill>
            <a:srgbClr val="E2231A"/>
          </a:solidFill>
          <a:ln>
            <a:solidFill>
              <a:srgbClr val="E2231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5" name="Arrow: Right 14">
            <a:extLst>
              <a:ext uri="{FF2B5EF4-FFF2-40B4-BE49-F238E27FC236}">
                <a16:creationId xmlns:a16="http://schemas.microsoft.com/office/drawing/2014/main" id="{7CF9FE9B-FAFE-4BD6-8FB7-D198588C7CDB}"/>
              </a:ext>
            </a:extLst>
          </p:cNvPr>
          <p:cNvSpPr/>
          <p:nvPr/>
        </p:nvSpPr>
        <p:spPr>
          <a:xfrm rot="10005356">
            <a:off x="4635564" y="2096921"/>
            <a:ext cx="732533" cy="315674"/>
          </a:xfrm>
          <a:prstGeom prst="rightArrow">
            <a:avLst/>
          </a:prstGeom>
          <a:solidFill>
            <a:srgbClr val="E2231A"/>
          </a:solidFill>
          <a:ln>
            <a:solidFill>
              <a:srgbClr val="E2231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7942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8"/>
          <p:cNvSpPr>
            <a:spLocks noGrp="1" noChangeArrowheads="1"/>
          </p:cNvSpPr>
          <p:nvPr>
            <p:ph type="title"/>
          </p:nvPr>
        </p:nvSpPr>
        <p:spPr/>
        <p:txBody>
          <a:bodyPr/>
          <a:lstStyle/>
          <a:p>
            <a:r>
              <a:rPr lang="en-US" dirty="0"/>
              <a:t>Evaluation</a:t>
            </a:r>
            <a:endParaRPr lang="en-CA" dirty="0"/>
          </a:p>
        </p:txBody>
      </p:sp>
      <p:sp>
        <p:nvSpPr>
          <p:cNvPr id="148486" name="Rectangle 6"/>
          <p:cNvSpPr>
            <a:spLocks noGrp="1" noChangeArrowheads="1"/>
          </p:cNvSpPr>
          <p:nvPr>
            <p:ph type="body" sz="quarter" idx="10"/>
          </p:nvPr>
        </p:nvSpPr>
        <p:spPr>
          <a:xfrm>
            <a:off x="685800" y="1590425"/>
            <a:ext cx="7485035" cy="3795728"/>
          </a:xfrm>
        </p:spPr>
        <p:txBody>
          <a:bodyPr/>
          <a:lstStyle/>
          <a:p>
            <a:r>
              <a:rPr lang="en-CA" sz="2000" dirty="0"/>
              <a:t>										</a:t>
            </a:r>
          </a:p>
          <a:p>
            <a:r>
              <a:rPr lang="en-CA" dirty="0"/>
              <a:t>Individual Assignments			 30%</a:t>
            </a:r>
          </a:p>
          <a:p>
            <a:r>
              <a:rPr lang="en-CA" dirty="0"/>
              <a:t>Team Assignments				 20%</a:t>
            </a:r>
          </a:p>
          <a:p>
            <a:r>
              <a:rPr lang="en-CA" dirty="0"/>
              <a:t>Mid-term Exam					 25%</a:t>
            </a:r>
          </a:p>
          <a:p>
            <a:r>
              <a:rPr lang="en-CA" dirty="0"/>
              <a:t>Final Exam							 </a:t>
            </a:r>
            <a:r>
              <a:rPr lang="en-CA" u="sng" dirty="0"/>
              <a:t>25%</a:t>
            </a:r>
          </a:p>
          <a:p>
            <a:r>
              <a:rPr lang="en-CA" dirty="0"/>
              <a:t>										100%			</a:t>
            </a:r>
          </a:p>
        </p:txBody>
      </p:sp>
      <p:sp>
        <p:nvSpPr>
          <p:cNvPr id="33796" name="Slide Number Placeholder 4"/>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chemeClr val="bg1"/>
                </a:solidFill>
              </a:rPr>
              <a:t>1-</a:t>
            </a:r>
            <a:fld id="{8B04AED8-7DCD-4DC0-AC97-3EEB2C07CB9B}" type="slidenum">
              <a:rPr lang="en-US" smtClean="0">
                <a:solidFill>
                  <a:schemeClr val="bg1"/>
                </a:solidFill>
              </a:rPr>
              <a:pPr eaLnBrk="1" hangingPunct="1"/>
              <a:t>9</a:t>
            </a:fld>
            <a:endParaRPr lang="en-US">
              <a:solidFill>
                <a:schemeClr val="bg1"/>
              </a:solidFill>
            </a:endParaRPr>
          </a:p>
        </p:txBody>
      </p:sp>
      <p:sp>
        <p:nvSpPr>
          <p:cNvPr id="33797"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9"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0"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Box 8"/>
          <p:cNvSpPr txBox="1"/>
          <p:nvPr/>
        </p:nvSpPr>
        <p:spPr>
          <a:xfrm>
            <a:off x="316296" y="5847401"/>
            <a:ext cx="6505449" cy="646331"/>
          </a:xfrm>
          <a:prstGeom prst="rect">
            <a:avLst/>
          </a:prstGeom>
          <a:solidFill>
            <a:schemeClr val="bg1"/>
          </a:solidFill>
          <a:ln>
            <a:solidFill>
              <a:srgbClr val="C00000"/>
            </a:solidFill>
          </a:ln>
        </p:spPr>
        <p:txBody>
          <a:bodyPr wrap="square" rtlCol="0">
            <a:spAutoFit/>
          </a:bodyPr>
          <a:lstStyle/>
          <a:p>
            <a:r>
              <a:rPr lang="en-US" dirty="0"/>
              <a:t>Specific evaluations are listed on the COURSE AT A GLANCE document (posted in ‘Content’ section of FOL).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634" y="501411"/>
            <a:ext cx="2459889" cy="2178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28975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21&quot;&gt;&lt;object type=&quot;3&quot; unique_id=&quot;10022&quot;&gt;&lt;property id=&quot;20148&quot; value=&quot;5&quot;/&gt;&lt;property id=&quot;20300&quot; value=&quot;Slide 1 - &amp;quot;MGMT 6055 Project Scope &amp;amp; requirements&amp;quot;&quot;/&gt;&lt;property id=&quot;20307&quot; value=&quot;259&quot;/&gt;&lt;/object&gt;&lt;object type=&quot;3&quot; unique_id=&quot;10023&quot;&gt;&lt;property id=&quot;20148&quot; value=&quot;5&quot;/&gt;&lt;property id=&quot;20300&quot; value=&quot;Slide 2 - &amp;quot;Objectives&amp;quot;&quot;/&gt;&lt;property id=&quot;20307&quot; value=&quot;260&quot;/&gt;&lt;/object&gt;&lt;object type=&quot;3&quot; unique_id=&quot;10024&quot;&gt;&lt;property id=&quot;20148&quot; value=&quot;5&quot;/&gt;&lt;property id=&quot;20300&quot; value=&quot;Slide 3 - &amp;quot;Who am I … ???&amp;quot;&quot;/&gt;&lt;property id=&quot;20307&quot; value=&quot;261&quot;/&gt;&lt;/object&gt;&lt;object type=&quot;3&quot; unique_id=&quot;10025&quot;&gt;&lt;property id=&quot;20148&quot; value=&quot;5&quot;/&gt;&lt;property id=&quot;20300&quot; value=&quot;Slide 4 - &amp;quot;Office Hours&amp;quot;&quot;/&gt;&lt;property id=&quot;20307&quot; value=&quot;262&quot;/&gt;&lt;/object&gt;&lt;object type=&quot;3&quot; unique_id=&quot;10026&quot;&gt;&lt;property id=&quot;20148&quot; value=&quot;5&quot;/&gt;&lt;property id=&quot;20300&quot; value=&quot;Slide 5 - &amp;quot;My Role&amp;quot;&quot;/&gt;&lt;property id=&quot;20307&quot; value=&quot;263&quot;/&gt;&lt;/object&gt;&lt;object type=&quot;3&quot; unique_id=&quot;10027&quot;&gt;&lt;property id=&quot;20148&quot; value=&quot;5&quot;/&gt;&lt;property id=&quot;20300&quot; value=&quot;Slide 6 - &amp;quot;Who are you..??&amp;quot;&quot;/&gt;&lt;property id=&quot;20307&quot; value=&quot;264&quot;/&gt;&lt;/object&gt;&lt;object type=&quot;3&quot; unique_id=&quot;10028&quot;&gt;&lt;property id=&quot;20148&quot; value=&quot;5&quot;/&gt;&lt;property id=&quot;20300&quot; value=&quot;Slide 7 - &amp;quot;What is project management.?&amp;quot;&quot;/&gt;&lt;property id=&quot;20307&quot; value=&quot;265&quot;/&gt;&lt;/object&gt;&lt;object type=&quot;3&quot; unique_id=&quot;10029&quot;&gt;&lt;property id=&quot;20148&quot; value=&quot;5&quot;/&gt;&lt;property id=&quot;20300&quot; value=&quot;Slide 8 - &amp;quot;What is project management.?&amp;quot;&quot;/&gt;&lt;property id=&quot;20307&quot; value=&quot;266&quot;/&gt;&lt;/object&gt;&lt;object type=&quot;3&quot; unique_id=&quot;10030&quot;&gt;&lt;property id=&quot;20148&quot; value=&quot;5&quot;/&gt;&lt;property id=&quot;20300&quot; value=&quot;Slide 9 - &amp;quot;Median Salaries for Project Managers - Top Countries&amp;quot;&quot;/&gt;&lt;property id=&quot;20307&quot; value=&quot;267&quot;/&gt;&lt;/object&gt;&lt;object type=&quot;3&quot; unique_id=&quot;10031&quot;&gt;&lt;property id=&quot;20148&quot; value=&quot;5&quot;/&gt;&lt;property id=&quot;20300&quot; value=&quot;Slide 10 - &amp;quot;About the Course: CIS and Course Schedule&amp;quot;&quot;/&gt;&lt;property id=&quot;20307&quot; value=&quot;268&quot;/&gt;&lt;/object&gt;&lt;object type=&quot;3&quot; unique_id=&quot;10032&quot;&gt;&lt;property id=&quot;20148&quot; value=&quot;5&quot;/&gt;&lt;property id=&quot;20300&quot; value=&quot;Slide 11 - &amp;quot;Evaluation&amp;quot;&quot;/&gt;&lt;property id=&quot;20307&quot; value=&quot;269&quot;/&gt;&lt;/object&gt;&lt;object type=&quot;3&quot; unique_id=&quot;10033&quot;&gt;&lt;property id=&quot;20148&quot; value=&quot;5&quot;/&gt;&lt;property id=&quot;20300&quot; value=&quot;Slide 12 - &amp;quot;Evaluations&amp;quot;&quot;/&gt;&lt;property id=&quot;20307&quot; value=&quot;270&quot;/&gt;&lt;/object&gt;&lt;object type=&quot;3&quot; unique_id=&quot;10034&quot;&gt;&lt;property id=&quot;20148&quot; value=&quot;5&quot;/&gt;&lt;property id=&quot;20300&quot; value=&quot;Slide 13 - &amp;quot;Two Course Text Books&amp;quot;&quot;/&gt;&lt;property id=&quot;20307&quot; value=&quot;271&quot;/&gt;&lt;/object&gt;&lt;object type=&quot;3&quot; unique_id=&quot;10035&quot;&gt;&lt;property id=&quot;20148&quot; value=&quot;5&quot;/&gt;&lt;property id=&quot;20300&quot; value=&quot;Slide 14 - &amp;quot;My Expectations&amp;quot;&quot;/&gt;&lt;property id=&quot;20307&quot; value=&quot;272&quot;/&gt;&lt;/object&gt;&lt;object type=&quot;3&quot; unique_id=&quot;10036&quot;&gt;&lt;property id=&quot;20148&quot; value=&quot;5&quot;/&gt;&lt;property id=&quot;20300&quot; value=&quot;Slide 15 - &amp;quot;My Expectations&amp;quot;&quot;/&gt;&lt;property id=&quot;20307&quot; value=&quot;273&quot;/&gt;&lt;/object&gt;&lt;object type=&quot;3&quot; unique_id=&quot;10037&quot;&gt;&lt;property id=&quot;20148&quot; value=&quot;5&quot;/&gt;&lt;property id=&quot;20300&quot; value=&quot;Slide 16 - &amp;quot;Things to think about&amp;quot;&quot;/&gt;&lt;property id=&quot;20307&quot; value=&quot;274&quot;/&gt;&lt;/object&gt;&lt;object type=&quot;3&quot; unique_id=&quot;10038&quot;&gt;&lt;property id=&quot;20148&quot; value=&quot;5&quot;/&gt;&lt;property id=&quot;20300&quot; value=&quot;Slide 17 - &amp;quot;Academic Integrity&amp;quot;&quot;/&gt;&lt;property id=&quot;20307&quot; value=&quot;275&quot;/&gt;&lt;/object&gt;&lt;object type=&quot;3&quot; unique_id=&quot;10039&quot;&gt;&lt;property id=&quot;20148&quot; value=&quot;5&quot;/&gt;&lt;property id=&quot;20300&quot; value=&quot;Slide 18 - &amp;quot;What is an Academic Offence?&amp;quot;&quot;/&gt;&lt;property id=&quot;20307&quot; value=&quot;276&quot;/&gt;&lt;/object&gt;&lt;object type=&quot;3&quot; unique_id=&quot;10040&quot;&gt;&lt;property id=&quot;20148&quot; value=&quot;5&quot;/&gt;&lt;property id=&quot;20300&quot; value=&quot;Slide 19 - &amp;quot;Penalties for Academic Offences&amp;quot;&quot;/&gt;&lt;property id=&quot;20307&quot; value=&quot;277&quot;/&gt;&lt;/object&gt;&lt;object type=&quot;3&quot; unique_id=&quot;10041&quot;&gt;&lt;property id=&quot;20148&quot; value=&quot;5&quot;/&gt;&lt;property id=&quot;20300&quot; value=&quot;Slide 20 - &amp;quot;Cheating Includes  (but is not limited to…)&amp;quot;&quot;/&gt;&lt;property id=&quot;20307&quot; value=&quot;278&quot;/&gt;&lt;/object&gt;&lt;object type=&quot;3&quot; unique_id=&quot;10042&quot;&gt;&lt;property id=&quot;20148&quot; value=&quot;5&quot;/&gt;&lt;property id=&quot;20300&quot; value=&quot;Slide 21 - &amp;quot;Cheating Includes…&amp;quot;&quot;/&gt;&lt;property id=&quot;20307&quot; value=&quot;279&quot;/&gt;&lt;/object&gt;&lt;object type=&quot;3&quot; unique_id=&quot;10043&quot;&gt;&lt;property id=&quot;20148&quot; value=&quot;5&quot;/&gt;&lt;property id=&quot;20300&quot; value=&quot;Slide 22 - &amp;quot;Cheating Includes…&amp;quot;&quot;/&gt;&lt;property id=&quot;20307&quot; value=&quot;280&quot;/&gt;&lt;/object&gt;&lt;object type=&quot;3&quot; unique_id=&quot;10044&quot;&gt;&lt;property id=&quot;20148&quot; value=&quot;5&quot;/&gt;&lt;property id=&quot;20300&quot; value=&quot;Slide 23 - &amp;quot;Policies  (in FOL Content on our Course Site)&amp;quot;&quot;/&gt;&lt;property id=&quot;20307&quot; value=&quot;281&quot;/&gt;&lt;/object&gt;&lt;object type=&quot;3&quot; unique_id=&quot;10045&quot;&gt;&lt;property id=&quot;20148&quot; value=&quot;5&quot;/&gt;&lt;property id=&quot;20300&quot; value=&quot;Slide 24 - &amp;quot;Academic Integrity Module&amp;quot;&quot;/&gt;&lt;property id=&quot;20307&quot; value=&quot;282&quot;/&gt;&lt;/object&gt;&lt;object type=&quot;3&quot; unique_id=&quot;10046&quot;&gt;&lt;property id=&quot;20148&quot; value=&quot;5&quot;/&gt;&lt;property id=&quot;20300&quot; value=&quot;Slide 25 - &amp;quot;Citing the APA Way&amp;quot;&quot;/&gt;&lt;property id=&quot;20307&quot; value=&quot;283&quot;/&gt;&lt;/object&gt;&lt;object type=&quot;3&quot; unique_id=&quot;10047&quot;&gt;&lt;property id=&quot;20148&quot; value=&quot;5&quot;/&gt;&lt;property id=&quot;20300&quot; value=&quot;Slide 26 - &amp;quot;Citations Using APA Part 1: In-text citation&amp;quot;&quot;/&gt;&lt;property id=&quot;20307&quot; value=&quot;284&quot;/&gt;&lt;/object&gt;&lt;object type=&quot;3&quot; unique_id=&quot;10048&quot;&gt;&lt;property id=&quot;20148&quot; value=&quot;5&quot;/&gt;&lt;property id=&quot;20300&quot; value=&quot;Slide 27 - &amp;quot;Citations Using APA: Part 2: Reference Page at the end of the Assignment&amp;quot;&quot;/&gt;&lt;property id=&quot;20307&quot; value=&quot;285&quot;/&gt;&lt;/object&gt;&lt;object type=&quot;3&quot; unique_id=&quot;10049&quot;&gt;&lt;property id=&quot;20148&quot; value=&quot;5&quot;/&gt;&lt;property id=&quot;20300&quot; value=&quot;Slide 28 - &amp;quot;Citing Course Templates/ PowerPoints for Assignments&amp;quot;&quot;/&gt;&lt;property id=&quot;20307&quot; value=&quot;286&quot;/&gt;&lt;/object&gt;&lt;object type=&quot;3&quot; unique_id=&quot;10050&quot;&gt;&lt;property id=&quot;20148&quot; value=&quot;5&quot;/&gt;&lt;property id=&quot;20300&quot; value=&quot;Slide 29 - &amp;quot;Policies  (in FOL Content on our Course Site)&amp;quot;&quot;/&gt;&lt;property id=&quot;20307&quot; value=&quot;287&quot;/&gt;&lt;/object&gt;&lt;object type=&quot;3&quot; unique_id=&quot;10051&quot;&gt;&lt;property id=&quot;20148&quot; value=&quot;5&quot;/&gt;&lt;property id=&quot;20300&quot; value=&quot;Slide 30 - &amp;quot;Form Teams for the Course&amp;quot;&quot;/&gt;&lt;property id=&quot;20307&quot; value=&quot;288&quot;/&gt;&lt;/object&gt;&lt;object type=&quot;3&quot; unique_id=&quot;10052&quot;&gt;&lt;property id=&quot;20148&quot; value=&quot;5&quot;/&gt;&lt;property id=&quot;20300&quot; value=&quot;Slide 31 - &amp;quot;Your Task This Week&amp;quot;&quot;/&gt;&lt;property id=&quot;20307&quot; value=&quot;289&quot;/&gt;&lt;/object&gt;&lt;object type=&quot;3&quot; unique_id=&quot;10053&quot;&gt;&lt;property id=&quot;20148&quot; value=&quot;5&quot;/&gt;&lt;property id=&quot;20300&quot; value=&quot;Slide 32 - &amp;quot;Before Next Week’s Class&amp;quot;&quot;/&gt;&lt;property id=&quot;20307&quot; value=&quot;290&quot;/&gt;&lt;/object&gt;&lt;object type=&quot;3&quot; unique_id=&quot;10054&quot;&gt;&lt;property id=&quot;20148&quot; value=&quot;5&quot;/&gt;&lt;property id=&quot;20300&quot; value=&quot;Slide 33 - &amp;quot;Come to class with&amp;quot;&quot;/&gt;&lt;property id=&quot;20307&quot; value=&quot;291&quot;/&gt;&lt;/object&gt;&lt;object type=&quot;3&quot; unique_id=&quot;10055&quot;&gt;&lt;property id=&quot;20148&quot; value=&quot;5&quot;/&gt;&lt;property id=&quot;20300&quot; value=&quot;Slide 34 - &amp;quot;Summary&amp;quot;&quot;/&gt;&lt;property id=&quot;20307&quot; value=&quot;292&quot;/&gt;&lt;/object&gt;&lt;/object&gt;&lt;object type=&quot;8&quot; unique_id=&quot;10091&quot;&gt;&lt;/object&gt;&lt;/object&gt;&lt;/database&gt;"/>
  <p:tag name="SECTOMILLISECCONVERTED" val="1"/>
</p:tagLst>
</file>

<file path=ppt/theme/theme1.xml><?xml version="1.0" encoding="utf-8"?>
<a:theme xmlns:a="http://schemas.openxmlformats.org/drawingml/2006/main" name="LKSB_PowerPoin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KSB_PowerPoint_Template [Read-Only]" id="{42CBF927-25A3-4E8B-A82E-1F879174CF65}" vid="{A36FA767-59C6-45C5-857E-46233CC670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LKSB_PowerPoint_Template copy</Template>
  <TotalTime>1943</TotalTime>
  <Words>2841</Words>
  <Application>Microsoft Office PowerPoint</Application>
  <PresentationFormat>On-screen Show (4:3)</PresentationFormat>
  <Paragraphs>233</Paragraphs>
  <Slides>31</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Trebuchet MS</vt:lpstr>
      <vt:lpstr>LKSB_PowerPoint_Template</vt:lpstr>
      <vt:lpstr>MGMT 6055 Project Scope &amp; requirements</vt:lpstr>
      <vt:lpstr>Objectives</vt:lpstr>
      <vt:lpstr>Who Am I and how to contact me</vt:lpstr>
      <vt:lpstr>My Role</vt:lpstr>
      <vt:lpstr>What is project management.?</vt:lpstr>
      <vt:lpstr>What is project management.?</vt:lpstr>
      <vt:lpstr>Median Salaries for Project Managers - Top Countries</vt:lpstr>
      <vt:lpstr>About the Course</vt:lpstr>
      <vt:lpstr>Evaluation</vt:lpstr>
      <vt:lpstr>Evaluations</vt:lpstr>
      <vt:lpstr>Two Course Text Books</vt:lpstr>
      <vt:lpstr>My Expectations</vt:lpstr>
      <vt:lpstr>Things to think about</vt:lpstr>
      <vt:lpstr>ACADEMIC INTEGRITY</vt:lpstr>
      <vt:lpstr>Academic Integrity</vt:lpstr>
      <vt:lpstr>What is an Academic Offence?</vt:lpstr>
      <vt:lpstr>Penalties for Academic Offences</vt:lpstr>
      <vt:lpstr>Cheating Includes  (but is not limited to…)</vt:lpstr>
      <vt:lpstr>Cheating Includes…</vt:lpstr>
      <vt:lpstr>Cheating Includes…</vt:lpstr>
      <vt:lpstr>Academic Integrity Module</vt:lpstr>
      <vt:lpstr>WHAT IS APA REFERENCING????</vt:lpstr>
      <vt:lpstr>PowerPoint Presentation</vt:lpstr>
      <vt:lpstr>Reference example: External Web pages</vt:lpstr>
      <vt:lpstr>Reference example: course ppt FILES</vt:lpstr>
      <vt:lpstr>Other tips for apa referencing</vt:lpstr>
      <vt:lpstr>Other tips for apa referencing (cont’d)</vt:lpstr>
      <vt:lpstr>FORMING TEAMS FOR GROUP ASSIGNMENTS</vt:lpstr>
      <vt:lpstr>task for this module - Form Teams for GROUP ASSIGNMENTS</vt:lpstr>
      <vt:lpstr>task for this module - Form Teams for GROUP ASSIGNMENTS (CONT’D)</vt:lpstr>
      <vt:lpstr>OTHER TASKS TO COMPLETE FOR MODULE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katiewilson140@gmail.com</dc:creator>
  <cp:lastModifiedBy>Christine Newton</cp:lastModifiedBy>
  <cp:revision>57</cp:revision>
  <cp:lastPrinted>2015-07-29T13:31:27Z</cp:lastPrinted>
  <dcterms:created xsi:type="dcterms:W3CDTF">2016-07-21T01:47:58Z</dcterms:created>
  <dcterms:modified xsi:type="dcterms:W3CDTF">2023-08-21T04:51:20Z</dcterms:modified>
</cp:coreProperties>
</file>