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4" r:id="rId2"/>
    <p:sldId id="260" r:id="rId3"/>
    <p:sldId id="261" r:id="rId4"/>
    <p:sldId id="271" r:id="rId5"/>
    <p:sldId id="272" r:id="rId6"/>
    <p:sldId id="279" r:id="rId7"/>
    <p:sldId id="280" r:id="rId8"/>
    <p:sldId id="282" r:id="rId9"/>
    <p:sldId id="283" r:id="rId10"/>
    <p:sldId id="284" r:id="rId11"/>
    <p:sldId id="303" r:id="rId12"/>
    <p:sldId id="304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5">
          <p15:clr>
            <a:srgbClr val="A4A3A4"/>
          </p15:clr>
        </p15:guide>
        <p15:guide id="2" orient="horz" pos="1678">
          <p15:clr>
            <a:srgbClr val="A4A3A4"/>
          </p15:clr>
        </p15:guide>
        <p15:guide id="3" orient="horz" pos="2767">
          <p15:clr>
            <a:srgbClr val="A4A3A4"/>
          </p15:clr>
        </p15:guide>
        <p15:guide id="4" pos="4377">
          <p15:clr>
            <a:srgbClr val="A4A3A4"/>
          </p15:clr>
        </p15:guide>
        <p15:guide id="5" pos="3645">
          <p15:clr>
            <a:srgbClr val="A4A3A4"/>
          </p15:clr>
        </p15:guide>
        <p15:guide id="6" pos="7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1"/>
    <p:restoredTop sz="94658"/>
  </p:normalViewPr>
  <p:slideViewPr>
    <p:cSldViewPr snapToGrid="0" snapToObjects="1">
      <p:cViewPr varScale="1">
        <p:scale>
          <a:sx n="110" d="100"/>
          <a:sy n="110" d="100"/>
        </p:scale>
        <p:origin x="1278" y="96"/>
      </p:cViewPr>
      <p:guideLst>
        <p:guide orient="horz" pos="1345"/>
        <p:guide orient="horz" pos="1678"/>
        <p:guide orient="horz" pos="2767"/>
        <p:guide pos="4377"/>
        <p:guide pos="3645"/>
        <p:guide pos="7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rebuchet MS" pitchFamily="34" charset="0"/>
              </a:defRPr>
            </a:lvl1pPr>
          </a:lstStyle>
          <a:p>
            <a:pPr>
              <a:defRPr/>
            </a:pPr>
            <a:fld id="{4927324A-1A09-4195-A96A-E0B2CEEE6D96}" type="datetimeFigureOut">
              <a:rPr lang="en-US"/>
              <a:pPr>
                <a:defRPr/>
              </a:pPr>
              <a:t>8/21/2023</a:t>
            </a:fld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rebuchet MS" pitchFamily="34" charset="0"/>
              </a:defRPr>
            </a:lvl1pPr>
          </a:lstStyle>
          <a:p>
            <a:pPr>
              <a:defRPr/>
            </a:pPr>
            <a:fld id="{7600BC08-EC3A-4258-9461-86EFDC3EE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04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2C4C0F-5A83-4677-A7FB-16CC7890E109}" type="datetimeFigureOut">
              <a:rPr lang="en-US"/>
              <a:pPr>
                <a:defRPr/>
              </a:pPr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05FBD12-B9BD-4AAF-9852-897A0A2E0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45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Used when no picture is available.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EA9F70-B0EE-4F2D-A365-CAF999ABB1B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defTabSz="914400">
              <a:spcBef>
                <a:spcPct val="0"/>
              </a:spcBef>
            </a:pPr>
            <a:r>
              <a:rPr lang="en-US"/>
              <a:t>Group project</a:t>
            </a:r>
          </a:p>
        </p:txBody>
      </p:sp>
      <p:sp>
        <p:nvSpPr>
          <p:cNvPr id="1075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 anchor="b"/>
          <a:lstStyle/>
          <a:p>
            <a:pPr algn="r" defTabSz="896938"/>
            <a:fld id="{B2FF45CA-CBA6-4D18-87C7-EBD7DCF5205F}" type="slidenum">
              <a:rPr lang="en-US" sz="1200">
                <a:latin typeface="Calibri" pitchFamily="34" charset="0"/>
              </a:rPr>
              <a:pPr algn="r" defTabSz="896938"/>
              <a:t>11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defTabSz="914400">
              <a:spcBef>
                <a:spcPct val="0"/>
              </a:spcBef>
            </a:pPr>
            <a:r>
              <a:rPr lang="en-US"/>
              <a:t>Group project</a:t>
            </a:r>
          </a:p>
        </p:txBody>
      </p:sp>
      <p:sp>
        <p:nvSpPr>
          <p:cNvPr id="1095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 anchor="b"/>
          <a:lstStyle/>
          <a:p>
            <a:pPr algn="r" defTabSz="896938"/>
            <a:fld id="{C26B537B-0F7D-48E6-BF41-FF8E75C54F4B}" type="slidenum">
              <a:rPr lang="en-US" sz="1200">
                <a:latin typeface="Calibri" pitchFamily="34" charset="0"/>
              </a:rPr>
              <a:pPr algn="r" defTabSz="896938"/>
              <a:t>12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3096A4-486A-4FF1-8CA4-B8F4C3C1856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B7FD4C-B237-4298-99CB-F99AE7B07DE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CTQ = Critical to quality = similar to acceptance criteria (what are the success criteria for this improvement project – eg performance requirements, specification limits)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Toll Gates = A SIPOC diagram is a tool used by a team to identify all relevant elements of a process improvement project before work begins.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Toll Gates = Are there any “go/no-go” decision-stages in the project?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SIPOC = Suppliers, Inputs, Process, outputs, Customers Rqmt’s (see following slides)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Touch time = Are there any parts of the process where there is idle time? We want to understand how much time in a process is spent where the product is being manipulated/created versus slack time. Too much slack time might imply process inefficiencies.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Turn around time = The entire cycle time for the process, from start to finish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Pilot = Rolling out implementation for a limited period of time, or to limited locations, to test the implementation of the solution (to make sure the solution is working).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E1668D-7624-408B-9265-B574EFE78DB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latin typeface="+mn-lt"/>
              </a:rPr>
              <a:t>Source: http://www.valuestreamguru.com/?p=116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FE4D77-7C28-412B-939F-700B5BED67D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latin typeface="Trebuchet MS" pitchFamily="34" charset="0"/>
              </a:rPr>
              <a:t>Source: http://www.qihub.scot.nhs.uk/knowledge-centre/quality-improvement-tools/process-mapping.aspx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5FBD12-B9BD-4AAF-9852-897A0A2E078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05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DCE15F-968F-4BCB-A0FB-6F8942D0B4D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latin typeface="Trebuchet MS" pitchFamily="34" charset="0"/>
              </a:rPr>
              <a:t>Source: http://nancyschultzconsulting.wordpress.com/2012/10/15/part-3-process-redesign-techniques-for-organizational-restructuring/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5FBD12-B9BD-4AAF-9852-897A0A2E078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10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latin typeface="Trebuchet MS" pitchFamily="34" charset="0"/>
              </a:rPr>
              <a:t>Source: http://www.edrawsoft.com/Cross-Functional-Flowcharts.php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5FBD12-B9BD-4AAF-9852-897A0A2E078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92066" y="3776712"/>
            <a:ext cx="6404289" cy="1566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3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 T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bottom_bar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30850"/>
            <a:ext cx="91440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902" y="690432"/>
            <a:ext cx="7603399" cy="628953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019901" y="1571647"/>
            <a:ext cx="7603399" cy="290130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photo-mask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237663" y="2921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bottom_bar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5530850"/>
            <a:ext cx="91440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5180098" y="150"/>
            <a:ext cx="3963902" cy="6857849"/>
          </a:xfrm>
          <a:custGeom>
            <a:avLst/>
            <a:gdLst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0 w 4065050"/>
              <a:gd name="connsiteY3" fmla="*/ 6857849 h 6857849"/>
              <a:gd name="connsiteX4" fmla="*/ 0 w 4065050"/>
              <a:gd name="connsiteY4" fmla="*/ 0 h 6857849"/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1640835 w 4065050"/>
              <a:gd name="connsiteY3" fmla="*/ 6857849 h 6857849"/>
              <a:gd name="connsiteX4" fmla="*/ 0 w 4065050"/>
              <a:gd name="connsiteY4" fmla="*/ 0 h 6857849"/>
              <a:gd name="connsiteX0" fmla="*/ 0 w 3963902"/>
              <a:gd name="connsiteY0" fmla="*/ 0 h 6857849"/>
              <a:gd name="connsiteX1" fmla="*/ 3963902 w 3963902"/>
              <a:gd name="connsiteY1" fmla="*/ 0 h 6857849"/>
              <a:gd name="connsiteX2" fmla="*/ 3963902 w 3963902"/>
              <a:gd name="connsiteY2" fmla="*/ 6857849 h 6857849"/>
              <a:gd name="connsiteX3" fmla="*/ 1539687 w 3963902"/>
              <a:gd name="connsiteY3" fmla="*/ 6857849 h 6857849"/>
              <a:gd name="connsiteX4" fmla="*/ 0 w 3963902"/>
              <a:gd name="connsiteY4" fmla="*/ 0 h 68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3902" h="6857849">
                <a:moveTo>
                  <a:pt x="0" y="0"/>
                </a:moveTo>
                <a:lnTo>
                  <a:pt x="3963902" y="0"/>
                </a:lnTo>
                <a:lnTo>
                  <a:pt x="3963902" y="6857849"/>
                </a:lnTo>
                <a:lnTo>
                  <a:pt x="1539687" y="6857849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46902" y="1035353"/>
            <a:ext cx="4236311" cy="11430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2" y="2430614"/>
            <a:ext cx="4236312" cy="2901306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1144588" y="6280150"/>
            <a:ext cx="4587875" cy="25241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A" dirty="0" err="1"/>
              <a:t>fanshawec.ca</a:t>
            </a:r>
            <a:endParaRPr lang="en-CA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6902" y="1046302"/>
            <a:ext cx="6166108" cy="143905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800" b="1" i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146902" y="4215253"/>
            <a:ext cx="4587552" cy="169705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146902" y="3963562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 userDrawn="1"/>
        </p:nvSpPr>
        <p:spPr>
          <a:xfrm>
            <a:off x="1371600" y="25400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0475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0646904-7E66-4A8E-8424-77EAD27F0855}" type="datetimeFigureOut">
              <a:rPr lang="en-US"/>
              <a:pPr>
                <a:defRPr/>
              </a:pPr>
              <a:t>8/21/2023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9E7F8A8-FE6A-4385-A566-6304B5F0A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94DD085-D3D3-46D0-8F9D-70CC7DF2D2F0}" type="datetimeFigureOut">
              <a:rPr lang="en-US"/>
              <a:pPr>
                <a:defRPr/>
              </a:pPr>
              <a:t>8/21/2023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5B46D52-1080-474E-80E5-D9E38464AE9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7769225" cy="1979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2038" y="3898900"/>
            <a:ext cx="7769225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D445118-DE2E-4074-832A-DD981FCD9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57" r:id="rId6"/>
    <p:sldLayoutId id="2147483663" r:id="rId7"/>
    <p:sldLayoutId id="2147483664" r:id="rId8"/>
    <p:sldLayoutId id="2147483665" r:id="rId9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C9gqw2_HT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Document.docx"/><Relationship Id="rId4" Type="http://schemas.openxmlformats.org/officeDocument/2006/relationships/hyperlink" Target="https://www.youtube.com/watch?v=Cm1n30o9jj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a/url?sa=i&amp;rct=j&amp;q=six+sigma&amp;source=images&amp;cd=&amp;cad=rja&amp;docid=UPspO6SD_eIhoM&amp;tbnid=TDQaMjkgwoCspM:&amp;ved=0CAUQjRw&amp;url=http://archian.wordpress.com/2011/09/01/marketing-six-sigma-vs-blue-ocean-strategy/&amp;ei=H_BWUYvdJZHyyAGkrYDIBA&amp;bvm=bv.44442042,d.aWc&amp;psig=AFQjCNHhbbo72eOpBJrjo9alHlQZ-UC3CQ&amp;ust=1364738455809514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C9gqw2_HT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03325" y="1316038"/>
            <a:ext cx="6318250" cy="22812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MGMT 6055</a:t>
            </a:r>
            <a:br>
              <a:rPr lang="en-US" dirty="0"/>
            </a:br>
            <a:r>
              <a:rPr lang="en-US" dirty="0"/>
              <a:t>Project Scope &amp; requirements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92213" y="3776663"/>
            <a:ext cx="6403975" cy="1566862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 b="1" cap="none" dirty="0"/>
              <a:t>LAWRENCE KINLIN SCHOOL OF BUSINESS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b="1" cap="none" dirty="0"/>
              <a:t>MODULE 11</a:t>
            </a:r>
            <a:endParaRPr lang="en-US" sz="2000" b="1" cap="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175" y="533400"/>
            <a:ext cx="7604125" cy="6286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Example: Process Map…with Swim Lanes</a:t>
            </a:r>
          </a:p>
        </p:txBody>
      </p:sp>
      <p:sp>
        <p:nvSpPr>
          <p:cNvPr id="84994" name="Text Placeholder 9"/>
          <p:cNvSpPr>
            <a:spLocks noGrp="1"/>
          </p:cNvSpPr>
          <p:nvPr>
            <p:ph type="body" sz="quarter" idx="10"/>
          </p:nvPr>
        </p:nvSpPr>
        <p:spPr bwMode="auto">
          <a:xfrm>
            <a:off x="1019175" y="1571625"/>
            <a:ext cx="7604125" cy="29019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Font typeface="Arial" charset="0"/>
              <a:buNone/>
            </a:pPr>
            <a:endParaRPr lang="en-US"/>
          </a:p>
        </p:txBody>
      </p:sp>
      <p:pic>
        <p:nvPicPr>
          <p:cNvPr id="849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162050"/>
            <a:ext cx="81153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 idx="4294967295"/>
          </p:nvPr>
        </p:nvSpPr>
        <p:spPr>
          <a:xfrm>
            <a:off x="1152284" y="220367"/>
            <a:ext cx="7086600" cy="1143000"/>
          </a:xfrm>
        </p:spPr>
        <p:txBody>
          <a:bodyPr/>
          <a:lstStyle/>
          <a:p>
            <a:r>
              <a:rPr lang="en-CA" dirty="0">
                <a:solidFill>
                  <a:srgbClr val="C00000"/>
                </a:solidFill>
              </a:rPr>
              <a:t>Readings/Videos*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6125" y="1183284"/>
            <a:ext cx="8451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</a:t>
            </a:r>
            <a:r>
              <a:rPr lang="en-US" sz="2400" dirty="0" err="1">
                <a:latin typeface="+mn-lt"/>
              </a:rPr>
              <a:t>Youtube</a:t>
            </a:r>
            <a:r>
              <a:rPr lang="en-US" sz="2400" dirty="0">
                <a:latin typeface="+mn-lt"/>
              </a:rPr>
              <a:t> video from Slide 8: </a:t>
            </a:r>
            <a:r>
              <a:rPr lang="en-US" sz="2400" dirty="0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https://www.youtube.com/watch?v=lC9gqw2_HTk</a:t>
            </a:r>
            <a:endParaRPr lang="en-US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Video (view from start to 5:00) – “</a:t>
            </a:r>
            <a:r>
              <a:rPr lang="en-US" sz="2400" dirty="0" err="1">
                <a:latin typeface="+mn-lt"/>
              </a:rPr>
              <a:t>Swimlane</a:t>
            </a:r>
            <a:r>
              <a:rPr lang="en-US" sz="2400" dirty="0">
                <a:latin typeface="+mn-lt"/>
              </a:rPr>
              <a:t> Diagram Tutorial”: </a:t>
            </a:r>
            <a:r>
              <a:rPr lang="en-US" sz="2400" dirty="0"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https://www.youtube.com/watch?v=Cm1n30o9jjM</a:t>
            </a:r>
            <a:endParaRPr lang="en-US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Web article “Swim Lane Diagrams – Mapping and Improving the Processes in Your Organization”:</a:t>
            </a:r>
          </a:p>
          <a:p>
            <a:r>
              <a:rPr lang="en-US" sz="2400" dirty="0">
                <a:latin typeface="+mn-lt"/>
              </a:rPr>
              <a:t>		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*You may be tested on this material for the final exam!</a:t>
            </a:r>
          </a:p>
          <a:p>
            <a:endParaRPr lang="en-US" sz="2400" dirty="0">
              <a:latin typeface="+mn-lt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900190-4E54-444C-BF14-93E76DBD6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822320"/>
              </p:ext>
            </p:extLst>
          </p:nvPr>
        </p:nvGraphicFramePr>
        <p:xfrm>
          <a:off x="3657600" y="382338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5" imgW="914400" imgH="771525" progId="Word.Document.12">
                  <p:embed/>
                </p:oleObj>
              </mc:Choice>
              <mc:Fallback>
                <p:oleObj name="Document" showAsIcon="1" r:id="rId5" imgW="914400" imgH="771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600" y="382338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5DDDA4-A759-4046-B9F9-323287AF4DD0}"/>
              </a:ext>
            </a:extLst>
          </p:cNvPr>
          <p:cNvSpPr txBox="1"/>
          <p:nvPr/>
        </p:nvSpPr>
        <p:spPr>
          <a:xfrm>
            <a:off x="181156" y="6337828"/>
            <a:ext cx="4295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To view the embedded article, view the slide in Slide Editor mode</a:t>
            </a:r>
            <a:br>
              <a:rPr lang="en-CA" sz="1100" dirty="0"/>
            </a:br>
            <a:r>
              <a:rPr lang="en-CA" sz="1100" dirty="0"/>
              <a:t> (not Presentation mode) and double-click to open.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 idx="4294967295"/>
          </p:nvPr>
        </p:nvSpPr>
        <p:spPr>
          <a:xfrm>
            <a:off x="1030015" y="346840"/>
            <a:ext cx="7851224" cy="1022131"/>
          </a:xfrm>
        </p:spPr>
        <p:txBody>
          <a:bodyPr/>
          <a:lstStyle/>
          <a:p>
            <a:r>
              <a:rPr lang="en-CA" dirty="0">
                <a:solidFill>
                  <a:srgbClr val="C00000"/>
                </a:solidFill>
              </a:rPr>
              <a:t>Practice Activity</a:t>
            </a:r>
            <a:endParaRPr lang="en-CA" sz="1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7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6" y="1196930"/>
            <a:ext cx="86500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Remember the McDonalds process improvement videos from last module? Let’s practice drawing a process map for McDonalds.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Working on your own or in small groups, sketch a process map with </a:t>
            </a:r>
            <a:r>
              <a:rPr lang="en-US" sz="2400" dirty="0" err="1"/>
              <a:t>swimlanes</a:t>
            </a:r>
            <a:r>
              <a:rPr lang="en-US" sz="2400" dirty="0"/>
              <a:t> on a piece of blank paper.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Notes</a:t>
            </a:r>
            <a:r>
              <a:rPr lang="en-US" sz="24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 include the process for drive-through customers.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process starts when a customer walks into the restaurant.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process ends when a customer leaves the restaurant.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customer may choose to eat in the restaurant OR take the food out in a bag.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175" y="690563"/>
            <a:ext cx="7604125" cy="6286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/>
              <a:t>Learning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19175" y="1571625"/>
            <a:ext cx="4695825" cy="364807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Aft>
                <a:spcPct val="0"/>
              </a:spcAft>
              <a:buFont typeface="Arial" charset="0"/>
              <a:buChar char="•"/>
            </a:pPr>
            <a:r>
              <a:rPr lang="en-CA"/>
              <a:t>Review Six Sigma methodology</a:t>
            </a:r>
          </a:p>
          <a:p>
            <a:pPr marL="342900" indent="-342900" fontAlgn="base">
              <a:spcAft>
                <a:spcPct val="0"/>
              </a:spcAft>
              <a:buFont typeface="Arial" charset="0"/>
              <a:buChar char="•"/>
            </a:pPr>
            <a:r>
              <a:rPr lang="en-CA"/>
              <a:t>Detailed process maps with swim lanes</a:t>
            </a:r>
          </a:p>
          <a:p>
            <a:pPr lvl="1" eaLnBrk="1" hangingPunct="1">
              <a:buFont typeface="Arial" charset="0"/>
              <a:buNone/>
            </a:pPr>
            <a:endParaRPr lang="en-CA"/>
          </a:p>
          <a:p>
            <a:pPr marL="342900" indent="-342900" fontAlgn="base">
              <a:spcAft>
                <a:spcPct val="0"/>
              </a:spcAft>
              <a:buFont typeface="Arial" charset="0"/>
              <a:buNone/>
            </a:pPr>
            <a:endParaRPr lang="en-CA"/>
          </a:p>
          <a:p>
            <a:pPr marL="342900" indent="-342900" fontAlgn="base">
              <a:spcAft>
                <a:spcPct val="0"/>
              </a:spcAft>
              <a:buFont typeface="Arial" charset="0"/>
              <a:buNone/>
            </a:pPr>
            <a:endParaRPr lang="en-CA"/>
          </a:p>
          <a:p>
            <a:pPr marL="342900" indent="-342900" fontAlgn="base">
              <a:spcAft>
                <a:spcPct val="0"/>
              </a:spcAft>
              <a:buFont typeface="Arial" charset="0"/>
              <a:buNone/>
            </a:pPr>
            <a:endParaRPr lang="en-CA"/>
          </a:p>
        </p:txBody>
      </p:sp>
      <p:pic>
        <p:nvPicPr>
          <p:cNvPr id="15363" name="Picture 2" descr="http://archian.files.wordpress.com/2011/09/sixsigma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481138"/>
            <a:ext cx="2895600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75" y="446088"/>
            <a:ext cx="63817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CA" cap="none"/>
              <a:t>Recall: SIX SIGMA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7924800" cy="4038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A management philosophy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Features themes, techniques and tools for process improvement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Involves setting high objectives, collecting data, analyzing results for the purpose of reducing defects/inefficiencies in products/services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CA" dirty="0"/>
          </a:p>
          <a:p>
            <a:pPr fontAlgn="auto">
              <a:spcAft>
                <a:spcPts val="0"/>
              </a:spcAft>
              <a:defRPr/>
            </a:pPr>
            <a:endParaRPr lang="en-CA" dirty="0"/>
          </a:p>
        </p:txBody>
      </p:sp>
      <p:sp>
        <p:nvSpPr>
          <p:cNvPr id="3" name="Vertical Scroll 2"/>
          <p:cNvSpPr/>
          <p:nvPr/>
        </p:nvSpPr>
        <p:spPr>
          <a:xfrm>
            <a:off x="6862618" y="838200"/>
            <a:ext cx="1519382" cy="1143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From last module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75" y="11113"/>
            <a:ext cx="63817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cap="none"/>
              <a:t>RECALL: DMAIC METHODOLOGY</a:t>
            </a:r>
            <a:endParaRPr lang="en-CA" cap="none"/>
          </a:p>
        </p:txBody>
      </p:sp>
      <p:pic>
        <p:nvPicPr>
          <p:cNvPr id="40962" name="Picture 2" descr="http://www.insyte-consulting.com/files/images/Six_Sigma_Diagrams/Six_Sigma_Phases-DMAIC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447800"/>
            <a:ext cx="2971800" cy="298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3405188" y="1295400"/>
            <a:ext cx="51054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>
                <a:latin typeface="Trebuchet MS" pitchFamily="34" charset="0"/>
              </a:rPr>
              <a:t>This is the principle methodology used in Six Sigma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>
                <a:latin typeface="Trebuchet MS" pitchFamily="34" charset="0"/>
              </a:rPr>
              <a:t>Pronounced “duh – MAY – ick”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>
                <a:latin typeface="Trebuchet MS" pitchFamily="34" charset="0"/>
              </a:rPr>
              <a:t>It is a cyclical methodology, representing </a:t>
            </a:r>
            <a:r>
              <a:rPr lang="en-US" sz="2400" i="1">
                <a:latin typeface="Trebuchet MS" pitchFamily="34" charset="0"/>
              </a:rPr>
              <a:t>continual</a:t>
            </a:r>
            <a:r>
              <a:rPr lang="en-US" sz="2400">
                <a:latin typeface="Trebuchet MS" pitchFamily="34" charset="0"/>
              </a:rPr>
              <a:t> improvement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>
                <a:latin typeface="Trebuchet MS" pitchFamily="34" charset="0"/>
              </a:rPr>
              <a:t>Elements: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>
                <a:latin typeface="Trebuchet MS" pitchFamily="34" charset="0"/>
              </a:rPr>
              <a:t>Define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>
                <a:latin typeface="Trebuchet MS" pitchFamily="34" charset="0"/>
              </a:rPr>
              <a:t>Measure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>
                <a:latin typeface="Trebuchet MS" pitchFamily="34" charset="0"/>
              </a:rPr>
              <a:t>Analyze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>
                <a:latin typeface="Trebuchet MS" pitchFamily="34" charset="0"/>
              </a:rPr>
              <a:t>Improve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>
                <a:latin typeface="Trebuchet MS" pitchFamily="34" charset="0"/>
              </a:rPr>
              <a:t>Control</a:t>
            </a:r>
          </a:p>
          <a:p>
            <a:pPr marL="285750" indent="-285750">
              <a:buFont typeface="Arial" charset="0"/>
              <a:buChar char="•"/>
            </a:pPr>
            <a:endParaRPr lang="en-US" sz="2400">
              <a:latin typeface="Trebuchet MS" pitchFamily="34" charset="0"/>
            </a:endParaRPr>
          </a:p>
        </p:txBody>
      </p:sp>
      <p:sp>
        <p:nvSpPr>
          <p:cNvPr id="3" name="Vertical Scroll 2"/>
          <p:cNvSpPr/>
          <p:nvPr/>
        </p:nvSpPr>
        <p:spPr>
          <a:xfrm>
            <a:off x="536575" y="5002213"/>
            <a:ext cx="1467716" cy="1143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From last module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175" y="690563"/>
            <a:ext cx="7604125" cy="628650"/>
          </a:xfrm>
        </p:spPr>
        <p:txBody>
          <a:bodyPr>
            <a:normAutofit/>
          </a:bodyPr>
          <a:lstStyle/>
          <a:p>
            <a:pPr eaLnBrk="1" hangingPunct="1"/>
            <a:r>
              <a:rPr lang="en-US" cap="none"/>
              <a:t>RECALL: DMAIC METHODOLOGY</a:t>
            </a:r>
            <a:endParaRPr lang="en-CA" cap="none"/>
          </a:p>
        </p:txBody>
      </p:sp>
      <p:sp>
        <p:nvSpPr>
          <p:cNvPr id="43010" name="Text Placeholder 9"/>
          <p:cNvSpPr>
            <a:spLocks noGrp="1"/>
          </p:cNvSpPr>
          <p:nvPr>
            <p:ph type="body" sz="quarter" idx="10"/>
          </p:nvPr>
        </p:nvSpPr>
        <p:spPr bwMode="auto">
          <a:xfrm>
            <a:off x="1019175" y="1571625"/>
            <a:ext cx="7604125" cy="29019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Font typeface="Arial" charset="0"/>
              <a:buNone/>
            </a:pPr>
            <a:endParaRPr lang="en-US"/>
          </a:p>
        </p:txBody>
      </p:sp>
      <p:pic>
        <p:nvPicPr>
          <p:cNvPr id="43011" name="Picture 2" descr="http://www.sigmax-e.com/wp-content/uploads/2010/08/Process-Improvement-DMAIC-methodology-sli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" y="1295400"/>
            <a:ext cx="898048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TextBox 2"/>
          <p:cNvSpPr txBox="1">
            <a:spLocks noChangeArrowheads="1"/>
          </p:cNvSpPr>
          <p:nvPr/>
        </p:nvSpPr>
        <p:spPr bwMode="auto">
          <a:xfrm>
            <a:off x="95250" y="6110288"/>
            <a:ext cx="5602288" cy="522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Trebuchet MS" pitchFamily="34" charset="0"/>
              </a:rPr>
              <a:t>See “Notes” for this slide  for  explanations  (Notes View in PPT, which shows comments/notes below the PPT slide on your screen)</a:t>
            </a:r>
          </a:p>
        </p:txBody>
      </p:sp>
      <p:sp>
        <p:nvSpPr>
          <p:cNvPr id="3" name="Vertical Scroll 2"/>
          <p:cNvSpPr/>
          <p:nvPr/>
        </p:nvSpPr>
        <p:spPr>
          <a:xfrm>
            <a:off x="5697537" y="5489575"/>
            <a:ext cx="1432935" cy="1143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From last module</a:t>
            </a:r>
          </a:p>
        </p:txBody>
      </p:sp>
      <p:sp>
        <p:nvSpPr>
          <p:cNvPr id="4" name="Oval 3"/>
          <p:cNvSpPr/>
          <p:nvPr/>
        </p:nvSpPr>
        <p:spPr>
          <a:xfrm>
            <a:off x="324908" y="4360686"/>
            <a:ext cx="1388534" cy="733777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0"/>
            <a:ext cx="6003925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Define: Process Maps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122228"/>
            <a:ext cx="4038600" cy="441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/>
              <a:t>Process maps </a:t>
            </a:r>
            <a:r>
              <a:rPr lang="en-US" sz="2800" dirty="0"/>
              <a:t>show the sequence/ arrangement of tasks in a process or system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dirty="0"/>
              <a:t>They work best for linear, sequential processes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dirty="0"/>
              <a:t>They often incorporate standard flowchart symbols</a:t>
            </a:r>
          </a:p>
        </p:txBody>
      </p:sp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7638" y="1143000"/>
            <a:ext cx="511016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364" y="5890736"/>
            <a:ext cx="3509818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For the final assignment, your process map should be formatted properly using these symbols!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771525"/>
            <a:ext cx="638016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/>
              <a:t>Example of a Simple </a:t>
            </a:r>
            <a:br>
              <a:rPr lang="en-CA"/>
            </a:br>
            <a:r>
              <a:rPr lang="en-CA"/>
              <a:t>Process Map</a:t>
            </a:r>
            <a:endParaRPr lang="en-CA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255588"/>
            <a:ext cx="5545138" cy="644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xplosion 1 2"/>
          <p:cNvSpPr/>
          <p:nvPr/>
        </p:nvSpPr>
        <p:spPr>
          <a:xfrm>
            <a:off x="85725" y="3685823"/>
            <a:ext cx="3594453" cy="3172177"/>
          </a:xfrm>
          <a:prstGeom prst="irregularSeal1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Can you identify the errors in the symbols in this process map?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75" y="381000"/>
            <a:ext cx="7693025" cy="7493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cap="none"/>
              <a:t>PROCESS MAPS … WITH SWIM LANES</a:t>
            </a:r>
            <a:endParaRPr lang="en-CA" sz="3200" cap="none"/>
          </a:p>
        </p:txBody>
      </p:sp>
      <p:sp>
        <p:nvSpPr>
          <p:cNvPr id="81922" name="Content Placeholder 2"/>
          <p:cNvSpPr txBox="1">
            <a:spLocks/>
          </p:cNvSpPr>
          <p:nvPr/>
        </p:nvSpPr>
        <p:spPr bwMode="auto">
          <a:xfrm>
            <a:off x="152400" y="1231900"/>
            <a:ext cx="8534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>
              <a:spcBef>
                <a:spcPct val="20000"/>
              </a:spcBef>
              <a:buFont typeface="Arial" charset="0"/>
              <a:buChar char="•"/>
            </a:pPr>
            <a:r>
              <a:rPr lang="en-US" sz="2400" b="1" dirty="0">
                <a:latin typeface="Trebuchet MS" pitchFamily="34" charset="0"/>
              </a:rPr>
              <a:t>Swim lanes </a:t>
            </a:r>
            <a:r>
              <a:rPr lang="en-US" sz="2400" dirty="0">
                <a:latin typeface="Trebuchet MS" pitchFamily="34" charset="0"/>
              </a:rPr>
              <a:t>are columns </a:t>
            </a:r>
            <a:r>
              <a:rPr lang="en-US" sz="2400" i="1" dirty="0">
                <a:latin typeface="Trebuchet MS" pitchFamily="34" charset="0"/>
              </a:rPr>
              <a:t>or</a:t>
            </a:r>
            <a:r>
              <a:rPr lang="en-US" sz="2400" dirty="0">
                <a:latin typeface="Trebuchet MS" pitchFamily="34" charset="0"/>
              </a:rPr>
              <a:t> rows that are overlaid on process maps</a:t>
            </a:r>
          </a:p>
          <a:p>
            <a:pPr marL="342900" indent="-342900" defTabSz="9144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Trebuchet MS" pitchFamily="34" charset="0"/>
              </a:rPr>
              <a:t>Each swim lane represents a different actor (person/ department/ function/ entity) that is involved in the process being mapped </a:t>
            </a:r>
          </a:p>
          <a:p>
            <a:pPr marL="342900" indent="-342900" defTabSz="9144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Trebuchet MS" pitchFamily="34" charset="0"/>
              </a:rPr>
              <a:t>All tasks within each swim lane are completed by the same person/ department/ function/ entity</a:t>
            </a:r>
          </a:p>
          <a:p>
            <a:pPr marL="342900" indent="-342900" defTabSz="9144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Trebuchet MS" pitchFamily="34" charset="0"/>
              </a:rPr>
              <a:t>Tasks may overlap (stretch across) multiple swim lanes if more than one entity is involved in the completion of the task… </a:t>
            </a:r>
          </a:p>
          <a:p>
            <a:pPr marL="342900" indent="-342900" defTabSz="9144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Trebuchet MS" pitchFamily="34" charset="0"/>
              </a:rPr>
              <a:t>Swim lanes make it easier to determine where to measure process activities and implement solutions</a:t>
            </a:r>
          </a:p>
          <a:p>
            <a:pPr marL="342900" indent="-342900" defTabSz="914400">
              <a:spcBef>
                <a:spcPct val="20000"/>
              </a:spcBef>
              <a:buFont typeface="Arial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Trebuchet MS" pitchFamily="34" charset="0"/>
              </a:rPr>
              <a:t>To understand </a:t>
            </a:r>
            <a:r>
              <a:rPr lang="en-US" sz="2000" b="1" dirty="0" err="1">
                <a:solidFill>
                  <a:srgbClr val="C00000"/>
                </a:solidFill>
                <a:latin typeface="Trebuchet MS" pitchFamily="34" charset="0"/>
              </a:rPr>
              <a:t>swimlanes</a:t>
            </a:r>
            <a:r>
              <a:rPr lang="en-US" sz="2000" b="1" dirty="0">
                <a:solidFill>
                  <a:srgbClr val="C00000"/>
                </a:solidFill>
                <a:latin typeface="Trebuchet MS" pitchFamily="34" charset="0"/>
              </a:rPr>
              <a:t> better,</a:t>
            </a:r>
            <a:br>
              <a:rPr lang="en-US" sz="2000" b="1" dirty="0">
                <a:solidFill>
                  <a:srgbClr val="C00000"/>
                </a:solidFill>
                <a:latin typeface="Trebuchet MS" pitchFamily="34" charset="0"/>
              </a:rPr>
            </a:br>
            <a:r>
              <a:rPr lang="en-US" sz="2000" b="1" dirty="0">
                <a:solidFill>
                  <a:srgbClr val="C00000"/>
                </a:solidFill>
                <a:latin typeface="Trebuchet MS" pitchFamily="34" charset="0"/>
              </a:rPr>
              <a:t> click on </a:t>
            </a:r>
            <a:r>
              <a:rPr lang="en-US" sz="2000" b="1" dirty="0">
                <a:latin typeface="Trebuchet MS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</a:t>
            </a:r>
            <a:r>
              <a:rPr lang="en-US" sz="2000" b="1" dirty="0" err="1">
                <a:latin typeface="Trebuchet MS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</a:t>
            </a:r>
            <a:r>
              <a:rPr lang="en-US" sz="2000" b="1" dirty="0">
                <a:latin typeface="Trebuchet MS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video</a:t>
            </a:r>
            <a:r>
              <a:rPr lang="en-US" sz="2000" b="1" dirty="0">
                <a:solidFill>
                  <a:srgbClr val="C00000"/>
                </a:solidFill>
                <a:latin typeface="Trebuchet MS" pitchFamily="34" charset="0"/>
              </a:rPr>
              <a:t>.</a:t>
            </a:r>
            <a:endParaRPr lang="en-CA" sz="2000" b="1" dirty="0">
              <a:solidFill>
                <a:srgbClr val="C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75" y="152400"/>
            <a:ext cx="63817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/>
              <a:t>Process Map… with Swim Lanes</a:t>
            </a:r>
            <a:endParaRPr lang="en-CA" dirty="0"/>
          </a:p>
        </p:txBody>
      </p:sp>
      <p:pic>
        <p:nvPicPr>
          <p:cNvPr id="8397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31875" y="2362200"/>
            <a:ext cx="8112125" cy="41910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 rot="19809941">
            <a:off x="3708400" y="1387475"/>
            <a:ext cx="1828800" cy="13716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Title of Process</a:t>
            </a:r>
          </a:p>
        </p:txBody>
      </p:sp>
      <p:sp>
        <p:nvSpPr>
          <p:cNvPr id="6" name="Right Arrow 5"/>
          <p:cNvSpPr/>
          <p:nvPr/>
        </p:nvSpPr>
        <p:spPr>
          <a:xfrm rot="21207519" flipH="1">
            <a:off x="1620308" y="5274204"/>
            <a:ext cx="1971675" cy="1066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Person/ Role/ Entity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4&quot;&gt;&lt;property id=&quot;20148&quot; value=&quot;5&quot;/&gt;&lt;property id=&quot;20300&quot; value=&quot;Slide 2 - &amp;quot;Learning Objectives&amp;quot;&quot;/&gt;&lt;property id=&quot;20307&quot; value=&quot;260&quot;/&gt;&lt;/object&gt;&lt;object type=&quot;3&quot; unique_id=&quot;10005&quot;&gt;&lt;property id=&quot;20148&quot; value=&quot;5&quot;/&gt;&lt;property id=&quot;20300&quot; value=&quot;Slide 3 - &amp;quot;Six Sigma&amp;quot;&quot;/&gt;&lt;property id=&quot;20307&quot; value=&quot;261&quot;/&gt;&lt;/object&gt;&lt;object type=&quot;3&quot; unique_id=&quot;10006&quot;&gt;&lt;property id=&quot;20148&quot; value=&quot;5&quot;/&gt;&lt;property id=&quot;20300&quot; value=&quot;Slide 4 - &amp;quot;Why is This Management Philosophy Called Six Sigma?&amp;quot;&quot;/&gt;&lt;property id=&quot;20307&quot; value=&quot;262&quot;/&gt;&lt;/object&gt;&lt;object type=&quot;3&quot; unique_id=&quot;10007&quot;&gt;&lt;property id=&quot;20148&quot; value=&quot;5&quot;/&gt;&lt;property id=&quot;20300&quot; value=&quot;Slide 5 - &amp;quot;Why is This Management Philosophy Called Six Sigma?&amp;quot;&quot;/&gt;&lt;property id=&quot;20307&quot; value=&quot;263&quot;/&gt;&lt;/object&gt;&lt;object type=&quot;3&quot; unique_id=&quot;10008&quot;&gt;&lt;property id=&quot;20148&quot; value=&quot;5&quot;/&gt;&lt;property id=&quot;20300&quot; value=&quot;Slide 6 - &amp;quot;Six Sigma&amp;quot;&quot;/&gt;&lt;property id=&quot;20307&quot; value=&quot;264&quot;/&gt;&lt;/object&gt;&lt;object type=&quot;3&quot; unique_id=&quot;10009&quot;&gt;&lt;property id=&quot;20148&quot; value=&quot;5&quot;/&gt;&lt;property id=&quot;20300&quot; value=&quot;Slide 7 - &amp;quot;Process Variation: Pretzel example…&amp;quot;&quot;/&gt;&lt;property id=&quot;20307&quot; value=&quot;265&quot;/&gt;&lt;/object&gt;&lt;object type=&quot;3&quot; unique_id=&quot;10010&quot;&gt;&lt;property id=&quot;20148&quot; value=&quot;5&quot;/&gt;&lt;property id=&quot;20300&quot; value=&quot;Slide 8 - &amp;quot;Another Example&amp;quot;&quot;/&gt;&lt;property id=&quot;20307&quot; value=&quot;266&quot;/&gt;&lt;/object&gt;&lt;object type=&quot;3&quot; unique_id=&quot;10011&quot;&gt;&lt;property id=&quot;20148&quot; value=&quot;5&quot;/&gt;&lt;property id=&quot;20300&quot; value=&quot;Slide 9 - &amp;quot;And this is what you got…???&amp;quot;&quot;/&gt;&lt;property id=&quot;20307&quot; value=&quot;267&quot;/&gt;&lt;/object&gt;&lt;object type=&quot;3&quot; unique_id=&quot;10012&quot;&gt;&lt;property id=&quot;20148&quot; value=&quot;5&quot;/&gt;&lt;property id=&quot;20300&quot; value=&quot;Slide 10&quot;/&gt;&lt;property id=&quot;20307&quot; value=&quot;268&quot;/&gt;&lt;/object&gt;&lt;object type=&quot;3&quot; unique_id=&quot;10013&quot;&gt;&lt;property id=&quot;20148&quot; value=&quot;5&quot;/&gt;&lt;property id=&quot;20300&quot; value=&quot;Slide 11 - &amp;quot;What are the Implications?&amp;quot;&quot;/&gt;&lt;property id=&quot;20307&quot; value=&quot;269&quot;/&gt;&lt;/object&gt;&lt;object type=&quot;3&quot; unique_id=&quot;10014&quot;&gt;&lt;property id=&quot;20148&quot; value=&quot;5&quot;/&gt;&lt;property id=&quot;20300&quot; value=&quot;Slide 12 - &amp;quot;How Could This Have Happened?&amp;quot;&quot;/&gt;&lt;property id=&quot;20307&quot; value=&quot;270&quot;/&gt;&lt;/object&gt;&lt;object type=&quot;3&quot; unique_id=&quot;10015&quot;&gt;&lt;property id=&quot;20148&quot; value=&quot;5&quot;/&gt;&lt;property id=&quot;20300&quot; value=&quot;Slide 13 - &amp;quot;DMAIC Methodology&amp;quot;&quot;/&gt;&lt;property id=&quot;20307&quot; value=&quot;271&quot;/&gt;&lt;/object&gt;&lt;object type=&quot;3&quot; unique_id=&quot;10016&quot;&gt;&lt;property id=&quot;20148&quot; value=&quot;5&quot;/&gt;&lt;property id=&quot;20300&quot; value=&quot;Slide 14 - &amp;quot;DMAIC Methodology&amp;quot;&quot;/&gt;&lt;property id=&quot;20307&quot; value=&quot;272&quot;/&gt;&lt;/object&gt;&lt;object type=&quot;3&quot; unique_id=&quot;10017&quot;&gt;&lt;property id=&quot;20148&quot; value=&quot;5&quot;/&gt;&lt;property id=&quot;20300&quot; value=&quot;Slide 15 - &amp;quot;DMAIC: Define&amp;quot;&quot;/&gt;&lt;property id=&quot;20307&quot; value=&quot;273&quot;/&gt;&lt;/object&gt;&lt;object type=&quot;3&quot; unique_id=&quot;10018&quot;&gt;&lt;property id=&quot;20148&quot; value=&quot;5&quot;/&gt;&lt;property id=&quot;20300&quot; value=&quot;Slide 16 - &amp;quot;Define: SIPOC&amp;quot;&quot;/&gt;&lt;property id=&quot;20307&quot; value=&quot;274&quot;/&gt;&lt;/object&gt;&lt;object type=&quot;3&quot; unique_id=&quot;10019&quot;&gt;&lt;property id=&quot;20148&quot; value=&quot;5&quot;/&gt;&lt;property id=&quot;20300&quot; value=&quot;Slide 17&quot;/&gt;&lt;property id=&quot;20307&quot; value=&quot;275&quot;/&gt;&lt;/object&gt;&lt;object type=&quot;3&quot; unique_id=&quot;10020&quot;&gt;&lt;property id=&quot;20148&quot; value=&quot;5&quot;/&gt;&lt;property id=&quot;20300&quot; value=&quot;Slide 18&quot;/&gt;&lt;property id=&quot;20307&quot; value=&quot;276&quot;/&gt;&lt;/object&gt;&lt;object type=&quot;3&quot; unique_id=&quot;10021&quot;&gt;&lt;property id=&quot;20148&quot; value=&quot;5&quot;/&gt;&lt;property id=&quot;20300&quot; value=&quot;Slide 19&quot;/&gt;&lt;property id=&quot;20307&quot; value=&quot;277&quot;/&gt;&lt;/object&gt;&lt;object type=&quot;3&quot; unique_id=&quot;10022&quot;&gt;&lt;property id=&quot;20148&quot; value=&quot;5&quot;/&gt;&lt;property id=&quot;20300&quot; value=&quot;Slide 20 - &amp;quot;Another SIPOC Example&amp;quot;&quot;/&gt;&lt;property id=&quot;20307&quot; value=&quot;278&quot;/&gt;&lt;/object&gt;&lt;object type=&quot;3&quot; unique_id=&quot;10023&quot;&gt;&lt;property id=&quot;20148&quot; value=&quot;5&quot;/&gt;&lt;property id=&quot;20300&quot; value=&quot;Slide 21 - &amp;quot;Define: Process Maps&amp;quot;&quot;/&gt;&lt;property id=&quot;20307&quot; value=&quot;279&quot;/&gt;&lt;/object&gt;&lt;object type=&quot;3&quot; unique_id=&quot;10024&quot;&gt;&lt;property id=&quot;20148&quot; value=&quot;5&quot;/&gt;&lt;property id=&quot;20300&quot; value=&quot;Slide 22 - &amp;quot;Example of a Simple  Process Map&amp;quot;&quot;/&gt;&lt;property id=&quot;20307&quot; value=&quot;280&quot;/&gt;&lt;/object&gt;&lt;object type=&quot;3&quot; unique_id=&quot;10025&quot;&gt;&lt;property id=&quot;20148&quot; value=&quot;5&quot;/&gt;&lt;property id=&quot;20300&quot; value=&quot;Slide 23 - &amp;quot;Define: Process Map&amp;quot;&quot;/&gt;&lt;property id=&quot;20307&quot; value=&quot;281&quot;/&gt;&lt;/object&gt;&lt;object type=&quot;3&quot; unique_id=&quot;10026&quot;&gt;&lt;property id=&quot;20148&quot; value=&quot;5&quot;/&gt;&lt;property id=&quot;20300&quot; value=&quot;Slide 24 - &amp;quot;Define: Adding Swim Lanes to Process Maps&amp;quot;&quot;/&gt;&lt;property id=&quot;20307&quot; value=&quot;282&quot;/&gt;&lt;/object&gt;&lt;object type=&quot;3&quot; unique_id=&quot;10027&quot;&gt;&lt;property id=&quot;20148&quot; value=&quot;5&quot;/&gt;&lt;property id=&quot;20300&quot; value=&quot;Slide 25 - &amp;quot;Process Map… with Swim Lanes&amp;quot;&quot;/&gt;&lt;property id=&quot;20307&quot; value=&quot;283&quot;/&gt;&lt;/object&gt;&lt;object type=&quot;3&quot; unique_id=&quot;10028&quot;&gt;&lt;property id=&quot;20148&quot; value=&quot;5&quot;/&gt;&lt;property id=&quot;20300&quot; value=&quot;Slide 26 - &amp;quot;Example: Process Map…with Swim Lanes&amp;quot;&quot;/&gt;&lt;property id=&quot;20307&quot; value=&quot;284&quot;/&gt;&lt;/object&gt;&lt;object type=&quot;3&quot; unique_id=&quot;10029&quot;&gt;&lt;property id=&quot;20148&quot; value=&quot;5&quot;/&gt;&lt;property id=&quot;20300&quot; value=&quot;Slide 27 - &amp;quot;DMAIC: Measure&amp;quot;&quot;/&gt;&lt;property id=&quot;20307&quot; value=&quot;285&quot;/&gt;&lt;/object&gt;&lt;object type=&quot;3&quot; unique_id=&quot;10030&quot;&gt;&lt;property id=&quot;20148&quot; value=&quot;5&quot;/&gt;&lt;property id=&quot;20300&quot; value=&quot;Slide 28 - &amp;quot;DMAIC: Analyze&amp;quot;&quot;/&gt;&lt;property id=&quot;20307&quot; value=&quot;286&quot;/&gt;&lt;/object&gt;&lt;object type=&quot;3&quot; unique_id=&quot;10031&quot;&gt;&lt;property id=&quot;20148&quot; value=&quot;5&quot;/&gt;&lt;property id=&quot;20300&quot; value=&quot;Slide 29&quot;/&gt;&lt;property id=&quot;20307&quot; value=&quot;287&quot;/&gt;&lt;/object&gt;&lt;object type=&quot;3&quot; unique_id=&quot;10032&quot;&gt;&lt;property id=&quot;20148&quot; value=&quot;5&quot;/&gt;&lt;property id=&quot;20300&quot; value=&quot;Slide 30 - &amp;quot;DMAIC: Improve&amp;quot;&quot;/&gt;&lt;property id=&quot;20307&quot; value=&quot;288&quot;/&gt;&lt;/object&gt;&lt;object type=&quot;3&quot; unique_id=&quot;10033&quot;&gt;&lt;property id=&quot;20148&quot; value=&quot;5&quot;/&gt;&lt;property id=&quot;20300&quot; value=&quot;Slide 31 - &amp;quot;DMAIC: Control&amp;quot;&quot;/&gt;&lt;property id=&quot;20307&quot; value=&quot;289&quot;/&gt;&lt;/object&gt;&lt;object type=&quot;3&quot; unique_id=&quot;10034&quot;&gt;&lt;property id=&quot;20148&quot; value=&quot;5&quot;/&gt;&lt;property id=&quot;20300&quot; value=&quot;Slide 32&quot;/&gt;&lt;property id=&quot;20307&quot; value=&quot;290&quot;/&gt;&lt;/object&gt;&lt;object type=&quot;3&quot; unique_id=&quot;10035&quot;&gt;&lt;property id=&quot;20148&quot; value=&quot;5&quot;/&gt;&lt;property id=&quot;20300&quot; value=&quot;Slide 33 - &amp;quot;In-Class Activity  (To be started/continued next class if needed)&amp;quot;&quot;/&gt;&lt;property id=&quot;20307&quot; value=&quot;291&quot;/&gt;&lt;/object&gt;&lt;object type=&quot;3&quot; unique_id=&quot;10036&quot;&gt;&lt;property id=&quot;20148&quot; value=&quot;5&quot;/&gt;&lt;property id=&quot;20300&quot; value=&quot;Slide 34 - &amp;quot;Readings/Videos for This Week*&amp;quot;&quot;/&gt;&lt;property id=&quot;20307&quot; value=&quot;292&quot;/&gt;&lt;/object&gt;&lt;object type=&quot;3&quot; unique_id=&quot;10037&quot;&gt;&lt;property id=&quot;20148&quot; value=&quot;5&quot;/&gt;&lt;property id=&quot;20300&quot; value=&quot;Slide 35 - &amp;quot;DMAIC (Individual) Project Assignment:  Apply DMAIC Methodology to Improve a Process &amp;quot;&quot;/&gt;&lt;property id=&quot;20307&quot; value=&quot;293&quot;/&gt;&lt;/object&gt;&lt;object type=&quot;3&quot; unique_id=&quot;10149&quot;&gt;&lt;property id=&quot;20148&quot; value=&quot;5&quot;/&gt;&lt;property id=&quot;20300&quot; value=&quot;Slide 1 - &amp;quot;MGMT 6055 Project Scope &amp;amp; requirements&amp;quot;&quot;/&gt;&lt;property id=&quot;20307&quot; value=&quot;294&quot;/&gt;&lt;/object&gt;&lt;/object&gt;&lt;object type=&quot;8&quot; unique_id=&quot;1007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KSB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KSB_PowerPoint_Template [Read-Only]" id="{42CBF927-25A3-4E8B-A82E-1F879174CF65}" vid="{A36FA767-59C6-45C5-857E-46233CC67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LKSB_PowerPoint_Template copy</Template>
  <TotalTime>1457</TotalTime>
  <Words>816</Words>
  <Application>Microsoft Office PowerPoint</Application>
  <PresentationFormat>On-screen Show (4:3)</PresentationFormat>
  <Paragraphs>88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LKSB_PowerPoint_Template</vt:lpstr>
      <vt:lpstr>Microsoft Word Document</vt:lpstr>
      <vt:lpstr>MGMT 6055 Project Scope &amp; requirements</vt:lpstr>
      <vt:lpstr>Learning Objectives</vt:lpstr>
      <vt:lpstr>Recall: SIX SIGMA</vt:lpstr>
      <vt:lpstr>RECALL: DMAIC METHODOLOGY</vt:lpstr>
      <vt:lpstr>RECALL: DMAIC METHODOLOGY</vt:lpstr>
      <vt:lpstr>Define: Process Maps</vt:lpstr>
      <vt:lpstr>Example of a Simple  Process Map</vt:lpstr>
      <vt:lpstr>PROCESS MAPS … WITH SWIM LANES</vt:lpstr>
      <vt:lpstr>Process Map… with Swim Lanes</vt:lpstr>
      <vt:lpstr>Example: Process Map…with Swim Lanes</vt:lpstr>
      <vt:lpstr>Readings/Videos*</vt:lpstr>
      <vt:lpstr>Practice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katiewilson140@gmail.com</dc:creator>
  <cp:lastModifiedBy>Christine Newton</cp:lastModifiedBy>
  <cp:revision>38</cp:revision>
  <cp:lastPrinted>2015-07-29T13:31:27Z</cp:lastPrinted>
  <dcterms:created xsi:type="dcterms:W3CDTF">2016-07-21T01:47:58Z</dcterms:created>
  <dcterms:modified xsi:type="dcterms:W3CDTF">2023-08-21T05:55:11Z</dcterms:modified>
</cp:coreProperties>
</file>