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6" r:id="rId2"/>
    <p:sldId id="261" r:id="rId3"/>
    <p:sldId id="277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5">
          <p15:clr>
            <a:srgbClr val="A4A3A4"/>
          </p15:clr>
        </p15:guide>
        <p15:guide id="2" orient="horz" pos="1678">
          <p15:clr>
            <a:srgbClr val="A4A3A4"/>
          </p15:clr>
        </p15:guide>
        <p15:guide id="3" orient="horz" pos="2767">
          <p15:clr>
            <a:srgbClr val="A4A3A4"/>
          </p15:clr>
        </p15:guide>
        <p15:guide id="4" pos="4377">
          <p15:clr>
            <a:srgbClr val="A4A3A4"/>
          </p15:clr>
        </p15:guide>
        <p15:guide id="5" pos="3645">
          <p15:clr>
            <a:srgbClr val="A4A3A4"/>
          </p15:clr>
        </p15:guide>
        <p15:guide id="6" pos="7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22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1"/>
    <p:restoredTop sz="94658"/>
  </p:normalViewPr>
  <p:slideViewPr>
    <p:cSldViewPr snapToGrid="0" snapToObjects="1" showGuides="1">
      <p:cViewPr varScale="1">
        <p:scale>
          <a:sx n="104" d="100"/>
          <a:sy n="104" d="100"/>
        </p:scale>
        <p:origin x="1458" y="96"/>
      </p:cViewPr>
      <p:guideLst>
        <p:guide orient="horz" pos="1345"/>
        <p:guide orient="horz" pos="1678"/>
        <p:guide orient="horz" pos="2767"/>
        <p:guide pos="4377"/>
        <p:guide pos="3645"/>
        <p:guide pos="7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99390-CE60-AC44-8451-593A22B7EB9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4D44F-19E0-DB4C-A534-846A3D5F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7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for slides in this PPT file is drawn significantly from PMBOK,</a:t>
            </a:r>
            <a:r>
              <a:rPr lang="en-US" baseline="0"/>
              <a:t> 6th edition, published by PMI (required text for this course)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8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http://www.newinpm.com/Chapter-8-Project-Quality-Management/validate-scope-vs-quality-control.html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41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80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r>
              <a:rPr lang="en-US" dirty="0"/>
              <a:t>http://www.techrepublic.com/article/seven-steps-for-avoiding-scope-creep/</a:t>
            </a:r>
          </a:p>
          <a:p>
            <a:r>
              <a:rPr lang="en-US" dirty="0"/>
              <a:t>http://www.projectmanager.com/5-ways-to-avoid-scope-creep.php</a:t>
            </a:r>
          </a:p>
          <a:p>
            <a:r>
              <a:rPr lang="en-US" dirty="0"/>
              <a:t>http://www.clarityconsultants.com/wp-content/uploads/2012/09/How-to-prevent-or-minimize-scope-creep.pdf</a:t>
            </a:r>
          </a:p>
          <a:p>
            <a:r>
              <a:rPr lang="en-US" dirty="0"/>
              <a:t>http://www.project-skills.com/7-proven-ways-to-prevent-project-scope-creep.html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17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http://woondu.com/images/ships/wasa-swedish-war-ship-stockholm/wasa.jpg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2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 Source: https://www.google.com/url?sa=i&amp;rct=j&amp;q=&amp;esrc=s&amp;source=images&amp;cd=&amp;cad=rja&amp;uact=8&amp;ved=2ahUKEwiggsPjhbbaAhVr0YMKHS_pDyEQjRx6BAgAEAU&amp;url=http%3A%2F%2Fwww.trianglemarketingclub.com%2Fmaking-project-management-work%2Fdilbert-scope-creep%2F&amp;psig=AOvVaw2RpULQXOSFAvWjnDGEa1Uc&amp;ust=1523667462394880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PMBOK</a:t>
            </a:r>
            <a:r>
              <a:rPr lang="en-US" baseline="0" dirty="0"/>
              <a:t> 6</a:t>
            </a:r>
            <a:r>
              <a:rPr lang="en-US" baseline="30000" dirty="0"/>
              <a:t>th</a:t>
            </a:r>
            <a:r>
              <a:rPr lang="en-US" baseline="0" dirty="0"/>
              <a:t> ed. (PMI), p. 163, Figure 5-15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6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47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47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88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3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https://ca.images.search.yahoo.com/images/view;_</a:t>
            </a:r>
            <a:r>
              <a:rPr lang="en-US" dirty="0" err="1"/>
              <a:t>ylt</a:t>
            </a:r>
            <a:r>
              <a:rPr lang="en-US" dirty="0"/>
              <a:t>=Az_6xdeR4DxWTD8AiJg.7olQ;_ylu=X3oDMTIzYmdnaXJxBHNlYwNzcgRzbGsDaW1nBG9pZAMwMGRjMjNiNTQzYmQ3ZmYzN2VkZTQ4YzA5MzgyYzFjNQRncG9zAzM5BGl0A2Jpbmc-?.origin=&amp;back=https%3A%2F%2Fca.images.search.yahoo.com%2Fyhs%2Fsearch%3Fp%3Dverify%2Bscope%26type%3Drogers_pc_homerun_portal%26fr%3Dyfp-t-715%26fr2%3Dpiv-web%26hsimp%3Dyhs-rogers_001%26hspart%3Drogers%26tab%3Dorganic%26ri%3D39&amp;w=504&amp;h=351&amp;imgurl=pmofficetemplates.com%2Fimages%2Fforpretty%2Frequirement-treacibility-matrixbig.png&amp;rurl=http%3A%2F%2Fpmofficetemplates.com%2Fverify_scope.html&amp;size=15.3KB&amp;name=%3Cb%3EVerify+Scope%3C%2Fb%3E+Templates+|+</a:t>
            </a:r>
            <a:r>
              <a:rPr lang="en-US" dirty="0" err="1"/>
              <a:t>Project+Management+Templates</a:t>
            </a:r>
            <a:r>
              <a:rPr lang="en-US" dirty="0"/>
              <a:t>+|+</a:t>
            </a:r>
            <a:r>
              <a:rPr lang="en-US" dirty="0" err="1"/>
              <a:t>PM+Template</a:t>
            </a:r>
            <a:r>
              <a:rPr lang="en-US" dirty="0"/>
              <a:t>+...&amp;p=</a:t>
            </a:r>
            <a:r>
              <a:rPr lang="en-US" dirty="0" err="1"/>
              <a:t>verify+scope&amp;oid</a:t>
            </a:r>
            <a:r>
              <a:rPr lang="en-US" dirty="0"/>
              <a:t>=00dc23b543bd7ff37ede48c09382c1c5&amp;fr2=</a:t>
            </a:r>
            <a:r>
              <a:rPr lang="en-US" dirty="0" err="1"/>
              <a:t>piv-web&amp;fr</a:t>
            </a:r>
            <a:r>
              <a:rPr lang="en-US" dirty="0"/>
              <a:t>=yfp-t-715&amp;tt=%3Cb%3EVerify+Scope%3C%2Fb%3E+Templates+|+</a:t>
            </a:r>
            <a:r>
              <a:rPr lang="en-US" dirty="0" err="1"/>
              <a:t>Project+Management+Templates</a:t>
            </a:r>
            <a:r>
              <a:rPr lang="en-US" dirty="0"/>
              <a:t>+|+</a:t>
            </a:r>
            <a:r>
              <a:rPr lang="en-US" dirty="0" err="1"/>
              <a:t>PM+Template</a:t>
            </a:r>
            <a:r>
              <a:rPr lang="en-US" dirty="0"/>
              <a:t>+...&amp;b=0&amp;ni=21&amp;no=39&amp;ts=&amp;tab=</a:t>
            </a:r>
            <a:r>
              <a:rPr lang="en-US" dirty="0" err="1"/>
              <a:t>organic&amp;sigr</a:t>
            </a:r>
            <a:r>
              <a:rPr lang="en-US" dirty="0"/>
              <a:t>=11e50ok76&amp;sigb=158200fd0&amp;sigi=12dph6ofc&amp;sigt=12ebvpdpd&amp;sign=12ebvpdpd&amp;.crumb=f6hrMP4.khJ&amp;fr=yfp-t-715&amp;fr2=</a:t>
            </a:r>
            <a:r>
              <a:rPr lang="en-US" dirty="0" err="1"/>
              <a:t>piv-web&amp;hsimp</a:t>
            </a:r>
            <a:r>
              <a:rPr lang="en-US" dirty="0"/>
              <a:t>=yhs-rogers_001&amp;hspart=</a:t>
            </a:r>
            <a:r>
              <a:rPr lang="en-US" dirty="0" err="1"/>
              <a:t>rogers&amp;type</a:t>
            </a:r>
            <a:r>
              <a:rPr lang="en-US" dirty="0"/>
              <a:t>=</a:t>
            </a:r>
            <a:r>
              <a:rPr lang="en-US" dirty="0" err="1"/>
              <a:t>rogers_pc_homerun_portal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203015" y="1316256"/>
            <a:ext cx="6318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92066" y="3776712"/>
            <a:ext cx="6404289" cy="1566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3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 T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203015" y="1316256"/>
            <a:ext cx="6318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2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402" y="812799"/>
            <a:ext cx="6381023" cy="565453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956401" y="1630514"/>
            <a:ext cx="7679599" cy="290130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9144000" cy="690282"/>
          </a:xfrm>
          <a:prstGeom prst="rect">
            <a:avLst/>
          </a:prstGeom>
        </p:spPr>
      </p:pic>
      <p:pic>
        <p:nvPicPr>
          <p:cNvPr id="6" name="Picture 5" descr="bottom_ba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9144000" cy="1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0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9144000" cy="690282"/>
          </a:xfrm>
          <a:prstGeom prst="rect">
            <a:avLst/>
          </a:prstGeom>
        </p:spPr>
      </p:pic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5180098" y="150"/>
            <a:ext cx="3963902" cy="6857849"/>
          </a:xfrm>
          <a:custGeom>
            <a:avLst/>
            <a:gdLst>
              <a:gd name="connsiteX0" fmla="*/ 0 w 4065050"/>
              <a:gd name="connsiteY0" fmla="*/ 0 h 6857849"/>
              <a:gd name="connsiteX1" fmla="*/ 4065050 w 4065050"/>
              <a:gd name="connsiteY1" fmla="*/ 0 h 6857849"/>
              <a:gd name="connsiteX2" fmla="*/ 4065050 w 4065050"/>
              <a:gd name="connsiteY2" fmla="*/ 6857849 h 6857849"/>
              <a:gd name="connsiteX3" fmla="*/ 0 w 4065050"/>
              <a:gd name="connsiteY3" fmla="*/ 6857849 h 6857849"/>
              <a:gd name="connsiteX4" fmla="*/ 0 w 4065050"/>
              <a:gd name="connsiteY4" fmla="*/ 0 h 6857849"/>
              <a:gd name="connsiteX0" fmla="*/ 0 w 4065050"/>
              <a:gd name="connsiteY0" fmla="*/ 0 h 6857849"/>
              <a:gd name="connsiteX1" fmla="*/ 4065050 w 4065050"/>
              <a:gd name="connsiteY1" fmla="*/ 0 h 6857849"/>
              <a:gd name="connsiteX2" fmla="*/ 4065050 w 4065050"/>
              <a:gd name="connsiteY2" fmla="*/ 6857849 h 6857849"/>
              <a:gd name="connsiteX3" fmla="*/ 1640835 w 4065050"/>
              <a:gd name="connsiteY3" fmla="*/ 6857849 h 6857849"/>
              <a:gd name="connsiteX4" fmla="*/ 0 w 4065050"/>
              <a:gd name="connsiteY4" fmla="*/ 0 h 6857849"/>
              <a:gd name="connsiteX0" fmla="*/ 0 w 3963902"/>
              <a:gd name="connsiteY0" fmla="*/ 0 h 6857849"/>
              <a:gd name="connsiteX1" fmla="*/ 3963902 w 3963902"/>
              <a:gd name="connsiteY1" fmla="*/ 0 h 6857849"/>
              <a:gd name="connsiteX2" fmla="*/ 3963902 w 3963902"/>
              <a:gd name="connsiteY2" fmla="*/ 6857849 h 6857849"/>
              <a:gd name="connsiteX3" fmla="*/ 1539687 w 3963902"/>
              <a:gd name="connsiteY3" fmla="*/ 6857849 h 6857849"/>
              <a:gd name="connsiteX4" fmla="*/ 0 w 3963902"/>
              <a:gd name="connsiteY4" fmla="*/ 0 h 685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3902" h="6857849">
                <a:moveTo>
                  <a:pt x="0" y="0"/>
                </a:moveTo>
                <a:lnTo>
                  <a:pt x="3963902" y="0"/>
                </a:lnTo>
                <a:lnTo>
                  <a:pt x="3963902" y="6857849"/>
                </a:lnTo>
                <a:lnTo>
                  <a:pt x="1539687" y="6857849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46902" y="1035353"/>
            <a:ext cx="4236311" cy="1143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6902" y="2430614"/>
            <a:ext cx="4236312" cy="2901306"/>
          </a:xfrm>
          <a:prstGeom prst="rect">
            <a:avLst/>
          </a:prstGeom>
        </p:spPr>
        <p:txBody>
          <a:bodyPr vert="horz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 descr="photo-mas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66" y="292189"/>
            <a:ext cx="9144000" cy="6858000"/>
          </a:xfrm>
          <a:prstGeom prst="rect">
            <a:avLst/>
          </a:prstGeom>
        </p:spPr>
      </p:pic>
      <p:pic>
        <p:nvPicPr>
          <p:cNvPr id="2" name="Picture 1" descr="bottom_ba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9144000" cy="1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1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6902" y="1046302"/>
            <a:ext cx="6166108" cy="1439056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b="1" i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46902" y="4215253"/>
            <a:ext cx="4587552" cy="169705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CA" dirty="0"/>
              <a:t>Room</a:t>
            </a:r>
          </a:p>
          <a:p>
            <a:pPr lvl="0"/>
            <a:r>
              <a:rPr lang="en-CA" dirty="0"/>
              <a:t>Address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Address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Address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Phone: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Fax: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endParaRPr lang="en-CA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46902" y="3963562"/>
            <a:ext cx="4587552" cy="25169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CA" dirty="0"/>
              <a:t>Lawrence </a:t>
            </a:r>
            <a:r>
              <a:rPr lang="en-CA" dirty="0" err="1"/>
              <a:t>Kinlin</a:t>
            </a:r>
            <a:r>
              <a:rPr lang="en-CA" dirty="0"/>
              <a:t> School of Business</a:t>
            </a:r>
          </a:p>
        </p:txBody>
      </p:sp>
      <p:sp>
        <p:nvSpPr>
          <p:cNvPr id="7" name="Text Placeholder 10"/>
          <p:cNvSpPr txBox="1">
            <a:spLocks/>
          </p:cNvSpPr>
          <p:nvPr userDrawn="1"/>
        </p:nvSpPr>
        <p:spPr>
          <a:xfrm>
            <a:off x="1144588" y="6280484"/>
            <a:ext cx="4587552" cy="25169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fanshawec.ca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885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71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0475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2EC81D-3481-0048-93B1-48E5B820EFA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175660-02F0-F148-A23E-3AFE1E1DC1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1371600" y="254012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CED753-E26C-48CD-8810-690417EFF2B3}" type="datetimeFigureOut">
              <a:rPr lang="en-US" smtClean="0"/>
              <a:t>8/21/2023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6612B7-B374-403A-8482-4E25514FF4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2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2038" y="1766888"/>
            <a:ext cx="7769225" cy="1979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2038" y="3898900"/>
            <a:ext cx="7769225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07B7827-5307-4E78-993A-FFA99B84E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3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30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XQ2lO3ieB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J59yyYza4&amp;t=21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MGMT 6055</a:t>
            </a:r>
            <a:br>
              <a:rPr lang="en-US" dirty="0"/>
            </a:br>
            <a:r>
              <a:rPr lang="en-US" dirty="0"/>
              <a:t>Project Scope &amp; requirements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dirty="0"/>
              <a:t>Lawrence </a:t>
            </a:r>
            <a:r>
              <a:rPr lang="en-US" sz="2000" b="1" dirty="0" err="1"/>
              <a:t>Kinlin</a:t>
            </a:r>
            <a:r>
              <a:rPr lang="en-US" sz="2000" b="1" dirty="0"/>
              <a:t> School of Business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CA" sz="2000" b="1" dirty="0"/>
              <a:t>Module 12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37767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Validate Scope – Outputs (example)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337724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86200" y="51054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you remember the difference between “Verify” and “Validate” scope?</a:t>
            </a:r>
          </a:p>
        </p:txBody>
      </p:sp>
      <p:pic>
        <p:nvPicPr>
          <p:cNvPr id="1027" name="Picture 3" descr="C:\Users\c_newton801\AppData\Local\Microsoft\Windows\Temporary Internet Files\Content.IE5\0G5MOWAM\question_mark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42" y="5211576"/>
            <a:ext cx="817058" cy="87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17531168">
            <a:off x="7051309" y="4520150"/>
            <a:ext cx="1066800" cy="627572"/>
          </a:xfrm>
          <a:prstGeom prst="rightArrow">
            <a:avLst>
              <a:gd name="adj1" fmla="val 50000"/>
              <a:gd name="adj2" fmla="val 40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1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6173979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46902" y="-70765"/>
            <a:ext cx="6381023" cy="1143000"/>
          </a:xfrm>
        </p:spPr>
        <p:txBody>
          <a:bodyPr/>
          <a:lstStyle/>
          <a:p>
            <a:r>
              <a:rPr lang="en-CA" sz="2400" dirty="0"/>
              <a:t>Validate Scope is </a:t>
            </a:r>
            <a:r>
              <a:rPr lang="en-CA" sz="2400" u="sng" dirty="0"/>
              <a:t>NOT</a:t>
            </a:r>
            <a:r>
              <a:rPr lang="en-CA" sz="2400" dirty="0"/>
              <a:t> Quality Control!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639" y="5779531"/>
            <a:ext cx="557259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Validate Scope </a:t>
            </a:r>
            <a:r>
              <a:rPr lang="en-US" dirty="0"/>
              <a:t>is part of the Scope Management knowledge area. </a:t>
            </a:r>
            <a:r>
              <a:rPr lang="en-US" i="1" dirty="0"/>
              <a:t>Control Quality </a:t>
            </a:r>
            <a:r>
              <a:rPr lang="en-US" dirty="0"/>
              <a:t>is part of the Quality Management knowledge area.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2EBC16-24A4-E690-A111-C9F69BA397C0}"/>
              </a:ext>
            </a:extLst>
          </p:cNvPr>
          <p:cNvSpPr txBox="1"/>
          <p:nvPr/>
        </p:nvSpPr>
        <p:spPr>
          <a:xfrm>
            <a:off x="6428509" y="67846"/>
            <a:ext cx="259558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CA" sz="1600" dirty="0"/>
              <a:t>FYI: not on the final exam</a:t>
            </a:r>
          </a:p>
        </p:txBody>
      </p:sp>
    </p:spTree>
    <p:extLst>
      <p:ext uri="{BB962C8B-B14F-4D97-AF65-F5344CB8AC3E}">
        <p14:creationId xmlns:p14="http://schemas.microsoft.com/office/powerpoint/2010/main" val="35004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Scope Creep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tendency for the project scope to expand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(Uncontrolled) change in requirements, specifications, priorities, external pressures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Scope creep can be reduced by having a well written scope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5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2" y="873123"/>
            <a:ext cx="6381023" cy="724449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Scope Creep Activity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672224" y="1978347"/>
            <a:ext cx="8140699" cy="29013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Watch the following (10 min) video about scope creep and the ‘Bradley </a:t>
            </a:r>
            <a:r>
              <a:rPr lang="en-US" sz="1800" dirty="0" err="1"/>
              <a:t>Armoured</a:t>
            </a:r>
            <a:r>
              <a:rPr lang="en-US" sz="1800" dirty="0"/>
              <a:t> Personnel Carrier’: </a:t>
            </a:r>
            <a:r>
              <a:rPr lang="en-US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https://www.youtube.com/watch?v=aXQ2lO3ieBA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Original (approved) scope: </a:t>
            </a:r>
          </a:p>
          <a:p>
            <a:pPr lvl="1"/>
            <a:r>
              <a:rPr lang="en-US" sz="1800" dirty="0"/>
              <a:t>A lightly </a:t>
            </a:r>
            <a:r>
              <a:rPr lang="en-US" sz="1800" dirty="0" err="1"/>
              <a:t>armoured</a:t>
            </a:r>
            <a:r>
              <a:rPr lang="en-US" sz="1800" dirty="0"/>
              <a:t> vehicle designed to carry troops swiftly, efficiently, and safely to a combat zone</a:t>
            </a:r>
          </a:p>
          <a:p>
            <a:pPr lvl="1"/>
            <a:r>
              <a:rPr lang="en-US" sz="1800" dirty="0"/>
              <a:t>Carries 11 personnel plus a driver</a:t>
            </a:r>
          </a:p>
          <a:p>
            <a:pPr lvl="1"/>
            <a:r>
              <a:rPr lang="en-US" sz="1800" dirty="0"/>
              <a:t>Includes a 20mm cannon for defensive firepower/flexibility</a:t>
            </a:r>
          </a:p>
          <a:p>
            <a:pPr lvl="1"/>
            <a:r>
              <a:rPr lang="en-US" sz="1800" dirty="0"/>
              <a:t>Cost is $1.5 million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 you’re </a:t>
            </a:r>
            <a:r>
              <a:rPr lang="en-US" sz="1800" b="1" dirty="0"/>
              <a:t>watching, answer the following questions:</a:t>
            </a:r>
          </a:p>
          <a:p>
            <a:pPr lvl="1"/>
            <a:r>
              <a:rPr lang="en-US" sz="1600" dirty="0"/>
              <a:t>What design elements changed, and what were the purposes of each change?</a:t>
            </a:r>
          </a:p>
          <a:p>
            <a:pPr lvl="1"/>
            <a:r>
              <a:rPr lang="en-US" sz="1600" dirty="0"/>
              <a:t>WHY did the scope progressively “creep”?</a:t>
            </a:r>
          </a:p>
          <a:p>
            <a:pPr lvl="1"/>
            <a:r>
              <a:rPr lang="en-US" sz="1600" dirty="0"/>
              <a:t>What could the project manager have done to </a:t>
            </a:r>
            <a:br>
              <a:rPr lang="en-US" sz="1600" dirty="0"/>
            </a:br>
            <a:r>
              <a:rPr lang="en-US" sz="1600" dirty="0"/>
              <a:t>prevent this situation from happening?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725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2" y="2969"/>
            <a:ext cx="6381023" cy="1143000"/>
          </a:xfrm>
        </p:spPr>
        <p:txBody>
          <a:bodyPr/>
          <a:lstStyle/>
          <a:p>
            <a:r>
              <a:rPr lang="en-CA" dirty="0"/>
              <a:t>Controlling Scope Creep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294993"/>
            <a:ext cx="8293099" cy="29013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Be vigilant from the beginning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Know when to say “yes” or “no” - and be prepared to say “no” (firmly but diplomatically!)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Utilize effective change management procedures (week 14)</a:t>
            </a:r>
          </a:p>
          <a:p>
            <a:pPr lvl="1"/>
            <a:r>
              <a:rPr lang="en-US" sz="1800" dirty="0"/>
              <a:t>Document change requests and reasons for them</a:t>
            </a:r>
          </a:p>
          <a:p>
            <a:pPr lvl="1"/>
            <a:r>
              <a:rPr lang="en-US" sz="1800" dirty="0"/>
              <a:t>Estimate the impact on cost and schedule</a:t>
            </a:r>
          </a:p>
          <a:p>
            <a:pPr lvl="1"/>
            <a:r>
              <a:rPr lang="en-US" sz="1800" dirty="0"/>
              <a:t>Make approvals formal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Understand your client’s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Understand progress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Guard against “gold plating” (where team members over-deliver)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Consider closing the phase/project or setting aside proposed changes for a separate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Understand how much creep you’re willing to allow/absorb and </a:t>
            </a:r>
            <a:br>
              <a:rPr lang="en-US" sz="1800" dirty="0"/>
            </a:br>
            <a:r>
              <a:rPr lang="en-US" sz="1800" dirty="0"/>
              <a:t>what you will make the customer pay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Have a clear project schedule and budget with milestones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Verify the scope baseline with stakeholders</a:t>
            </a:r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9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43" y="1180934"/>
            <a:ext cx="6381023" cy="565453"/>
          </a:xfrm>
        </p:spPr>
        <p:txBody>
          <a:bodyPr>
            <a:normAutofit fontScale="90000"/>
          </a:bodyPr>
          <a:lstStyle/>
          <a:p>
            <a:r>
              <a:rPr lang="en-CA" dirty="0"/>
              <a:t>Another example of scope creep</a:t>
            </a:r>
            <a:br>
              <a:rPr lang="en-CA" dirty="0"/>
            </a:b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WASA – a true story of scope creep:</a:t>
            </a:r>
          </a:p>
          <a:p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https://www.youtube.com/watch?v=kmJ59yyYza4&amp;t=21s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7937B-63AF-4ADB-900A-97F96541F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129" y="2715700"/>
            <a:ext cx="4972050" cy="338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Learning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Validate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Scope creep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72" y="4851660"/>
            <a:ext cx="58197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98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68071"/>
            <a:ext cx="2227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SIX scope-related processes (activities) are described in the PMBOK 6</a:t>
            </a:r>
            <a:r>
              <a:rPr lang="en-CA" b="1" baseline="30000" dirty="0"/>
              <a:t>th</a:t>
            </a:r>
            <a:r>
              <a:rPr lang="en-CA" b="1" dirty="0"/>
              <a:t> ed. text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418" y="126593"/>
            <a:ext cx="6124575" cy="666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46177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PMBOK (6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), pg. 130</a:t>
            </a:r>
          </a:p>
        </p:txBody>
      </p:sp>
      <p:sp>
        <p:nvSpPr>
          <p:cNvPr id="5" name="Oval 4"/>
          <p:cNvSpPr/>
          <p:nvPr/>
        </p:nvSpPr>
        <p:spPr>
          <a:xfrm>
            <a:off x="4923607" y="3990077"/>
            <a:ext cx="2286000" cy="3048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098" y="447110"/>
            <a:ext cx="5085979" cy="692142"/>
          </a:xfrm>
        </p:spPr>
        <p:txBody>
          <a:bodyPr>
            <a:normAutofit/>
          </a:bodyPr>
          <a:lstStyle/>
          <a:p>
            <a:r>
              <a:rPr lang="en-CA" sz="3600" dirty="0"/>
              <a:t>Validate Scope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2288" y="1244184"/>
            <a:ext cx="8229600" cy="3839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process of formalizing acceptance of the completed project deliverables. This includes:</a:t>
            </a:r>
          </a:p>
          <a:p>
            <a:pPr lvl="1"/>
            <a:r>
              <a:rPr lang="en-US" sz="2400" i="1" dirty="0"/>
              <a:t>Reviewing</a:t>
            </a:r>
            <a:r>
              <a:rPr lang="en-US" sz="2400" dirty="0"/>
              <a:t> deliverables with the customer</a:t>
            </a:r>
          </a:p>
          <a:p>
            <a:pPr lvl="1"/>
            <a:r>
              <a:rPr lang="en-US" sz="2400" i="1" dirty="0"/>
              <a:t>Acceptance</a:t>
            </a:r>
            <a:r>
              <a:rPr lang="en-US" sz="2400" dirty="0"/>
              <a:t> of the deliverables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53" y="3282846"/>
            <a:ext cx="7218810" cy="344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57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2" y="135705"/>
            <a:ext cx="6381023" cy="1143000"/>
          </a:xfrm>
        </p:spPr>
        <p:txBody>
          <a:bodyPr/>
          <a:lstStyle/>
          <a:p>
            <a:r>
              <a:rPr lang="en-CA"/>
              <a:t>Validate Scope - Inputs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447800"/>
            <a:ext cx="8534400" cy="4343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Management Plan </a:t>
            </a:r>
          </a:p>
          <a:p>
            <a:pPr lvl="1"/>
            <a:r>
              <a:rPr lang="en-US" dirty="0"/>
              <a:t>Scope Management plan</a:t>
            </a:r>
          </a:p>
          <a:p>
            <a:pPr lvl="1"/>
            <a:r>
              <a:rPr lang="en-US" dirty="0"/>
              <a:t>Requirements Management plan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Scope baseline</a:t>
            </a:r>
          </a:p>
          <a:p>
            <a:r>
              <a:rPr lang="en-US" dirty="0"/>
              <a:t>Project documents </a:t>
            </a:r>
          </a:p>
          <a:p>
            <a:pPr lvl="1"/>
            <a:r>
              <a:rPr lang="en-US" dirty="0"/>
              <a:t>Lessons learned register</a:t>
            </a:r>
          </a:p>
          <a:p>
            <a:pPr lvl="1"/>
            <a:r>
              <a:rPr lang="en-US" dirty="0"/>
              <a:t>Quality reports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Requirements documentation (BRD)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Requirements traceability matrix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Verified deliverables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 performance data </a:t>
            </a:r>
            <a:r>
              <a:rPr lang="en-US" sz="3100" dirty="0"/>
              <a:t>(E.g., Output data on tests for defects)</a:t>
            </a:r>
            <a:endParaRPr lang="en-CA" sz="3100" dirty="0"/>
          </a:p>
        </p:txBody>
      </p:sp>
    </p:spTree>
    <p:extLst>
      <p:ext uri="{BB962C8B-B14F-4D97-AF65-F5344CB8AC3E}">
        <p14:creationId xmlns:p14="http://schemas.microsoft.com/office/powerpoint/2010/main" val="97619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402" y="1095525"/>
            <a:ext cx="6381023" cy="565453"/>
          </a:xfrm>
        </p:spPr>
        <p:txBody>
          <a:bodyPr>
            <a:normAutofit fontScale="90000"/>
          </a:bodyPr>
          <a:lstStyle/>
          <a:p>
            <a:r>
              <a:rPr lang="en-CA" dirty="0"/>
              <a:t>Validate Scope – </a:t>
            </a:r>
            <a:br>
              <a:rPr lang="en-CA" dirty="0"/>
            </a:br>
            <a:r>
              <a:rPr lang="en-CA" dirty="0"/>
              <a:t>Tools and Techniques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133600"/>
            <a:ext cx="8229600" cy="403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Inspection – comparing deliverables against requirements documentation</a:t>
            </a:r>
          </a:p>
          <a:p>
            <a:pPr lvl="1"/>
            <a:r>
              <a:rPr lang="en-US" dirty="0"/>
              <a:t>Reviews</a:t>
            </a:r>
          </a:p>
          <a:p>
            <a:pPr lvl="1"/>
            <a:r>
              <a:rPr lang="en-US" dirty="0"/>
              <a:t>Audits</a:t>
            </a:r>
          </a:p>
          <a:p>
            <a:pPr lvl="1"/>
            <a:r>
              <a:rPr lang="en-US" dirty="0"/>
              <a:t>Walkthroughs</a:t>
            </a:r>
          </a:p>
          <a:p>
            <a:pPr lvl="1"/>
            <a:endParaRPr lang="en-US" dirty="0"/>
          </a:p>
          <a:p>
            <a:r>
              <a:rPr lang="en-US" dirty="0"/>
              <a:t>Decision-making techniques (voting)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106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2" y="570370"/>
            <a:ext cx="6381023" cy="1143000"/>
          </a:xfrm>
        </p:spPr>
        <p:txBody>
          <a:bodyPr/>
          <a:lstStyle/>
          <a:p>
            <a:r>
              <a:rPr lang="en-CA" dirty="0"/>
              <a:t>Recall from earlier this term:</a:t>
            </a:r>
            <a:br>
              <a:rPr lang="en-CA" dirty="0"/>
            </a:br>
            <a:r>
              <a:rPr lang="en-CA" dirty="0"/>
              <a:t>Group Decision-Making Techniques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133600"/>
            <a:ext cx="8229600" cy="4038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saw this tool/technique earlier in this course, in the “Collect Requirements” process</a:t>
            </a:r>
          </a:p>
          <a:p>
            <a:r>
              <a:rPr lang="en-US" dirty="0"/>
              <a:t>This technique is undertaken by the stakeholders and the project team</a:t>
            </a:r>
          </a:p>
          <a:p>
            <a:r>
              <a:rPr lang="en-US" dirty="0"/>
              <a:t>Includes unanimity, majority</a:t>
            </a:r>
            <a:r>
              <a:rPr lang="en-US"/>
              <a:t>, plurality</a:t>
            </a:r>
            <a:endParaRPr lang="en-US" dirty="0"/>
          </a:p>
          <a:p>
            <a:pPr lvl="1"/>
            <a:r>
              <a:rPr lang="en-US" b="1" dirty="0"/>
              <a:t>Unanimity</a:t>
            </a:r>
            <a:r>
              <a:rPr lang="en-US" dirty="0"/>
              <a:t>: everyone agrees</a:t>
            </a:r>
          </a:p>
          <a:p>
            <a:pPr lvl="1"/>
            <a:r>
              <a:rPr lang="en-US" b="1" dirty="0"/>
              <a:t>Majority</a:t>
            </a:r>
            <a:r>
              <a:rPr lang="en-US" dirty="0"/>
              <a:t>: more than 50% of the participants agree</a:t>
            </a:r>
          </a:p>
          <a:p>
            <a:pPr lvl="1"/>
            <a:r>
              <a:rPr lang="en-US" b="1" dirty="0"/>
              <a:t>Plurality</a:t>
            </a:r>
            <a:r>
              <a:rPr lang="en-US" dirty="0"/>
              <a:t>: the option with the most votes is selected (see next slide)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184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2" y="651899"/>
            <a:ext cx="6381023" cy="1143000"/>
          </a:xfrm>
        </p:spPr>
        <p:txBody>
          <a:bodyPr/>
          <a:lstStyle/>
          <a:p>
            <a:r>
              <a:rPr lang="en-CA"/>
              <a:t>Recall from earlier this term:</a:t>
            </a:r>
            <a:br>
              <a:rPr lang="en-CA"/>
            </a:br>
            <a:r>
              <a:rPr lang="en-CA"/>
              <a:t>Group Decision-Making Techniques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981201"/>
            <a:ext cx="8229600" cy="4419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Example of group decision-making that uses </a:t>
            </a:r>
            <a:r>
              <a:rPr lang="en-US" b="1" i="1" dirty="0"/>
              <a:t>plurality</a:t>
            </a:r>
            <a:r>
              <a:rPr lang="en-US" dirty="0"/>
              <a:t>…</a:t>
            </a:r>
          </a:p>
          <a:p>
            <a:r>
              <a:rPr lang="en-CA" dirty="0"/>
              <a:t>Three alternative options are being considered by 20 stakeholders</a:t>
            </a:r>
          </a:p>
          <a:p>
            <a:pPr lvl="1"/>
            <a:r>
              <a:rPr lang="en-CA" b="1" dirty="0"/>
              <a:t>Option A: </a:t>
            </a:r>
            <a:r>
              <a:rPr lang="en-CA" dirty="0"/>
              <a:t>25% of the stakeholder participants (5 people) prefer this option</a:t>
            </a:r>
          </a:p>
          <a:p>
            <a:pPr lvl="1"/>
            <a:r>
              <a:rPr lang="en-CA" b="1" dirty="0"/>
              <a:t>Option B: </a:t>
            </a:r>
            <a:r>
              <a:rPr lang="en-CA" dirty="0"/>
              <a:t>40% of the stakeholder participants (8 people) prefer this option</a:t>
            </a:r>
          </a:p>
          <a:p>
            <a:pPr lvl="1"/>
            <a:r>
              <a:rPr lang="en-CA" b="1" dirty="0"/>
              <a:t>Option C: </a:t>
            </a:r>
            <a:r>
              <a:rPr lang="en-CA" dirty="0"/>
              <a:t>35% of the stakeholder participants  (7 people) prefer this option</a:t>
            </a:r>
          </a:p>
          <a:p>
            <a:r>
              <a:rPr lang="en-CA" dirty="0"/>
              <a:t>Option B is selected because it received the most votes… even though less than half of </a:t>
            </a:r>
            <a:br>
              <a:rPr lang="en-CA" dirty="0"/>
            </a:br>
            <a:r>
              <a:rPr lang="en-CA" dirty="0"/>
              <a:t>the stakeholders preferred this option</a:t>
            </a:r>
          </a:p>
        </p:txBody>
      </p:sp>
    </p:spTree>
    <p:extLst>
      <p:ext uri="{BB962C8B-B14F-4D97-AF65-F5344CB8AC3E}">
        <p14:creationId xmlns:p14="http://schemas.microsoft.com/office/powerpoint/2010/main" val="143779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2" y="327431"/>
            <a:ext cx="6381023" cy="1143000"/>
          </a:xfrm>
        </p:spPr>
        <p:txBody>
          <a:bodyPr/>
          <a:lstStyle/>
          <a:p>
            <a:r>
              <a:rPr lang="en-CA"/>
              <a:t>Validate Scope - Outputs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4038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Accepted deliverables</a:t>
            </a:r>
          </a:p>
          <a:p>
            <a:pPr lvl="1"/>
            <a:r>
              <a:rPr lang="en-US" dirty="0"/>
              <a:t>Accepted by customer/sponsor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 performance information</a:t>
            </a:r>
          </a:p>
          <a:p>
            <a:pPr lvl="1"/>
            <a:r>
              <a:rPr lang="en-US" dirty="0"/>
              <a:t>Resulting from analysis of work performance data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Change requests</a:t>
            </a:r>
          </a:p>
          <a:p>
            <a:pPr lvl="1"/>
            <a:r>
              <a:rPr lang="en-US" dirty="0"/>
              <a:t>If a deviation has been identified and a ‘fix’ would require a change to scope, cost, or schedule (more on this, later this term)</a:t>
            </a:r>
          </a:p>
          <a:p>
            <a:r>
              <a:rPr lang="en-US" b="1" dirty="0"/>
              <a:t>Project documents updates</a:t>
            </a:r>
          </a:p>
          <a:p>
            <a:pPr lvl="1"/>
            <a:r>
              <a:rPr lang="en-US" dirty="0"/>
              <a:t>If inspection of deliverables reveals a change that needs to be made to the project documents (e.g., traceability matrix, BRD, lessons learned register)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8359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4&quot;&gt;&lt;property id=&quot;20148&quot; value=&quot;5&quot;/&gt;&lt;property id=&quot;20300&quot; value=&quot;Slide 2 - &amp;quot;Learning Objectives&amp;quot;&quot;/&gt;&lt;property id=&quot;20307&quot; value=&quot;261&quot;/&gt;&lt;/object&gt;&lt;object type=&quot;3&quot; unique_id=&quot;10005&quot;&gt;&lt;property id=&quot;20148&quot; value=&quot;5&quot;/&gt;&lt;property id=&quot;20300&quot; value=&quot;Slide 3 - &amp;quot;Validate Scope&amp;quot;&quot;/&gt;&lt;property id=&quot;20307&quot; value=&quot;262&quot;/&gt;&lt;/object&gt;&lt;object type=&quot;3&quot; unique_id=&quot;10006&quot;&gt;&lt;property id=&quot;20148&quot; value=&quot;5&quot;/&gt;&lt;property id=&quot;20300&quot; value=&quot;Slide 4&quot;/&gt;&lt;property id=&quot;20307&quot; value=&quot;263&quot;/&gt;&lt;/object&gt;&lt;object type=&quot;3&quot; unique_id=&quot;10007&quot;&gt;&lt;property id=&quot;20148&quot; value=&quot;5&quot;/&gt;&lt;property id=&quot;20300&quot; value=&quot;Slide 5 - &amp;quot;Validate Scope&amp;quot;&quot;/&gt;&lt;property id=&quot;20307&quot; value=&quot;264&quot;/&gt;&lt;/object&gt;&lt;object type=&quot;3&quot; unique_id=&quot;10008&quot;&gt;&lt;property id=&quot;20148&quot; value=&quot;5&quot;/&gt;&lt;property id=&quot;20300&quot; value=&quot;Slide 6 - &amp;quot;Validate Scope - Inputs&amp;quot;&quot;/&gt;&lt;property id=&quot;20307&quot; value=&quot;265&quot;/&gt;&lt;/object&gt;&lt;object type=&quot;3&quot; unique_id=&quot;10009&quot;&gt;&lt;property id=&quot;20148&quot; value=&quot;5&quot;/&gt;&lt;property id=&quot;20300&quot; value=&quot;Slide 7 - &amp;quot;Validate Scope –  Tools and Techniques&amp;quot;&quot;/&gt;&lt;property id=&quot;20307&quot; value=&quot;266&quot;/&gt;&lt;/object&gt;&lt;object type=&quot;3&quot; unique_id=&quot;10010&quot;&gt;&lt;property id=&quot;20148&quot; value=&quot;5&quot;/&gt;&lt;property id=&quot;20300&quot; value=&quot;Slide 8 - &amp;quot;Recall from earlier this term: Group Decision-Making Techniques&amp;quot;&quot;/&gt;&lt;property id=&quot;20307&quot; value=&quot;267&quot;/&gt;&lt;/object&gt;&lt;object type=&quot;3&quot; unique_id=&quot;10011&quot;&gt;&lt;property id=&quot;20148&quot; value=&quot;5&quot;/&gt;&lt;property id=&quot;20300&quot; value=&quot;Slide 9 - &amp;quot;Recall from earlier this term: Group Decision-Making Techniques&amp;quot;&quot;/&gt;&lt;property id=&quot;20307&quot; value=&quot;268&quot;/&gt;&lt;/object&gt;&lt;object type=&quot;3&quot; unique_id=&quot;10012&quot;&gt;&lt;property id=&quot;20148&quot; value=&quot;5&quot;/&gt;&lt;property id=&quot;20300&quot; value=&quot;Slide 10 - &amp;quot;Validate Scope - Outputs&amp;quot;&quot;/&gt;&lt;property id=&quot;20307&quot; value=&quot;269&quot;/&gt;&lt;/object&gt;&lt;object type=&quot;3&quot; unique_id=&quot;10013&quot;&gt;&lt;property id=&quot;20148&quot; value=&quot;5&quot;/&gt;&lt;property id=&quot;20300&quot; value=&quot;Slide 11 - &amp;quot;Validate Scope – Outputs (example)&amp;quot;&quot;/&gt;&lt;property id=&quot;20307&quot; value=&quot;270&quot;/&gt;&lt;/object&gt;&lt;object type=&quot;3&quot; unique_id=&quot;10014&quot;&gt;&lt;property id=&quot;20148&quot; value=&quot;5&quot;/&gt;&lt;property id=&quot;20300&quot; value=&quot;Slide 12 - &amp;quot;Validate Scope is NOT Quality Control!&amp;quot;&quot;/&gt;&lt;property id=&quot;20307&quot; value=&quot;271&quot;/&gt;&lt;/object&gt;&lt;object type=&quot;3&quot; unique_id=&quot;10015&quot;&gt;&lt;property id=&quot;20148&quot; value=&quot;5&quot;/&gt;&lt;property id=&quot;20300&quot; value=&quot;Slide 13 - &amp;quot;Scope Creep&amp;quot;&quot;/&gt;&lt;property id=&quot;20307&quot; value=&quot;272&quot;/&gt;&lt;/object&gt;&lt;object type=&quot;3&quot; unique_id=&quot;10016&quot;&gt;&lt;property id=&quot;20148&quot; value=&quot;5&quot;/&gt;&lt;property id=&quot;20300&quot; value=&quot;Slide 14 - &amp;quot;Scope Creep In-Class Activity  (this is not an assignment, do not submit it to the Dropbox!)&amp;quot;&quot;/&gt;&lt;property id=&quot;20307&quot; value=&quot;273&quot;/&gt;&lt;/object&gt;&lt;object type=&quot;3&quot; unique_id=&quot;10017&quot;&gt;&lt;property id=&quot;20148&quot; value=&quot;5&quot;/&gt;&lt;property id=&quot;20300&quot; value=&quot;Slide 15 - &amp;quot;Controlling Scope Creep&amp;quot;&quot;/&gt;&lt;property id=&quot;20307&quot; value=&quot;274&quot;/&gt;&lt;/object&gt;&lt;object type=&quot;3&quot; unique_id=&quot;10018&quot;&gt;&lt;property id=&quot;20148&quot; value=&quot;5&quot;/&gt;&lt;property id=&quot;20300&quot; value=&quot;Slide 16 - &amp;quot;To Do&amp;quot;&quot;/&gt;&lt;property id=&quot;20307&quot; value=&quot;275&quot;/&gt;&lt;/object&gt;&lt;object type=&quot;3&quot; unique_id=&quot;10073&quot;&gt;&lt;property id=&quot;20148&quot; value=&quot;5&quot;/&gt;&lt;property id=&quot;20300&quot; value=&quot;Slide 1 - &amp;quot;MGMT 6055 Project Scope &amp;amp; requirements&amp;quot;&quot;/&gt;&lt;property id=&quot;20307&quot; value=&quot;276&quot;/&gt;&lt;/object&gt;&lt;/object&gt;&lt;object type=&quot;8&quot; unique_id=&quot;1003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LKSB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KSB_PowerPoint_Template [Read-Only]" id="{42CBF927-25A3-4E8B-A82E-1F879174CF65}" vid="{A36FA767-59C6-45C5-857E-46233CC670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LKSB_PowerPoint_Template copy</Template>
  <TotalTime>1405</TotalTime>
  <Words>1272</Words>
  <Application>Microsoft Office PowerPoint</Application>
  <PresentationFormat>On-screen Show (4:3)</PresentationFormat>
  <Paragraphs>121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LKSB_PowerPoint_Template</vt:lpstr>
      <vt:lpstr>MGMT 6055 Project Scope &amp; requirements</vt:lpstr>
      <vt:lpstr>Learning Objectives</vt:lpstr>
      <vt:lpstr>PowerPoint Presentation</vt:lpstr>
      <vt:lpstr>Validate Scope</vt:lpstr>
      <vt:lpstr>Validate Scope - Inputs</vt:lpstr>
      <vt:lpstr>Validate Scope –  Tools and Techniques</vt:lpstr>
      <vt:lpstr>Recall from earlier this term: Group Decision-Making Techniques</vt:lpstr>
      <vt:lpstr>Recall from earlier this term: Group Decision-Making Techniques</vt:lpstr>
      <vt:lpstr>Validate Scope - Outputs</vt:lpstr>
      <vt:lpstr>Validate Scope – Outputs (example)</vt:lpstr>
      <vt:lpstr>Validate Scope is NOT Quality Control!</vt:lpstr>
      <vt:lpstr>Scope Creep</vt:lpstr>
      <vt:lpstr>Scope Creep Activity </vt:lpstr>
      <vt:lpstr>Controlling Scope Creep</vt:lpstr>
      <vt:lpstr>Another example of scope creep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katiewilson140@gmail.com</dc:creator>
  <cp:lastModifiedBy>Christine Newton</cp:lastModifiedBy>
  <cp:revision>18</cp:revision>
  <cp:lastPrinted>2015-07-29T13:31:27Z</cp:lastPrinted>
  <dcterms:created xsi:type="dcterms:W3CDTF">2016-07-21T01:47:58Z</dcterms:created>
  <dcterms:modified xsi:type="dcterms:W3CDTF">2023-08-21T06:00:07Z</dcterms:modified>
</cp:coreProperties>
</file>