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60" r:id="rId3"/>
    <p:sldId id="261" r:id="rId4"/>
    <p:sldId id="277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1"/>
    <p:restoredTop sz="95811" autoAdjust="0"/>
  </p:normalViewPr>
  <p:slideViewPr>
    <p:cSldViewPr snapToGrid="0" snapToObjects="1">
      <p:cViewPr varScale="1">
        <p:scale>
          <a:sx n="110" d="100"/>
          <a:sy n="110" d="100"/>
        </p:scale>
        <p:origin x="1278" y="96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7DD3EEEB-E18A-4F30-88FA-5124A868BA10}" type="datetimeFigureOut">
              <a:rPr lang="en-US"/>
              <a:pPr/>
              <a:t>8/21/2023</a:t>
            </a:fld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5F39B40F-37B9-4E66-B063-341EAF8B7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2C4E758-F20E-49B4-9A73-4BB2142B00DB}" type="datetimeFigureOut">
              <a:rPr lang="en-US"/>
              <a:pPr>
                <a:defRPr/>
              </a:pPr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26F04F1-EFFC-4189-9D13-27CC231A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3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Used when no picture is available.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A8942-0AA4-42F4-90C6-28B70C48AB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D905D1-47AB-4408-A69B-148432E6771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https://images.search.yahoo.com/images/view;_ylt=AwrB8pmXVU9W.1QALIAunIlQ;_ylu=X3oDMTIyNTR1MXR1BHNlYwNzcgRzbGsDaW1nBG9pZANiNzFjZGRlODU5MTY3YWY1NzZmMjhjNjhiMWUwMDExMwRncG9zAzEEaXQDYmluZw--?.origin=&amp;back=https%3A%2F%2Fimages.search.yahoo.com%2Fyhs%2Fsearch%3Fp%3Ddilbert%2Bsix%2Bsigma%26fr%3Dyhs-mozilla-001%26fr2%3Dpiv-web%26hsimp%3Dyhs-001%26hspart%3Dmozilla%26tab%3Dorganic%26ri%3D1&amp;w=504&amp;h=350&amp;imgurl=www.qualitydigest.com%2Fmar07%2FImages%2FDilbert.jpg&amp;rurl=http%3A%2F%2Fwww.qualitydigest.com%2Fmar07%2Fcolumnists%2Ftpyzdek.shtml&amp;size=38.0KB&amp;name=Can+we+separate+the+facts+from+the+humor%3F&amp;p=dilbert+six+sigma&amp;oid=b71cdde859167af576f28c68b1e00113&amp;fr2=piv-web&amp;fr=yhs-mozilla-001&amp;tt=Can+we+separate+the+facts+from+the+humor%3F&amp;b=0&amp;ni=21&amp;no=1&amp;ts=&amp;tab=organic&amp;sigr=11rrd3vbd&amp;sigb=14b00sbus&amp;sigi=11e5gt2h4&amp;sigt=119n2u177&amp;sign=119n2u177&amp;.crumb=piZikabS7pr&amp;fr=yhs-mozilla-001&amp;fr2=piv-web&amp;hsimp=yhs-001&amp;hspart=mozilla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382DF6-8F35-4413-928D-E39CC174FBC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802EEE-E4D1-489C-9418-4A736AE3EF15}" type="slidenum">
              <a:rPr lang="en-US" altLang="en-US" sz="1200">
                <a:latin typeface="Calibri" pitchFamily="34" charset="0"/>
              </a:rPr>
              <a:pPr algn="r"/>
              <a:t>4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Source: PMBOK 6, p.</a:t>
            </a:r>
            <a:r>
              <a:rPr lang="en-US" baseline="0" dirty="0"/>
              <a:t> 167</a:t>
            </a:r>
            <a:endParaRPr 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E155E5-05B7-49AF-B373-CFD3238D54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D5E87E-2F81-4E79-A60E-AB185F690B4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53836B-32D0-415B-B8E5-1D77473341E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63FC64-4D5C-4934-82E8-B88C81242E8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F3E1CF-7F64-4C4F-95B4-6E29575D0C5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018AE6-5DE1-4388-9E0B-6AEC27C8F00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CCFDD3A-8601-DE48-B5B1-1B185D1602DE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B85E5E2-67D9-4893-BDB6-5BC40FF835A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F007789-A50A-E743-A30D-079D6154DB19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75D533C-DBD6-48A1-9C88-40E4E06CA2E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bottom_bar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30850"/>
            <a:ext cx="91440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1" y="803729"/>
            <a:ext cx="6381023" cy="46324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1" y="1380273"/>
            <a:ext cx="7489099" cy="395164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photo-mas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237663" y="2921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bottom_bar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530850"/>
            <a:ext cx="91440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1144588" y="6280150"/>
            <a:ext cx="4587875" cy="2524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dirty="0" err="1"/>
              <a:t>fanshawec.ca</a:t>
            </a:r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 userDrawn="1"/>
        </p:nvSpPr>
        <p:spPr>
          <a:xfrm>
            <a:off x="1371600" y="2540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475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6945AA-7DF5-4145-A56E-CD01E910C0BA}" type="datetimeFigureOut">
              <a:rPr lang="en-US"/>
              <a:pPr>
                <a:defRPr/>
              </a:pPr>
              <a:t>8/21/2023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5522AD-3401-4BFC-91F0-7FCF32BFC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EEE45D-5040-435A-8428-0831786AD306}" type="datetimeFigureOut">
              <a:rPr lang="en-US"/>
              <a:pPr>
                <a:defRPr/>
              </a:pPr>
              <a:t>8/21/2023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9D8CEB-8C34-4953-BAEB-086809AF950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AA365E6-F17B-4177-9775-50B7F9EBF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59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vXSAJgq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3325" y="1316038"/>
            <a:ext cx="6318250" cy="2281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MGMT 6055</a:t>
            </a:r>
            <a:br>
              <a:rPr lang="en-US" dirty="0"/>
            </a:br>
            <a:r>
              <a:rPr lang="en-US" dirty="0"/>
              <a:t>Project Scope &amp; requirements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92213" y="3776663"/>
            <a:ext cx="6403975" cy="156686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cap="none" dirty="0"/>
              <a:t>LAWRENCE KINLIN SCHOOL OF BUSINESS</a:t>
            </a:r>
          </a:p>
          <a:p>
            <a:pPr>
              <a:lnSpc>
                <a:spcPct val="90000"/>
              </a:lnSpc>
            </a:pPr>
            <a:r>
              <a:rPr lang="en-CA" sz="2000" b="1" cap="none" dirty="0"/>
              <a:t>MODULE </a:t>
            </a:r>
            <a:r>
              <a:rPr lang="en-CA" sz="2000" b="1" cap="none"/>
              <a:t>13 </a:t>
            </a:r>
            <a:endParaRPr lang="en-US" sz="2000" b="1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46175" y="339725"/>
            <a:ext cx="638175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altLang="en-US"/>
              <a:t>Project Status Reports</a:t>
            </a:r>
          </a:p>
        </p:txBody>
      </p:sp>
      <p:sp>
        <p:nvSpPr>
          <p:cNvPr id="32770" name="Content Placeholder 2"/>
          <p:cNvSpPr txBox="1">
            <a:spLocks/>
          </p:cNvSpPr>
          <p:nvPr/>
        </p:nvSpPr>
        <p:spPr bwMode="auto">
          <a:xfrm>
            <a:off x="381000" y="1676400"/>
            <a:ext cx="845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dirty="0">
                <a:latin typeface="Calibri" pitchFamily="34" charset="0"/>
              </a:rPr>
              <a:t>This is a regularly scheduled activity to the senior management of the Project Management Office (PMO) and/or other stakeholders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dirty="0">
                <a:latin typeface="Calibri" pitchFamily="34" charset="0"/>
              </a:rPr>
              <a:t>‘To the point’ reporting – high-level summaries, not a lot of detail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dirty="0">
                <a:latin typeface="Calibri" pitchFamily="34" charset="0"/>
              </a:rPr>
              <a:t>The focus is on hearing about problems and proposed solutions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dirty="0">
                <a:latin typeface="Calibri" pitchFamily="34" charset="0"/>
              </a:rPr>
              <a:t>See “What Goes Into a Project Management Status Report?” (6:55) - </a:t>
            </a:r>
            <a:r>
              <a:rPr lang="en-US" altLang="en-US" sz="2000" dirty="0">
                <a:latin typeface="Calibri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https://www.youtube.com/watch?v=5mvXSAJgqec</a:t>
            </a:r>
            <a:endParaRPr lang="en-US" alt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CA" altLang="en-US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CA" altLang="en-US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6175" y="301625"/>
            <a:ext cx="638175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altLang="en-US"/>
              <a:t>Project Status Reports</a:t>
            </a:r>
          </a:p>
        </p:txBody>
      </p:sp>
      <p:sp>
        <p:nvSpPr>
          <p:cNvPr id="34818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4" charset="0"/>
              </a:rPr>
              <a:t>Project Status Reports often contain colour coded (red/yellow/green) graphics and information boxes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4" charset="0"/>
              </a:rPr>
              <a:t>Known as ‘project scoreboards’, ‘project scorecards’, or ‘project dashboards’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4" charset="0"/>
              </a:rPr>
              <a:t>There are many examples of status report templates online!</a:t>
            </a:r>
            <a:endParaRPr lang="en-CA" altLang="en-US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CA" altLang="en-US" sz="32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846138"/>
            <a:ext cx="8001000" cy="461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Project Status Reports:</a:t>
            </a:r>
            <a:br>
              <a:rPr lang="en-CA" dirty="0"/>
            </a:br>
            <a:r>
              <a:rPr lang="en-CA" dirty="0"/>
              <a:t>Example of Project Scoreboard/Dashboard</a:t>
            </a:r>
          </a:p>
        </p:txBody>
      </p:sp>
      <p:sp>
        <p:nvSpPr>
          <p:cNvPr id="36866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146175" y="1379538"/>
            <a:ext cx="7489825" cy="39528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endParaRPr lang="en-US"/>
          </a:p>
        </p:txBody>
      </p:sp>
      <p:pic>
        <p:nvPicPr>
          <p:cNvPr id="36867" name="Picture 2" descr="http://dashboardsbyexample.com/wp-content/uploads/2008/09/project-schedule-dash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6025" y="1371600"/>
            <a:ext cx="762317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81692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64228" y="1159827"/>
            <a:ext cx="5333365" cy="4635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altLang="en-US" dirty="0"/>
              <a:t>Learning 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46175" y="1933303"/>
            <a:ext cx="7489825" cy="2798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dirty="0"/>
              <a:t>Control Scope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dirty="0"/>
              <a:t>Project Status Reports</a:t>
            </a:r>
          </a:p>
          <a:p>
            <a:pPr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146175" y="301625"/>
            <a:ext cx="6381750" cy="1143000"/>
          </a:xfrm>
        </p:spPr>
        <p:txBody>
          <a:bodyPr lIns="0" tIns="0" rIns="0" bIns="0" rtlCol="0" anchor="b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CA" altLang="en-US" sz="2800" cap="all">
                <a:solidFill>
                  <a:srgbClr val="E2231A"/>
                </a:solidFill>
              </a:rPr>
              <a:t>Scope &amp; Project Control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038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Formally tracking the progress (status) of project activity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As project progresses there is variance to the plan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Project metrics are used to track and report status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principle of control is </a:t>
            </a:r>
            <a:r>
              <a:rPr lang="en-US" i="1" dirty="0"/>
              <a:t>measurement, comparison and corrective action</a:t>
            </a:r>
          </a:p>
          <a:p>
            <a:pPr fontAlgn="auto">
              <a:spcAft>
                <a:spcPts val="0"/>
              </a:spcAft>
              <a:defRPr/>
            </a:pPr>
            <a:endParaRPr lang="en-CA" dirty="0"/>
          </a:p>
          <a:p>
            <a:pPr fontAlgn="auto">
              <a:spcAft>
                <a:spcPts val="0"/>
              </a:spcAft>
              <a:defRPr/>
            </a:pP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78" y="126593"/>
            <a:ext cx="612457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934200" y="3104606"/>
            <a:ext cx="2209800" cy="36576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6177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PMBOK (6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), pg. 130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3" y="534120"/>
            <a:ext cx="8451916" cy="6081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146175" y="301625"/>
            <a:ext cx="638175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altLang="en-US"/>
              <a:t>Control Scope - Inputs</a:t>
            </a:r>
          </a:p>
        </p:txBody>
      </p:sp>
      <p:sp>
        <p:nvSpPr>
          <p:cNvPr id="24578" name="Content Placeholder 2"/>
          <p:cNvSpPr txBox="1">
            <a:spLocks/>
          </p:cNvSpPr>
          <p:nvPr/>
        </p:nvSpPr>
        <p:spPr bwMode="auto">
          <a:xfrm>
            <a:off x="457200" y="1831693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34" charset="0"/>
              </a:rPr>
              <a:t>Project Management Plan (PMP)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Project Documents </a:t>
            </a:r>
            <a:r>
              <a:rPr lang="en-US" altLang="en-US" sz="2400" i="1" dirty="0">
                <a:latin typeface="Calibri" pitchFamily="34" charset="0"/>
              </a:rPr>
              <a:t>(e.g., </a:t>
            </a:r>
            <a:r>
              <a:rPr lang="en-US" alt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BRD, requirements traceability matrix</a:t>
            </a:r>
            <a:r>
              <a:rPr lang="en-US" altLang="en-US" sz="2400" i="1" dirty="0">
                <a:latin typeface="Calibri" pitchFamily="34" charset="0"/>
              </a:rPr>
              <a:t>, lessons learned register)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Work Performance Data </a:t>
            </a:r>
            <a:r>
              <a:rPr lang="en-US" altLang="en-US" sz="2400" i="1" dirty="0">
                <a:latin typeface="Calibri" pitchFamily="34" charset="0"/>
              </a:rPr>
              <a:t>(the current status of work in progress, completed work, and work to be completed)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34" charset="0"/>
              </a:rPr>
              <a:t>Organizational Process Assets</a:t>
            </a:r>
            <a:endParaRPr lang="en-CA" alt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CA" altLang="en-US" sz="3200" dirty="0">
              <a:latin typeface="Calibri" pitchFamily="34" charset="0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457200" y="5380038"/>
            <a:ext cx="4572000" cy="6461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en-US">
                <a:latin typeface="Calibri" pitchFamily="34" charset="0"/>
              </a:rPr>
              <a:t>You’ve seen these inputs before, in some of the earlier  PMBOK processes we studied.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803275"/>
            <a:ext cx="7540625" cy="4635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Control Scope - Tools and Techniques</a:t>
            </a:r>
          </a:p>
        </p:txBody>
      </p:sp>
      <p:sp>
        <p:nvSpPr>
          <p:cNvPr id="26626" name="Content Placeholder 2"/>
          <p:cNvSpPr txBox="1">
            <a:spLocks/>
          </p:cNvSpPr>
          <p:nvPr/>
        </p:nvSpPr>
        <p:spPr bwMode="auto">
          <a:xfrm>
            <a:off x="295154" y="1411287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34" charset="0"/>
              </a:rPr>
              <a:t>Data analysis - </a:t>
            </a: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Variance analysis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itchFamily="34" charset="0"/>
              </a:rPr>
              <a:t>Used to assess magnitude of variation on the project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itchFamily="34" charset="0"/>
              </a:rPr>
              <a:t>Baseline versus actuals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Comparing </a:t>
            </a:r>
            <a:r>
              <a:rPr lang="en-US" altLang="en-US" sz="2400" u="sng" dirty="0">
                <a:latin typeface="Calibri" pitchFamily="34" charset="0"/>
              </a:rPr>
              <a:t>what</a:t>
            </a:r>
            <a:r>
              <a:rPr lang="en-US" altLang="en-US" sz="2400" dirty="0">
                <a:latin typeface="Calibri" pitchFamily="34" charset="0"/>
              </a:rPr>
              <a:t> you </a:t>
            </a:r>
            <a:r>
              <a:rPr lang="en-US" altLang="en-US" sz="2400" i="1" dirty="0">
                <a:latin typeface="Calibri" pitchFamily="34" charset="0"/>
              </a:rPr>
              <a:t>should</a:t>
            </a:r>
            <a:r>
              <a:rPr lang="en-US" altLang="en-US" sz="2400" dirty="0">
                <a:latin typeface="Calibri" pitchFamily="34" charset="0"/>
              </a:rPr>
              <a:t> </a:t>
            </a:r>
            <a:r>
              <a:rPr lang="en-US" altLang="en-US" sz="2400" i="1" dirty="0">
                <a:latin typeface="Calibri" pitchFamily="34" charset="0"/>
              </a:rPr>
              <a:t>be</a:t>
            </a:r>
            <a:r>
              <a:rPr lang="en-US" altLang="en-US" sz="2400" dirty="0">
                <a:latin typeface="Calibri" pitchFamily="34" charset="0"/>
              </a:rPr>
              <a:t> doing with what you’ve </a:t>
            </a:r>
            <a:r>
              <a:rPr lang="en-US" altLang="en-US" sz="2400" i="1" dirty="0">
                <a:latin typeface="Calibri" pitchFamily="34" charset="0"/>
              </a:rPr>
              <a:t>actually</a:t>
            </a:r>
            <a:r>
              <a:rPr lang="en-US" altLang="en-US" sz="2400" dirty="0">
                <a:latin typeface="Calibri" pitchFamily="34" charset="0"/>
              </a:rPr>
              <a:t> done</a:t>
            </a:r>
          </a:p>
          <a:p>
            <a:pPr marL="228600" indent="-2286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34" charset="0"/>
              </a:rPr>
              <a:t>Data analysis - </a:t>
            </a: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Trend analysis</a:t>
            </a:r>
          </a:p>
          <a:p>
            <a:pPr marL="685800" lvl="1" indent="-2286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Used to assess performance over a span of time</a:t>
            </a:r>
          </a:p>
          <a:p>
            <a:pPr marL="228600" indent="-228600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  <a:p>
            <a:pPr lvl="1">
              <a:spcBef>
                <a:spcPct val="20000"/>
              </a:spcBef>
            </a:pPr>
            <a:endParaRPr lang="en-US" altLang="en-US" sz="3200" dirty="0">
              <a:latin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endParaRPr lang="en-US" altLang="en-US" sz="2400" dirty="0">
              <a:latin typeface="Calibri" pitchFamily="34" charset="0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24428" y="5594350"/>
            <a:ext cx="6284913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en-US" dirty="0">
                <a:latin typeface="Calibri" pitchFamily="34" charset="0"/>
              </a:rPr>
              <a:t>Project managers control the schedule and the budget in a similar way. They compare planned versus actual results. If there’s a difference (a variance), project managers need to decide what further action is needed (if any).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46175" y="150813"/>
            <a:ext cx="638175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altLang="en-US"/>
              <a:t>Control Scope - Outputs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03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performance information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i="1" dirty="0"/>
              <a:t>(planned vs. actuals, status reports for management, etc.)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Change requests </a:t>
            </a:r>
            <a:r>
              <a:rPr lang="en-US" sz="2800" i="1" dirty="0"/>
              <a:t>(if work needs to be changed – more on this next week!)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management plan updates </a:t>
            </a:r>
            <a:r>
              <a:rPr lang="en-US" sz="2800" i="1" dirty="0"/>
              <a:t>(e.g., if the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baseline </a:t>
            </a:r>
            <a:r>
              <a:rPr lang="en-US" sz="2800" i="1" dirty="0"/>
              <a:t>needs to be changed)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documents updates </a:t>
            </a:r>
            <a:r>
              <a:rPr lang="en-US" sz="3000" i="1" dirty="0"/>
              <a:t>(e.g., if the 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 Traceability Matrix </a:t>
            </a:r>
            <a:r>
              <a:rPr lang="en-US" sz="3000" i="1" dirty="0"/>
              <a:t>needs to be updated)</a:t>
            </a:r>
            <a:endParaRPr lang="en-CA" sz="3000" i="1" dirty="0"/>
          </a:p>
          <a:p>
            <a:pPr fontAlgn="auto">
              <a:spcAft>
                <a:spcPts val="0"/>
              </a:spcAft>
              <a:defRPr/>
            </a:pPr>
            <a:endParaRPr lang="en-CA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&quot;/&gt;&lt;property id=&quot;20307&quot; value=&quot;260&quot;/&gt;&lt;/object&gt;&lt;object type=&quot;3&quot; unique_id=&quot;10005&quot;&gt;&lt;property id=&quot;20148&quot; value=&quot;5&quot;/&gt;&lt;property id=&quot;20300&quot; value=&quot;Slide 3 - &amp;quot;Learning Objectives&amp;quot;&quot;/&gt;&lt;property id=&quot;20307&quot; value=&quot;261&quot;/&gt;&lt;/object&gt;&lt;object type=&quot;3&quot; unique_id=&quot;10006&quot;&gt;&lt;property id=&quot;20148&quot; value=&quot;5&quot;/&gt;&lt;property id=&quot;20300&quot; value=&quot;Slide 4 - &amp;quot;Scope &amp;amp; Project Control&amp;quot;&quot;/&gt;&lt;property id=&quot;20307&quot; value=&quot;262&quot;/&gt;&lt;/object&gt;&lt;object type=&quot;3&quot; unique_id=&quot;10007&quot;&gt;&lt;property id=&quot;20148&quot; value=&quot;5&quot;/&gt;&lt;property id=&quot;20300&quot; value=&quot;Slide 5&quot;/&gt;&lt;property id=&quot;20307&quot; value=&quot;263&quot;/&gt;&lt;/object&gt;&lt;object type=&quot;3&quot; unique_id=&quot;10008&quot;&gt;&lt;property id=&quot;20148&quot; value=&quot;5&quot;/&gt;&lt;property id=&quot;20300&quot; value=&quot;Slide 6 - &amp;quot;Control Scope&amp;quot;&quot;/&gt;&lt;property id=&quot;20307&quot; value=&quot;264&quot;/&gt;&lt;/object&gt;&lt;object type=&quot;3&quot; unique_id=&quot;10009&quot;&gt;&lt;property id=&quot;20148&quot; value=&quot;5&quot;/&gt;&lt;property id=&quot;20300&quot; value=&quot;Slide 7 - &amp;quot;Control Scope - Inputs&amp;quot;&quot;/&gt;&lt;property id=&quot;20307&quot; value=&quot;265&quot;/&gt;&lt;/object&gt;&lt;object type=&quot;3&quot; unique_id=&quot;10010&quot;&gt;&lt;property id=&quot;20148&quot; value=&quot;5&quot;/&gt;&lt;property id=&quot;20300&quot; value=&quot;Slide 8 - &amp;quot;Control Scope - Tools and Techniques&amp;quot;&quot;/&gt;&lt;property id=&quot;20307&quot; value=&quot;266&quot;/&gt;&lt;/object&gt;&lt;object type=&quot;3&quot; unique_id=&quot;10011&quot;&gt;&lt;property id=&quot;20148&quot; value=&quot;5&quot;/&gt;&lt;property id=&quot;20300&quot; value=&quot;Slide 9 - &amp;quot;Control Scope - Outputs&amp;quot;&quot;/&gt;&lt;property id=&quot;20307&quot; value=&quot;267&quot;/&gt;&lt;/object&gt;&lt;object type=&quot;3&quot; unique_id=&quot;10012&quot;&gt;&lt;property id=&quot;20148&quot; value=&quot;5&quot;/&gt;&lt;property id=&quot;20300&quot; value=&quot;Slide 10 - &amp;quot;Project Scope Control Tips&amp;quot;&quot;/&gt;&lt;property id=&quot;20307&quot; value=&quot;268&quot;/&gt;&lt;/object&gt;&lt;object type=&quot;3&quot; unique_id=&quot;10013&quot;&gt;&lt;property id=&quot;20148&quot; value=&quot;5&quot;/&gt;&lt;property id=&quot;20300&quot; value=&quot;Slide 11 - &amp;quot;Project Status Reports&amp;quot;&quot;/&gt;&lt;property id=&quot;20307&quot; value=&quot;269&quot;/&gt;&lt;/object&gt;&lt;object type=&quot;3&quot; unique_id=&quot;10014&quot;&gt;&lt;property id=&quot;20148&quot; value=&quot;5&quot;/&gt;&lt;property id=&quot;20300&quot; value=&quot;Slide 12 - &amp;quot;Project Status Reports&amp;quot;&quot;/&gt;&lt;property id=&quot;20307&quot; value=&quot;270&quot;/&gt;&lt;/object&gt;&lt;object type=&quot;3&quot; unique_id=&quot;10015&quot;&gt;&lt;property id=&quot;20148&quot; value=&quot;5&quot;/&gt;&lt;property id=&quot;20300&quot; value=&quot;Slide 13 - &amp;quot;Project Status Reports: Example of Project Scoreboard/Dashboard&amp;quot;&quot;/&gt;&lt;property id=&quot;20307&quot; value=&quot;271&quot;/&gt;&lt;/object&gt;&lt;object type=&quot;3&quot; unique_id=&quot;10016&quot;&gt;&lt;property id=&quot;20148&quot; value=&quot;5&quot;/&gt;&lt;property id=&quot;20300&quot; value=&quot;Slide 14 - &amp;quot;Reporting Project Status (Example/Template)&amp;quot;&quot;/&gt;&lt;property id=&quot;20307&quot; value=&quot;272&quot;/&gt;&lt;/object&gt;&lt;object type=&quot;3&quot; unique_id=&quot;10017&quot;&gt;&lt;property id=&quot;20148&quot; value=&quot;5&quot;/&gt;&lt;property id=&quot;20300&quot; value=&quot;Slide 15 - &amp;quot;Project Status Report  (Optional In-Class Activity)&amp;quot;&quot;/&gt;&lt;property id=&quot;20307&quot; value=&quot;273&quot;/&gt;&lt;/object&gt;&lt;object type=&quot;3&quot; unique_id=&quot;10018&quot;&gt;&lt;property id=&quot;20148&quot; value=&quot;5&quot;/&gt;&lt;property id=&quot;20300&quot; value=&quot;Slide 16 - &amp;quot;Readings/Videos&amp;quot;&quot;/&gt;&lt;property id=&quot;20307&quot; value=&quot;274&quot;/&gt;&lt;/object&gt;&lt;object type=&quot;3&quot; unique_id=&quot;10019&quot;&gt;&lt;property id=&quot;20148&quot; value=&quot;5&quot;/&gt;&lt;property id=&quot;20300&quot; value=&quot;Slide 17 - &amp;quot;McDonalds Process Map Activity (Optional 20 min in-class activity –  alone or in groups)&amp;quot;&quot;/&gt;&lt;property id=&quot;20307&quot; value=&quot;275&quot;/&gt;&lt;/object&gt;&lt;object type=&quot;3&quot; unique_id=&quot;10077&quot;&gt;&lt;property id=&quot;20148&quot; value=&quot;5&quot;/&gt;&lt;property id=&quot;20300&quot; value=&quot;Slide 1 - &amp;quot;MGMT 6055 Project Scope &amp;amp; requirements&amp;quot;&quot;/&gt;&lt;property id=&quot;20307&quot; value=&quot;276&quot;/&gt;&lt;/object&gt;&lt;/object&gt;&lt;object type=&quot;8&quot; unique_id=&quot;1003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1463</TotalTime>
  <Words>699</Words>
  <Application>Microsoft Office PowerPoint</Application>
  <PresentationFormat>On-screen Show (4:3)</PresentationFormat>
  <Paragraphs>56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LKSB_PowerPoint_Template</vt:lpstr>
      <vt:lpstr>MGMT 6055 Project Scope &amp; requirements</vt:lpstr>
      <vt:lpstr>PowerPoint Presentation</vt:lpstr>
      <vt:lpstr>Learning Objectives</vt:lpstr>
      <vt:lpstr>Scope &amp; Project Control</vt:lpstr>
      <vt:lpstr>PowerPoint Presentation</vt:lpstr>
      <vt:lpstr>PowerPoint Presentation</vt:lpstr>
      <vt:lpstr>Control Scope - Inputs</vt:lpstr>
      <vt:lpstr>Control Scope - Tools and Techniques</vt:lpstr>
      <vt:lpstr>Control Scope - Outputs</vt:lpstr>
      <vt:lpstr>Project Status Reports</vt:lpstr>
      <vt:lpstr>Project Status Reports</vt:lpstr>
      <vt:lpstr>Project Status Reports: Example of Project Scoreboard/Dashboard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30</cp:revision>
  <cp:lastPrinted>2015-07-29T13:31:27Z</cp:lastPrinted>
  <dcterms:created xsi:type="dcterms:W3CDTF">2016-07-21T01:47:58Z</dcterms:created>
  <dcterms:modified xsi:type="dcterms:W3CDTF">2023-08-21T06:08:14Z</dcterms:modified>
</cp:coreProperties>
</file>