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284" r:id="rId2"/>
    <p:sldId id="260" r:id="rId3"/>
    <p:sldId id="261" r:id="rId4"/>
    <p:sldId id="287" r:id="rId5"/>
    <p:sldId id="262" r:id="rId6"/>
    <p:sldId id="264" r:id="rId7"/>
    <p:sldId id="265" r:id="rId8"/>
    <p:sldId id="266" r:id="rId9"/>
    <p:sldId id="267" r:id="rId10"/>
    <p:sldId id="274" r:id="rId11"/>
    <p:sldId id="269" r:id="rId12"/>
    <p:sldId id="270" r:id="rId13"/>
    <p:sldId id="271" r:id="rId14"/>
    <p:sldId id="273" r:id="rId15"/>
    <p:sldId id="272" r:id="rId16"/>
    <p:sldId id="275" r:id="rId17"/>
    <p:sldId id="279" r:id="rId18"/>
    <p:sldId id="276" r:id="rId19"/>
    <p:sldId id="277" r:id="rId20"/>
    <p:sldId id="280" r:id="rId21"/>
  </p:sldIdLst>
  <p:sldSz cx="9144000" cy="6858000" type="screen4x3"/>
  <p:notesSz cx="6858000" cy="9144000"/>
  <p:custDataLst>
    <p:tags r:id="rId24"/>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345">
          <p15:clr>
            <a:srgbClr val="A4A3A4"/>
          </p15:clr>
        </p15:guide>
        <p15:guide id="2" orient="horz" pos="1678">
          <p15:clr>
            <a:srgbClr val="A4A3A4"/>
          </p15:clr>
        </p15:guide>
        <p15:guide id="3" orient="horz" pos="2767">
          <p15:clr>
            <a:srgbClr val="A4A3A4"/>
          </p15:clr>
        </p15:guide>
        <p15:guide id="4" pos="4377">
          <p15:clr>
            <a:srgbClr val="A4A3A4"/>
          </p15:clr>
        </p15:guide>
        <p15:guide id="5" pos="3645">
          <p15:clr>
            <a:srgbClr val="A4A3A4"/>
          </p15:clr>
        </p15:guide>
        <p15:guide id="6" pos="7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frameSlides="1"/>
  <p:clrMru>
    <a:srgbClr val="E223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61"/>
    <p:restoredTop sz="94658"/>
  </p:normalViewPr>
  <p:slideViewPr>
    <p:cSldViewPr snapToGrid="0" snapToObjects="1">
      <p:cViewPr varScale="1">
        <p:scale>
          <a:sx n="104" d="100"/>
          <a:sy n="104" d="100"/>
        </p:scale>
        <p:origin x="1458" y="96"/>
      </p:cViewPr>
      <p:guideLst>
        <p:guide orient="horz" pos="1345"/>
        <p:guide orient="horz" pos="1678"/>
        <p:guide orient="horz" pos="2767"/>
        <p:guide pos="4377"/>
        <p:guide pos="3645"/>
        <p:guide pos="721"/>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rebuchet MS" pitchFamily="34" charset="0"/>
              </a:defRPr>
            </a:lvl1pPr>
          </a:lstStyle>
          <a:p>
            <a:endParaRPr lang="en-US"/>
          </a:p>
        </p:txBody>
      </p:sp>
      <p:sp>
        <p:nvSpPr>
          <p:cNvPr id="7680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rebuchet MS" pitchFamily="34" charset="0"/>
              </a:defRPr>
            </a:lvl1pPr>
          </a:lstStyle>
          <a:p>
            <a:fld id="{C9F16276-859D-4249-9A9F-4837CC24C639}" type="datetimeFigureOut">
              <a:rPr lang="en-US"/>
              <a:pPr/>
              <a:t>8/21/2023</a:t>
            </a:fld>
            <a:endParaRPr lang="en-US"/>
          </a:p>
        </p:txBody>
      </p:sp>
      <p:sp>
        <p:nvSpPr>
          <p:cNvPr id="7680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rebuchet MS" pitchFamily="34" charset="0"/>
              </a:defRPr>
            </a:lvl1pPr>
          </a:lstStyle>
          <a:p>
            <a:endParaRPr lang="en-US"/>
          </a:p>
        </p:txBody>
      </p:sp>
      <p:sp>
        <p:nvSpPr>
          <p:cNvPr id="7680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rebuchet MS" pitchFamily="34" charset="0"/>
              </a:defRPr>
            </a:lvl1pPr>
          </a:lstStyle>
          <a:p>
            <a:fld id="{DC077BDD-8146-48C6-B591-2CA778F803C0}" type="slidenum">
              <a:rPr lang="en-US"/>
              <a:pPr/>
              <a:t>‹#›</a:t>
            </a:fld>
            <a:endParaRPr lang="en-US"/>
          </a:p>
        </p:txBody>
      </p:sp>
    </p:spTree>
    <p:extLst>
      <p:ext uri="{BB962C8B-B14F-4D97-AF65-F5344CB8AC3E}">
        <p14:creationId xmlns:p14="http://schemas.microsoft.com/office/powerpoint/2010/main" val="39457895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F28042F8-2981-466D-A3DB-EAB9948205C6}" type="datetimeFigureOut">
              <a:rPr lang="en-US"/>
              <a:pPr>
                <a:defRPr/>
              </a:pPr>
              <a:t>8/21/2023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543CFE37-581F-4D04-BED1-447FEF1BD382}" type="slidenum">
              <a:rPr lang="en-US"/>
              <a:pPr>
                <a:defRPr/>
              </a:pPr>
              <a:t>‹#›</a:t>
            </a:fld>
            <a:endParaRPr lang="en-US"/>
          </a:p>
        </p:txBody>
      </p:sp>
    </p:spTree>
    <p:extLst>
      <p:ext uri="{BB962C8B-B14F-4D97-AF65-F5344CB8AC3E}">
        <p14:creationId xmlns:p14="http://schemas.microsoft.com/office/powerpoint/2010/main" val="1419792875"/>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t>Used when no picture is available.</a:t>
            </a:r>
          </a:p>
        </p:txBody>
      </p:sp>
      <p:sp>
        <p:nvSpPr>
          <p:cNvPr id="153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ED2C3B3-FE80-4211-B9AD-FDB9DD72B276}" type="slidenum">
              <a:rPr lang="en-US"/>
              <a:pPr fontAlgn="base">
                <a:spcBef>
                  <a:spcPct val="0"/>
                </a:spcBef>
                <a:spcAft>
                  <a:spcPct val="0"/>
                </a:spcAft>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460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9DCE3BB-12C4-4A04-AA44-70A5FAD25FAB}" type="slidenum">
              <a:rPr lang="en-US"/>
              <a:pPr fontAlgn="base">
                <a:spcBef>
                  <a:spcPct val="0"/>
                </a:spcBef>
                <a:spcAft>
                  <a:spcPct val="0"/>
                </a:spcAft>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bwMode="auto">
          <a:noFill/>
          <a:ln>
            <a:solidFill>
              <a:srgbClr val="000000"/>
            </a:solidFill>
            <a:miter lim="800000"/>
            <a:headEnd/>
            <a:tailEnd/>
          </a:ln>
        </p:spPr>
      </p:sp>
      <p:sp>
        <p:nvSpPr>
          <p:cNvPr id="3481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ltLang="en-US"/>
              <a:t>Source: https://ca.images.search.yahoo.com/images/view;_ylt=A2KLj9M3_2FWJS4ACUY.7olQ;_ylu=X3oDMTIyMXBnazJlBHNlYwNzcgRzbGsDaW1nBG9pZAMyNTU5ZTJmNWYyMDM2ZDYyZjkwOGI3NWJmY2M4NmI2MwRncG9zAzEEaXQDYmluZw--?.origin=&amp;back=https%3A%2F%2Fca.images.search.yahoo.com%2Fyhs%2Fsearch%3Fp%3Dchange%2Brequest%2Bprocess%2Bccb%26fr2%3Dpiv-web%26hsimp%3Dyhs-rogers_001%26hspart%3Drogers%26tab%3Dorganic%26ri%3D1&amp;w=706&amp;h=594&amp;imgurl=www.fdicoig.gov%2Freports05%2F05-022%2F05-022-508-CDR_image.jpg&amp;rurl=http%3A%2F%2Fwww.fdicoig.gov%2Freports05%2F05-022-508.shtml&amp;size=75.9KB&amp;name=cr+%3Cb%3Echange%3C%2Fb%3E+%3Cb%3Erequest%3C%2Fb%3E+%3Cb%3Eccb%3C%2Fb%3E+%3Cb%3Echange+control+board%3C%2Fb%3E+pm+project+manager+sc+...&amp;p=change+request+process+ccb&amp;oid=2559e2f5f2036d62f908b75bfcc86b63&amp;fr2=piv-web&amp;fr=&amp;tt=cr+%3Cb%3Echange%3C%2Fb%3E+%3Cb%3Erequest%3C%2Fb%3E+%3Cb%3Eccb%3C%2Fb%3E+%3Cb%3Echange+control+board%3C%2Fb%3E+pm+project+manager+sc+...&amp;b=0&amp;ni=21&amp;no=1&amp;ts=&amp;tab=organic&amp;sigr=11hup8l0m&amp;sigb=14av3s45s&amp;sigi=11pssrt0d&amp;sigt=130hr71vl&amp;sign=130hr71vl&amp;.crumb=lPN8dUzLlJS&amp;fr2=piv-web&amp;hsimp=yhs-rogers_001&amp;hspart=rogers</a:t>
            </a:r>
          </a:p>
        </p:txBody>
      </p:sp>
      <p:sp>
        <p:nvSpPr>
          <p:cNvPr id="3481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28818A4-ED6F-4854-B7EE-CD7D180C7DDF}" type="slidenum">
              <a:rPr lang="en-US" altLang="en-US"/>
              <a:pPr fontAlgn="base">
                <a:spcBef>
                  <a:spcPct val="0"/>
                </a:spcBef>
                <a:spcAft>
                  <a:spcPct val="0"/>
                </a:spcAft>
              </a:pPr>
              <a:t>11</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noTextEdi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ltLang="en-US"/>
              <a:t>Source: https://ca.images.search.yahoo.com/images/view;_ylt=A2KLj9M3_2FWJS4ACUY.7olQ;_ylu=X3oDMTIyMXBnazJlBHNlYwNzcgRzbGsDaW1nBG9pZAMyNTU5ZTJmNWYyMDM2ZDYyZjkwOGI3NWJmY2M4NmI2MwRncG9zAzEEaXQDYmluZw--?.origin=&amp;back=https%3A%2F%2Fca.images.search.yahoo.com%2Fyhs%2Fsearch%3Fp%3Dchange%2Brequest%2Bprocess%2Bccb%26fr2%3Dpiv-web%26hsimp%3Dyhs-rogers_001%26hspart%3Drogers%26tab%3Dorganic%26ri%3D1&amp;w=706&amp;h=594&amp;imgurl=www.fdicoig.gov%2Freports05%2F05-022%2F05-022-508-CDR_image.jpg&amp;rurl=http%3A%2F%2Fwww.fdicoig.gov%2Freports05%2F05-022-508.shtml&amp;size=75.9KB&amp;name=cr+%3Cb%3Echange%3C%2Fb%3E+%3Cb%3Erequest%3C%2Fb%3E+%3Cb%3Eccb%3C%2Fb%3E+%3Cb%3Echange+control+board%3C%2Fb%3E+pm+project+manager+sc+...&amp;p=change+request+process+ccb&amp;oid=2559e2f5f2036d62f908b75bfcc86b63&amp;fr2=piv-web&amp;fr=&amp;tt=cr+%3Cb%3Echange%3C%2Fb%3E+%3Cb%3Erequest%3C%2Fb%3E+%3Cb%3Eccb%3C%2Fb%3E+%3Cb%3Echange+control+board%3C%2Fb%3E+pm+project+manager+sc+...&amp;b=0&amp;ni=21&amp;no=1&amp;ts=&amp;tab=organic&amp;sigr=11hup8l0m&amp;sigb=14av3s45s&amp;sigi=11pssrt0d&amp;sigt=130hr71vl&amp;sign=130hr71vl&amp;.crumb=lPN8dUzLlJS&amp;fr2=piv-web&amp;hsimp=yhs-rogers_001&amp;hspart=rogers</a:t>
            </a:r>
          </a:p>
        </p:txBody>
      </p:sp>
      <p:sp>
        <p:nvSpPr>
          <p:cNvPr id="3686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D4E0C25-C766-41A9-895D-FD57BB2362A3}" type="slidenum">
              <a:rPr lang="en-US" altLang="en-US"/>
              <a:pPr fontAlgn="base">
                <a:spcBef>
                  <a:spcPct val="0"/>
                </a:spcBef>
                <a:spcAft>
                  <a:spcPct val="0"/>
                </a:spcAft>
              </a:pPr>
              <a:t>12</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noTextEdit="1"/>
          </p:cNvSpPr>
          <p:nvPr>
            <p:ph type="sldImg"/>
          </p:nvPr>
        </p:nvSpPr>
        <p:spPr bwMode="auto">
          <a:noFill/>
          <a:ln>
            <a:solidFill>
              <a:srgbClr val="000000"/>
            </a:solidFill>
            <a:miter lim="800000"/>
            <a:headEnd/>
            <a:tailEnd/>
          </a:ln>
        </p:spPr>
      </p:sp>
      <p:sp>
        <p:nvSpPr>
          <p:cNvPr id="389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ltLang="en-US"/>
              <a:t>https://ca.images.search.yahoo.com/images/view;_ylt=A2KLj9M3_2FWJS4ACUY.7olQ;_ylu=X3oDMTIyMXBnazJlBHNlYwNzcgRzbGsDaW1nBG9pZAMyNTU5ZTJmNWYyMDM2ZDYyZjkwOGI3NWJmY2M4NmI2MwRncG9zAzEEaXQDYmluZw--?.origin=&amp;back=https%3A%2F%2Fca.images.search.yahoo.com%2Fyhs%2Fsearch%3Fp%3Dchange%2Brequest%2Bprocess%2Bccb%26fr2%3Dpiv-web%26hsimp%3Dyhs-rogers_001%26hspart%3Drogers%26tab%3Dorganic%26ri%3D1&amp;w=706&amp;h=594&amp;imgurl=www.fdicoig.gov%2Freports05%2F05-022%2F05-022-508-CDR_image.jpg&amp;rurl=http%3A%2F%2Fwww.fdicoig.gov%2Freports05%2F05-022-508.shtml&amp;size=75.9KB&amp;name=cr+%3Cb%3Echange%3C%2Fb%3E+%3Cb%3Erequest%3C%2Fb%3E+%3Cb%3Eccb%3C%2Fb%3E+%3Cb%3Echange+control+board%3C%2Fb%3E+pm+project+manager+sc+...&amp;p=change+request+process+ccb&amp;oid=2559e2f5f2036d62f908b75bfcc86b63&amp;fr2=piv-web&amp;fr=&amp;tt=cr+%3Cb%3Echange%3C%2Fb%3E+%3Cb%3Erequest%3C%2Fb%3E+%3Cb%3Eccb%3C%2Fb%3E+%3Cb%3Echange+control+board%3C%2Fb%3E+pm+project+manager+sc+...&amp;b=0&amp;ni=21&amp;no=1&amp;ts=&amp;tab=organic&amp;sigr=11hup8l0m&amp;sigb=14av3s45s&amp;sigi=11pssrt0d&amp;sigt=130hr71vl&amp;sign=130hr71vl&amp;.crumb=lPN8dUzLlJS&amp;fr2=piv-web&amp;hsimp=yhs-rogers_001&amp;hspart=rogers</a:t>
            </a:r>
          </a:p>
        </p:txBody>
      </p:sp>
      <p:sp>
        <p:nvSpPr>
          <p:cNvPr id="389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62E2C6D-72CC-41D2-8F04-208E4ABE4CB0}" type="slidenum">
              <a:rPr lang="en-US" altLang="en-US"/>
              <a:pPr fontAlgn="base">
                <a:spcBef>
                  <a:spcPct val="0"/>
                </a:spcBef>
                <a:spcAft>
                  <a:spcPct val="0"/>
                </a:spcAft>
              </a:pPr>
              <a:t>13</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p:spPr>
      </p:sp>
      <p:sp>
        <p:nvSpPr>
          <p:cNvPr id="430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430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BFC34DA-AFEA-4F9F-883E-5D2475317FDC}" type="slidenum">
              <a:rPr lang="en-US"/>
              <a:pPr fontAlgn="base">
                <a:spcBef>
                  <a:spcPct val="0"/>
                </a:spcBef>
                <a:spcAft>
                  <a:spcPct val="0"/>
                </a:spcAft>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p:spPr>
      </p:sp>
      <p:sp>
        <p:nvSpPr>
          <p:cNvPr id="409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409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34914A7-5EA0-47FB-AFC7-1141A64476AB}" type="slidenum">
              <a:rPr lang="en-US"/>
              <a:pPr fontAlgn="base">
                <a:spcBef>
                  <a:spcPct val="0"/>
                </a:spcBef>
                <a:spcAft>
                  <a:spcPct val="0"/>
                </a:spcAft>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p:spPr>
      </p:sp>
      <p:sp>
        <p:nvSpPr>
          <p:cNvPr id="4813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4813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F255365-842F-4A7B-986B-38FB287E0BD1}" type="slidenum">
              <a:rPr lang="en-US"/>
              <a:pPr fontAlgn="base">
                <a:spcBef>
                  <a:spcPct val="0"/>
                </a:spcBef>
                <a:spcAft>
                  <a:spcPct val="0"/>
                </a:spcAft>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headEnd/>
            <a:tailEnd/>
          </a:ln>
        </p:spPr>
      </p:sp>
      <p:sp>
        <p:nvSpPr>
          <p:cNvPr id="5734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5734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EF6A4F3-9B42-441C-842E-237556BEC4A8}" type="slidenum">
              <a:rPr lang="en-US"/>
              <a:pPr fontAlgn="base">
                <a:spcBef>
                  <a:spcPct val="0"/>
                </a:spcBef>
                <a:spcAft>
                  <a:spcPct val="0"/>
                </a:spcAft>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5120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512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271E401-07DD-47AD-A382-AB91EED172C7}" type="slidenum">
              <a:rPr lang="en-US"/>
              <a:pPr fontAlgn="base">
                <a:spcBef>
                  <a:spcPct val="0"/>
                </a:spcBef>
                <a:spcAft>
                  <a:spcPct val="0"/>
                </a:spcAft>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p:spPr>
      </p:sp>
      <p:sp>
        <p:nvSpPr>
          <p:cNvPr id="5325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5325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3CF5AE8-619B-4ED3-8D47-CB0EFD383D93}" type="slidenum">
              <a:rPr lang="en-US"/>
              <a:pPr fontAlgn="base">
                <a:spcBef>
                  <a:spcPct val="0"/>
                </a:spcBef>
                <a:spcAft>
                  <a:spcPct val="0"/>
                </a:spcAft>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a:t>Dilbert source: http://www.patheos.com/blogs/thoughtfulpastor/2013/09/19/the-freshness-and-fragrance-of-the-gospel-pope-francis-and-the-umc/</a:t>
            </a:r>
          </a:p>
          <a:p>
            <a:endParaRPr lang="en-US" dirty="0"/>
          </a:p>
        </p:txBody>
      </p:sp>
      <p:sp>
        <p:nvSpPr>
          <p:cNvPr id="4" name="Slide Number Placeholder 3"/>
          <p:cNvSpPr>
            <a:spLocks noGrp="1"/>
          </p:cNvSpPr>
          <p:nvPr>
            <p:ph type="sldNum" sz="quarter" idx="10"/>
          </p:nvPr>
        </p:nvSpPr>
        <p:spPr/>
        <p:txBody>
          <a:bodyPr/>
          <a:lstStyle/>
          <a:p>
            <a:pPr>
              <a:defRPr/>
            </a:pPr>
            <a:fld id="{543CFE37-581F-4D04-BED1-447FEF1BD382}" type="slidenum">
              <a:rPr lang="en-US" smtClean="0"/>
              <a:pPr>
                <a:defRPr/>
              </a:pPr>
              <a:t>2</a:t>
            </a:fld>
            <a:endParaRPr lang="en-US"/>
          </a:p>
        </p:txBody>
      </p:sp>
    </p:spTree>
    <p:extLst>
      <p:ext uri="{BB962C8B-B14F-4D97-AF65-F5344CB8AC3E}">
        <p14:creationId xmlns:p14="http://schemas.microsoft.com/office/powerpoint/2010/main" val="32598601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noFill/>
          <a:ln>
            <a:solidFill>
              <a:srgbClr val="000000"/>
            </a:solidFill>
            <a:miter lim="800000"/>
            <a:headEnd/>
            <a:tailEnd/>
          </a:ln>
        </p:spPr>
      </p:sp>
      <p:sp>
        <p:nvSpPr>
          <p:cNvPr id="5939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5939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6C4AE42-3FD0-4544-844B-024F36BE658A}" type="slidenum">
              <a:rPr lang="en-US"/>
              <a:pPr fontAlgn="base">
                <a:spcBef>
                  <a:spcPct val="0"/>
                </a:spcBef>
                <a:spcAft>
                  <a:spcPct val="0"/>
                </a:spcAft>
              </a:pPr>
              <a:t>20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382C010-343E-4C5F-92A1-02ADC8EA2962}" type="slidenum">
              <a:rPr lang="en-US"/>
              <a:pPr fontAlgn="base">
                <a:spcBef>
                  <a:spcPct val="0"/>
                </a:spcBef>
                <a:spcAft>
                  <a:spcPct val="0"/>
                </a:spcAft>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p:spPr>
      </p:sp>
      <p:sp>
        <p:nvSpPr>
          <p:cNvPr id="2253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2253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3422DE2-3B50-44B1-A58F-F9FE2FDC040F}" type="slidenum">
              <a:rPr lang="en-US"/>
              <a:pPr fontAlgn="base">
                <a:spcBef>
                  <a:spcPct val="0"/>
                </a:spcBef>
                <a:spcAft>
                  <a:spcPct val="0"/>
                </a:spcAft>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t>Source: adapted from http://www.epmbook.com/scope.htm</a:t>
            </a:r>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14283AB-91EE-4894-8686-28C65E2BE4B5}" type="slidenum">
              <a:rPr lang="en-US"/>
              <a:pPr fontAlgn="base">
                <a:spcBef>
                  <a:spcPct val="0"/>
                </a:spcBef>
                <a:spcAft>
                  <a:spcPct val="0"/>
                </a:spcAft>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5017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777F8D9-B707-436B-8A6E-7248769A3BCE}" type="slidenum">
              <a:rPr lang="en-US"/>
              <a:pPr fontAlgn="base">
                <a:spcBef>
                  <a:spcPct val="0"/>
                </a:spcBef>
                <a:spcAft>
                  <a:spcPct val="0"/>
                </a:spcAft>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p:spPr>
      </p:sp>
      <p:sp>
        <p:nvSpPr>
          <p:cNvPr id="2662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2662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E59BFC2-06E4-4802-BFB3-97D79A85022A}" type="slidenum">
              <a:rPr lang="en-US"/>
              <a:pPr fontAlgn="base">
                <a:spcBef>
                  <a:spcPct val="0"/>
                </a:spcBef>
                <a:spcAft>
                  <a:spcPct val="0"/>
                </a:spcAft>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bwMode="auto">
          <a:noFill/>
          <a:ln>
            <a:solidFill>
              <a:srgbClr val="000000"/>
            </a:solidFill>
            <a:miter lim="800000"/>
            <a:headEnd/>
            <a:tailEnd/>
          </a:ln>
        </p:spPr>
      </p:sp>
      <p:sp>
        <p:nvSpPr>
          <p:cNvPr id="2867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286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C3A5A34-87BA-4258-9778-241384D53D03}" type="slidenum">
              <a:rPr lang="en-US"/>
              <a:pPr fontAlgn="base">
                <a:spcBef>
                  <a:spcPct val="0"/>
                </a:spcBef>
                <a:spcAft>
                  <a:spcPct val="0"/>
                </a:spcAft>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p:spPr>
      </p:sp>
      <p:sp>
        <p:nvSpPr>
          <p:cNvPr id="3072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3072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E1358C-51FB-4C6D-94E8-BAC619ED40D1}" type="slidenum">
              <a:rPr lang="en-US"/>
              <a:pPr fontAlgn="base">
                <a:spcBef>
                  <a:spcPct val="0"/>
                </a:spcBef>
                <a:spcAft>
                  <a:spcPct val="0"/>
                </a:spcAft>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 No Picture">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8" name="Title 1"/>
          <p:cNvSpPr>
            <a:spLocks noGrp="1"/>
          </p:cNvSpPr>
          <p:nvPr>
            <p:ph type="ctrTitle"/>
          </p:nvPr>
        </p:nvSpPr>
        <p:spPr>
          <a:xfrm>
            <a:off x="1203015" y="1316256"/>
            <a:ext cx="6318000" cy="2281314"/>
          </a:xfrm>
          <a:prstGeom prst="rect">
            <a:avLst/>
          </a:prstGeom>
        </p:spPr>
        <p:txBody>
          <a:bodyPr lIns="0" anchor="b"/>
          <a:lstStyle>
            <a:lvl1pPr algn="l">
              <a:lnSpc>
                <a:spcPts val="4500"/>
              </a:lnSpc>
              <a:defRPr sz="5000" b="1" i="0" cap="all">
                <a:solidFill>
                  <a:schemeClr val="bg1"/>
                </a:solidFill>
              </a:defRPr>
            </a:lvl1pPr>
          </a:lstStyle>
          <a:p>
            <a:r>
              <a:rPr lang="en-US" dirty="0"/>
              <a:t>Click to edit Master title style</a:t>
            </a:r>
          </a:p>
        </p:txBody>
      </p:sp>
      <p:sp>
        <p:nvSpPr>
          <p:cNvPr id="9" name="Subtitle 2"/>
          <p:cNvSpPr>
            <a:spLocks noGrp="1"/>
          </p:cNvSpPr>
          <p:nvPr>
            <p:ph type="subTitle" idx="1"/>
          </p:nvPr>
        </p:nvSpPr>
        <p:spPr>
          <a:xfrm>
            <a:off x="1192066" y="3776712"/>
            <a:ext cx="6404289" cy="1566260"/>
          </a:xfrm>
          <a:prstGeom prst="rect">
            <a:avLst/>
          </a:prstGeom>
        </p:spPr>
        <p:txBody>
          <a:bodyPr lIns="0" tIns="0" rIns="0" bIns="0"/>
          <a:lstStyle>
            <a:lvl1pPr marL="0" indent="0" algn="l">
              <a:buNone/>
              <a:defRPr sz="1300"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772400" cy="4572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152400" y="609600"/>
            <a:ext cx="8839200" cy="5867400"/>
          </a:xfrm>
          <a:prstGeom prst="rect">
            <a:avLst/>
          </a:prstGeom>
        </p:spPr>
        <p:txBody>
          <a:bodyPr/>
          <a:lstStyle/>
          <a:p>
            <a:pPr lvl="0"/>
            <a:endParaRPr lang="en-US" noProof="0"/>
          </a:p>
        </p:txBody>
      </p:sp>
      <p:sp>
        <p:nvSpPr>
          <p:cNvPr id="4" name="Rectangle 4"/>
          <p:cNvSpPr>
            <a:spLocks noGrp="1" noChangeArrowheads="1"/>
          </p:cNvSpPr>
          <p:nvPr>
            <p:ph type="dt" sz="half" idx="10"/>
          </p:nvPr>
        </p:nvSpPr>
        <p:spPr>
          <a:xfrm>
            <a:off x="152400" y="6553200"/>
            <a:ext cx="2057400" cy="228600"/>
          </a:xfrm>
          <a:prstGeom prst="rect">
            <a:avLst/>
          </a:prstGeom>
        </p:spPr>
        <p:txBody>
          <a:bodyPr/>
          <a:lstStyle>
            <a:lvl1pPr fontAlgn="auto">
              <a:spcBef>
                <a:spcPts val="0"/>
              </a:spcBef>
              <a:spcAft>
                <a:spcPts val="0"/>
              </a:spcAft>
              <a:defRPr>
                <a:latin typeface="+mn-lt"/>
              </a:defRPr>
            </a:lvl1pPr>
          </a:lstStyle>
          <a:p>
            <a:pPr>
              <a:defRPr/>
            </a:pPr>
            <a:fld id="{0CCFDD3A-8601-DE48-B5B1-1B185D1602DE}" type="datetime2">
              <a:rPr lang="en-CA"/>
              <a:pPr>
                <a:defRPr/>
              </a:pPr>
              <a:t>Monday, August 21, 2023</a:t>
            </a:fld>
            <a:endParaRPr lang="en-CA"/>
          </a:p>
        </p:txBody>
      </p:sp>
      <p:sp>
        <p:nvSpPr>
          <p:cNvPr id="5" name="Rectangle 6"/>
          <p:cNvSpPr>
            <a:spLocks noGrp="1" noChangeArrowheads="1"/>
          </p:cNvSpPr>
          <p:nvPr>
            <p:ph type="sldNum" sz="quarter" idx="11"/>
          </p:nvPr>
        </p:nvSpPr>
        <p:spPr>
          <a:xfrm>
            <a:off x="6934200" y="6553200"/>
            <a:ext cx="2057400" cy="228600"/>
          </a:xfrm>
          <a:prstGeom prst="rect">
            <a:avLst/>
          </a:prstGeom>
        </p:spPr>
        <p:txBody>
          <a:bodyPr/>
          <a:lstStyle>
            <a:lvl1pPr fontAlgn="auto">
              <a:spcBef>
                <a:spcPts val="0"/>
              </a:spcBef>
              <a:spcAft>
                <a:spcPts val="0"/>
              </a:spcAft>
              <a:defRPr>
                <a:latin typeface="+mn-lt"/>
              </a:defRPr>
            </a:lvl1pPr>
          </a:lstStyle>
          <a:p>
            <a:pPr>
              <a:defRPr/>
            </a:pPr>
            <a:fld id="{B9CF6F13-8F25-4C79-83D8-E9DC2B40F1AE}" type="slidenum">
              <a:rPr lang="en-CA" altLang="en-US"/>
              <a:pPr>
                <a:defRPr/>
              </a:pPr>
              <a:t>‹#›</a:t>
            </a:fld>
            <a:endParaRPr lang="en-CA"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772400" cy="4572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52400" y="609600"/>
            <a:ext cx="4343400" cy="58674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609600"/>
            <a:ext cx="4343400" cy="58674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152400" y="6553200"/>
            <a:ext cx="2057400" cy="228600"/>
          </a:xfrm>
          <a:prstGeom prst="rect">
            <a:avLst/>
          </a:prstGeom>
        </p:spPr>
        <p:txBody>
          <a:bodyPr/>
          <a:lstStyle>
            <a:lvl1pPr fontAlgn="auto">
              <a:spcBef>
                <a:spcPts val="0"/>
              </a:spcBef>
              <a:spcAft>
                <a:spcPts val="0"/>
              </a:spcAft>
              <a:defRPr>
                <a:latin typeface="+mn-lt"/>
              </a:defRPr>
            </a:lvl1pPr>
          </a:lstStyle>
          <a:p>
            <a:pPr>
              <a:defRPr/>
            </a:pPr>
            <a:fld id="{3F007789-A50A-E743-A30D-079D6154DB19}" type="datetime2">
              <a:rPr lang="en-CA"/>
              <a:pPr>
                <a:defRPr/>
              </a:pPr>
              <a:t>Monday, August 21, 2023</a:t>
            </a:fld>
            <a:endParaRPr lang="en-CA"/>
          </a:p>
        </p:txBody>
      </p:sp>
      <p:sp>
        <p:nvSpPr>
          <p:cNvPr id="6" name="Rectangle 6"/>
          <p:cNvSpPr>
            <a:spLocks noGrp="1" noChangeArrowheads="1"/>
          </p:cNvSpPr>
          <p:nvPr>
            <p:ph type="sldNum" sz="quarter" idx="11"/>
          </p:nvPr>
        </p:nvSpPr>
        <p:spPr>
          <a:xfrm>
            <a:off x="6934200" y="6553200"/>
            <a:ext cx="2057400" cy="228600"/>
          </a:xfrm>
          <a:prstGeom prst="rect">
            <a:avLst/>
          </a:prstGeom>
        </p:spPr>
        <p:txBody>
          <a:bodyPr/>
          <a:lstStyle>
            <a:lvl1pPr fontAlgn="auto">
              <a:spcBef>
                <a:spcPts val="0"/>
              </a:spcBef>
              <a:spcAft>
                <a:spcPts val="0"/>
              </a:spcAft>
              <a:defRPr>
                <a:latin typeface="+mn-lt"/>
              </a:defRPr>
            </a:lvl1pPr>
          </a:lstStyle>
          <a:p>
            <a:pPr>
              <a:defRPr/>
            </a:pPr>
            <a:fld id="{C3093DF6-E6FE-4F61-A72B-8A0E9543CDF1}" type="slidenum">
              <a:rPr lang="en-CA" altLang="en-US"/>
              <a:pPr>
                <a:defRPr/>
              </a:pPr>
              <a:t>‹#›</a:t>
            </a:fld>
            <a:endParaRPr lang="en-CA"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or Tab Slide">
    <p:spTree>
      <p:nvGrpSpPr>
        <p:cNvPr id="1" name=""/>
        <p:cNvGrpSpPr/>
        <p:nvPr/>
      </p:nvGrpSpPr>
      <p:grpSpPr>
        <a:xfrm>
          <a:off x="0" y="0"/>
          <a:ext cx="0" cy="0"/>
          <a:chOff x="0" y="0"/>
          <a:chExt cx="0" cy="0"/>
        </a:xfrm>
      </p:grpSpPr>
      <p:pic>
        <p:nvPicPr>
          <p:cNvPr id="3" name="Picture 6"/>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8" name="Title 1"/>
          <p:cNvSpPr>
            <a:spLocks noGrp="1"/>
          </p:cNvSpPr>
          <p:nvPr>
            <p:ph type="ctrTitle"/>
          </p:nvPr>
        </p:nvSpPr>
        <p:spPr>
          <a:xfrm>
            <a:off x="1203015" y="1316256"/>
            <a:ext cx="6318000" cy="2281314"/>
          </a:xfrm>
          <a:prstGeom prst="rect">
            <a:avLst/>
          </a:prstGeom>
        </p:spPr>
        <p:txBody>
          <a:bodyPr lIns="0" anchor="b"/>
          <a:lstStyle>
            <a:lvl1pPr algn="l">
              <a:lnSpc>
                <a:spcPts val="4500"/>
              </a:lnSpc>
              <a:defRPr sz="5000" b="1" i="0" cap="all">
                <a:solidFill>
                  <a:schemeClr val="bg1"/>
                </a:solidFill>
              </a:defRPr>
            </a:lvl1pPr>
          </a:lstStyle>
          <a:p>
            <a:r>
              <a:rPr lang="en-US" dirty="0"/>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srcRect/>
          <a:stretch>
            <a:fillRect/>
          </a:stretch>
        </p:blipFill>
        <p:spPr bwMode="auto">
          <a:xfrm>
            <a:off x="0" y="0"/>
            <a:ext cx="9144000" cy="690563"/>
          </a:xfrm>
          <a:prstGeom prst="rect">
            <a:avLst/>
          </a:prstGeom>
          <a:noFill/>
          <a:ln w="9525">
            <a:noFill/>
            <a:miter lim="800000"/>
            <a:headEnd/>
            <a:tailEnd/>
          </a:ln>
        </p:spPr>
      </p:pic>
      <p:pic>
        <p:nvPicPr>
          <p:cNvPr id="5" name="Picture 5" descr="bottom_bar.png"/>
          <p:cNvPicPr>
            <a:picLocks noChangeAspect="1"/>
          </p:cNvPicPr>
          <p:nvPr userDrawn="1"/>
        </p:nvPicPr>
        <p:blipFill>
          <a:blip r:embed="rId3"/>
          <a:srcRect/>
          <a:stretch>
            <a:fillRect/>
          </a:stretch>
        </p:blipFill>
        <p:spPr bwMode="auto">
          <a:xfrm>
            <a:off x="0" y="5530850"/>
            <a:ext cx="9144000" cy="1327150"/>
          </a:xfrm>
          <a:prstGeom prst="rect">
            <a:avLst/>
          </a:prstGeom>
          <a:noFill/>
          <a:ln w="9525">
            <a:noFill/>
            <a:miter lim="800000"/>
            <a:headEnd/>
            <a:tailEnd/>
          </a:ln>
        </p:spPr>
      </p:pic>
      <p:sp>
        <p:nvSpPr>
          <p:cNvPr id="2" name="Title 1"/>
          <p:cNvSpPr>
            <a:spLocks noGrp="1"/>
          </p:cNvSpPr>
          <p:nvPr>
            <p:ph type="title"/>
          </p:nvPr>
        </p:nvSpPr>
        <p:spPr>
          <a:xfrm>
            <a:off x="1146902" y="1035353"/>
            <a:ext cx="6381023" cy="615647"/>
          </a:xfrm>
          <a:prstGeom prst="rect">
            <a:avLst/>
          </a:prstGeom>
        </p:spPr>
        <p:txBody>
          <a:bodyPr lIns="0" tIns="0" rIns="0" bIns="0" anchor="b"/>
          <a:lstStyle>
            <a:lvl1pPr algn="l">
              <a:defRPr sz="2800" cap="all">
                <a:solidFill>
                  <a:srgbClr val="E2231A"/>
                </a:solidFill>
              </a:defRPr>
            </a:lvl1pPr>
          </a:lstStyle>
          <a:p>
            <a:r>
              <a:rPr lang="en-US" dirty="0"/>
              <a:t>Click to edit Master title style</a:t>
            </a:r>
          </a:p>
        </p:txBody>
      </p:sp>
      <p:sp>
        <p:nvSpPr>
          <p:cNvPr id="10" name="Text Placeholder 9"/>
          <p:cNvSpPr>
            <a:spLocks noGrp="1"/>
          </p:cNvSpPr>
          <p:nvPr>
            <p:ph type="body" sz="quarter" idx="10"/>
          </p:nvPr>
        </p:nvSpPr>
        <p:spPr>
          <a:xfrm>
            <a:off x="1146901" y="1995921"/>
            <a:ext cx="7273199" cy="3335999"/>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2400"/>
            </a:lvl1pPr>
            <a:lvl2pPr>
              <a:defRPr sz="2400"/>
            </a:lvl2pPr>
            <a:lvl3pPr>
              <a:defRPr sz="2400"/>
            </a:lvl3pPr>
            <a:lvl4pPr>
              <a:defRPr sz="24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pic>
        <p:nvPicPr>
          <p:cNvPr id="5" name="Picture 17"/>
          <p:cNvPicPr>
            <a:picLocks noChangeAspect="1"/>
          </p:cNvPicPr>
          <p:nvPr userDrawn="1"/>
        </p:nvPicPr>
        <p:blipFill>
          <a:blip r:embed="rId2"/>
          <a:srcRect/>
          <a:stretch>
            <a:fillRect/>
          </a:stretch>
        </p:blipFill>
        <p:spPr bwMode="auto">
          <a:xfrm>
            <a:off x="0" y="0"/>
            <a:ext cx="9144000" cy="690563"/>
          </a:xfrm>
          <a:prstGeom prst="rect">
            <a:avLst/>
          </a:prstGeom>
          <a:noFill/>
          <a:ln w="9525">
            <a:noFill/>
            <a:miter lim="800000"/>
            <a:headEnd/>
            <a:tailEnd/>
          </a:ln>
        </p:spPr>
      </p:pic>
      <p:pic>
        <p:nvPicPr>
          <p:cNvPr id="6" name="Picture 16" descr="photo-mask.png"/>
          <p:cNvPicPr>
            <a:picLocks noChangeAspect="1"/>
          </p:cNvPicPr>
          <p:nvPr userDrawn="1"/>
        </p:nvPicPr>
        <p:blipFill>
          <a:blip r:embed="rId3"/>
          <a:srcRect/>
          <a:stretch>
            <a:fillRect/>
          </a:stretch>
        </p:blipFill>
        <p:spPr bwMode="auto">
          <a:xfrm>
            <a:off x="9237663" y="292100"/>
            <a:ext cx="9144000" cy="6858000"/>
          </a:xfrm>
          <a:prstGeom prst="rect">
            <a:avLst/>
          </a:prstGeom>
          <a:noFill/>
          <a:ln w="9525">
            <a:noFill/>
            <a:miter lim="800000"/>
            <a:headEnd/>
            <a:tailEnd/>
          </a:ln>
        </p:spPr>
      </p:pic>
      <p:pic>
        <p:nvPicPr>
          <p:cNvPr id="7" name="Picture 1" descr="bottom_bar.png"/>
          <p:cNvPicPr>
            <a:picLocks noChangeAspect="1"/>
          </p:cNvPicPr>
          <p:nvPr userDrawn="1"/>
        </p:nvPicPr>
        <p:blipFill>
          <a:blip r:embed="rId4"/>
          <a:srcRect/>
          <a:stretch>
            <a:fillRect/>
          </a:stretch>
        </p:blipFill>
        <p:spPr bwMode="auto">
          <a:xfrm>
            <a:off x="0" y="5530850"/>
            <a:ext cx="9144000" cy="1327150"/>
          </a:xfrm>
          <a:prstGeom prst="rect">
            <a:avLst/>
          </a:prstGeom>
          <a:noFill/>
          <a:ln w="9525">
            <a:noFill/>
            <a:miter lim="800000"/>
            <a:headEnd/>
            <a:tailEnd/>
          </a:ln>
        </p:spPr>
      </p:pic>
      <p:sp>
        <p:nvSpPr>
          <p:cNvPr id="16" name="Picture Placeholder 15"/>
          <p:cNvSpPr>
            <a:spLocks noGrp="1"/>
          </p:cNvSpPr>
          <p:nvPr>
            <p:ph type="pic" sz="quarter" idx="11"/>
          </p:nvPr>
        </p:nvSpPr>
        <p:spPr>
          <a:xfrm>
            <a:off x="5180098" y="150"/>
            <a:ext cx="3963902" cy="6857849"/>
          </a:xfrm>
          <a:custGeom>
            <a:avLst/>
            <a:gdLst>
              <a:gd name="connsiteX0" fmla="*/ 0 w 4065050"/>
              <a:gd name="connsiteY0" fmla="*/ 0 h 6857849"/>
              <a:gd name="connsiteX1" fmla="*/ 4065050 w 4065050"/>
              <a:gd name="connsiteY1" fmla="*/ 0 h 6857849"/>
              <a:gd name="connsiteX2" fmla="*/ 4065050 w 4065050"/>
              <a:gd name="connsiteY2" fmla="*/ 6857849 h 6857849"/>
              <a:gd name="connsiteX3" fmla="*/ 0 w 4065050"/>
              <a:gd name="connsiteY3" fmla="*/ 6857849 h 6857849"/>
              <a:gd name="connsiteX4" fmla="*/ 0 w 4065050"/>
              <a:gd name="connsiteY4" fmla="*/ 0 h 6857849"/>
              <a:gd name="connsiteX0" fmla="*/ 0 w 4065050"/>
              <a:gd name="connsiteY0" fmla="*/ 0 h 6857849"/>
              <a:gd name="connsiteX1" fmla="*/ 4065050 w 4065050"/>
              <a:gd name="connsiteY1" fmla="*/ 0 h 6857849"/>
              <a:gd name="connsiteX2" fmla="*/ 4065050 w 4065050"/>
              <a:gd name="connsiteY2" fmla="*/ 6857849 h 6857849"/>
              <a:gd name="connsiteX3" fmla="*/ 1640835 w 4065050"/>
              <a:gd name="connsiteY3" fmla="*/ 6857849 h 6857849"/>
              <a:gd name="connsiteX4" fmla="*/ 0 w 4065050"/>
              <a:gd name="connsiteY4" fmla="*/ 0 h 6857849"/>
              <a:gd name="connsiteX0" fmla="*/ 0 w 3963902"/>
              <a:gd name="connsiteY0" fmla="*/ 0 h 6857849"/>
              <a:gd name="connsiteX1" fmla="*/ 3963902 w 3963902"/>
              <a:gd name="connsiteY1" fmla="*/ 0 h 6857849"/>
              <a:gd name="connsiteX2" fmla="*/ 3963902 w 3963902"/>
              <a:gd name="connsiteY2" fmla="*/ 6857849 h 6857849"/>
              <a:gd name="connsiteX3" fmla="*/ 1539687 w 3963902"/>
              <a:gd name="connsiteY3" fmla="*/ 6857849 h 6857849"/>
              <a:gd name="connsiteX4" fmla="*/ 0 w 3963902"/>
              <a:gd name="connsiteY4" fmla="*/ 0 h 6857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3902" h="6857849">
                <a:moveTo>
                  <a:pt x="0" y="0"/>
                </a:moveTo>
                <a:lnTo>
                  <a:pt x="3963902" y="0"/>
                </a:lnTo>
                <a:lnTo>
                  <a:pt x="3963902" y="6857849"/>
                </a:lnTo>
                <a:lnTo>
                  <a:pt x="1539687" y="6857849"/>
                </a:lnTo>
                <a:lnTo>
                  <a:pt x="0" y="0"/>
                </a:lnTo>
                <a:close/>
              </a:path>
            </a:pathLst>
          </a:custGeom>
        </p:spPr>
        <p:txBody>
          <a:bodyPr vert="horz"/>
          <a:lstStyle/>
          <a:p>
            <a:pPr lvl="0"/>
            <a:r>
              <a:rPr lang="en-US" noProof="0"/>
              <a:t>Drag picture to placeholder or click icon to add</a:t>
            </a:r>
            <a:endParaRPr lang="en-US" noProof="0" dirty="0"/>
          </a:p>
        </p:txBody>
      </p:sp>
      <p:sp>
        <p:nvSpPr>
          <p:cNvPr id="13" name="Title 1"/>
          <p:cNvSpPr>
            <a:spLocks noGrp="1"/>
          </p:cNvSpPr>
          <p:nvPr>
            <p:ph type="title"/>
          </p:nvPr>
        </p:nvSpPr>
        <p:spPr>
          <a:xfrm>
            <a:off x="1146902" y="1035353"/>
            <a:ext cx="4236311" cy="1143000"/>
          </a:xfrm>
          <a:prstGeom prst="rect">
            <a:avLst/>
          </a:prstGeom>
        </p:spPr>
        <p:txBody>
          <a:bodyPr lIns="0" tIns="0" rIns="0" bIns="0" anchor="b"/>
          <a:lstStyle>
            <a:lvl1pPr algn="l">
              <a:defRPr sz="2800" cap="all">
                <a:solidFill>
                  <a:srgbClr val="E2231A"/>
                </a:solidFill>
              </a:defRPr>
            </a:lvl1pPr>
          </a:lstStyle>
          <a:p>
            <a:r>
              <a:rPr lang="en-US"/>
              <a:t>Click to edit Master title style</a:t>
            </a:r>
            <a:endParaRPr lang="en-US" dirty="0"/>
          </a:p>
        </p:txBody>
      </p:sp>
      <p:sp>
        <p:nvSpPr>
          <p:cNvPr id="14" name="Text Placeholder 9"/>
          <p:cNvSpPr>
            <a:spLocks noGrp="1"/>
          </p:cNvSpPr>
          <p:nvPr>
            <p:ph type="body" sz="quarter" idx="10"/>
          </p:nvPr>
        </p:nvSpPr>
        <p:spPr>
          <a:xfrm>
            <a:off x="1146902" y="2430614"/>
            <a:ext cx="4236312" cy="2901306"/>
          </a:xfrm>
          <a:prstGeom prst="rect">
            <a:avLst/>
          </a:prstGeom>
        </p:spPr>
        <p:txBody>
          <a:bodyPr vert="horz"/>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osing page - blank">
    <p:spTree>
      <p:nvGrpSpPr>
        <p:cNvPr id="1" name=""/>
        <p:cNvGrpSpPr/>
        <p:nvPr/>
      </p:nvGrpSpPr>
      <p:grpSpPr>
        <a:xfrm>
          <a:off x="0" y="0"/>
          <a:ext cx="0" cy="0"/>
          <a:chOff x="0" y="0"/>
          <a:chExt cx="0" cy="0"/>
        </a:xfrm>
      </p:grpSpPr>
      <p:pic>
        <p:nvPicPr>
          <p:cNvPr id="5" name="Picture 5"/>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6" name="Text Placeholder 10"/>
          <p:cNvSpPr txBox="1">
            <a:spLocks/>
          </p:cNvSpPr>
          <p:nvPr userDrawn="1"/>
        </p:nvSpPr>
        <p:spPr>
          <a:xfrm>
            <a:off x="1144588" y="6280150"/>
            <a:ext cx="4587875" cy="252413"/>
          </a:xfrm>
          <a:prstGeom prst="rect">
            <a:avLst/>
          </a:prstGeom>
        </p:spPr>
        <p:txBody>
          <a:bodyPr lIns="0" tIns="0" rIns="0" bIns="0"/>
          <a:lstStyle>
            <a:lvl1pPr marL="0" marR="0" indent="0" algn="l" defTabSz="457200" rtl="0" eaLnBrk="1" fontAlgn="auto" latinLnBrk="0" hangingPunct="1">
              <a:lnSpc>
                <a:spcPct val="100000"/>
              </a:lnSpc>
              <a:spcBef>
                <a:spcPct val="20000"/>
              </a:spcBef>
              <a:spcAft>
                <a:spcPts val="0"/>
              </a:spcAft>
              <a:buClrTx/>
              <a:buSzTx/>
              <a:buFontTx/>
              <a:buNone/>
              <a:tabLst/>
              <a:defRPr sz="1400" b="1" i="0" kern="1200" baseline="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1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CA" dirty="0" err="1"/>
              <a:t>fanshawec.ca</a:t>
            </a:r>
            <a:endParaRPr lang="en-CA" dirty="0"/>
          </a:p>
        </p:txBody>
      </p:sp>
      <p:sp>
        <p:nvSpPr>
          <p:cNvPr id="9" name="Title 1"/>
          <p:cNvSpPr>
            <a:spLocks noGrp="1"/>
          </p:cNvSpPr>
          <p:nvPr>
            <p:ph type="title"/>
          </p:nvPr>
        </p:nvSpPr>
        <p:spPr>
          <a:xfrm>
            <a:off x="1146902" y="1046302"/>
            <a:ext cx="6166108" cy="1439056"/>
          </a:xfrm>
          <a:prstGeom prst="rect">
            <a:avLst/>
          </a:prstGeom>
        </p:spPr>
        <p:txBody>
          <a:bodyPr lIns="0" tIns="0" rIns="0" bIns="0" anchor="b"/>
          <a:lstStyle>
            <a:lvl1pPr algn="l">
              <a:defRPr sz="2800" b="1" i="0" cap="all">
                <a:solidFill>
                  <a:schemeClr val="bg1"/>
                </a:solidFill>
              </a:defRPr>
            </a:lvl1pPr>
          </a:lstStyle>
          <a:p>
            <a:r>
              <a:rPr lang="en-US"/>
              <a:t>Click to edit Master title style</a:t>
            </a:r>
            <a:endParaRPr lang="en-US" dirty="0"/>
          </a:p>
        </p:txBody>
      </p:sp>
      <p:sp>
        <p:nvSpPr>
          <p:cNvPr id="11" name="Text Placeholder 10"/>
          <p:cNvSpPr>
            <a:spLocks noGrp="1"/>
          </p:cNvSpPr>
          <p:nvPr>
            <p:ph type="body" sz="quarter" idx="10"/>
          </p:nvPr>
        </p:nvSpPr>
        <p:spPr>
          <a:xfrm>
            <a:off x="1146902" y="4215253"/>
            <a:ext cx="4587552" cy="1697051"/>
          </a:xfrm>
          <a:prstGeom prst="rect">
            <a:avLst/>
          </a:prstGeom>
        </p:spPr>
        <p:txBody>
          <a:bodyPr vert="horz" lIns="0" tIns="0" rIns="0" bIns="0"/>
          <a:lstStyle>
            <a:lvl1pPr marL="0" marR="0" indent="0" algn="l" defTabSz="457200" rtl="0" eaLnBrk="1" fontAlgn="auto" latinLnBrk="0" hangingPunct="1">
              <a:lnSpc>
                <a:spcPct val="100000"/>
              </a:lnSpc>
              <a:spcBef>
                <a:spcPct val="20000"/>
              </a:spcBef>
              <a:spcAft>
                <a:spcPts val="0"/>
              </a:spcAft>
              <a:buClrTx/>
              <a:buSzTx/>
              <a:buFontTx/>
              <a:buNone/>
              <a:tabLst/>
              <a:defRPr sz="1400" b="0" baseline="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12" name="Text Placeholder 10"/>
          <p:cNvSpPr>
            <a:spLocks noGrp="1"/>
          </p:cNvSpPr>
          <p:nvPr>
            <p:ph type="body" sz="quarter" idx="11"/>
          </p:nvPr>
        </p:nvSpPr>
        <p:spPr>
          <a:xfrm>
            <a:off x="1146902" y="3963562"/>
            <a:ext cx="4587552" cy="251692"/>
          </a:xfrm>
          <a:prstGeom prst="rect">
            <a:avLst/>
          </a:prstGeom>
        </p:spPr>
        <p:txBody>
          <a:bodyPr vert="horz" lIns="0" tIns="0" rIns="0" bIns="0"/>
          <a:lstStyle>
            <a:lvl1pPr marL="0" marR="0" indent="0" algn="l" defTabSz="457200" rtl="0" eaLnBrk="1" fontAlgn="auto" latinLnBrk="0" hangingPunct="1">
              <a:lnSpc>
                <a:spcPct val="100000"/>
              </a:lnSpc>
              <a:spcBef>
                <a:spcPct val="20000"/>
              </a:spcBef>
              <a:spcAft>
                <a:spcPts val="0"/>
              </a:spcAft>
              <a:buClrTx/>
              <a:buSzTx/>
              <a:buFontTx/>
              <a:buNone/>
              <a:tabLst/>
              <a:defRPr sz="1400" b="1" i="0" baseline="0"/>
            </a:lvl1pPr>
            <a:lvl2pPr>
              <a:defRPr sz="1400"/>
            </a:lvl2pPr>
            <a:lvl3pPr>
              <a:defRPr sz="1400"/>
            </a:lvl3pPr>
            <a:lvl4pPr>
              <a:defRPr sz="1400"/>
            </a:lvl4pPr>
            <a:lvl5pPr>
              <a:defRPr sz="1400"/>
            </a:lvl5pPr>
          </a:lstStyle>
          <a:p>
            <a:pPr lvl="0"/>
            <a:r>
              <a:rPr lang="en-US" dirty="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4" name="Subtitle 2"/>
          <p:cNvSpPr txBox="1">
            <a:spLocks/>
          </p:cNvSpPr>
          <p:nvPr userDrawn="1"/>
        </p:nvSpPr>
        <p:spPr>
          <a:xfrm>
            <a:off x="1371600" y="2540000"/>
            <a:ext cx="6400800" cy="1752600"/>
          </a:xfrm>
          <a:prstGeom prst="rect">
            <a:avLst/>
          </a:prstGeom>
        </p:spPr>
        <p:txBody>
          <a:bodyPr>
            <a:normAutofit/>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auto">
              <a:spcBef>
                <a:spcPct val="20000"/>
              </a:spcBef>
              <a:spcAft>
                <a:spcPts val="0"/>
              </a:spcAft>
              <a:buFont typeface="Arial"/>
              <a:buNone/>
              <a:defRPr/>
            </a:pPr>
            <a:endParaRPr lang="en-US" sz="4000" dirty="0">
              <a:latin typeface="+mn-lt"/>
            </a:endParaRPr>
          </a:p>
        </p:txBody>
      </p:sp>
      <p:sp>
        <p:nvSpPr>
          <p:cNvPr id="3" name="Subtitle 2"/>
          <p:cNvSpPr>
            <a:spLocks noGrp="1"/>
          </p:cNvSpPr>
          <p:nvPr>
            <p:ph type="subTitle" idx="1"/>
          </p:nvPr>
        </p:nvSpPr>
        <p:spPr>
          <a:xfrm>
            <a:off x="1371600" y="2804750"/>
            <a:ext cx="6400800" cy="1752600"/>
          </a:xfrm>
          <a:prstGeom prst="rect">
            <a:avLst/>
          </a:prstGeom>
        </p:spPr>
        <p:txBody>
          <a:bodyPr>
            <a:normAutofit/>
          </a:bodyPr>
          <a:lstStyle>
            <a:lvl1pPr marL="0" indent="0" algn="ctr">
              <a:buNone/>
              <a:defRPr sz="40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470F0498-61E3-4602-95CE-09769013FE4A}" type="datetimeFigureOut">
              <a:rPr lang="en-US"/>
              <a:pPr>
                <a:defRPr/>
              </a:pPr>
              <a:t>8/21/2023</a:t>
            </a:fld>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defRPr>
            </a:lvl1pPr>
          </a:lstStyle>
          <a:p>
            <a:pPr>
              <a:defRPr/>
            </a:pPr>
            <a:fld id="{04255EB3-4097-464F-9C34-B4E99367CA6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1143000"/>
          </a:xfrm>
          <a:prstGeom prst="rect">
            <a:avLst/>
          </a:prstGeom>
        </p:spPr>
        <p:txBody>
          <a:bodyPr/>
          <a:lstStyle/>
          <a:p>
            <a:r>
              <a:rPr lang="en-US" dirty="0"/>
              <a:t>Click to edit Master title style</a:t>
            </a:r>
            <a:endParaRPr lang="en-CA" dirty="0"/>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C8403223-EAD7-4539-A428-4EB9DE2FE9B3}" type="datetimeFigureOut">
              <a:rPr lang="en-US"/>
              <a:pPr>
                <a:defRPr/>
              </a:pPr>
              <a:t>8/21/2023</a:t>
            </a:fld>
            <a:endParaRPr lang="en-CA"/>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defRPr>
            </a:lvl1pPr>
          </a:lstStyle>
          <a:p>
            <a:pPr>
              <a:defRPr/>
            </a:pPr>
            <a:fld id="{F14D8F1C-6684-42F0-8F2A-ED4F7B80A267}" type="slidenum">
              <a:rPr lang="en-CA"/>
              <a:pPr>
                <a:defRPr/>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772400" cy="9144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1062038" y="1766888"/>
            <a:ext cx="7769225" cy="19796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62038" y="3898900"/>
            <a:ext cx="7769225" cy="1981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noChangeArrowheads="1"/>
          </p:cNvSpPr>
          <p:nvPr>
            <p:ph type="sldNum" sz="quarter" idx="10"/>
          </p:nvPr>
        </p:nvSpPr>
        <p:spPr>
          <a:xfrm>
            <a:off x="6553200" y="6356350"/>
            <a:ext cx="2133600" cy="365125"/>
          </a:xfrm>
          <a:prstGeom prst="rect">
            <a:avLst/>
          </a:prstGeom>
        </p:spPr>
        <p:txBody>
          <a:bodyPr/>
          <a:lstStyle>
            <a:lvl1pPr fontAlgn="auto">
              <a:spcBef>
                <a:spcPts val="0"/>
              </a:spcBef>
              <a:spcAft>
                <a:spcPts val="0"/>
              </a:spcAft>
              <a:defRPr>
                <a:latin typeface="+mn-lt"/>
              </a:defRPr>
            </a:lvl1pPr>
          </a:lstStyle>
          <a:p>
            <a:pPr>
              <a:defRPr/>
            </a:pPr>
            <a:r>
              <a:rPr lang="en-US"/>
              <a:t>1-</a:t>
            </a:r>
            <a:fld id="{5AEE026C-5CC4-4227-A04A-92EED49CD3C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59" r:id="rId6"/>
    <p:sldLayoutId id="2147483665" r:id="rId7"/>
    <p:sldLayoutId id="2147483666" r:id="rId8"/>
    <p:sldLayoutId id="2147483667" r:id="rId9"/>
    <p:sldLayoutId id="2147483668" r:id="rId10"/>
    <p:sldLayoutId id="2147483669" r:id="rId11"/>
  </p:sldLayoutIdLst>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Trebuchet MS" pitchFamily="34" charset="0"/>
        </a:defRPr>
      </a:lvl2pPr>
      <a:lvl3pPr algn="ctr" defTabSz="457200" rtl="0" fontAlgn="base">
        <a:spcBef>
          <a:spcPct val="0"/>
        </a:spcBef>
        <a:spcAft>
          <a:spcPct val="0"/>
        </a:spcAft>
        <a:defRPr sz="4400">
          <a:solidFill>
            <a:schemeClr val="tx1"/>
          </a:solidFill>
          <a:latin typeface="Trebuchet MS" pitchFamily="34" charset="0"/>
        </a:defRPr>
      </a:lvl3pPr>
      <a:lvl4pPr algn="ctr" defTabSz="457200" rtl="0" fontAlgn="base">
        <a:spcBef>
          <a:spcPct val="0"/>
        </a:spcBef>
        <a:spcAft>
          <a:spcPct val="0"/>
        </a:spcAft>
        <a:defRPr sz="4400">
          <a:solidFill>
            <a:schemeClr val="tx1"/>
          </a:solidFill>
          <a:latin typeface="Trebuchet MS" pitchFamily="34" charset="0"/>
        </a:defRPr>
      </a:lvl4pPr>
      <a:lvl5pPr algn="ctr" defTabSz="457200" rtl="0" fontAlgn="base">
        <a:spcBef>
          <a:spcPct val="0"/>
        </a:spcBef>
        <a:spcAft>
          <a:spcPct val="0"/>
        </a:spcAft>
        <a:defRPr sz="4400">
          <a:solidFill>
            <a:schemeClr val="tx1"/>
          </a:solidFill>
          <a:latin typeface="Trebuchet MS" pitchFamily="34" charset="0"/>
        </a:defRPr>
      </a:lvl5pPr>
      <a:lvl6pPr marL="457200" algn="ctr" defTabSz="457200" rtl="0" fontAlgn="base">
        <a:spcBef>
          <a:spcPct val="0"/>
        </a:spcBef>
        <a:spcAft>
          <a:spcPct val="0"/>
        </a:spcAft>
        <a:defRPr sz="4400">
          <a:solidFill>
            <a:schemeClr val="tx1"/>
          </a:solidFill>
          <a:latin typeface="Trebuchet MS" pitchFamily="34" charset="0"/>
        </a:defRPr>
      </a:lvl6pPr>
      <a:lvl7pPr marL="914400" algn="ctr" defTabSz="457200" rtl="0" fontAlgn="base">
        <a:spcBef>
          <a:spcPct val="0"/>
        </a:spcBef>
        <a:spcAft>
          <a:spcPct val="0"/>
        </a:spcAft>
        <a:defRPr sz="4400">
          <a:solidFill>
            <a:schemeClr val="tx1"/>
          </a:solidFill>
          <a:latin typeface="Trebuchet MS" pitchFamily="34" charset="0"/>
        </a:defRPr>
      </a:lvl7pPr>
      <a:lvl8pPr marL="1371600" algn="ctr" defTabSz="457200" rtl="0" fontAlgn="base">
        <a:spcBef>
          <a:spcPct val="0"/>
        </a:spcBef>
        <a:spcAft>
          <a:spcPct val="0"/>
        </a:spcAft>
        <a:defRPr sz="4400">
          <a:solidFill>
            <a:schemeClr val="tx1"/>
          </a:solidFill>
          <a:latin typeface="Trebuchet MS" pitchFamily="34" charset="0"/>
        </a:defRPr>
      </a:lvl8pPr>
      <a:lvl9pPr marL="1828800" algn="ctr" defTabSz="457200" rtl="0" fontAlgn="base">
        <a:spcBef>
          <a:spcPct val="0"/>
        </a:spcBef>
        <a:spcAft>
          <a:spcPct val="0"/>
        </a:spcAft>
        <a:defRPr sz="4400">
          <a:solidFill>
            <a:schemeClr val="tx1"/>
          </a:solidFill>
          <a:latin typeface="Trebuchet MS"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1.wmf"/><Relationship Id="rId5" Type="http://schemas.openxmlformats.org/officeDocument/2006/relationships/oleObject" Target="../embeddings/oleObject2.bin"/><Relationship Id="rId4" Type="http://schemas.openxmlformats.org/officeDocument/2006/relationships/image" Target="../media/image10.wmf"/></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5.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tMR7jVefRIQ"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203325" y="1316038"/>
            <a:ext cx="6318250" cy="2281237"/>
          </a:xfrm>
        </p:spPr>
        <p:txBody>
          <a:bodyPr rtlCol="0">
            <a:normAutofit/>
          </a:bodyPr>
          <a:lstStyle/>
          <a:p>
            <a:pPr fontAlgn="auto">
              <a:spcAft>
                <a:spcPts val="0"/>
              </a:spcAft>
              <a:defRPr/>
            </a:pPr>
            <a:r>
              <a:rPr lang="en-US" dirty="0"/>
              <a:t>MGMT 6055</a:t>
            </a:r>
            <a:br>
              <a:rPr lang="en-US" dirty="0"/>
            </a:br>
            <a:r>
              <a:rPr lang="en-US" dirty="0"/>
              <a:t>Project Scope &amp; requirements</a:t>
            </a:r>
          </a:p>
        </p:txBody>
      </p:sp>
      <p:sp>
        <p:nvSpPr>
          <p:cNvPr id="6" name="Subtitle 5"/>
          <p:cNvSpPr>
            <a:spLocks noGrp="1"/>
          </p:cNvSpPr>
          <p:nvPr>
            <p:ph type="subTitle" idx="1"/>
          </p:nvPr>
        </p:nvSpPr>
        <p:spPr>
          <a:xfrm>
            <a:off x="1192213" y="3776663"/>
            <a:ext cx="6403975" cy="1566862"/>
          </a:xfrm>
        </p:spPr>
        <p:txBody>
          <a:bodyPr vert="horz" wrap="square" numCol="1" anchor="t" anchorCtr="0" compatLnSpc="1">
            <a:prstTxWarp prst="textNoShape">
              <a:avLst/>
            </a:prstTxWarp>
          </a:bodyPr>
          <a:lstStyle/>
          <a:p>
            <a:r>
              <a:rPr lang="en-US" sz="2000" b="1" cap="none" dirty="0"/>
              <a:t>LAWRENCE KINLIN SCHOOL OF BUSINESS</a:t>
            </a:r>
          </a:p>
          <a:p>
            <a:pPr>
              <a:lnSpc>
                <a:spcPct val="90000"/>
              </a:lnSpc>
            </a:pPr>
            <a:r>
              <a:rPr lang="en-CA" sz="2000" b="1" cap="none" dirty="0"/>
              <a:t>MODULE 14</a:t>
            </a:r>
            <a:endParaRPr lang="en-US" sz="2000" b="1" cap="non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175" y="252413"/>
            <a:ext cx="6381750" cy="906916"/>
          </a:xfrm>
        </p:spPr>
        <p:txBody>
          <a:bodyPr rtlCol="0">
            <a:normAutofit/>
          </a:bodyPr>
          <a:lstStyle/>
          <a:p>
            <a:pPr fontAlgn="auto">
              <a:spcAft>
                <a:spcPts val="0"/>
              </a:spcAft>
              <a:defRPr/>
            </a:pPr>
            <a:r>
              <a:rPr lang="en-CA" dirty="0"/>
              <a:t>Change Management - Inputs</a:t>
            </a:r>
          </a:p>
        </p:txBody>
      </p:sp>
      <p:sp>
        <p:nvSpPr>
          <p:cNvPr id="4" name="Content Placeholder 2"/>
          <p:cNvSpPr txBox="1">
            <a:spLocks/>
          </p:cNvSpPr>
          <p:nvPr/>
        </p:nvSpPr>
        <p:spPr>
          <a:xfrm>
            <a:off x="457200" y="1319209"/>
            <a:ext cx="8229600" cy="4196444"/>
          </a:xfrm>
          <a:prstGeom prst="rect">
            <a:avLst/>
          </a:prstGeom>
        </p:spPr>
        <p:txBody>
          <a:bodyPr>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defRPr/>
            </a:pPr>
            <a:r>
              <a:rPr lang="en-US" b="1" i="1" dirty="0"/>
              <a:t>Project Management Plan – </a:t>
            </a:r>
            <a:r>
              <a:rPr lang="en-US" dirty="0"/>
              <a:t>Includes the change request process, the baseline, etc.</a:t>
            </a:r>
          </a:p>
          <a:p>
            <a:pPr fontAlgn="auto">
              <a:spcAft>
                <a:spcPts val="0"/>
              </a:spcAft>
              <a:defRPr/>
            </a:pPr>
            <a:r>
              <a:rPr lang="en-US" b="1" i="1" dirty="0"/>
              <a:t>Project Documents – </a:t>
            </a:r>
            <a:r>
              <a:rPr lang="en-US" dirty="0"/>
              <a:t>Basis of estimate, requirements traceability matrix, risk reports</a:t>
            </a:r>
            <a:endParaRPr lang="en-US" b="1" i="1" dirty="0"/>
          </a:p>
          <a:p>
            <a:pPr fontAlgn="auto">
              <a:spcAft>
                <a:spcPts val="0"/>
              </a:spcAft>
              <a:defRPr/>
            </a:pPr>
            <a:r>
              <a:rPr lang="en-US" b="1" i="1" dirty="0"/>
              <a:t>Work Performance Reports </a:t>
            </a:r>
            <a:r>
              <a:rPr lang="en-US" dirty="0"/>
              <a:t>– Supplemental information to describe the context for the change, or the current status of the project</a:t>
            </a:r>
          </a:p>
          <a:p>
            <a:pPr fontAlgn="auto">
              <a:spcAft>
                <a:spcPts val="0"/>
              </a:spcAft>
              <a:defRPr/>
            </a:pPr>
            <a:r>
              <a:rPr lang="en-US" b="1" i="1" dirty="0">
                <a:solidFill>
                  <a:schemeClr val="tx2">
                    <a:lumMod val="60000"/>
                    <a:lumOff val="40000"/>
                  </a:schemeClr>
                </a:solidFill>
              </a:rPr>
              <a:t>Change Requests </a:t>
            </a:r>
            <a:r>
              <a:rPr lang="en-US" dirty="0"/>
              <a:t>– Anyone can submit a change request (</a:t>
            </a:r>
            <a:r>
              <a:rPr lang="en-US" i="1" dirty="0"/>
              <a:t>e.g.</a:t>
            </a:r>
            <a:r>
              <a:rPr lang="en-US" dirty="0"/>
              <a:t>, client, team member) – see examples below</a:t>
            </a:r>
          </a:p>
          <a:p>
            <a:pPr fontAlgn="auto">
              <a:spcAft>
                <a:spcPts val="0"/>
              </a:spcAft>
              <a:defRPr/>
            </a:pPr>
            <a:r>
              <a:rPr lang="en-US" b="1" i="1" dirty="0"/>
              <a:t>Enterprise Environmental Factors </a:t>
            </a:r>
            <a:r>
              <a:rPr lang="en-US" dirty="0"/>
              <a:t>– </a:t>
            </a:r>
            <a:r>
              <a:rPr lang="en-US" i="1" dirty="0"/>
              <a:t>E.g.</a:t>
            </a:r>
            <a:r>
              <a:rPr lang="en-US" dirty="0"/>
              <a:t>, external organizational factors that might explain the reason for the proposed change</a:t>
            </a:r>
          </a:p>
          <a:p>
            <a:pPr fontAlgn="auto">
              <a:spcAft>
                <a:spcPts val="0"/>
              </a:spcAft>
              <a:defRPr/>
            </a:pPr>
            <a:r>
              <a:rPr lang="en-US" b="1" i="1" dirty="0"/>
              <a:t>Organizational Process Assets </a:t>
            </a:r>
            <a:r>
              <a:rPr lang="en-US" dirty="0"/>
              <a:t>– </a:t>
            </a:r>
            <a:r>
              <a:rPr lang="en-US" i="1" dirty="0"/>
              <a:t>E.g., </a:t>
            </a:r>
            <a:r>
              <a:rPr lang="en-US" dirty="0"/>
              <a:t>Standard change control procedures used within the organization</a:t>
            </a:r>
          </a:p>
          <a:p>
            <a:pPr fontAlgn="auto">
              <a:spcAft>
                <a:spcPts val="0"/>
              </a:spcAft>
              <a:defRPr/>
            </a:pPr>
            <a:endParaRPr lang="en-US" dirty="0"/>
          </a:p>
          <a:p>
            <a:pPr fontAlgn="auto">
              <a:spcAft>
                <a:spcPts val="0"/>
              </a:spcAft>
              <a:defRPr/>
            </a:pPr>
            <a:endParaRPr lang="en-CA" dirty="0"/>
          </a:p>
        </p:txBody>
      </p:sp>
      <p:graphicFrame>
        <p:nvGraphicFramePr>
          <p:cNvPr id="23557" name="Object 5"/>
          <p:cNvGraphicFramePr>
            <a:graphicFrameLocks noChangeAspect="1"/>
          </p:cNvGraphicFramePr>
          <p:nvPr>
            <p:extLst>
              <p:ext uri="{D42A27DB-BD31-4B8C-83A1-F6EECF244321}">
                <p14:modId xmlns:p14="http://schemas.microsoft.com/office/powerpoint/2010/main" val="3632482148"/>
              </p:ext>
            </p:extLst>
          </p:nvPr>
        </p:nvGraphicFramePr>
        <p:xfrm>
          <a:off x="484413" y="5675533"/>
          <a:ext cx="1618344" cy="1365478"/>
        </p:xfrm>
        <a:graphic>
          <a:graphicData uri="http://schemas.openxmlformats.org/presentationml/2006/ole">
            <mc:AlternateContent xmlns:mc="http://schemas.openxmlformats.org/markup-compatibility/2006">
              <mc:Choice xmlns:v="urn:schemas-microsoft-com:vml" Requires="v">
                <p:oleObj name="Document" showAsIcon="1" r:id="rId3" imgW="914400" imgH="771480" progId="Word.Document.8">
                  <p:embed/>
                </p:oleObj>
              </mc:Choice>
              <mc:Fallback>
                <p:oleObj name="Document" showAsIcon="1" r:id="rId3" imgW="914400" imgH="771480" progId="Word.Document.8">
                  <p:embed/>
                  <p:pic>
                    <p:nvPicPr>
                      <p:cNvPr id="0" name="Picture 5"/>
                      <p:cNvPicPr>
                        <a:picLocks noChangeAspect="1" noChangeArrowheads="1"/>
                      </p:cNvPicPr>
                      <p:nvPr/>
                    </p:nvPicPr>
                    <p:blipFill>
                      <a:blip r:embed="rId4"/>
                      <a:srcRect/>
                      <a:stretch>
                        <a:fillRect/>
                      </a:stretch>
                    </p:blipFill>
                    <p:spPr bwMode="auto">
                      <a:xfrm>
                        <a:off x="484413" y="5675533"/>
                        <a:ext cx="1618344" cy="1365478"/>
                      </a:xfrm>
                      <a:prstGeom prst="rect">
                        <a:avLst/>
                      </a:prstGeom>
                      <a:noFill/>
                    </p:spPr>
                  </p:pic>
                </p:oleObj>
              </mc:Fallback>
            </mc:AlternateContent>
          </a:graphicData>
        </a:graphic>
      </p:graphicFrame>
      <p:graphicFrame>
        <p:nvGraphicFramePr>
          <p:cNvPr id="23558" name="Object 6"/>
          <p:cNvGraphicFramePr>
            <a:graphicFrameLocks noChangeAspect="1"/>
          </p:cNvGraphicFramePr>
          <p:nvPr>
            <p:extLst>
              <p:ext uri="{D42A27DB-BD31-4B8C-83A1-F6EECF244321}">
                <p14:modId xmlns:p14="http://schemas.microsoft.com/office/powerpoint/2010/main" val="838640691"/>
              </p:ext>
            </p:extLst>
          </p:nvPr>
        </p:nvGraphicFramePr>
        <p:xfrm>
          <a:off x="5366657" y="5477957"/>
          <a:ext cx="1524000" cy="1285875"/>
        </p:xfrm>
        <a:graphic>
          <a:graphicData uri="http://schemas.openxmlformats.org/presentationml/2006/ole">
            <mc:AlternateContent xmlns:mc="http://schemas.openxmlformats.org/markup-compatibility/2006">
              <mc:Choice xmlns:v="urn:schemas-microsoft-com:vml" Requires="v">
                <p:oleObj name="Document" showAsIcon="1" r:id="rId5" imgW="914400" imgH="771480" progId="Word.Document.8">
                  <p:embed/>
                </p:oleObj>
              </mc:Choice>
              <mc:Fallback>
                <p:oleObj name="Document" showAsIcon="1" r:id="rId5" imgW="914400" imgH="771480" progId="Word.Document.8">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6657" y="5477957"/>
                        <a:ext cx="1524000"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146175" y="530225"/>
            <a:ext cx="6381750" cy="1143000"/>
          </a:xfrm>
        </p:spPr>
        <p:txBody>
          <a:bodyPr rtlCol="0">
            <a:normAutofit/>
          </a:bodyPr>
          <a:lstStyle/>
          <a:p>
            <a:pPr fontAlgn="auto">
              <a:spcAft>
                <a:spcPts val="0"/>
              </a:spcAft>
              <a:defRPr/>
            </a:pPr>
            <a:r>
              <a:rPr lang="en-CA" altLang="en-US" dirty="0"/>
              <a:t>Example of a Change Request Process</a:t>
            </a:r>
          </a:p>
        </p:txBody>
      </p:sp>
      <p:pic>
        <p:nvPicPr>
          <p:cNvPr id="33794" name="Picture 2"/>
          <p:cNvPicPr>
            <a:picLocks noChangeAspect="1" noChangeArrowheads="1"/>
          </p:cNvPicPr>
          <p:nvPr/>
        </p:nvPicPr>
        <p:blipFill>
          <a:blip r:embed="rId3"/>
          <a:srcRect/>
          <a:stretch>
            <a:fillRect/>
          </a:stretch>
        </p:blipFill>
        <p:spPr bwMode="auto">
          <a:xfrm>
            <a:off x="76200" y="2057400"/>
            <a:ext cx="8763000" cy="2593975"/>
          </a:xfrm>
          <a:prstGeom prst="rect">
            <a:avLst/>
          </a:prstGeom>
          <a:noFill/>
          <a:ln w="9525">
            <a:noFill/>
            <a:miter lim="800000"/>
            <a:headEnd/>
            <a:tailEnd/>
          </a:ln>
        </p:spPr>
      </p:pic>
      <p:sp>
        <p:nvSpPr>
          <p:cNvPr id="33795" name="TextBox 1"/>
          <p:cNvSpPr txBox="1">
            <a:spLocks noChangeArrowheads="1"/>
          </p:cNvSpPr>
          <p:nvPr/>
        </p:nvSpPr>
        <p:spPr bwMode="auto">
          <a:xfrm>
            <a:off x="762000" y="5105400"/>
            <a:ext cx="2743200" cy="646113"/>
          </a:xfrm>
          <a:prstGeom prst="rect">
            <a:avLst/>
          </a:prstGeom>
          <a:noFill/>
          <a:ln w="9525">
            <a:noFill/>
            <a:miter lim="800000"/>
            <a:headEnd/>
            <a:tailEnd/>
          </a:ln>
        </p:spPr>
        <p:txBody>
          <a:bodyPr>
            <a:spAutoFit/>
          </a:bodyPr>
          <a:lstStyle/>
          <a:p>
            <a:r>
              <a:rPr lang="en-US">
                <a:latin typeface="Trebuchet MS" pitchFamily="34" charset="0"/>
              </a:rPr>
              <a:t>CCB = Change Control Board </a:t>
            </a:r>
            <a:endParaRPr lang="en-CA">
              <a:latin typeface="Trebuchet MS"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146175" y="228600"/>
            <a:ext cx="6381750" cy="1143000"/>
          </a:xfrm>
        </p:spPr>
        <p:txBody>
          <a:bodyPr rtlCol="0">
            <a:normAutofit/>
          </a:bodyPr>
          <a:lstStyle/>
          <a:p>
            <a:pPr fontAlgn="auto">
              <a:spcAft>
                <a:spcPts val="0"/>
              </a:spcAft>
              <a:defRPr/>
            </a:pPr>
            <a:r>
              <a:rPr lang="en-CA" altLang="en-US"/>
              <a:t>Another Example of a </a:t>
            </a:r>
            <a:br>
              <a:rPr lang="en-CA" altLang="en-US"/>
            </a:br>
            <a:r>
              <a:rPr lang="en-CA" altLang="en-US"/>
              <a:t>Change Request Process</a:t>
            </a:r>
            <a:endParaRPr lang="en-CA" altLang="en-US" dirty="0"/>
          </a:p>
        </p:txBody>
      </p:sp>
      <p:pic>
        <p:nvPicPr>
          <p:cNvPr id="35842" name="Picture 2"/>
          <p:cNvPicPr>
            <a:picLocks noChangeAspect="1" noChangeArrowheads="1"/>
          </p:cNvPicPr>
          <p:nvPr/>
        </p:nvPicPr>
        <p:blipFill>
          <a:blip r:embed="rId3"/>
          <a:srcRect/>
          <a:stretch>
            <a:fillRect/>
          </a:stretch>
        </p:blipFill>
        <p:spPr bwMode="auto">
          <a:xfrm>
            <a:off x="1722438" y="1371600"/>
            <a:ext cx="7135812" cy="528637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146175" y="304800"/>
            <a:ext cx="6381750" cy="1143000"/>
          </a:xfrm>
        </p:spPr>
        <p:txBody>
          <a:bodyPr rtlCol="0">
            <a:normAutofit/>
          </a:bodyPr>
          <a:lstStyle/>
          <a:p>
            <a:pPr fontAlgn="auto">
              <a:spcAft>
                <a:spcPts val="0"/>
              </a:spcAft>
              <a:defRPr/>
            </a:pPr>
            <a:r>
              <a:rPr lang="en-CA" altLang="en-US"/>
              <a:t>Summary of Elements Commonly Found in Change Request Processes</a:t>
            </a:r>
            <a:endParaRPr lang="en-CA" altLang="en-US" dirty="0"/>
          </a:p>
        </p:txBody>
      </p:sp>
      <p:pic>
        <p:nvPicPr>
          <p:cNvPr id="37890" name="Picture 2"/>
          <p:cNvPicPr>
            <a:picLocks noChangeAspect="1" noChangeArrowheads="1"/>
          </p:cNvPicPr>
          <p:nvPr/>
        </p:nvPicPr>
        <p:blipFill>
          <a:blip r:embed="rId3"/>
          <a:srcRect/>
          <a:stretch>
            <a:fillRect/>
          </a:stretch>
        </p:blipFill>
        <p:spPr bwMode="auto">
          <a:xfrm>
            <a:off x="381000" y="1447800"/>
            <a:ext cx="5857875" cy="5302250"/>
          </a:xfrm>
          <a:prstGeom prst="rect">
            <a:avLst/>
          </a:prstGeom>
          <a:noFill/>
          <a:ln w="9525">
            <a:noFill/>
            <a:miter lim="800000"/>
            <a:headEnd/>
            <a:tailEnd/>
          </a:ln>
        </p:spPr>
      </p:pic>
      <p:sp>
        <p:nvSpPr>
          <p:cNvPr id="2" name="TextBox 1"/>
          <p:cNvSpPr txBox="1"/>
          <p:nvPr/>
        </p:nvSpPr>
        <p:spPr>
          <a:xfrm>
            <a:off x="6229350" y="1790700"/>
            <a:ext cx="2914650" cy="2308225"/>
          </a:xfrm>
          <a:prstGeom prst="rect">
            <a:avLst/>
          </a:prstGeom>
          <a:noFill/>
        </p:spPr>
        <p:txBody>
          <a:bodyPr>
            <a:spAutoFit/>
          </a:bodyPr>
          <a:lstStyle/>
          <a:p>
            <a:pPr fontAlgn="auto">
              <a:spcBef>
                <a:spcPts val="0"/>
              </a:spcBef>
              <a:spcAft>
                <a:spcPts val="0"/>
              </a:spcAft>
              <a:defRPr/>
            </a:pPr>
            <a:r>
              <a:rPr lang="en-US" dirty="0">
                <a:latin typeface="+mn-lt"/>
              </a:rPr>
              <a:t>In well-run projects, this process is formalized:</a:t>
            </a:r>
          </a:p>
          <a:p>
            <a:pPr marL="285750" indent="-285750" fontAlgn="auto">
              <a:spcBef>
                <a:spcPts val="0"/>
              </a:spcBef>
              <a:spcAft>
                <a:spcPts val="0"/>
              </a:spcAft>
              <a:buFont typeface="Arial" panose="020B0604020202020204" pitchFamily="34" charset="0"/>
              <a:buChar char="•"/>
              <a:defRPr/>
            </a:pPr>
            <a:r>
              <a:rPr lang="en-US" dirty="0">
                <a:latin typeface="+mn-lt"/>
              </a:rPr>
              <a:t>Change request procedures are planned  and documented before project execution</a:t>
            </a:r>
          </a:p>
          <a:p>
            <a:pPr marL="285750" indent="-285750" fontAlgn="auto">
              <a:spcBef>
                <a:spcPts val="0"/>
              </a:spcBef>
              <a:spcAft>
                <a:spcPts val="0"/>
              </a:spcAft>
              <a:buFont typeface="Arial" panose="020B0604020202020204" pitchFamily="34" charset="0"/>
              <a:buChar char="•"/>
              <a:defRPr/>
            </a:pPr>
            <a:r>
              <a:rPr lang="en-US" dirty="0">
                <a:latin typeface="+mn-lt"/>
              </a:rPr>
              <a:t>Procedures are followed during project execution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175" y="301625"/>
            <a:ext cx="6381750" cy="1143000"/>
          </a:xfrm>
        </p:spPr>
        <p:txBody>
          <a:bodyPr rtlCol="0">
            <a:normAutofit/>
          </a:bodyPr>
          <a:lstStyle/>
          <a:p>
            <a:pPr fontAlgn="auto">
              <a:spcAft>
                <a:spcPts val="0"/>
              </a:spcAft>
              <a:defRPr/>
            </a:pPr>
            <a:r>
              <a:rPr lang="en-CA"/>
              <a:t>Change Control Boards</a:t>
            </a:r>
            <a:endParaRPr lang="en-CA" dirty="0"/>
          </a:p>
        </p:txBody>
      </p:sp>
      <p:sp>
        <p:nvSpPr>
          <p:cNvPr id="4" name="Content Placeholder 2"/>
          <p:cNvSpPr txBox="1">
            <a:spLocks/>
          </p:cNvSpPr>
          <p:nvPr/>
        </p:nvSpPr>
        <p:spPr>
          <a:xfrm>
            <a:off x="457200" y="1600200"/>
            <a:ext cx="8229600" cy="487680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defRPr/>
            </a:pPr>
            <a:r>
              <a:rPr lang="en-CA" dirty="0"/>
              <a:t>The idea is to </a:t>
            </a:r>
            <a:r>
              <a:rPr lang="en-CA" b="1" dirty="0"/>
              <a:t>make key decisions about change requests </a:t>
            </a:r>
            <a:r>
              <a:rPr lang="en-CA" dirty="0"/>
              <a:t>on the project. These change requests can be submitted by the Client, but also by the Sponsor or Project Team, if something set up at the initiating phase of the project now requires to be changed.</a:t>
            </a:r>
          </a:p>
          <a:p>
            <a:pPr fontAlgn="auto">
              <a:spcAft>
                <a:spcPts val="0"/>
              </a:spcAft>
              <a:defRPr/>
            </a:pPr>
            <a:r>
              <a:rPr lang="en-CA" dirty="0"/>
              <a:t>The </a:t>
            </a:r>
            <a:r>
              <a:rPr lang="en-CA" b="1" dirty="0"/>
              <a:t>CCB will analyze and review the change requests submitted and make a decision whether to accept or reject them.</a:t>
            </a:r>
            <a:endParaRPr lang="en-US" b="1" dirty="0"/>
          </a:p>
          <a:p>
            <a:pPr fontAlgn="auto">
              <a:spcAft>
                <a:spcPts val="0"/>
              </a:spcAft>
              <a:defRPr/>
            </a:pPr>
            <a:endParaRPr lang="en-CA"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175" y="301625"/>
            <a:ext cx="6381750" cy="1143000"/>
          </a:xfrm>
        </p:spPr>
        <p:txBody>
          <a:bodyPr rtlCol="0">
            <a:normAutofit/>
          </a:bodyPr>
          <a:lstStyle/>
          <a:p>
            <a:pPr fontAlgn="auto">
              <a:spcAft>
                <a:spcPts val="0"/>
              </a:spcAft>
              <a:defRPr/>
            </a:pPr>
            <a:r>
              <a:rPr lang="en-CA"/>
              <a:t>Change Control Boards</a:t>
            </a:r>
            <a:endParaRPr lang="en-CA" dirty="0"/>
          </a:p>
        </p:txBody>
      </p:sp>
      <p:sp>
        <p:nvSpPr>
          <p:cNvPr id="4" name="Content Placeholder 2"/>
          <p:cNvSpPr txBox="1">
            <a:spLocks/>
          </p:cNvSpPr>
          <p:nvPr/>
        </p:nvSpPr>
        <p:spPr>
          <a:xfrm>
            <a:off x="457200" y="1600200"/>
            <a:ext cx="8229600" cy="4876800"/>
          </a:xfrm>
          <a:prstGeom prst="rect">
            <a:avLst/>
          </a:prstGeom>
        </p:spPr>
        <p:txBody>
          <a:bodyPr>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defRPr/>
            </a:pPr>
            <a:r>
              <a:rPr lang="en-US" dirty="0"/>
              <a:t>In small projects, the Project Manager may make sole decisions about approving/denying changes</a:t>
            </a:r>
          </a:p>
          <a:p>
            <a:pPr fontAlgn="auto">
              <a:spcAft>
                <a:spcPts val="0"/>
              </a:spcAft>
              <a:defRPr/>
            </a:pPr>
            <a:r>
              <a:rPr lang="en-US" dirty="0"/>
              <a:t>In larger projects, Change Control Boards (CCBs) are committees that are established to make decisions about project changes</a:t>
            </a:r>
          </a:p>
          <a:p>
            <a:pPr fontAlgn="auto">
              <a:spcAft>
                <a:spcPts val="0"/>
              </a:spcAft>
              <a:defRPr/>
            </a:pPr>
            <a:r>
              <a:rPr lang="en-CA" i="1" dirty="0"/>
              <a:t>Who sits on a Change Control Board? </a:t>
            </a:r>
            <a:r>
              <a:rPr lang="en-CA" dirty="0"/>
              <a:t>This is determined during the project planning stage and may include:</a:t>
            </a:r>
          </a:p>
          <a:p>
            <a:pPr lvl="1" fontAlgn="auto">
              <a:spcAft>
                <a:spcPts val="0"/>
              </a:spcAft>
              <a:defRPr/>
            </a:pPr>
            <a:r>
              <a:rPr lang="en-CA" dirty="0"/>
              <a:t>Sponsor</a:t>
            </a:r>
          </a:p>
          <a:p>
            <a:pPr lvl="1" fontAlgn="auto">
              <a:spcAft>
                <a:spcPts val="0"/>
              </a:spcAft>
              <a:defRPr/>
            </a:pPr>
            <a:r>
              <a:rPr lang="en-CA" dirty="0"/>
              <a:t>Senior Management</a:t>
            </a:r>
          </a:p>
          <a:p>
            <a:pPr lvl="1" fontAlgn="auto">
              <a:spcAft>
                <a:spcPts val="0"/>
              </a:spcAft>
              <a:defRPr/>
            </a:pPr>
            <a:r>
              <a:rPr lang="en-CA" dirty="0"/>
              <a:t>Client Representatives</a:t>
            </a:r>
          </a:p>
          <a:p>
            <a:pPr lvl="1" fontAlgn="auto">
              <a:spcAft>
                <a:spcPts val="0"/>
              </a:spcAft>
              <a:defRPr/>
            </a:pPr>
            <a:r>
              <a:rPr lang="en-CA" dirty="0"/>
              <a:t>PMO Representatives</a:t>
            </a:r>
          </a:p>
          <a:p>
            <a:pPr lvl="1" fontAlgn="auto">
              <a:spcAft>
                <a:spcPts val="0"/>
              </a:spcAft>
              <a:defRPr/>
            </a:pPr>
            <a:r>
              <a:rPr lang="en-CA" dirty="0"/>
              <a:t>Project Manager </a:t>
            </a:r>
          </a:p>
          <a:p>
            <a:pPr lvl="1" fontAlgn="auto">
              <a:spcAft>
                <a:spcPts val="0"/>
              </a:spcAft>
              <a:defRPr/>
            </a:pPr>
            <a:r>
              <a:rPr lang="en-CA" dirty="0"/>
              <a:t>Key team members</a:t>
            </a:r>
          </a:p>
          <a:p>
            <a:pPr lvl="1" fontAlgn="auto">
              <a:spcAft>
                <a:spcPts val="0"/>
              </a:spcAft>
              <a:defRPr/>
            </a:pPr>
            <a:r>
              <a:rPr lang="en-US" dirty="0"/>
              <a:t>Key suppliers</a:t>
            </a:r>
            <a:endParaRPr lang="en-CA" dirty="0"/>
          </a:p>
          <a:p>
            <a:pPr lvl="1" fontAlgn="auto">
              <a:spcAft>
                <a:spcPts val="0"/>
              </a:spcAft>
              <a:defRPr/>
            </a:pPr>
            <a:r>
              <a:rPr lang="en-CA" dirty="0"/>
              <a:t>Other stakeholders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175" y="230188"/>
            <a:ext cx="6381750" cy="1143000"/>
          </a:xfrm>
        </p:spPr>
        <p:txBody>
          <a:bodyPr rtlCol="0">
            <a:normAutofit/>
          </a:bodyPr>
          <a:lstStyle/>
          <a:p>
            <a:pPr fontAlgn="auto">
              <a:spcAft>
                <a:spcPts val="0"/>
              </a:spcAft>
              <a:defRPr/>
            </a:pPr>
            <a:r>
              <a:rPr lang="en-CA"/>
              <a:t>Change Management – T/T</a:t>
            </a:r>
            <a:endParaRPr lang="en-CA" dirty="0"/>
          </a:p>
        </p:txBody>
      </p:sp>
      <p:sp>
        <p:nvSpPr>
          <p:cNvPr id="4" name="Content Placeholder 2"/>
          <p:cNvSpPr txBox="1">
            <a:spLocks/>
          </p:cNvSpPr>
          <p:nvPr/>
        </p:nvSpPr>
        <p:spPr>
          <a:xfrm>
            <a:off x="457200" y="1600199"/>
            <a:ext cx="8229600" cy="4376057"/>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defRPr/>
            </a:pPr>
            <a:r>
              <a:rPr lang="en-US" dirty="0"/>
              <a:t>Expert judgement</a:t>
            </a:r>
          </a:p>
          <a:p>
            <a:pPr fontAlgn="auto">
              <a:spcAft>
                <a:spcPts val="0"/>
              </a:spcAft>
              <a:defRPr/>
            </a:pPr>
            <a:r>
              <a:rPr lang="en-US" dirty="0"/>
              <a:t>Change control tools (</a:t>
            </a:r>
            <a:r>
              <a:rPr lang="en-US" i="1" dirty="0"/>
              <a:t>e.g.</a:t>
            </a:r>
            <a:r>
              <a:rPr lang="en-US" dirty="0"/>
              <a:t>, using change process flow charts, change request software)</a:t>
            </a:r>
          </a:p>
          <a:p>
            <a:pPr fontAlgn="auto">
              <a:spcAft>
                <a:spcPts val="0"/>
              </a:spcAft>
              <a:defRPr/>
            </a:pPr>
            <a:r>
              <a:rPr lang="en-US" dirty="0"/>
              <a:t>Data analysis (alternatives, cost-benefit analysis)</a:t>
            </a:r>
          </a:p>
          <a:p>
            <a:pPr fontAlgn="auto">
              <a:spcAft>
                <a:spcPts val="0"/>
              </a:spcAft>
              <a:defRPr/>
            </a:pPr>
            <a:r>
              <a:rPr lang="en-US" dirty="0"/>
              <a:t>Decision making (voting, multi-criteria decision-making, etc.)</a:t>
            </a:r>
          </a:p>
          <a:p>
            <a:pPr fontAlgn="auto">
              <a:spcAft>
                <a:spcPts val="0"/>
              </a:spcAft>
              <a:defRPr/>
            </a:pPr>
            <a:r>
              <a:rPr lang="en-US" dirty="0"/>
              <a:t>Meetings</a:t>
            </a:r>
          </a:p>
          <a:p>
            <a:pPr fontAlgn="auto">
              <a:spcAft>
                <a:spcPts val="0"/>
              </a:spcAft>
              <a:defRPr/>
            </a:pPr>
            <a:endParaRPr lang="en-US" dirty="0"/>
          </a:p>
          <a:p>
            <a:pPr fontAlgn="auto">
              <a:spcAft>
                <a:spcPts val="0"/>
              </a:spcAft>
              <a:defRPr/>
            </a:pPr>
            <a:endParaRPr lang="en-US" dirty="0"/>
          </a:p>
          <a:p>
            <a:pPr fontAlgn="auto">
              <a:spcAft>
                <a:spcPts val="0"/>
              </a:spcAft>
              <a:defRPr/>
            </a:pPr>
            <a:endParaRPr lang="en-US" dirty="0"/>
          </a:p>
          <a:p>
            <a:pPr fontAlgn="auto">
              <a:spcAft>
                <a:spcPts val="0"/>
              </a:spcAft>
              <a:defRPr/>
            </a:pPr>
            <a:endParaRPr lang="en-CA"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175" y="225425"/>
            <a:ext cx="6381750" cy="1143000"/>
          </a:xfrm>
        </p:spPr>
        <p:txBody>
          <a:bodyPr rtlCol="0">
            <a:normAutofit/>
          </a:bodyPr>
          <a:lstStyle/>
          <a:p>
            <a:pPr fontAlgn="auto">
              <a:spcAft>
                <a:spcPts val="0"/>
              </a:spcAft>
              <a:defRPr/>
            </a:pPr>
            <a:r>
              <a:rPr lang="en-CA"/>
              <a:t>Change Management - PMBOK</a:t>
            </a:r>
            <a:endParaRPr lang="en-CA" dirty="0"/>
          </a:p>
        </p:txBody>
      </p:sp>
      <p:sp>
        <p:nvSpPr>
          <p:cNvPr id="3" name="Content Placeholder 2"/>
          <p:cNvSpPr txBox="1">
            <a:spLocks/>
          </p:cNvSpPr>
          <p:nvPr/>
        </p:nvSpPr>
        <p:spPr>
          <a:xfrm>
            <a:off x="520700" y="1600200"/>
            <a:ext cx="8229600" cy="4419600"/>
          </a:xfrm>
          <a:prstGeom prst="rect">
            <a:avLst/>
          </a:prstGeom>
        </p:spPr>
        <p:txBody>
          <a:bodyPr>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defRPr/>
            </a:pPr>
            <a:r>
              <a:rPr lang="en-CA" dirty="0"/>
              <a:t>Before deciding to approve or reject a proposed change, the Project Manager or CCB must determine is the impact of the change on the project:</a:t>
            </a:r>
          </a:p>
          <a:p>
            <a:pPr lvl="1" fontAlgn="auto">
              <a:spcAft>
                <a:spcPts val="0"/>
              </a:spcAft>
              <a:defRPr/>
            </a:pPr>
            <a:r>
              <a:rPr lang="en-CA" dirty="0"/>
              <a:t>More resources required ?</a:t>
            </a:r>
          </a:p>
          <a:p>
            <a:pPr lvl="1" fontAlgn="auto">
              <a:spcAft>
                <a:spcPts val="0"/>
              </a:spcAft>
              <a:defRPr/>
            </a:pPr>
            <a:r>
              <a:rPr lang="en-CA" dirty="0"/>
              <a:t>Schedule changes ?</a:t>
            </a:r>
          </a:p>
          <a:p>
            <a:pPr lvl="1" fontAlgn="auto">
              <a:spcAft>
                <a:spcPts val="0"/>
              </a:spcAft>
              <a:defRPr/>
            </a:pPr>
            <a:r>
              <a:rPr lang="en-CA" dirty="0"/>
              <a:t>Changes to product features ?</a:t>
            </a:r>
          </a:p>
          <a:p>
            <a:pPr lvl="1" fontAlgn="auto">
              <a:spcAft>
                <a:spcPts val="0"/>
              </a:spcAft>
              <a:defRPr/>
            </a:pPr>
            <a:r>
              <a:rPr lang="en-US" dirty="0"/>
              <a:t>Changes to the budget ?</a:t>
            </a:r>
          </a:p>
          <a:p>
            <a:pPr lvl="1" fontAlgn="auto">
              <a:spcAft>
                <a:spcPts val="0"/>
              </a:spcAft>
              <a:defRPr/>
            </a:pPr>
            <a:r>
              <a:rPr lang="en-US" dirty="0"/>
              <a:t>Changes to project risks ?</a:t>
            </a:r>
          </a:p>
          <a:p>
            <a:pPr lvl="1" fontAlgn="auto">
              <a:spcAft>
                <a:spcPts val="0"/>
              </a:spcAft>
              <a:defRPr/>
            </a:pPr>
            <a:r>
              <a:rPr lang="en-US" dirty="0"/>
              <a:t>Impact on existing contracts (e.g., supply contracts)?</a:t>
            </a:r>
            <a:endParaRPr lang="en-CA" dirty="0"/>
          </a:p>
          <a:p>
            <a:pPr lvl="1" fontAlgn="auto">
              <a:spcAft>
                <a:spcPts val="0"/>
              </a:spcAft>
              <a:defRPr/>
            </a:pPr>
            <a:r>
              <a:rPr lang="en-CA" dirty="0"/>
              <a:t>Impact to the project baseline ?</a:t>
            </a:r>
          </a:p>
          <a:p>
            <a:pPr lvl="1" fontAlgn="auto">
              <a:spcAft>
                <a:spcPts val="0"/>
              </a:spcAft>
              <a:defRPr/>
            </a:pPr>
            <a:endParaRPr lang="en-CA" dirty="0"/>
          </a:p>
          <a:p>
            <a:pPr fontAlgn="auto">
              <a:spcAft>
                <a:spcPts val="0"/>
              </a:spcAft>
              <a:defRPr/>
            </a:pPr>
            <a:endParaRPr lang="en-CA" dirty="0"/>
          </a:p>
          <a:p>
            <a:pPr fontAlgn="auto">
              <a:spcAft>
                <a:spcPts val="0"/>
              </a:spcAft>
              <a:defRPr/>
            </a:pPr>
            <a:endParaRPr lang="en-CA"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175" y="36513"/>
            <a:ext cx="6381750" cy="1143000"/>
          </a:xfrm>
        </p:spPr>
        <p:txBody>
          <a:bodyPr rtlCol="0">
            <a:normAutofit/>
          </a:bodyPr>
          <a:lstStyle/>
          <a:p>
            <a:pPr fontAlgn="auto">
              <a:spcAft>
                <a:spcPts val="0"/>
              </a:spcAft>
              <a:defRPr/>
            </a:pPr>
            <a:r>
              <a:rPr lang="en-CA"/>
              <a:t>Change Management – Outputs</a:t>
            </a:r>
            <a:endParaRPr lang="en-CA" dirty="0"/>
          </a:p>
        </p:txBody>
      </p:sp>
      <p:sp>
        <p:nvSpPr>
          <p:cNvPr id="4" name="Content Placeholder 2"/>
          <p:cNvSpPr txBox="1">
            <a:spLocks/>
          </p:cNvSpPr>
          <p:nvPr/>
        </p:nvSpPr>
        <p:spPr>
          <a:xfrm>
            <a:off x="554038" y="1422400"/>
            <a:ext cx="8458200" cy="4724400"/>
          </a:xfrm>
          <a:prstGeom prst="rect">
            <a:avLst/>
          </a:prstGeom>
        </p:spPr>
        <p:txBody>
          <a:bodyPr>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defRPr/>
            </a:pPr>
            <a:r>
              <a:rPr lang="en-US" sz="4400" b="1" i="1" dirty="0">
                <a:solidFill>
                  <a:schemeClr val="tx2">
                    <a:lumMod val="60000"/>
                    <a:lumOff val="40000"/>
                  </a:schemeClr>
                </a:solidFill>
              </a:rPr>
              <a:t>Approved change requests</a:t>
            </a:r>
          </a:p>
          <a:p>
            <a:pPr fontAlgn="auto">
              <a:spcAft>
                <a:spcPts val="0"/>
              </a:spcAft>
              <a:defRPr/>
            </a:pPr>
            <a:r>
              <a:rPr lang="en-US" sz="4400" b="1" i="1" dirty="0"/>
              <a:t>Project management plan updates</a:t>
            </a:r>
            <a:r>
              <a:rPr lang="en-US" sz="4400" dirty="0"/>
              <a:t> – if an update to the change management process is needed</a:t>
            </a:r>
            <a:endParaRPr lang="en-US" sz="4400" b="1" i="1" dirty="0"/>
          </a:p>
          <a:p>
            <a:pPr fontAlgn="auto">
              <a:spcAft>
                <a:spcPts val="0"/>
              </a:spcAft>
              <a:defRPr/>
            </a:pPr>
            <a:r>
              <a:rPr lang="en-US" sz="4400" b="1" i="1" dirty="0">
                <a:solidFill>
                  <a:schemeClr val="tx2">
                    <a:lumMod val="60000"/>
                    <a:lumOff val="40000"/>
                  </a:schemeClr>
                </a:solidFill>
              </a:rPr>
              <a:t>Project document updates </a:t>
            </a:r>
            <a:r>
              <a:rPr lang="en-US" sz="4400" b="1" i="1" dirty="0"/>
              <a:t>– </a:t>
            </a:r>
            <a:r>
              <a:rPr lang="en-US" sz="4400" dirty="0"/>
              <a:t>e.g., budgets, schedules, requirements documents, change logs (see below)</a:t>
            </a:r>
            <a:endParaRPr lang="en-US" sz="4400" b="1" i="1" dirty="0"/>
          </a:p>
          <a:p>
            <a:pPr fontAlgn="auto">
              <a:spcAft>
                <a:spcPts val="0"/>
              </a:spcAft>
              <a:defRPr/>
            </a:pPr>
            <a:endParaRPr lang="en-US" dirty="0"/>
          </a:p>
          <a:p>
            <a:pPr fontAlgn="auto">
              <a:spcAft>
                <a:spcPts val="0"/>
              </a:spcAft>
              <a:defRPr/>
            </a:pPr>
            <a:endParaRPr lang="en-US" dirty="0"/>
          </a:p>
          <a:p>
            <a:pPr fontAlgn="auto">
              <a:spcAft>
                <a:spcPts val="0"/>
              </a:spcAft>
              <a:defRPr/>
            </a:pPr>
            <a:endParaRPr lang="en-US" dirty="0"/>
          </a:p>
          <a:p>
            <a:pPr fontAlgn="auto">
              <a:spcAft>
                <a:spcPts val="0"/>
              </a:spcAft>
              <a:defRPr/>
            </a:pPr>
            <a:endParaRPr lang="en-CA" dirty="0"/>
          </a:p>
        </p:txBody>
      </p:sp>
      <p:graphicFrame>
        <p:nvGraphicFramePr>
          <p:cNvPr id="3" name="Object 2">
            <a:extLst>
              <a:ext uri="{FF2B5EF4-FFF2-40B4-BE49-F238E27FC236}">
                <a16:creationId xmlns:a16="http://schemas.microsoft.com/office/drawing/2014/main" id="{68C1539D-8B2F-41D5-AAA6-0D06E083CF09}"/>
              </a:ext>
            </a:extLst>
          </p:cNvPr>
          <p:cNvGraphicFramePr>
            <a:graphicFrameLocks noChangeAspect="1"/>
          </p:cNvGraphicFramePr>
          <p:nvPr>
            <p:extLst>
              <p:ext uri="{D42A27DB-BD31-4B8C-83A1-F6EECF244321}">
                <p14:modId xmlns:p14="http://schemas.microsoft.com/office/powerpoint/2010/main" val="267901578"/>
              </p:ext>
            </p:extLst>
          </p:nvPr>
        </p:nvGraphicFramePr>
        <p:xfrm>
          <a:off x="1146175" y="5542948"/>
          <a:ext cx="914400" cy="771525"/>
        </p:xfrm>
        <a:graphic>
          <a:graphicData uri="http://schemas.openxmlformats.org/presentationml/2006/ole">
            <mc:AlternateContent xmlns:mc="http://schemas.openxmlformats.org/markup-compatibility/2006">
              <mc:Choice xmlns:v="urn:schemas-microsoft-com:vml" Requires="v">
                <p:oleObj name="Worksheet" showAsIcon="1" r:id="rId3" imgW="914400" imgH="771525" progId="Excel.Sheet.8">
                  <p:embed/>
                </p:oleObj>
              </mc:Choice>
              <mc:Fallback>
                <p:oleObj name="Worksheet" showAsIcon="1" r:id="rId3" imgW="914400" imgH="771525" progId="Excel.Sheet.8">
                  <p:embed/>
                  <p:pic>
                    <p:nvPicPr>
                      <p:cNvPr id="0" name=""/>
                      <p:cNvPicPr/>
                      <p:nvPr/>
                    </p:nvPicPr>
                    <p:blipFill>
                      <a:blip r:embed="rId4"/>
                      <a:stretch>
                        <a:fillRect/>
                      </a:stretch>
                    </p:blipFill>
                    <p:spPr>
                      <a:xfrm>
                        <a:off x="1146175" y="5542948"/>
                        <a:ext cx="914400" cy="771525"/>
                      </a:xfrm>
                      <a:prstGeom prst="rect">
                        <a:avLst/>
                      </a:prstGeom>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175" y="301625"/>
            <a:ext cx="6381750" cy="1143000"/>
          </a:xfrm>
        </p:spPr>
        <p:txBody>
          <a:bodyPr rtlCol="0">
            <a:normAutofit/>
          </a:bodyPr>
          <a:lstStyle/>
          <a:p>
            <a:pPr fontAlgn="auto">
              <a:spcAft>
                <a:spcPts val="0"/>
              </a:spcAft>
              <a:defRPr/>
            </a:pPr>
            <a:r>
              <a:rPr lang="en-CA"/>
              <a:t>Change Management - PMBOK</a:t>
            </a:r>
            <a:endParaRPr lang="en-CA" dirty="0"/>
          </a:p>
        </p:txBody>
      </p:sp>
      <p:sp>
        <p:nvSpPr>
          <p:cNvPr id="4" name="Content Placeholder 2"/>
          <p:cNvSpPr txBox="1">
            <a:spLocks/>
          </p:cNvSpPr>
          <p:nvPr/>
        </p:nvSpPr>
        <p:spPr>
          <a:xfrm>
            <a:off x="457200" y="1600200"/>
            <a:ext cx="8229600" cy="236220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defRPr/>
            </a:pPr>
            <a:r>
              <a:rPr lang="en-CA" dirty="0"/>
              <a:t>Change requests can include </a:t>
            </a:r>
            <a:r>
              <a:rPr lang="en-CA" i="1" dirty="0"/>
              <a:t>corrective</a:t>
            </a:r>
            <a:r>
              <a:rPr lang="en-CA" dirty="0"/>
              <a:t> action, </a:t>
            </a:r>
            <a:r>
              <a:rPr lang="en-CA" i="1" dirty="0"/>
              <a:t>preventive</a:t>
            </a:r>
            <a:r>
              <a:rPr lang="en-CA" dirty="0"/>
              <a:t> action and </a:t>
            </a:r>
            <a:r>
              <a:rPr lang="en-CA" i="1" dirty="0"/>
              <a:t>defect</a:t>
            </a:r>
            <a:r>
              <a:rPr lang="en-CA" dirty="0"/>
              <a:t> repairs</a:t>
            </a:r>
          </a:p>
          <a:p>
            <a:pPr fontAlgn="auto">
              <a:spcAft>
                <a:spcPts val="0"/>
              </a:spcAft>
              <a:defRPr/>
            </a:pPr>
            <a:endParaRPr lang="en-CA" dirty="0"/>
          </a:p>
          <a:p>
            <a:pPr fontAlgn="auto">
              <a:spcAft>
                <a:spcPts val="0"/>
              </a:spcAft>
              <a:defRPr/>
            </a:pPr>
            <a:r>
              <a:rPr lang="en-US" dirty="0"/>
              <a:t>The change request document is an important tool for change management</a:t>
            </a:r>
          </a:p>
          <a:p>
            <a:pPr fontAlgn="auto">
              <a:spcAft>
                <a:spcPts val="0"/>
              </a:spcAft>
              <a:defRPr/>
            </a:pPr>
            <a:endParaRPr lang="en-C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9100" y="727075"/>
            <a:ext cx="6381750" cy="615950"/>
          </a:xfrm>
        </p:spPr>
        <p:txBody>
          <a:bodyPr rtlCol="0">
            <a:normAutofit/>
          </a:bodyPr>
          <a:lstStyle/>
          <a:p>
            <a:pPr fontAlgn="auto">
              <a:spcAft>
                <a:spcPts val="0"/>
              </a:spcAft>
              <a:defRPr/>
            </a:pPr>
            <a:r>
              <a:rPr lang="en-CA" dirty="0"/>
              <a:t>Learning Objectives</a:t>
            </a:r>
          </a:p>
        </p:txBody>
      </p:sp>
      <p:sp>
        <p:nvSpPr>
          <p:cNvPr id="16386" name="Content Placeholder 2"/>
          <p:cNvSpPr>
            <a:spLocks noGrp="1"/>
          </p:cNvSpPr>
          <p:nvPr>
            <p:ph type="body" sz="quarter" idx="10"/>
          </p:nvPr>
        </p:nvSpPr>
        <p:spPr bwMode="auto">
          <a:xfrm>
            <a:off x="260350" y="1990725"/>
            <a:ext cx="7273925" cy="2870200"/>
          </a:xfrm>
          <a:noFill/>
          <a:ln>
            <a:miter lim="800000"/>
            <a:headEnd/>
            <a:tailEnd/>
          </a:ln>
        </p:spPr>
        <p:txBody>
          <a:bodyPr wrap="square" lIns="91440" tIns="45720" rIns="91440" bIns="45720" numCol="1" anchor="t" anchorCtr="0" compatLnSpc="1">
            <a:prstTxWarp prst="textNoShape">
              <a:avLst/>
            </a:prstTxWarp>
          </a:bodyPr>
          <a:lstStyle/>
          <a:p>
            <a:pPr fontAlgn="base">
              <a:spcAft>
                <a:spcPct val="0"/>
              </a:spcAft>
              <a:buFont typeface="Arial" charset="0"/>
              <a:buNone/>
            </a:pPr>
            <a:r>
              <a:rPr lang="en-CA" dirty="0"/>
              <a:t>Change Management (CM)</a:t>
            </a:r>
          </a:p>
          <a:p>
            <a:pPr fontAlgn="base">
              <a:spcAft>
                <a:spcPct val="0"/>
              </a:spcAft>
              <a:buFont typeface="Arial" charset="0"/>
              <a:buNone/>
            </a:pPr>
            <a:endParaRPr lang="en-CA" dirty="0"/>
          </a:p>
          <a:p>
            <a:pPr fontAlgn="base">
              <a:spcAft>
                <a:spcPct val="0"/>
              </a:spcAft>
              <a:buFont typeface="Arial" charset="0"/>
              <a:buNone/>
            </a:pPr>
            <a:endParaRPr lang="en-CA" dirty="0"/>
          </a:p>
          <a:p>
            <a:pPr fontAlgn="base">
              <a:spcAft>
                <a:spcPct val="0"/>
              </a:spcAft>
              <a:buFont typeface="Arial" charset="0"/>
              <a:buNone/>
            </a:pPr>
            <a:endParaRPr lang="en-CA" dirty="0"/>
          </a:p>
        </p:txBody>
      </p:sp>
      <p:pic>
        <p:nvPicPr>
          <p:cNvPr id="16387" name="Picture 3" descr="C:\Users\Christine\AppData\Local\Microsoft\Windows\INetCache\IE\YDDF3Z2B\change[1].jpg"/>
          <p:cNvPicPr>
            <a:picLocks noChangeAspect="1" noChangeArrowheads="1"/>
          </p:cNvPicPr>
          <p:nvPr/>
        </p:nvPicPr>
        <p:blipFill>
          <a:blip r:embed="rId3"/>
          <a:srcRect/>
          <a:stretch>
            <a:fillRect/>
          </a:stretch>
        </p:blipFill>
        <p:spPr bwMode="auto">
          <a:xfrm>
            <a:off x="6392862" y="727075"/>
            <a:ext cx="2282825" cy="1712913"/>
          </a:xfrm>
          <a:prstGeom prst="rect">
            <a:avLst/>
          </a:prstGeom>
          <a:noFill/>
          <a:ln w="9525">
            <a:noFill/>
            <a:miter lim="800000"/>
            <a:headEnd/>
            <a:tailEnd/>
          </a:ln>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168" y="3619500"/>
            <a:ext cx="6255544"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175" y="1035050"/>
            <a:ext cx="6381750" cy="615950"/>
          </a:xfrm>
        </p:spPr>
        <p:txBody>
          <a:bodyPr rtlCol="0">
            <a:normAutofit/>
          </a:bodyPr>
          <a:lstStyle/>
          <a:p>
            <a:pPr fontAlgn="auto">
              <a:spcAft>
                <a:spcPts val="0"/>
              </a:spcAft>
              <a:defRPr/>
            </a:pPr>
            <a:r>
              <a:rPr lang="en-CA"/>
              <a:t>Video Clip</a:t>
            </a:r>
            <a:endParaRPr lang="en-CA" dirty="0"/>
          </a:p>
        </p:txBody>
      </p:sp>
      <p:sp>
        <p:nvSpPr>
          <p:cNvPr id="58370" name="Content Placeholder 6"/>
          <p:cNvSpPr>
            <a:spLocks noGrp="1"/>
          </p:cNvSpPr>
          <p:nvPr>
            <p:ph type="body" sz="quarter" idx="10"/>
          </p:nvPr>
        </p:nvSpPr>
        <p:spPr bwMode="auto">
          <a:xfrm>
            <a:off x="1146175" y="1995488"/>
            <a:ext cx="7273925" cy="3336925"/>
          </a:xfrm>
          <a:noFill/>
          <a:ln>
            <a:miter lim="800000"/>
            <a:headEnd/>
            <a:tailEnd/>
          </a:ln>
        </p:spPr>
        <p:txBody>
          <a:bodyPr wrap="square" lIns="91440" tIns="45720" rIns="91440" bIns="45720" numCol="1" anchor="t" anchorCtr="0" compatLnSpc="1">
            <a:prstTxWarp prst="textNoShape">
              <a:avLst/>
            </a:prstTxWarp>
          </a:bodyPr>
          <a:lstStyle/>
          <a:p>
            <a:pPr fontAlgn="base">
              <a:spcAft>
                <a:spcPct val="0"/>
              </a:spcAft>
              <a:buFont typeface="Arial" charset="0"/>
              <a:buNone/>
            </a:pPr>
            <a:endParaRPr lang="en-US" dirty="0"/>
          </a:p>
          <a:p>
            <a:pPr fontAlgn="base">
              <a:spcAft>
                <a:spcPct val="0"/>
              </a:spcAft>
              <a:buFont typeface="Arial" charset="0"/>
              <a:buNone/>
            </a:pPr>
            <a:r>
              <a:rPr lang="en-US" dirty="0"/>
              <a:t>Video: Managing Change – How to Manage Project Change </a:t>
            </a:r>
            <a:r>
              <a:rPr lang="en-US" dirty="0">
                <a:hlinkClick r:id="rId3">
                  <a:extLst>
                    <a:ext uri="{A12FA001-AC4F-418D-AE19-62706E023703}">
                      <ahyp:hlinkClr xmlns:ahyp="http://schemas.microsoft.com/office/drawing/2018/hyperlinkcolor" val="tx"/>
                    </a:ext>
                  </a:extLst>
                </a:hlinkClick>
              </a:rPr>
              <a:t>https://www.youtube.com/watch?v=tMR7jVefRIQ </a:t>
            </a:r>
            <a:r>
              <a:rPr lang="en-US" dirty="0"/>
              <a:t>(note: In this video, the presenter mentions the Statement of Work, but in our course (and PMBOK), we would refer to the Scope Statement) (6 min)</a:t>
            </a:r>
          </a:p>
        </p:txBody>
      </p:sp>
      <p:sp>
        <p:nvSpPr>
          <p:cNvPr id="58371" name="TextBox 2"/>
          <p:cNvSpPr txBox="1">
            <a:spLocks noChangeArrowheads="1"/>
          </p:cNvSpPr>
          <p:nvPr/>
        </p:nvSpPr>
        <p:spPr bwMode="auto">
          <a:xfrm>
            <a:off x="590550" y="5410200"/>
            <a:ext cx="8305800" cy="1200150"/>
          </a:xfrm>
          <a:prstGeom prst="rect">
            <a:avLst/>
          </a:prstGeom>
          <a:solidFill>
            <a:schemeClr val="bg1"/>
          </a:solidFill>
          <a:ln w="9525">
            <a:solidFill>
              <a:srgbClr val="C00000"/>
            </a:solidFill>
            <a:miter lim="800000"/>
            <a:headEnd/>
            <a:tailEnd/>
          </a:ln>
        </p:spPr>
        <p:txBody>
          <a:bodyPr>
            <a:spAutoFit/>
          </a:bodyPr>
          <a:lstStyle/>
          <a:p>
            <a:r>
              <a:rPr lang="en-US">
                <a:latin typeface="Trebuchet MS" pitchFamily="34" charset="0"/>
              </a:rPr>
              <a:t>Have you heard the saying: “</a:t>
            </a:r>
            <a:r>
              <a:rPr lang="en-US" i="1">
                <a:latin typeface="Trebuchet MS" pitchFamily="34" charset="0"/>
              </a:rPr>
              <a:t>It’s easier to beg for forgiveness than ask for permission</a:t>
            </a:r>
            <a:r>
              <a:rPr lang="en-US">
                <a:latin typeface="Trebuchet MS" pitchFamily="34" charset="0"/>
              </a:rPr>
              <a:t>”? When it comes to project management, it’s MUCH better to ask for permission than beg for forgiveness! (You might not get forgiveness, you probably won’t get paid, and you might possibly even get fired.)</a:t>
            </a:r>
            <a:endParaRPr lang="en-CA">
              <a:latin typeface="Trebuchet MS"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92100" y="2209800"/>
            <a:ext cx="8610600" cy="4419600"/>
          </a:xfrm>
          <a:prstGeom prst="rect">
            <a:avLst/>
          </a:prstGeom>
          <a:solidFill>
            <a:schemeClr val="bg1"/>
          </a:solidFill>
        </p:spPr>
        <p:txBody>
          <a:bodyPr>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Font typeface="Arial" pitchFamily="34" charset="0"/>
              <a:buNone/>
              <a:defRPr/>
            </a:pPr>
            <a:r>
              <a:rPr lang="en-CA" i="1" dirty="0"/>
              <a:t>Organizational</a:t>
            </a:r>
            <a:r>
              <a:rPr lang="en-CA" dirty="0"/>
              <a:t> change management is a different concept from </a:t>
            </a:r>
            <a:r>
              <a:rPr lang="en-CA" i="1" dirty="0"/>
              <a:t>project</a:t>
            </a:r>
            <a:r>
              <a:rPr lang="en-CA" dirty="0"/>
              <a:t> change management!</a:t>
            </a:r>
          </a:p>
          <a:p>
            <a:pPr fontAlgn="auto">
              <a:spcAft>
                <a:spcPts val="0"/>
              </a:spcAft>
              <a:defRPr/>
            </a:pPr>
            <a:r>
              <a:rPr lang="en-US" b="1" dirty="0"/>
              <a:t>Organizational change: </a:t>
            </a:r>
            <a:r>
              <a:rPr lang="en-US" dirty="0"/>
              <a:t>Change of existing organizational policies, procedures, strategies, structures… which have an impact on employees</a:t>
            </a:r>
          </a:p>
          <a:p>
            <a:pPr lvl="1" fontAlgn="auto">
              <a:spcAft>
                <a:spcPts val="0"/>
              </a:spcAft>
              <a:defRPr/>
            </a:pPr>
            <a:r>
              <a:rPr lang="en-US" dirty="0"/>
              <a:t>Usually has a widespread impact across a business unit or the entire organization</a:t>
            </a:r>
          </a:p>
          <a:p>
            <a:pPr lvl="1" fontAlgn="auto">
              <a:spcAft>
                <a:spcPts val="0"/>
              </a:spcAft>
              <a:defRPr/>
            </a:pPr>
            <a:r>
              <a:rPr lang="en-US" dirty="0"/>
              <a:t>Managing employee emotions/motivation is an important element of organizational change management</a:t>
            </a:r>
          </a:p>
          <a:p>
            <a:pPr fontAlgn="auto">
              <a:spcAft>
                <a:spcPts val="0"/>
              </a:spcAft>
              <a:defRPr/>
            </a:pPr>
            <a:r>
              <a:rPr lang="en-US" b="1" dirty="0"/>
              <a:t>Project change management: </a:t>
            </a:r>
            <a:r>
              <a:rPr lang="en-US" dirty="0"/>
              <a:t>Managing changes within a project</a:t>
            </a:r>
            <a:endParaRPr lang="en-CA" dirty="0"/>
          </a:p>
          <a:p>
            <a:pPr fontAlgn="auto">
              <a:spcAft>
                <a:spcPts val="0"/>
              </a:spcAft>
              <a:defRPr/>
            </a:pPr>
            <a:r>
              <a:rPr lang="en-US" dirty="0"/>
              <a:t>In this course, we focus on project change management</a:t>
            </a:r>
          </a:p>
        </p:txBody>
      </p:sp>
      <p:sp>
        <p:nvSpPr>
          <p:cNvPr id="3" name="Title 2"/>
          <p:cNvSpPr>
            <a:spLocks noGrp="1"/>
          </p:cNvSpPr>
          <p:nvPr>
            <p:ph type="title"/>
          </p:nvPr>
        </p:nvSpPr>
        <p:spPr>
          <a:xfrm>
            <a:off x="1146175" y="717550"/>
            <a:ext cx="6381750" cy="1143000"/>
          </a:xfrm>
        </p:spPr>
        <p:txBody>
          <a:bodyPr rtlCol="0">
            <a:normAutofit/>
          </a:bodyPr>
          <a:lstStyle/>
          <a:p>
            <a:pPr fontAlgn="auto">
              <a:spcAft>
                <a:spcPts val="0"/>
              </a:spcAft>
              <a:defRPr/>
            </a:pPr>
            <a:r>
              <a:rPr lang="en-US" dirty="0"/>
              <a:t>Change Management: Organizational or Project?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175" y="36513"/>
            <a:ext cx="6381750" cy="1143000"/>
          </a:xfrm>
        </p:spPr>
        <p:txBody>
          <a:bodyPr rtlCol="0">
            <a:normAutofit/>
          </a:bodyPr>
          <a:lstStyle/>
          <a:p>
            <a:pPr fontAlgn="auto">
              <a:spcAft>
                <a:spcPts val="0"/>
              </a:spcAft>
              <a:defRPr/>
            </a:pPr>
            <a:r>
              <a:rPr lang="en-CA" dirty="0"/>
              <a:t>Change Management - PMBOK</a:t>
            </a:r>
          </a:p>
        </p:txBody>
      </p:sp>
      <p:sp>
        <p:nvSpPr>
          <p:cNvPr id="4" name="Content Placeholder 2"/>
          <p:cNvSpPr txBox="1">
            <a:spLocks/>
          </p:cNvSpPr>
          <p:nvPr/>
        </p:nvSpPr>
        <p:spPr>
          <a:xfrm>
            <a:off x="228600" y="1371600"/>
            <a:ext cx="8229600" cy="47244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defRPr/>
            </a:pPr>
            <a:r>
              <a:rPr lang="en-CA" dirty="0"/>
              <a:t>Your goal is to maintain the integrity of the project and the project baseline</a:t>
            </a:r>
          </a:p>
          <a:p>
            <a:pPr lvl="1" fontAlgn="auto">
              <a:spcAft>
                <a:spcPts val="0"/>
              </a:spcAft>
              <a:defRPr/>
            </a:pPr>
            <a:r>
              <a:rPr lang="en-CA" dirty="0"/>
              <a:t>Remember triple constraints! Change to scope…impacts schedule…impacts budget</a:t>
            </a:r>
          </a:p>
          <a:p>
            <a:pPr fontAlgn="auto">
              <a:spcAft>
                <a:spcPts val="0"/>
              </a:spcAft>
              <a:defRPr/>
            </a:pPr>
            <a:r>
              <a:rPr lang="en-CA" dirty="0"/>
              <a:t>A formal and rigorously enforced change control process is mandatory</a:t>
            </a:r>
          </a:p>
          <a:p>
            <a:pPr fontAlgn="auto">
              <a:spcAft>
                <a:spcPts val="0"/>
              </a:spcAft>
              <a:defRPr/>
            </a:pPr>
            <a:endParaRPr lang="en-US" dirty="0"/>
          </a:p>
          <a:p>
            <a:pPr fontAlgn="auto">
              <a:spcAft>
                <a:spcPts val="0"/>
              </a:spcAft>
              <a:defRPr/>
            </a:pPr>
            <a:endParaRPr lang="en-CA" dirty="0"/>
          </a:p>
        </p:txBody>
      </p:sp>
    </p:spTree>
    <p:extLst>
      <p:ext uri="{BB962C8B-B14F-4D97-AF65-F5344CB8AC3E}">
        <p14:creationId xmlns:p14="http://schemas.microsoft.com/office/powerpoint/2010/main" val="1103014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04800" y="1828800"/>
            <a:ext cx="8229600" cy="4800600"/>
          </a:xfrm>
          <a:prstGeom prst="rect">
            <a:avLst/>
          </a:prstGeom>
        </p:spPr>
        <p:txBody>
          <a:bodyPr>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defRPr/>
            </a:pPr>
            <a:r>
              <a:rPr lang="en-CA" dirty="0"/>
              <a:t>Business needs have changed</a:t>
            </a:r>
          </a:p>
          <a:p>
            <a:pPr fontAlgn="auto">
              <a:spcAft>
                <a:spcPts val="0"/>
              </a:spcAft>
              <a:defRPr/>
            </a:pPr>
            <a:r>
              <a:rPr lang="en-CA" dirty="0"/>
              <a:t>Organization structure has changed</a:t>
            </a:r>
          </a:p>
          <a:p>
            <a:pPr fontAlgn="auto">
              <a:spcAft>
                <a:spcPts val="0"/>
              </a:spcAft>
              <a:defRPr/>
            </a:pPr>
            <a:r>
              <a:rPr lang="en-CA" dirty="0"/>
              <a:t>Technology has improved</a:t>
            </a:r>
          </a:p>
          <a:p>
            <a:pPr fontAlgn="auto">
              <a:spcAft>
                <a:spcPts val="0"/>
              </a:spcAft>
              <a:defRPr/>
            </a:pPr>
            <a:r>
              <a:rPr lang="en-CA" dirty="0"/>
              <a:t>Strategic priorities have changed</a:t>
            </a:r>
          </a:p>
          <a:p>
            <a:pPr fontAlgn="auto">
              <a:spcAft>
                <a:spcPts val="0"/>
              </a:spcAft>
              <a:defRPr/>
            </a:pPr>
            <a:r>
              <a:rPr lang="en-CA" dirty="0"/>
              <a:t>Supply chains/business partners have changed</a:t>
            </a:r>
          </a:p>
          <a:p>
            <a:pPr fontAlgn="auto">
              <a:spcAft>
                <a:spcPts val="0"/>
              </a:spcAft>
              <a:defRPr/>
            </a:pPr>
            <a:r>
              <a:rPr lang="en-CA" dirty="0"/>
              <a:t>Client requests</a:t>
            </a:r>
          </a:p>
          <a:p>
            <a:pPr fontAlgn="auto">
              <a:spcAft>
                <a:spcPts val="0"/>
              </a:spcAft>
              <a:defRPr/>
            </a:pPr>
            <a:r>
              <a:rPr lang="en-CA" dirty="0"/>
              <a:t>New legislation/regulations</a:t>
            </a:r>
          </a:p>
          <a:p>
            <a:pPr fontAlgn="auto">
              <a:spcAft>
                <a:spcPts val="0"/>
              </a:spcAft>
              <a:defRPr/>
            </a:pPr>
            <a:r>
              <a:rPr lang="en-CA" dirty="0"/>
              <a:t>Other projects have changed (that affect your project)</a:t>
            </a:r>
          </a:p>
          <a:p>
            <a:pPr fontAlgn="auto">
              <a:spcAft>
                <a:spcPts val="0"/>
              </a:spcAft>
              <a:defRPr/>
            </a:pPr>
            <a:r>
              <a:rPr lang="en-CA" dirty="0"/>
              <a:t>We made planning/design mistakes</a:t>
            </a:r>
          </a:p>
          <a:p>
            <a:pPr fontAlgn="auto">
              <a:spcAft>
                <a:spcPts val="0"/>
              </a:spcAft>
              <a:defRPr/>
            </a:pPr>
            <a:endParaRPr lang="en-CA" dirty="0"/>
          </a:p>
          <a:p>
            <a:pPr fontAlgn="auto">
              <a:spcAft>
                <a:spcPts val="0"/>
              </a:spcAft>
              <a:defRPr/>
            </a:pPr>
            <a:endParaRPr lang="en-CA" dirty="0"/>
          </a:p>
        </p:txBody>
      </p:sp>
      <p:sp>
        <p:nvSpPr>
          <p:cNvPr id="3" name="Title 2"/>
          <p:cNvSpPr>
            <a:spLocks noGrp="1"/>
          </p:cNvSpPr>
          <p:nvPr>
            <p:ph type="title"/>
          </p:nvPr>
        </p:nvSpPr>
        <p:spPr>
          <a:xfrm>
            <a:off x="1146175" y="415925"/>
            <a:ext cx="6381750" cy="1143000"/>
          </a:xfrm>
        </p:spPr>
        <p:txBody>
          <a:bodyPr rtlCol="0">
            <a:normAutofit/>
          </a:bodyPr>
          <a:lstStyle/>
          <a:p>
            <a:pPr fontAlgn="auto">
              <a:spcAft>
                <a:spcPts val="0"/>
              </a:spcAft>
              <a:defRPr/>
            </a:pPr>
            <a:r>
              <a:rPr lang="en-US"/>
              <a:t>Examples of Reasons </a:t>
            </a:r>
            <a:br>
              <a:rPr lang="en-US"/>
            </a:br>
            <a:r>
              <a:rPr lang="en-US"/>
              <a:t>for Project Changes</a:t>
            </a:r>
            <a:endParaRPr lang="en-US" dirty="0"/>
          </a:p>
        </p:txBody>
      </p:sp>
      <p:sp>
        <p:nvSpPr>
          <p:cNvPr id="19459" name="Rectangle 1"/>
          <p:cNvSpPr>
            <a:spLocks noChangeArrowheads="1"/>
          </p:cNvSpPr>
          <p:nvPr/>
        </p:nvSpPr>
        <p:spPr bwMode="auto">
          <a:xfrm>
            <a:off x="6959600" y="1066800"/>
            <a:ext cx="1727200" cy="2287588"/>
          </a:xfrm>
          <a:prstGeom prst="rect">
            <a:avLst/>
          </a:prstGeom>
          <a:noFill/>
          <a:ln w="9525">
            <a:solidFill>
              <a:srgbClr val="C00000"/>
            </a:solidFill>
            <a:miter lim="800000"/>
            <a:headEnd/>
            <a:tailEnd/>
          </a:ln>
        </p:spPr>
        <p:txBody>
          <a:bodyPr>
            <a:spAutoFit/>
          </a:bodyPr>
          <a:lstStyle/>
          <a:p>
            <a:r>
              <a:rPr lang="en-CA">
                <a:latin typeface="Trebuchet MS" pitchFamily="34" charset="0"/>
              </a:rPr>
              <a:t>Change is inevitable in projects – sometimes for good reasons, sometimes for not-so-good reasons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175" y="696913"/>
            <a:ext cx="6381750" cy="1143000"/>
          </a:xfrm>
        </p:spPr>
        <p:txBody>
          <a:bodyPr rtlCol="0">
            <a:normAutofit/>
          </a:bodyPr>
          <a:lstStyle/>
          <a:p>
            <a:pPr fontAlgn="auto">
              <a:spcAft>
                <a:spcPts val="0"/>
              </a:spcAft>
              <a:defRPr/>
            </a:pPr>
            <a:r>
              <a:rPr lang="en-CA"/>
              <a:t>Change Management</a:t>
            </a:r>
            <a:endParaRPr lang="en-CA" dirty="0"/>
          </a:p>
        </p:txBody>
      </p:sp>
      <p:sp>
        <p:nvSpPr>
          <p:cNvPr id="45058" name="Content Placeholder 2"/>
          <p:cNvSpPr txBox="1">
            <a:spLocks/>
          </p:cNvSpPr>
          <p:nvPr/>
        </p:nvSpPr>
        <p:spPr bwMode="auto">
          <a:xfrm>
            <a:off x="1041400" y="2413000"/>
            <a:ext cx="7416800" cy="3683000"/>
          </a:xfrm>
          <a:prstGeom prst="rect">
            <a:avLst/>
          </a:prstGeom>
          <a:noFill/>
          <a:ln w="9525">
            <a:noFill/>
            <a:miter lim="800000"/>
            <a:headEnd/>
            <a:tailEnd/>
          </a:ln>
        </p:spPr>
        <p:txBody>
          <a:bodyPr/>
          <a:lstStyle/>
          <a:p>
            <a:pPr marL="342900" indent="-342900" defTabSz="914400">
              <a:spcBef>
                <a:spcPct val="20000"/>
              </a:spcBef>
              <a:buFont typeface="Arial" charset="0"/>
              <a:buChar char="•"/>
            </a:pPr>
            <a:r>
              <a:rPr lang="en-CA" sz="3200">
                <a:latin typeface="Trebuchet MS" pitchFamily="34" charset="0"/>
              </a:rPr>
              <a:t>“Very often it is a large number of small scope changes that do the damage, rather than big, obvious ones.” </a:t>
            </a:r>
            <a:r>
              <a:rPr lang="en-CA" sz="1100">
                <a:latin typeface="Trebuchet MS" pitchFamily="34" charset="0"/>
              </a:rPr>
              <a:t>(http://www.epmbook.com/scope.htm)</a:t>
            </a:r>
          </a:p>
          <a:p>
            <a:pPr marL="342900" indent="-342900" defTabSz="914400">
              <a:spcBef>
                <a:spcPct val="20000"/>
              </a:spcBef>
              <a:buFont typeface="Arial" charset="0"/>
              <a:buChar char="•"/>
            </a:pPr>
            <a:endParaRPr lang="en-US" sz="3200">
              <a:latin typeface="Trebuchet MS" pitchFamily="34" charset="0"/>
            </a:endParaRPr>
          </a:p>
          <a:p>
            <a:pPr marL="342900" indent="-342900" defTabSz="914400">
              <a:spcBef>
                <a:spcPct val="20000"/>
              </a:spcBef>
              <a:buFont typeface="Arial" charset="0"/>
              <a:buChar char="•"/>
            </a:pPr>
            <a:endParaRPr lang="en-CA" sz="3200">
              <a:latin typeface="Trebuchet MS"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175" y="36513"/>
            <a:ext cx="6381750" cy="1143000"/>
          </a:xfrm>
        </p:spPr>
        <p:txBody>
          <a:bodyPr rtlCol="0">
            <a:normAutofit/>
          </a:bodyPr>
          <a:lstStyle/>
          <a:p>
            <a:pPr fontAlgn="auto">
              <a:spcAft>
                <a:spcPts val="0"/>
              </a:spcAft>
              <a:defRPr/>
            </a:pPr>
            <a:r>
              <a:rPr lang="en-CA"/>
              <a:t>Change Management</a:t>
            </a:r>
            <a:endParaRPr lang="en-CA" dirty="0"/>
          </a:p>
        </p:txBody>
      </p:sp>
      <p:sp>
        <p:nvSpPr>
          <p:cNvPr id="4" name="Content Placeholder 2"/>
          <p:cNvSpPr txBox="1">
            <a:spLocks/>
          </p:cNvSpPr>
          <p:nvPr/>
        </p:nvSpPr>
        <p:spPr>
          <a:xfrm>
            <a:off x="228600" y="1371600"/>
            <a:ext cx="8229600" cy="4724400"/>
          </a:xfrm>
          <a:prstGeom prst="rect">
            <a:avLst/>
          </a:prstGeom>
        </p:spPr>
        <p:txBody>
          <a:bodyPr>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defRPr/>
            </a:pPr>
            <a:r>
              <a:rPr lang="en-CA" dirty="0"/>
              <a:t>“Watch out for the use of scope change as an </a:t>
            </a:r>
            <a:r>
              <a:rPr lang="en-CA" b="1" dirty="0"/>
              <a:t>aggressive behaviour</a:t>
            </a:r>
            <a:r>
              <a:rPr lang="en-CA" dirty="0"/>
              <a:t>. Sub-contractors may intentionally try to expand the size of their contract by establishing scope changes that lead them to do additional work outside of the original agreement. Some contractors under-bid the cost of the work to gain the contract, in the belief that they will be able to make their profit out of scope changes.” </a:t>
            </a:r>
            <a:r>
              <a:rPr lang="en-CA" sz="1050" dirty="0"/>
              <a:t>(http://www.epmbook.com/scope.htm)</a:t>
            </a:r>
          </a:p>
          <a:p>
            <a:pPr marL="0" indent="0" fontAlgn="auto">
              <a:spcAft>
                <a:spcPts val="0"/>
              </a:spcAft>
              <a:buFont typeface="Arial" pitchFamily="34" charset="0"/>
              <a:buNone/>
              <a:defRPr/>
            </a:pPr>
            <a:endParaRPr lang="en-CA" dirty="0"/>
          </a:p>
          <a:p>
            <a:pPr fontAlgn="auto">
              <a:spcAft>
                <a:spcPts val="0"/>
              </a:spcAft>
              <a:defRPr/>
            </a:pPr>
            <a:endParaRPr lang="en-US" dirty="0"/>
          </a:p>
          <a:p>
            <a:pPr fontAlgn="auto">
              <a:spcAft>
                <a:spcPts val="0"/>
              </a:spcAft>
              <a:defRPr/>
            </a:pPr>
            <a:endParaRPr lang="en-CA"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175" y="727075"/>
            <a:ext cx="6381750" cy="615950"/>
          </a:xfrm>
        </p:spPr>
        <p:txBody>
          <a:bodyPr rtlCol="0">
            <a:normAutofit/>
          </a:bodyPr>
          <a:lstStyle/>
          <a:p>
            <a:pPr fontAlgn="auto">
              <a:spcAft>
                <a:spcPts val="0"/>
              </a:spcAft>
              <a:defRPr/>
            </a:pPr>
            <a:r>
              <a:rPr lang="en-CA" dirty="0"/>
              <a:t>Change Management – PMBOK</a:t>
            </a:r>
          </a:p>
        </p:txBody>
      </p:sp>
      <p:sp>
        <p:nvSpPr>
          <p:cNvPr id="27650" name="Text Placeholder 4"/>
          <p:cNvSpPr>
            <a:spLocks noGrp="1"/>
          </p:cNvSpPr>
          <p:nvPr>
            <p:ph type="body" sz="quarter" idx="10"/>
          </p:nvPr>
        </p:nvSpPr>
        <p:spPr bwMode="auto">
          <a:xfrm>
            <a:off x="1146175" y="1995488"/>
            <a:ext cx="7273925" cy="3336925"/>
          </a:xfrm>
          <a:noFill/>
          <a:ln>
            <a:miter lim="800000"/>
            <a:headEnd/>
            <a:tailEnd/>
          </a:ln>
        </p:spPr>
        <p:txBody>
          <a:bodyPr wrap="square" lIns="91440" tIns="45720" rIns="91440" bIns="45720" numCol="1" anchor="t" anchorCtr="0" compatLnSpc="1">
            <a:prstTxWarp prst="textNoShape">
              <a:avLst/>
            </a:prstTxWarp>
          </a:bodyPr>
          <a:lstStyle/>
          <a:p>
            <a:pPr fontAlgn="base">
              <a:spcAft>
                <a:spcPct val="0"/>
              </a:spcAft>
              <a:buFont typeface="Arial" charset="0"/>
              <a:buNone/>
            </a:pPr>
            <a:endParaRPr lang="en-US"/>
          </a:p>
        </p:txBody>
      </p:sp>
      <p:pic>
        <p:nvPicPr>
          <p:cNvPr id="4" name="Picture 3"/>
          <p:cNvPicPr>
            <a:picLocks noChangeAspect="1"/>
          </p:cNvPicPr>
          <p:nvPr/>
        </p:nvPicPr>
        <p:blipFill>
          <a:blip r:embed="rId3"/>
          <a:stretch>
            <a:fillRect/>
          </a:stretch>
        </p:blipFill>
        <p:spPr>
          <a:xfrm>
            <a:off x="243635" y="1343024"/>
            <a:ext cx="8704422" cy="51974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175" y="673100"/>
            <a:ext cx="6381750" cy="615950"/>
          </a:xfrm>
        </p:spPr>
        <p:txBody>
          <a:bodyPr rtlCol="0">
            <a:normAutofit/>
          </a:bodyPr>
          <a:lstStyle/>
          <a:p>
            <a:pPr fontAlgn="auto">
              <a:spcAft>
                <a:spcPts val="0"/>
              </a:spcAft>
              <a:defRPr/>
            </a:pPr>
            <a:r>
              <a:rPr lang="en-CA" dirty="0"/>
              <a:t>Change Management - PMBOK</a:t>
            </a:r>
          </a:p>
        </p:txBody>
      </p:sp>
      <p:sp>
        <p:nvSpPr>
          <p:cNvPr id="29698" name="TextBox 2"/>
          <p:cNvSpPr txBox="1">
            <a:spLocks noChangeArrowheads="1"/>
          </p:cNvSpPr>
          <p:nvPr/>
        </p:nvSpPr>
        <p:spPr bwMode="auto">
          <a:xfrm>
            <a:off x="685800" y="1447800"/>
            <a:ext cx="7848600" cy="3416300"/>
          </a:xfrm>
          <a:prstGeom prst="rect">
            <a:avLst/>
          </a:prstGeom>
          <a:noFill/>
          <a:ln w="9525">
            <a:noFill/>
            <a:miter lim="800000"/>
            <a:headEnd/>
            <a:tailEnd/>
          </a:ln>
        </p:spPr>
        <p:txBody>
          <a:bodyPr>
            <a:spAutoFit/>
          </a:bodyPr>
          <a:lstStyle/>
          <a:p>
            <a:pPr marL="285750" indent="-285750">
              <a:buFont typeface="Arial" charset="0"/>
              <a:buChar char="•"/>
            </a:pPr>
            <a:r>
              <a:rPr lang="en-US" sz="2400" b="1">
                <a:latin typeface="Trebuchet MS" pitchFamily="34" charset="0"/>
              </a:rPr>
              <a:t>Perform Integrated Change Control </a:t>
            </a:r>
            <a:r>
              <a:rPr lang="en-US" sz="2400">
                <a:latin typeface="Trebuchet MS" pitchFamily="34" charset="0"/>
              </a:rPr>
              <a:t>is the PMBOK process associated with Project Change Management</a:t>
            </a:r>
          </a:p>
          <a:p>
            <a:pPr marL="285750" indent="-285750">
              <a:buFont typeface="Arial" charset="0"/>
              <a:buChar char="•"/>
            </a:pPr>
            <a:r>
              <a:rPr lang="en-US" sz="2400">
                <a:latin typeface="Trebuchet MS" pitchFamily="34" charset="0"/>
              </a:rPr>
              <a:t>Perform Integrated Change Control is NOT a process in the Project Scope Management knowledge area</a:t>
            </a:r>
          </a:p>
          <a:p>
            <a:pPr marL="285750" indent="-285750">
              <a:buFont typeface="Arial" charset="0"/>
              <a:buChar char="•"/>
            </a:pPr>
            <a:r>
              <a:rPr lang="en-US" sz="2400" i="1">
                <a:latin typeface="Trebuchet MS" pitchFamily="34" charset="0"/>
              </a:rPr>
              <a:t>Why not?  </a:t>
            </a:r>
          </a:p>
          <a:p>
            <a:pPr marL="742950" lvl="1" indent="-285750">
              <a:buFont typeface="Arial" charset="0"/>
              <a:buChar char="•"/>
            </a:pPr>
            <a:r>
              <a:rPr lang="en-US" sz="2400">
                <a:latin typeface="Trebuchet MS" pitchFamily="34" charset="0"/>
              </a:rPr>
              <a:t>Because change can affect </a:t>
            </a:r>
            <a:r>
              <a:rPr lang="en-US" sz="2400" i="1">
                <a:latin typeface="Trebuchet MS" pitchFamily="34" charset="0"/>
              </a:rPr>
              <a:t>any aspect </a:t>
            </a:r>
            <a:r>
              <a:rPr lang="en-US" sz="2400">
                <a:latin typeface="Trebuchet MS" pitchFamily="34" charset="0"/>
              </a:rPr>
              <a:t>of a project – scope, time, cost, quality, human resources, communications, risk, procurement, stakeholder management, project plans, etc…. </a:t>
            </a:r>
            <a:endParaRPr lang="en-CA" sz="2400">
              <a:latin typeface="Trebuchet MS" pitchFamily="34" charset="0"/>
            </a:endParaRPr>
          </a:p>
        </p:txBody>
      </p:sp>
      <p:pic>
        <p:nvPicPr>
          <p:cNvPr id="29699" name="Picture 4"/>
          <p:cNvPicPr>
            <a:picLocks noChangeAspect="1" noChangeArrowheads="1"/>
          </p:cNvPicPr>
          <p:nvPr/>
        </p:nvPicPr>
        <p:blipFill>
          <a:blip r:embed="rId3"/>
          <a:srcRect/>
          <a:stretch>
            <a:fillRect/>
          </a:stretch>
        </p:blipFill>
        <p:spPr bwMode="auto">
          <a:xfrm>
            <a:off x="1447800" y="5181600"/>
            <a:ext cx="7439025" cy="1533525"/>
          </a:xfrm>
          <a:prstGeom prst="rect">
            <a:avLst/>
          </a:prstGeom>
          <a:noFill/>
          <a:ln w="9525">
            <a:noFill/>
            <a:miter lim="800000"/>
            <a:headEnd/>
            <a:tailEnd/>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2&quot; unique_id=&quot;10002&quot;&gt;&lt;object type=&quot;3&quot; unique_id=&quot;10004&quot;&gt;&lt;property id=&quot;20148&quot; value=&quot;5&quot;/&gt;&lt;property id=&quot;20300&quot; value=&quot;Slide 2 - &amp;quot;Learning Objectives&amp;quot;&quot;/&gt;&lt;property id=&quot;20307&quot; value=&quot;260&quot;/&gt;&lt;/object&gt;&lt;object type=&quot;3&quot; unique_id=&quot;10005&quot;&gt;&lt;property id=&quot;20148&quot; value=&quot;5&quot;/&gt;&lt;property id=&quot;20300&quot; value=&quot;Slide 3 - &amp;quot;Change Management: Organizational or Project?&amp;quot;&quot;/&gt;&lt;property id=&quot;20307&quot; value=&quot;261&quot;/&gt;&lt;/object&gt;&lt;object type=&quot;3&quot; unique_id=&quot;10006&quot;&gt;&lt;property id=&quot;20148&quot; value=&quot;5&quot;/&gt;&lt;property id=&quot;20300&quot; value=&quot;Slide 4 - &amp;quot;Examples of Reasons  for Project Changes&amp;quot;&quot;/&gt;&lt;property id=&quot;20307&quot; value=&quot;262&quot;/&gt;&lt;/object&gt;&lt;object type=&quot;3&quot; unique_id=&quot;10007&quot;&gt;&lt;property id=&quot;20148&quot; value=&quot;5&quot;/&gt;&lt;property id=&quot;20300&quot; value=&quot;Slide 5 - &amp;quot;Change Management - PMBOK&amp;quot;&quot;/&gt;&lt;property id=&quot;20307&quot; value=&quot;263&quot;/&gt;&lt;/object&gt;&lt;object type=&quot;3&quot; unique_id=&quot;10008&quot;&gt;&lt;property id=&quot;20148&quot; value=&quot;5&quot;/&gt;&lt;property id=&quot;20300&quot; value=&quot;Slide 6 - &amp;quot;Change Management&amp;quot;&quot;/&gt;&lt;property id=&quot;20307&quot; value=&quot;264&quot;/&gt;&lt;/object&gt;&lt;object type=&quot;3&quot; unique_id=&quot;10009&quot;&gt;&lt;property id=&quot;20148&quot; value=&quot;5&quot;/&gt;&lt;property id=&quot;20300&quot; value=&quot;Slide 7 - &amp;quot;Change Management&amp;quot;&quot;/&gt;&lt;property id=&quot;20307&quot; value=&quot;265&quot;/&gt;&lt;/object&gt;&lt;object type=&quot;3&quot; unique_id=&quot;10010&quot;&gt;&lt;property id=&quot;20148&quot; value=&quot;5&quot;/&gt;&lt;property id=&quot;20300&quot; value=&quot;Slide 8 - &amp;quot;Change Management - PMBOK&amp;quot;&quot;/&gt;&lt;property id=&quot;20307&quot; value=&quot;266&quot;/&gt;&lt;/object&gt;&lt;object type=&quot;3&quot; unique_id=&quot;10011&quot;&gt;&lt;property id=&quot;20148&quot; value=&quot;5&quot;/&gt;&lt;property id=&quot;20300&quot; value=&quot;Slide 9 - &amp;quot;Change Management - PMBOK&amp;quot;&quot;/&gt;&lt;property id=&quot;20307&quot; value=&quot;267&quot;/&gt;&lt;/object&gt;&lt;object type=&quot;3&quot; unique_id=&quot;10012&quot;&gt;&lt;property id=&quot;20148&quot; value=&quot;5&quot;/&gt;&lt;property id=&quot;20300&quot; value=&quot;Slide 10 - &amp;quot;Example of a Change Request Process&amp;quot;&quot;/&gt;&lt;property id=&quot;20307&quot; value=&quot;268&quot;/&gt;&lt;/object&gt;&lt;object type=&quot;3&quot; unique_id=&quot;10013&quot;&gt;&lt;property id=&quot;20148&quot; value=&quot;5&quot;/&gt;&lt;property id=&quot;20300&quot; value=&quot;Slide 11 - &amp;quot;Another Example of a Change Request Process&amp;quot;&quot;/&gt;&lt;property id=&quot;20307&quot; value=&quot;269&quot;/&gt;&lt;/object&gt;&lt;object type=&quot;3&quot; unique_id=&quot;10014&quot;&gt;&lt;property id=&quot;20148&quot; value=&quot;5&quot;/&gt;&lt;property id=&quot;20300&quot; value=&quot;Slide 12 - &amp;quot;Another Example of a  Change Request Process&amp;quot;&quot;/&gt;&lt;property id=&quot;20307&quot; value=&quot;270&quot;/&gt;&lt;/object&gt;&lt;object type=&quot;3&quot; unique_id=&quot;10015&quot;&gt;&lt;property id=&quot;20148&quot; value=&quot;5&quot;/&gt;&lt;property id=&quot;20300&quot; value=&quot;Slide 13 - &amp;quot;Summary of Elements Commonly Found in Change Request Processes&amp;quot;&quot;/&gt;&lt;property id=&quot;20307&quot; value=&quot;271&quot;/&gt;&lt;/object&gt;&lt;object type=&quot;3&quot; unique_id=&quot;10016&quot;&gt;&lt;property id=&quot;20148&quot; value=&quot;5&quot;/&gt;&lt;property id=&quot;20300&quot; value=&quot;Slide 14 - &amp;quot;Change Control Boards&amp;quot;&quot;/&gt;&lt;property id=&quot;20307&quot; value=&quot;272&quot;/&gt;&lt;/object&gt;&lt;object type=&quot;3&quot; unique_id=&quot;10017&quot;&gt;&lt;property id=&quot;20148&quot; value=&quot;5&quot;/&gt;&lt;property id=&quot;20300&quot; value=&quot;Slide 15 - &amp;quot;Change Control Boards&amp;quot;&quot;/&gt;&lt;property id=&quot;20307&quot; value=&quot;273&quot;/&gt;&lt;/object&gt;&lt;object type=&quot;3&quot; unique_id=&quot;10018&quot;&gt;&lt;property id=&quot;20148&quot; value=&quot;5&quot;/&gt;&lt;property id=&quot;20300&quot; value=&quot;Slide 16 - &amp;quot;Change Management - Inputs&amp;quot;&quot;/&gt;&lt;property id=&quot;20307&quot; value=&quot;274&quot;/&gt;&lt;/object&gt;&lt;object type=&quot;3&quot; unique_id=&quot;10019&quot;&gt;&lt;property id=&quot;20148&quot; value=&quot;5&quot;/&gt;&lt;property id=&quot;20300&quot; value=&quot;Slide 17 - &amp;quot;Change Management – T/T&amp;quot;&quot;/&gt;&lt;property id=&quot;20307&quot; value=&quot;275&quot;/&gt;&lt;/object&gt;&lt;object type=&quot;3&quot; unique_id=&quot;10020&quot;&gt;&lt;property id=&quot;20148&quot; value=&quot;5&quot;/&gt;&lt;property id=&quot;20300&quot; value=&quot;Slide 18 - &amp;quot;Change Management – Outputs&amp;quot;&quot;/&gt;&lt;property id=&quot;20307&quot; value=&quot;276&quot;/&gt;&lt;/object&gt;&lt;object type=&quot;3&quot; unique_id=&quot;10021&quot;&gt;&lt;property id=&quot;20148&quot; value=&quot;5&quot;/&gt;&lt;property id=&quot;20300&quot; value=&quot;Slide 19 - &amp;quot;Change Management - PMBOK&amp;quot;&quot;/&gt;&lt;property id=&quot;20307&quot; value=&quot;277&quot;/&gt;&lt;/object&gt;&lt;object type=&quot;3&quot; unique_id=&quot;10022&quot;&gt;&lt;property id=&quot;20148&quot; value=&quot;5&quot;/&gt;&lt;property id=&quot;20300&quot; value=&quot;Slide 20 - &amp;quot;Change Management - PMBOK&amp;quot;&quot;/&gt;&lt;property id=&quot;20307&quot; value=&quot;278&quot;/&gt;&lt;/object&gt;&lt;object type=&quot;3&quot; unique_id=&quot;10023&quot;&gt;&lt;property id=&quot;20148&quot; value=&quot;5&quot;/&gt;&lt;property id=&quot;20300&quot; value=&quot;Slide 21 - &amp;quot;Change Management - PMBOK&amp;quot;&quot;/&gt;&lt;property id=&quot;20307&quot; value=&quot;279&quot;/&gt;&lt;/object&gt;&lt;object type=&quot;3&quot; unique_id=&quot;10024&quot;&gt;&lt;property id=&quot;20148&quot; value=&quot;5&quot;/&gt;&lt;property id=&quot;20300&quot; value=&quot;Slide 22 - &amp;quot;Video Clip&amp;quot;&quot;/&gt;&lt;property id=&quot;20307&quot; value=&quot;280&quot;/&gt;&lt;/object&gt;&lt;object type=&quot;3&quot; unique_id=&quot;10025&quot;&gt;&lt;property id=&quot;20148&quot; value=&quot;5&quot;/&gt;&lt;property id=&quot;20300&quot; value=&quot;Slide 23 - &amp;quot;Readings&amp;quot;&quot;/&gt;&lt;property id=&quot;20307&quot; value=&quot;281&quot;/&gt;&lt;/object&gt;&lt;object type=&quot;3&quot; unique_id=&quot;10026&quot;&gt;&lt;property id=&quot;20148&quot; value=&quot;5&quot;/&gt;&lt;property id=&quot;20300&quot; value=&quot;Slide 24 - &amp;quot;Final Exam Coming Up VERY Soon…&amp;quot;&quot;/&gt;&lt;property id=&quot;20307&quot; value=&quot;282&quot;/&gt;&lt;/object&gt;&lt;object type=&quot;3&quot; unique_id=&quot;10027&quot;&gt;&lt;property id=&quot;20148&quot; value=&quot;5&quot;/&gt;&lt;property id=&quot;20300&quot; value=&quot;Slide 25 - &amp;quot;Other Resources  (For Your Information Only)&amp;quot;&quot;/&gt;&lt;property id=&quot;20307&quot; value=&quot;283&quot;/&gt;&lt;/object&gt;&lt;object type=&quot;3&quot; unique_id=&quot;10109&quot;&gt;&lt;property id=&quot;20148&quot; value=&quot;5&quot;/&gt;&lt;property id=&quot;20300&quot; value=&quot;Slide 1 - &amp;quot;MGMT 6055 Project Scope &amp;amp; requirements&amp;quot;&quot;/&gt;&lt;property id=&quot;20307&quot; value=&quot;284&quot;/&gt;&lt;/object&gt;&lt;/object&gt;&lt;object type=&quot;8&quot; unique_id=&quot;10054&quot;&gt;&lt;/object&gt;&lt;/object&gt;&lt;/database&gt;"/>
  <p:tag name="SECTOMILLISECCONVERTED" val="1"/>
</p:tagLst>
</file>

<file path=ppt/theme/theme1.xml><?xml version="1.0" encoding="utf-8"?>
<a:theme xmlns:a="http://schemas.openxmlformats.org/drawingml/2006/main" name="LKSB_PowerPoin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KSB_PowerPoint_Template [Read-Only]" id="{42CBF927-25A3-4E8B-A82E-1F879174CF65}" vid="{A36FA767-59C6-45C5-857E-46233CC670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LKSB_PowerPoint_Template copy</Template>
  <TotalTime>1469</TotalTime>
  <Words>2024</Words>
  <Application>Microsoft Office PowerPoint</Application>
  <PresentationFormat>On-screen Show (4:3)</PresentationFormat>
  <Paragraphs>126</Paragraphs>
  <Slides>20</Slides>
  <Notes>20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20</vt:i4>
      </vt:variant>
    </vt:vector>
  </HeadingPairs>
  <TitlesOfParts>
    <vt:vector size="26" baseType="lpstr">
      <vt:lpstr>Arial</vt:lpstr>
      <vt:lpstr>Calibri</vt:lpstr>
      <vt:lpstr>Trebuchet MS</vt:lpstr>
      <vt:lpstr>LKSB_PowerPoint_Template</vt:lpstr>
      <vt:lpstr>Document</vt:lpstr>
      <vt:lpstr>Worksheet</vt:lpstr>
      <vt:lpstr>MGMT 6055 Project Scope &amp; requirements</vt:lpstr>
      <vt:lpstr>Learning Objectives</vt:lpstr>
      <vt:lpstr>Change Management: Organizational or Project?</vt:lpstr>
      <vt:lpstr>Change Management - PMBOK</vt:lpstr>
      <vt:lpstr>Examples of Reasons  for Project Changes</vt:lpstr>
      <vt:lpstr>Change Management</vt:lpstr>
      <vt:lpstr>Change Management</vt:lpstr>
      <vt:lpstr>Change Management – PMBOK</vt:lpstr>
      <vt:lpstr>Change Management - PMBOK</vt:lpstr>
      <vt:lpstr>Change Management - Inputs</vt:lpstr>
      <vt:lpstr>Example of a Change Request Process</vt:lpstr>
      <vt:lpstr>Another Example of a  Change Request Process</vt:lpstr>
      <vt:lpstr>Summary of Elements Commonly Found in Change Request Processes</vt:lpstr>
      <vt:lpstr>Change Control Boards</vt:lpstr>
      <vt:lpstr>Change Control Boards</vt:lpstr>
      <vt:lpstr>Change Management – T/T</vt:lpstr>
      <vt:lpstr>Change Management - PMBOK</vt:lpstr>
      <vt:lpstr>Change Management – Outputs</vt:lpstr>
      <vt:lpstr>Change Management - PMBOK</vt:lpstr>
      <vt:lpstr>Video Clip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katiewilson140@gmail.com</dc:creator>
  <cp:lastModifiedBy>Christine Newton</cp:lastModifiedBy>
  <cp:revision>35</cp:revision>
  <cp:lastPrinted>2015-07-29T13:31:27Z</cp:lastPrinted>
  <dcterms:created xsi:type="dcterms:W3CDTF">2016-07-21T01:47:58Z</dcterms:created>
  <dcterms:modified xsi:type="dcterms:W3CDTF">2023-08-21T06:13:05Z</dcterms:modified>
</cp:coreProperties>
</file>