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9" r:id="rId2"/>
    <p:sldId id="260" r:id="rId3"/>
    <p:sldId id="261" r:id="rId4"/>
    <p:sldId id="263" r:id="rId5"/>
    <p:sldId id="302" r:id="rId6"/>
    <p:sldId id="262" r:id="rId7"/>
    <p:sldId id="301" r:id="rId8"/>
    <p:sldId id="269" r:id="rId9"/>
    <p:sldId id="271" r:id="rId10"/>
    <p:sldId id="272" r:id="rId11"/>
    <p:sldId id="273" r:id="rId12"/>
    <p:sldId id="300" r:id="rId13"/>
    <p:sldId id="275" r:id="rId14"/>
    <p:sldId id="276" r:id="rId15"/>
    <p:sldId id="277" r:id="rId16"/>
    <p:sldId id="283" r:id="rId17"/>
    <p:sldId id="286" r:id="rId18"/>
    <p:sldId id="284" r:id="rId19"/>
    <p:sldId id="303" r:id="rId20"/>
    <p:sldId id="285" r:id="rId21"/>
    <p:sldId id="305" r:id="rId22"/>
    <p:sldId id="304" r:id="rId23"/>
    <p:sldId id="288" r:id="rId24"/>
    <p:sldId id="287" r:id="rId25"/>
    <p:sldId id="289" r:id="rId26"/>
  </p:sldIdLst>
  <p:sldSz cx="9144000" cy="6858000" type="screen4x3"/>
  <p:notesSz cx="6858000" cy="9144000"/>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5">
          <p15:clr>
            <a:srgbClr val="A4A3A4"/>
          </p15:clr>
        </p15:guide>
        <p15:guide id="2" orient="horz" pos="1678">
          <p15:clr>
            <a:srgbClr val="A4A3A4"/>
          </p15:clr>
        </p15:guide>
        <p15:guide id="3" orient="horz" pos="2767">
          <p15:clr>
            <a:srgbClr val="A4A3A4"/>
          </p15:clr>
        </p15:guide>
        <p15:guide id="4" pos="4377">
          <p15:clr>
            <a:srgbClr val="A4A3A4"/>
          </p15:clr>
        </p15:guide>
        <p15:guide id="5" pos="3645">
          <p15:clr>
            <a:srgbClr val="A4A3A4"/>
          </p15:clr>
        </p15:guide>
        <p15:guide id="6" pos="7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clrMru>
    <a:srgbClr val="E223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61"/>
    <p:restoredTop sz="89157" autoAdjust="0"/>
  </p:normalViewPr>
  <p:slideViewPr>
    <p:cSldViewPr snapToGrid="0" snapToObjects="1" showGuides="1">
      <p:cViewPr varScale="1">
        <p:scale>
          <a:sx n="85" d="100"/>
          <a:sy n="85" d="100"/>
        </p:scale>
        <p:origin x="1248" y="84"/>
      </p:cViewPr>
      <p:guideLst>
        <p:guide orient="horz" pos="1345"/>
        <p:guide orient="horz" pos="1678"/>
        <p:guide orient="horz" pos="2767"/>
        <p:guide pos="4377"/>
        <p:guide pos="3645"/>
        <p:guide pos="72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599390-CE60-AC44-8451-593A22B7EB9C}" type="datetimeFigureOut">
              <a:rPr lang="en-US" smtClean="0"/>
              <a:t>8/21/2023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34D44F-19E0-DB4C-A534-846A3D5F60DA}" type="slidenum">
              <a:rPr lang="en-US" smtClean="0"/>
              <a:t>‹#›</a:t>
            </a:fld>
            <a:endParaRPr lang="en-US"/>
          </a:p>
        </p:txBody>
      </p:sp>
    </p:spTree>
    <p:extLst>
      <p:ext uri="{BB962C8B-B14F-4D97-AF65-F5344CB8AC3E}">
        <p14:creationId xmlns:p14="http://schemas.microsoft.com/office/powerpoint/2010/main" val="3926374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www.pmi.org/en/Certification/PMI-Scheduling-Professional-PMI-SP.aspx" TargetMode="External"/><Relationship Id="rId3" Type="http://schemas.openxmlformats.org/officeDocument/2006/relationships/hyperlink" Target="http://www.pmi.org/en/Certification/Certified-Associate-in-Project-Management-CAPM.aspx" TargetMode="External"/><Relationship Id="rId7" Type="http://schemas.openxmlformats.org/officeDocument/2006/relationships/hyperlink" Target="http://www.pmi.org/en/Certification/PMI-Risk-Management-Professional-PMI-RMP.aspx"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www.pmi.org/en/Certification/New-PMI-Agile-Certification.aspx" TargetMode="External"/><Relationship Id="rId5" Type="http://schemas.openxmlformats.org/officeDocument/2006/relationships/hyperlink" Target="http://www.pmi.org/en/Certification/Project-Management-Professional-PgMP.aspx" TargetMode="External"/><Relationship Id="rId4" Type="http://schemas.openxmlformats.org/officeDocument/2006/relationships/hyperlink" Target="http://www.pmi.org/en/Certification/Project-Management-Professional-PMP.aspx"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www.pmi.org/en/Certification/PMI-Scheduling-Professional-PMI-SP.aspx" TargetMode="External"/><Relationship Id="rId3" Type="http://schemas.openxmlformats.org/officeDocument/2006/relationships/hyperlink" Target="http://www.pmi.org/en/Certification/Certified-Associate-in-Project-Management-CAPM.aspx" TargetMode="External"/><Relationship Id="rId7" Type="http://schemas.openxmlformats.org/officeDocument/2006/relationships/hyperlink" Target="http://www.pmi.org/en/Certification/PMI-Risk-Management-Professional-PMI-RMP.aspx"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www.pmi.org/en/Certification/New-PMI-Agile-Certification.aspx" TargetMode="External"/><Relationship Id="rId5" Type="http://schemas.openxmlformats.org/officeDocument/2006/relationships/hyperlink" Target="http://www.pmi.org/en/Certification/Project-Management-Professional-PgMP.aspx" TargetMode="External"/><Relationship Id="rId4" Type="http://schemas.openxmlformats.org/officeDocument/2006/relationships/hyperlink" Target="http://www.pmi.org/en/Certification/Project-Management-Professional-PMP.asp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for slides in this PPT file is drawn significantly from PMBOK,</a:t>
            </a:r>
            <a:r>
              <a:rPr lang="en-US" baseline="0" dirty="0"/>
              <a:t> 6th edition, published by PMI (required text for this course)</a:t>
            </a:r>
            <a:endParaRPr lang="en-US" dirty="0"/>
          </a:p>
        </p:txBody>
      </p:sp>
      <p:sp>
        <p:nvSpPr>
          <p:cNvPr id="4" name="Slide Number Placeholder 3"/>
          <p:cNvSpPr>
            <a:spLocks noGrp="1"/>
          </p:cNvSpPr>
          <p:nvPr>
            <p:ph type="sldNum" sz="quarter" idx="10"/>
          </p:nvPr>
        </p:nvSpPr>
        <p:spPr/>
        <p:txBody>
          <a:bodyPr/>
          <a:lstStyle/>
          <a:p>
            <a:fld id="{B034D44F-19E0-DB4C-A534-846A3D5F60DA}" type="slidenum">
              <a:rPr lang="en-US" smtClean="0"/>
              <a:t>1</a:t>
            </a:fld>
            <a:endParaRPr lang="en-US"/>
          </a:p>
        </p:txBody>
      </p:sp>
    </p:spTree>
    <p:extLst>
      <p:ext uri="{BB962C8B-B14F-4D97-AF65-F5344CB8AC3E}">
        <p14:creationId xmlns:p14="http://schemas.microsoft.com/office/powerpoint/2010/main" val="1838000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PMBOK Guide, 6</a:t>
            </a:r>
            <a:r>
              <a:rPr lang="en-CA" baseline="30000" dirty="0"/>
              <a:t>th</a:t>
            </a:r>
            <a:r>
              <a:rPr lang="en-CA" dirty="0"/>
              <a:t> edition, page 22</a:t>
            </a:r>
          </a:p>
        </p:txBody>
      </p:sp>
      <p:sp>
        <p:nvSpPr>
          <p:cNvPr id="4" name="Slide Number Placeholder 3"/>
          <p:cNvSpPr>
            <a:spLocks noGrp="1"/>
          </p:cNvSpPr>
          <p:nvPr>
            <p:ph type="sldNum" sz="quarter" idx="10"/>
          </p:nvPr>
        </p:nvSpPr>
        <p:spPr/>
        <p:txBody>
          <a:bodyPr/>
          <a:lstStyle/>
          <a:p>
            <a:fld id="{B034D44F-19E0-DB4C-A534-846A3D5F60DA}" type="slidenum">
              <a:rPr lang="en-US" smtClean="0"/>
              <a:t>12</a:t>
            </a:fld>
            <a:endParaRPr lang="en-US"/>
          </a:p>
        </p:txBody>
      </p:sp>
    </p:spTree>
    <p:extLst>
      <p:ext uri="{BB962C8B-B14F-4D97-AF65-F5344CB8AC3E}">
        <p14:creationId xmlns:p14="http://schemas.microsoft.com/office/powerpoint/2010/main" val="45102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Strategic</a:t>
            </a:r>
            <a:r>
              <a:rPr lang="en-US" baseline="0" dirty="0"/>
              <a:t> plan: how does this project support the overall organization.?</a:t>
            </a:r>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15</a:t>
            </a:fld>
            <a:endParaRPr lang="en-US"/>
          </a:p>
        </p:txBody>
      </p:sp>
    </p:spTree>
    <p:extLst>
      <p:ext uri="{BB962C8B-B14F-4D97-AF65-F5344CB8AC3E}">
        <p14:creationId xmlns:p14="http://schemas.microsoft.com/office/powerpoint/2010/main" val="1638772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PMBOK Guide®, 6</a:t>
            </a:r>
            <a:r>
              <a:rPr lang="en-CA" baseline="30000" dirty="0"/>
              <a:t>th</a:t>
            </a:r>
            <a:r>
              <a:rPr lang="en-CA" dirty="0"/>
              <a:t> edition (page 76). See page 76 of PMBOK Guide (6</a:t>
            </a:r>
            <a:r>
              <a:rPr lang="en-CA" baseline="30000" dirty="0"/>
              <a:t>th</a:t>
            </a:r>
            <a:r>
              <a:rPr lang="en-CA" dirty="0"/>
              <a:t> edition) for</a:t>
            </a:r>
            <a:r>
              <a:rPr lang="en-CA" baseline="0" dirty="0"/>
              <a:t> explanation of this diagram. It is an alternate way to see how this process influences other processes. Students are not required to reproduce or memorize these flow diagrams for the mid-term or final exam in this course.</a:t>
            </a:r>
            <a:endParaRPr lang="en-CA" dirty="0"/>
          </a:p>
        </p:txBody>
      </p:sp>
      <p:sp>
        <p:nvSpPr>
          <p:cNvPr id="4" name="Slide Number Placeholder 3"/>
          <p:cNvSpPr>
            <a:spLocks noGrp="1"/>
          </p:cNvSpPr>
          <p:nvPr>
            <p:ph type="sldNum" sz="quarter" idx="10"/>
          </p:nvPr>
        </p:nvSpPr>
        <p:spPr/>
        <p:txBody>
          <a:bodyPr/>
          <a:lstStyle/>
          <a:p>
            <a:fld id="{B034D44F-19E0-DB4C-A534-846A3D5F60DA}" type="slidenum">
              <a:rPr lang="en-US" smtClean="0"/>
              <a:t>17</a:t>
            </a:fld>
            <a:endParaRPr lang="en-US"/>
          </a:p>
        </p:txBody>
      </p:sp>
    </p:spTree>
    <p:extLst>
      <p:ext uri="{BB962C8B-B14F-4D97-AF65-F5344CB8AC3E}">
        <p14:creationId xmlns:p14="http://schemas.microsoft.com/office/powerpoint/2010/main" val="73156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a:t>
            </a:r>
            <a:r>
              <a:rPr lang="en-CA" baseline="0" dirty="0"/>
              <a:t> Source: PMBOK Guide, 6</a:t>
            </a:r>
            <a:r>
              <a:rPr lang="en-CA" baseline="30000" dirty="0"/>
              <a:t>th</a:t>
            </a:r>
            <a:r>
              <a:rPr lang="en-CA" baseline="0" dirty="0"/>
              <a:t> edition, page 75</a:t>
            </a:r>
          </a:p>
          <a:p>
            <a:endParaRPr lang="en-CA" dirty="0"/>
          </a:p>
        </p:txBody>
      </p:sp>
      <p:sp>
        <p:nvSpPr>
          <p:cNvPr id="4" name="Slide Number Placeholder 3"/>
          <p:cNvSpPr>
            <a:spLocks noGrp="1"/>
          </p:cNvSpPr>
          <p:nvPr>
            <p:ph type="sldNum" sz="quarter" idx="10"/>
          </p:nvPr>
        </p:nvSpPr>
        <p:spPr/>
        <p:txBody>
          <a:bodyPr/>
          <a:lstStyle/>
          <a:p>
            <a:fld id="{B034D44F-19E0-DB4C-A534-846A3D5F60DA}" type="slidenum">
              <a:rPr lang="en-US" smtClean="0"/>
              <a:t>18</a:t>
            </a:fld>
            <a:endParaRPr lang="en-US"/>
          </a:p>
        </p:txBody>
      </p:sp>
    </p:spTree>
    <p:extLst>
      <p:ext uri="{BB962C8B-B14F-4D97-AF65-F5344CB8AC3E}">
        <p14:creationId xmlns:p14="http://schemas.microsoft.com/office/powerpoint/2010/main" val="2342263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PMBOK Guide</a:t>
            </a:r>
            <a:r>
              <a:rPr lang="en-CA" baseline="0" dirty="0"/>
              <a:t>, 6</a:t>
            </a:r>
            <a:r>
              <a:rPr lang="en-CA" baseline="30000" dirty="0"/>
              <a:t>th</a:t>
            </a:r>
            <a:r>
              <a:rPr lang="en-CA" baseline="0" dirty="0"/>
              <a:t> edition</a:t>
            </a:r>
          </a:p>
          <a:p>
            <a:br>
              <a:rPr lang="en-CA" baseline="0" dirty="0"/>
            </a:br>
            <a:r>
              <a:rPr lang="en-CA" baseline="0" dirty="0"/>
              <a:t>Example of a Benefits Management Plan template: https://www.praxisframework.org/files/benefits-management-plan-annotated.docx</a:t>
            </a:r>
          </a:p>
          <a:p>
            <a:endParaRPr lang="en-CA" baseline="0" dirty="0"/>
          </a:p>
          <a:p>
            <a:r>
              <a:rPr lang="en-CA" baseline="0" dirty="0"/>
              <a:t>Another Example of a BMP template: https://www.google.com/url?sa=t&amp;rct=j&amp;q=&amp;esrc=s&amp;source=web&amp;cd=14&amp;cad=rja&amp;uact=8&amp;ved=0ahUKEwivhMT0jZPaAhUvgK0KHfrAAcUQFgilATAN&amp;url=https%3A%2F%2Fwww.aci.health.nsw.gov.au%2Fie%2Fprojects%2Fbenefits-realisation-guide%2Fguide%2FBenefits_management_plan.docx&amp;usg=AOvVaw1GoFJZ0jQApivXlm4UEA_m</a:t>
            </a:r>
          </a:p>
          <a:p>
            <a:endParaRPr lang="en-CA" dirty="0"/>
          </a:p>
          <a:p>
            <a:r>
              <a:rPr lang="en-CA" dirty="0"/>
              <a:t>Other descriptions</a:t>
            </a:r>
            <a:r>
              <a:rPr lang="en-CA" baseline="0" dirty="0"/>
              <a:t> of BMP: </a:t>
            </a:r>
            <a:r>
              <a:rPr lang="en-CA" dirty="0"/>
              <a:t>https://project-management-knowledge.com/definitions/b/benefits-management-plan/</a:t>
            </a:r>
          </a:p>
        </p:txBody>
      </p:sp>
      <p:sp>
        <p:nvSpPr>
          <p:cNvPr id="4" name="Slide Number Placeholder 3"/>
          <p:cNvSpPr>
            <a:spLocks noGrp="1"/>
          </p:cNvSpPr>
          <p:nvPr>
            <p:ph type="sldNum" sz="quarter" idx="10"/>
          </p:nvPr>
        </p:nvSpPr>
        <p:spPr/>
        <p:txBody>
          <a:bodyPr/>
          <a:lstStyle/>
          <a:p>
            <a:fld id="{B034D44F-19E0-DB4C-A534-846A3D5F60DA}" type="slidenum">
              <a:rPr lang="en-US" smtClean="0"/>
              <a:t>19</a:t>
            </a:fld>
            <a:endParaRPr lang="en-US"/>
          </a:p>
        </p:txBody>
      </p:sp>
    </p:spTree>
    <p:extLst>
      <p:ext uri="{BB962C8B-B14F-4D97-AF65-F5344CB8AC3E}">
        <p14:creationId xmlns:p14="http://schemas.microsoft.com/office/powerpoint/2010/main" val="2606654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PMBOK Guide, 6</a:t>
            </a:r>
            <a:r>
              <a:rPr lang="en-CA" baseline="30000" dirty="0"/>
              <a:t>th</a:t>
            </a:r>
            <a:r>
              <a:rPr lang="en-CA" baseline="0" dirty="0"/>
              <a:t> edition</a:t>
            </a:r>
            <a:endParaRPr lang="en-CA" dirty="0"/>
          </a:p>
        </p:txBody>
      </p:sp>
      <p:sp>
        <p:nvSpPr>
          <p:cNvPr id="4" name="Slide Number Placeholder 3"/>
          <p:cNvSpPr>
            <a:spLocks noGrp="1"/>
          </p:cNvSpPr>
          <p:nvPr>
            <p:ph type="sldNum" sz="quarter" idx="10"/>
          </p:nvPr>
        </p:nvSpPr>
        <p:spPr/>
        <p:txBody>
          <a:bodyPr/>
          <a:lstStyle/>
          <a:p>
            <a:fld id="{B034D44F-19E0-DB4C-A534-846A3D5F60DA}" type="slidenum">
              <a:rPr lang="en-US" smtClean="0"/>
              <a:t>20</a:t>
            </a:fld>
            <a:endParaRPr lang="en-US"/>
          </a:p>
        </p:txBody>
      </p:sp>
    </p:spTree>
    <p:extLst>
      <p:ext uri="{BB962C8B-B14F-4D97-AF65-F5344CB8AC3E}">
        <p14:creationId xmlns:p14="http://schemas.microsoft.com/office/powerpoint/2010/main" val="2905489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PMBOK Guide, 6</a:t>
            </a:r>
            <a:r>
              <a:rPr lang="en-CA" baseline="30000" dirty="0"/>
              <a:t>th</a:t>
            </a:r>
            <a:r>
              <a:rPr lang="en-CA" baseline="0" dirty="0"/>
              <a:t> edition</a:t>
            </a:r>
            <a:endParaRPr lang="en-CA" dirty="0"/>
          </a:p>
        </p:txBody>
      </p:sp>
      <p:sp>
        <p:nvSpPr>
          <p:cNvPr id="4" name="Slide Number Placeholder 3"/>
          <p:cNvSpPr>
            <a:spLocks noGrp="1"/>
          </p:cNvSpPr>
          <p:nvPr>
            <p:ph type="sldNum" sz="quarter" idx="10"/>
          </p:nvPr>
        </p:nvSpPr>
        <p:spPr/>
        <p:txBody>
          <a:bodyPr/>
          <a:lstStyle/>
          <a:p>
            <a:fld id="{B034D44F-19E0-DB4C-A534-846A3D5F60DA}" type="slidenum">
              <a:rPr lang="en-US" smtClean="0"/>
              <a:t>22</a:t>
            </a:fld>
            <a:endParaRPr lang="en-US"/>
          </a:p>
        </p:txBody>
      </p:sp>
    </p:spTree>
    <p:extLst>
      <p:ext uri="{BB962C8B-B14F-4D97-AF65-F5344CB8AC3E}">
        <p14:creationId xmlns:p14="http://schemas.microsoft.com/office/powerpoint/2010/main" val="2905489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PMBOK Guide, 6</a:t>
            </a:r>
            <a:r>
              <a:rPr lang="en-CA" baseline="30000" dirty="0"/>
              <a:t>th</a:t>
            </a:r>
            <a:r>
              <a:rPr lang="en-CA" dirty="0"/>
              <a:t> edition (output list)</a:t>
            </a:r>
          </a:p>
          <a:p>
            <a:r>
              <a:rPr lang="en-CA" dirty="0"/>
              <a:t>Templates</a:t>
            </a:r>
            <a:r>
              <a:rPr lang="en-CA" baseline="0" dirty="0"/>
              <a:t> are not from PMBOK/PMI</a:t>
            </a:r>
          </a:p>
          <a:p>
            <a:r>
              <a:rPr lang="en-CA" baseline="0" dirty="0"/>
              <a:t>Assumption Log Template is free from www.projectmanagementdocs.com</a:t>
            </a:r>
            <a:endParaRPr lang="en-CA" dirty="0"/>
          </a:p>
          <a:p>
            <a:endParaRPr lang="en-CA" dirty="0"/>
          </a:p>
        </p:txBody>
      </p:sp>
      <p:sp>
        <p:nvSpPr>
          <p:cNvPr id="4" name="Slide Number Placeholder 3"/>
          <p:cNvSpPr>
            <a:spLocks noGrp="1"/>
          </p:cNvSpPr>
          <p:nvPr>
            <p:ph type="sldNum" sz="quarter" idx="10"/>
          </p:nvPr>
        </p:nvSpPr>
        <p:spPr/>
        <p:txBody>
          <a:bodyPr/>
          <a:lstStyle/>
          <a:p>
            <a:fld id="{B034D44F-19E0-DB4C-A534-846A3D5F60DA}" type="slidenum">
              <a:rPr lang="en-US" smtClean="0"/>
              <a:t>23</a:t>
            </a:fld>
            <a:endParaRPr lang="en-US"/>
          </a:p>
        </p:txBody>
      </p:sp>
    </p:spTree>
    <p:extLst>
      <p:ext uri="{BB962C8B-B14F-4D97-AF65-F5344CB8AC3E}">
        <p14:creationId xmlns:p14="http://schemas.microsoft.com/office/powerpoint/2010/main" val="3176670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25</a:t>
            </a:fld>
            <a:endParaRPr lang="en-US"/>
          </a:p>
        </p:txBody>
      </p:sp>
    </p:spTree>
    <p:extLst>
      <p:ext uri="{BB962C8B-B14F-4D97-AF65-F5344CB8AC3E}">
        <p14:creationId xmlns:p14="http://schemas.microsoft.com/office/powerpoint/2010/main" val="154352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Image</a:t>
            </a:r>
            <a:r>
              <a:rPr lang="en-US" i="0" baseline="0" dirty="0"/>
              <a:t> Credit: http://www.function1.com/2015/06/why-project-onboarding-is-important</a:t>
            </a:r>
            <a:endParaRPr lang="en-US" i="0" dirty="0"/>
          </a:p>
        </p:txBody>
      </p:sp>
      <p:sp>
        <p:nvSpPr>
          <p:cNvPr id="4" name="Slide Number Placeholder 3"/>
          <p:cNvSpPr>
            <a:spLocks noGrp="1"/>
          </p:cNvSpPr>
          <p:nvPr>
            <p:ph type="sldNum" sz="quarter" idx="10"/>
          </p:nvPr>
        </p:nvSpPr>
        <p:spPr/>
        <p:txBody>
          <a:bodyPr/>
          <a:lstStyle/>
          <a:p>
            <a:fld id="{426CAB73-7126-48BD-BA45-5D2F1103CE06}" type="slidenum">
              <a:rPr lang="en-US" smtClean="0"/>
              <a:t>2</a:t>
            </a:fld>
            <a:endParaRPr lang="en-US"/>
          </a:p>
        </p:txBody>
      </p:sp>
    </p:spTree>
    <p:extLst>
      <p:ext uri="{BB962C8B-B14F-4D97-AF65-F5344CB8AC3E}">
        <p14:creationId xmlns:p14="http://schemas.microsoft.com/office/powerpoint/2010/main" val="73507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4</a:t>
            </a:fld>
            <a:endParaRPr lang="en-US"/>
          </a:p>
        </p:txBody>
      </p:sp>
    </p:spTree>
    <p:extLst>
      <p:ext uri="{BB962C8B-B14F-4D97-AF65-F5344CB8AC3E}">
        <p14:creationId xmlns:p14="http://schemas.microsoft.com/office/powerpoint/2010/main" val="1934247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5</a:t>
            </a:fld>
            <a:endParaRPr lang="en-US"/>
          </a:p>
        </p:txBody>
      </p:sp>
    </p:spTree>
    <p:extLst>
      <p:ext uri="{BB962C8B-B14F-4D97-AF65-F5344CB8AC3E}">
        <p14:creationId xmlns:p14="http://schemas.microsoft.com/office/powerpoint/2010/main" val="193424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B902C98B-15F1-4361-8A4F-211DAB5D604D}" type="slidenum">
              <a:rPr lang="en-US" smtClean="0">
                <a:latin typeface="Times New Roman" pitchFamily="18" charset="0"/>
              </a:rPr>
              <a:pPr eaLnBrk="1" hangingPunct="1"/>
              <a:t>6</a:t>
            </a:fld>
            <a:endParaRPr lang="en-US">
              <a:latin typeface="Times New Roman" pitchFamily="18" charset="0"/>
            </a:endParaRPr>
          </a:p>
        </p:txBody>
      </p:sp>
      <p:sp>
        <p:nvSpPr>
          <p:cNvPr id="55299"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0"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55301"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2"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3"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4"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55305"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6"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7"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dirty="0"/>
          </a:p>
          <a:p>
            <a:pPr eaLnBrk="1" hangingPunct="1"/>
            <a:endParaRPr lang="en-CA" dirty="0"/>
          </a:p>
        </p:txBody>
      </p:sp>
      <p:sp>
        <p:nvSpPr>
          <p:cNvPr id="55308"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67900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CA" dirty="0"/>
              <a:t>PMI Certifications:</a:t>
            </a:r>
          </a:p>
          <a:p>
            <a:pPr lvl="1"/>
            <a:r>
              <a:rPr lang="en-US" dirty="0">
                <a:hlinkClick r:id="rId3"/>
              </a:rPr>
              <a:t>Certified Associate in Project Management (CAPM)®</a:t>
            </a:r>
            <a:r>
              <a:rPr lang="en-US" dirty="0"/>
              <a:t> </a:t>
            </a:r>
          </a:p>
          <a:p>
            <a:pPr lvl="1"/>
            <a:r>
              <a:rPr lang="en-US" dirty="0">
                <a:hlinkClick r:id="rId4"/>
              </a:rPr>
              <a:t>Project Management Professional (PMP)®</a:t>
            </a:r>
            <a:r>
              <a:rPr lang="en-US" dirty="0"/>
              <a:t> </a:t>
            </a:r>
          </a:p>
          <a:p>
            <a:pPr lvl="1"/>
            <a:r>
              <a:rPr lang="en-US" dirty="0">
                <a:hlinkClick r:id="rId5"/>
              </a:rPr>
              <a:t>Program Management Professional (</a:t>
            </a:r>
            <a:r>
              <a:rPr lang="en-US" dirty="0" err="1">
                <a:hlinkClick r:id="rId5"/>
              </a:rPr>
              <a:t>PgMP</a:t>
            </a:r>
            <a:r>
              <a:rPr lang="en-US" dirty="0">
                <a:hlinkClick r:id="rId5"/>
              </a:rPr>
              <a:t>)®</a:t>
            </a:r>
            <a:r>
              <a:rPr lang="en-US" dirty="0"/>
              <a:t> </a:t>
            </a:r>
          </a:p>
          <a:p>
            <a:pPr lvl="1"/>
            <a:r>
              <a:rPr lang="en-US" dirty="0">
                <a:hlinkClick r:id="rId6"/>
              </a:rPr>
              <a:t>PMI Agile Certified Practitioner (PMI-ACP)SM</a:t>
            </a:r>
            <a:r>
              <a:rPr lang="en-US" dirty="0"/>
              <a:t> </a:t>
            </a:r>
          </a:p>
          <a:p>
            <a:pPr lvl="1"/>
            <a:r>
              <a:rPr lang="en-US" dirty="0">
                <a:hlinkClick r:id="rId7"/>
              </a:rPr>
              <a:t>PMI Risk Management Professional (PMI-RMP)®</a:t>
            </a:r>
            <a:r>
              <a:rPr lang="en-US" dirty="0"/>
              <a:t> </a:t>
            </a:r>
          </a:p>
          <a:p>
            <a:pPr lvl="1"/>
            <a:r>
              <a:rPr lang="en-US" dirty="0">
                <a:hlinkClick r:id="rId8"/>
              </a:rPr>
              <a:t>PMI Scheduling Professional (PMI-SP)®</a:t>
            </a:r>
            <a:r>
              <a:rPr lang="en-US" dirty="0"/>
              <a:t> </a:t>
            </a:r>
          </a:p>
          <a:p>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B034D44F-19E0-DB4C-A534-846A3D5F60DA}" type="slidenum">
              <a:rPr lang="en-US" smtClean="0"/>
              <a:t>7</a:t>
            </a:fld>
            <a:endParaRPr lang="en-US"/>
          </a:p>
        </p:txBody>
      </p:sp>
    </p:spTree>
    <p:extLst>
      <p:ext uri="{BB962C8B-B14F-4D97-AF65-F5344CB8AC3E}">
        <p14:creationId xmlns:p14="http://schemas.microsoft.com/office/powerpoint/2010/main" val="1530513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CA" dirty="0"/>
              <a:t>PMI Certifications:</a:t>
            </a:r>
          </a:p>
          <a:p>
            <a:pPr lvl="1"/>
            <a:r>
              <a:rPr lang="en-US" dirty="0">
                <a:hlinkClick r:id="rId3"/>
              </a:rPr>
              <a:t>Certified Associate in Project Management (CAPM)®</a:t>
            </a:r>
            <a:r>
              <a:rPr lang="en-US" dirty="0"/>
              <a:t> </a:t>
            </a:r>
          </a:p>
          <a:p>
            <a:pPr lvl="1"/>
            <a:r>
              <a:rPr lang="en-US" dirty="0">
                <a:hlinkClick r:id="rId4"/>
              </a:rPr>
              <a:t>Project Management Professional (PMP)®</a:t>
            </a:r>
            <a:r>
              <a:rPr lang="en-US" dirty="0"/>
              <a:t> </a:t>
            </a:r>
          </a:p>
          <a:p>
            <a:pPr lvl="1"/>
            <a:r>
              <a:rPr lang="en-US" dirty="0">
                <a:hlinkClick r:id="rId5"/>
              </a:rPr>
              <a:t>Program Management Professional (</a:t>
            </a:r>
            <a:r>
              <a:rPr lang="en-US" dirty="0" err="1">
                <a:hlinkClick r:id="rId5"/>
              </a:rPr>
              <a:t>PgMP</a:t>
            </a:r>
            <a:r>
              <a:rPr lang="en-US" dirty="0">
                <a:hlinkClick r:id="rId5"/>
              </a:rPr>
              <a:t>)®</a:t>
            </a:r>
            <a:r>
              <a:rPr lang="en-US" dirty="0"/>
              <a:t> </a:t>
            </a:r>
          </a:p>
          <a:p>
            <a:pPr lvl="1"/>
            <a:r>
              <a:rPr lang="en-US" dirty="0">
                <a:hlinkClick r:id="rId6"/>
              </a:rPr>
              <a:t>PMI Agile Certified Practitioner (PMI-ACP)SM</a:t>
            </a:r>
            <a:r>
              <a:rPr lang="en-US" dirty="0"/>
              <a:t> </a:t>
            </a:r>
          </a:p>
          <a:p>
            <a:pPr lvl="1"/>
            <a:r>
              <a:rPr lang="en-US" dirty="0">
                <a:hlinkClick r:id="rId7"/>
              </a:rPr>
              <a:t>PMI Risk Management Professional (PMI-RMP)®</a:t>
            </a:r>
            <a:r>
              <a:rPr lang="en-US" dirty="0"/>
              <a:t> </a:t>
            </a:r>
          </a:p>
          <a:p>
            <a:pPr lvl="1"/>
            <a:r>
              <a:rPr lang="en-US" dirty="0">
                <a:hlinkClick r:id="rId8"/>
              </a:rPr>
              <a:t>PMI Scheduling Professional (PMI-SP)®</a:t>
            </a:r>
            <a:r>
              <a:rPr lang="en-US" dirty="0"/>
              <a:t> </a:t>
            </a:r>
          </a:p>
          <a:p>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B034D44F-19E0-DB4C-A534-846A3D5F60DA}" type="slidenum">
              <a:rPr lang="en-US" smtClean="0"/>
              <a:t>8</a:t>
            </a:fld>
            <a:endParaRPr lang="en-US"/>
          </a:p>
        </p:txBody>
      </p:sp>
    </p:spTree>
    <p:extLst>
      <p:ext uri="{BB962C8B-B14F-4D97-AF65-F5344CB8AC3E}">
        <p14:creationId xmlns:p14="http://schemas.microsoft.com/office/powerpoint/2010/main" val="1530513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Disregard the numbers 4 through 13 along the left edge</a:t>
            </a:r>
            <a:r>
              <a:rPr lang="en-CA" baseline="0" dirty="0"/>
              <a:t> of the table (they refer to Chapter numbers in the 6</a:t>
            </a:r>
            <a:r>
              <a:rPr lang="en-CA" baseline="30000" dirty="0"/>
              <a:t>th</a:t>
            </a:r>
            <a:r>
              <a:rPr lang="en-CA" baseline="0" dirty="0"/>
              <a:t> edition of the PMBOK guide). </a:t>
            </a:r>
            <a:endParaRPr lang="en-CA" dirty="0"/>
          </a:p>
        </p:txBody>
      </p:sp>
      <p:sp>
        <p:nvSpPr>
          <p:cNvPr id="4" name="Slide Number Placeholder 3"/>
          <p:cNvSpPr>
            <a:spLocks noGrp="1"/>
          </p:cNvSpPr>
          <p:nvPr>
            <p:ph type="sldNum" sz="quarter" idx="10"/>
          </p:nvPr>
        </p:nvSpPr>
        <p:spPr/>
        <p:txBody>
          <a:bodyPr/>
          <a:lstStyle/>
          <a:p>
            <a:fld id="{B034D44F-19E0-DB4C-A534-846A3D5F60DA}" type="slidenum">
              <a:rPr lang="en-US" smtClean="0"/>
              <a:t>9</a:t>
            </a:fld>
            <a:endParaRPr lang="en-US"/>
          </a:p>
        </p:txBody>
      </p:sp>
    </p:spTree>
    <p:extLst>
      <p:ext uri="{BB962C8B-B14F-4D97-AF65-F5344CB8AC3E}">
        <p14:creationId xmlns:p14="http://schemas.microsoft.com/office/powerpoint/2010/main" val="4200912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PMBOK Guide, 6</a:t>
            </a:r>
            <a:r>
              <a:rPr lang="en-CA" baseline="30000" dirty="0"/>
              <a:t>th</a:t>
            </a:r>
            <a:r>
              <a:rPr lang="en-CA" dirty="0"/>
              <a:t> edition</a:t>
            </a:r>
          </a:p>
        </p:txBody>
      </p:sp>
      <p:sp>
        <p:nvSpPr>
          <p:cNvPr id="4" name="Slide Number Placeholder 3"/>
          <p:cNvSpPr>
            <a:spLocks noGrp="1"/>
          </p:cNvSpPr>
          <p:nvPr>
            <p:ph type="sldNum" sz="quarter" idx="10"/>
          </p:nvPr>
        </p:nvSpPr>
        <p:spPr/>
        <p:txBody>
          <a:bodyPr/>
          <a:lstStyle/>
          <a:p>
            <a:fld id="{B034D44F-19E0-DB4C-A534-846A3D5F60DA}" type="slidenum">
              <a:rPr lang="en-US" smtClean="0"/>
              <a:t>11</a:t>
            </a:fld>
            <a:endParaRPr lang="en-US"/>
          </a:p>
        </p:txBody>
      </p:sp>
    </p:spTree>
    <p:extLst>
      <p:ext uri="{BB962C8B-B14F-4D97-AF65-F5344CB8AC3E}">
        <p14:creationId xmlns:p14="http://schemas.microsoft.com/office/powerpoint/2010/main" val="41432775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No Pictur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1203015" y="1316256"/>
            <a:ext cx="6318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
        <p:nvSpPr>
          <p:cNvPr id="9" name="Subtitle 2"/>
          <p:cNvSpPr>
            <a:spLocks noGrp="1"/>
          </p:cNvSpPr>
          <p:nvPr>
            <p:ph type="subTitle" idx="1"/>
          </p:nvPr>
        </p:nvSpPr>
        <p:spPr>
          <a:xfrm>
            <a:off x="1192066" y="3776712"/>
            <a:ext cx="6404289" cy="1566260"/>
          </a:xfrm>
          <a:prstGeom prst="rect">
            <a:avLst/>
          </a:prstGeom>
        </p:spPr>
        <p:txBody>
          <a:bodyPr lIns="0" tIns="0" rIns="0" bIns="0"/>
          <a:lstStyle>
            <a:lvl1pPr marL="0" indent="0" algn="l">
              <a:buNone/>
              <a:defRPr sz="13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6640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2400" cy="4572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152400" y="609600"/>
            <a:ext cx="8839200" cy="58674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152400" y="6553200"/>
            <a:ext cx="2057400" cy="228600"/>
          </a:xfrm>
          <a:prstGeom prst="rect">
            <a:avLst/>
          </a:prstGeom>
          <a:ln/>
        </p:spPr>
        <p:txBody>
          <a:bodyPr/>
          <a:lstStyle>
            <a:lvl1pPr>
              <a:defRPr/>
            </a:lvl1pPr>
          </a:lstStyle>
          <a:p>
            <a:pPr>
              <a:defRPr/>
            </a:pPr>
            <a:fld id="{0CCFDD3A-8601-DE48-B5B1-1B185D1602DE}" type="datetime2">
              <a:rPr lang="en-CA"/>
              <a:pPr>
                <a:defRPr/>
              </a:pPr>
              <a:t>Monday, August 21, 2023</a:t>
            </a:fld>
            <a:endParaRPr lang="en-CA"/>
          </a:p>
        </p:txBody>
      </p:sp>
      <p:sp>
        <p:nvSpPr>
          <p:cNvPr id="5" name="Rectangle 6"/>
          <p:cNvSpPr>
            <a:spLocks noGrp="1" noChangeArrowheads="1"/>
          </p:cNvSpPr>
          <p:nvPr>
            <p:ph type="sldNum" sz="quarter" idx="11"/>
          </p:nvPr>
        </p:nvSpPr>
        <p:spPr>
          <a:xfrm>
            <a:off x="6934200" y="6553200"/>
            <a:ext cx="2057400" cy="228600"/>
          </a:xfrm>
          <a:prstGeom prst="rect">
            <a:avLst/>
          </a:prstGeom>
          <a:ln/>
        </p:spPr>
        <p:txBody>
          <a:bodyPr/>
          <a:lstStyle>
            <a:lvl1pPr>
              <a:defRPr/>
            </a:lvl1pPr>
          </a:lstStyle>
          <a:p>
            <a:fld id="{9478310D-B237-A84F-8EF7-AA00BDBB9FFF}" type="slidenum">
              <a:rPr lang="en-CA" altLang="en-US"/>
              <a:pPr/>
              <a:t>‹#›</a:t>
            </a:fld>
            <a:endParaRPr lang="en-CA" altLang="en-US"/>
          </a:p>
        </p:txBody>
      </p:sp>
    </p:spTree>
    <p:extLst>
      <p:ext uri="{BB962C8B-B14F-4D97-AF65-F5344CB8AC3E}">
        <p14:creationId xmlns:p14="http://schemas.microsoft.com/office/powerpoint/2010/main" val="117626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2400" cy="457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52400" y="609600"/>
            <a:ext cx="4343400" cy="5867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609600"/>
            <a:ext cx="4343400" cy="5867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152400" y="6553200"/>
            <a:ext cx="2057400" cy="228600"/>
          </a:xfrm>
          <a:prstGeom prst="rect">
            <a:avLst/>
          </a:prstGeom>
          <a:ln/>
        </p:spPr>
        <p:txBody>
          <a:bodyPr/>
          <a:lstStyle>
            <a:lvl1pPr>
              <a:defRPr/>
            </a:lvl1pPr>
          </a:lstStyle>
          <a:p>
            <a:pPr>
              <a:defRPr/>
            </a:pPr>
            <a:fld id="{3F007789-A50A-E743-A30D-079D6154DB19}" type="datetime2">
              <a:rPr lang="en-CA"/>
              <a:pPr>
                <a:defRPr/>
              </a:pPr>
              <a:t>Monday, August 21, 2023</a:t>
            </a:fld>
            <a:endParaRPr lang="en-CA"/>
          </a:p>
        </p:txBody>
      </p:sp>
      <p:sp>
        <p:nvSpPr>
          <p:cNvPr id="6" name="Rectangle 6"/>
          <p:cNvSpPr>
            <a:spLocks noGrp="1" noChangeArrowheads="1"/>
          </p:cNvSpPr>
          <p:nvPr>
            <p:ph type="sldNum" sz="quarter" idx="11"/>
          </p:nvPr>
        </p:nvSpPr>
        <p:spPr>
          <a:xfrm>
            <a:off x="6934200" y="6553200"/>
            <a:ext cx="2057400" cy="228600"/>
          </a:xfrm>
          <a:prstGeom prst="rect">
            <a:avLst/>
          </a:prstGeom>
          <a:ln/>
        </p:spPr>
        <p:txBody>
          <a:bodyPr/>
          <a:lstStyle>
            <a:lvl1pPr>
              <a:defRPr/>
            </a:lvl1pPr>
          </a:lstStyle>
          <a:p>
            <a:fld id="{7798FC96-D120-7642-8797-E62AB7079964}" type="slidenum">
              <a:rPr lang="en-CA" altLang="en-US"/>
              <a:pPr/>
              <a:t>‹#›</a:t>
            </a:fld>
            <a:endParaRPr lang="en-CA" altLang="en-US"/>
          </a:p>
        </p:txBody>
      </p:sp>
    </p:spTree>
    <p:extLst>
      <p:ext uri="{BB962C8B-B14F-4D97-AF65-F5344CB8AC3E}">
        <p14:creationId xmlns:p14="http://schemas.microsoft.com/office/powerpoint/2010/main" val="4295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r Tab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1203015" y="1316256"/>
            <a:ext cx="6318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Tree>
    <p:extLst>
      <p:ext uri="{BB962C8B-B14F-4D97-AF65-F5344CB8AC3E}">
        <p14:creationId xmlns:p14="http://schemas.microsoft.com/office/powerpoint/2010/main" val="287282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p:cNvSpPr>
            <a:spLocks noGrp="1"/>
          </p:cNvSpPr>
          <p:nvPr>
            <p:ph type="title"/>
          </p:nvPr>
        </p:nvSpPr>
        <p:spPr>
          <a:xfrm>
            <a:off x="1146901" y="889736"/>
            <a:ext cx="6381023" cy="755953"/>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1146901" y="1844993"/>
            <a:ext cx="6381023" cy="3486927"/>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400"/>
            </a:lvl1pPr>
            <a:lvl2pPr>
              <a:defRPr sz="2400"/>
            </a:lvl2pPr>
            <a:lvl3pPr>
              <a:defRPr sz="2400"/>
            </a:lvl3pPr>
            <a:lvl4pPr>
              <a:defRPr sz="24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9144000" cy="690282"/>
          </a:xfrm>
          <a:prstGeom prst="rect">
            <a:avLst/>
          </a:prstGeom>
        </p:spPr>
      </p:pic>
      <p:pic>
        <p:nvPicPr>
          <p:cNvPr id="6" name="Picture 5" descr="bottom_b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531224"/>
            <a:ext cx="9144000" cy="1326776"/>
          </a:xfrm>
          <a:prstGeom prst="rect">
            <a:avLst/>
          </a:prstGeom>
        </p:spPr>
      </p:pic>
    </p:spTree>
    <p:extLst>
      <p:ext uri="{BB962C8B-B14F-4D97-AF65-F5344CB8AC3E}">
        <p14:creationId xmlns:p14="http://schemas.microsoft.com/office/powerpoint/2010/main" val="428680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9144000" cy="690282"/>
          </a:xfrm>
          <a:prstGeom prst="rect">
            <a:avLst/>
          </a:prstGeom>
        </p:spPr>
      </p:pic>
      <p:sp>
        <p:nvSpPr>
          <p:cNvPr id="16" name="Picture Placeholder 15"/>
          <p:cNvSpPr>
            <a:spLocks noGrp="1"/>
          </p:cNvSpPr>
          <p:nvPr>
            <p:ph type="pic" sz="quarter" idx="11"/>
          </p:nvPr>
        </p:nvSpPr>
        <p:spPr>
          <a:xfrm>
            <a:off x="5180098" y="150"/>
            <a:ext cx="3963902" cy="6857849"/>
          </a:xfrm>
          <a:custGeom>
            <a:avLst/>
            <a:gdLst>
              <a:gd name="connsiteX0" fmla="*/ 0 w 4065050"/>
              <a:gd name="connsiteY0" fmla="*/ 0 h 6857849"/>
              <a:gd name="connsiteX1" fmla="*/ 4065050 w 4065050"/>
              <a:gd name="connsiteY1" fmla="*/ 0 h 6857849"/>
              <a:gd name="connsiteX2" fmla="*/ 4065050 w 4065050"/>
              <a:gd name="connsiteY2" fmla="*/ 6857849 h 6857849"/>
              <a:gd name="connsiteX3" fmla="*/ 0 w 4065050"/>
              <a:gd name="connsiteY3" fmla="*/ 6857849 h 6857849"/>
              <a:gd name="connsiteX4" fmla="*/ 0 w 4065050"/>
              <a:gd name="connsiteY4" fmla="*/ 0 h 6857849"/>
              <a:gd name="connsiteX0" fmla="*/ 0 w 4065050"/>
              <a:gd name="connsiteY0" fmla="*/ 0 h 6857849"/>
              <a:gd name="connsiteX1" fmla="*/ 4065050 w 4065050"/>
              <a:gd name="connsiteY1" fmla="*/ 0 h 6857849"/>
              <a:gd name="connsiteX2" fmla="*/ 4065050 w 4065050"/>
              <a:gd name="connsiteY2" fmla="*/ 6857849 h 6857849"/>
              <a:gd name="connsiteX3" fmla="*/ 1640835 w 4065050"/>
              <a:gd name="connsiteY3" fmla="*/ 6857849 h 6857849"/>
              <a:gd name="connsiteX4" fmla="*/ 0 w 4065050"/>
              <a:gd name="connsiteY4" fmla="*/ 0 h 6857849"/>
              <a:gd name="connsiteX0" fmla="*/ 0 w 3963902"/>
              <a:gd name="connsiteY0" fmla="*/ 0 h 6857849"/>
              <a:gd name="connsiteX1" fmla="*/ 3963902 w 3963902"/>
              <a:gd name="connsiteY1" fmla="*/ 0 h 6857849"/>
              <a:gd name="connsiteX2" fmla="*/ 3963902 w 3963902"/>
              <a:gd name="connsiteY2" fmla="*/ 6857849 h 6857849"/>
              <a:gd name="connsiteX3" fmla="*/ 1539687 w 3963902"/>
              <a:gd name="connsiteY3" fmla="*/ 6857849 h 6857849"/>
              <a:gd name="connsiteX4" fmla="*/ 0 w 3963902"/>
              <a:gd name="connsiteY4" fmla="*/ 0 h 6857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3902" h="6857849">
                <a:moveTo>
                  <a:pt x="0" y="0"/>
                </a:moveTo>
                <a:lnTo>
                  <a:pt x="3963902" y="0"/>
                </a:lnTo>
                <a:lnTo>
                  <a:pt x="3963902" y="6857849"/>
                </a:lnTo>
                <a:lnTo>
                  <a:pt x="1539687" y="6857849"/>
                </a:lnTo>
                <a:lnTo>
                  <a:pt x="0" y="0"/>
                </a:lnTo>
                <a:close/>
              </a:path>
            </a:pathLst>
          </a:custGeom>
        </p:spPr>
        <p:txBody>
          <a:bodyPr vert="horz"/>
          <a:lstStyle/>
          <a:p>
            <a:r>
              <a:rPr lang="en-US"/>
              <a:t>Drag picture to placeholder or click icon to add</a:t>
            </a:r>
            <a:endParaRPr lang="en-US" dirty="0"/>
          </a:p>
        </p:txBody>
      </p:sp>
      <p:sp>
        <p:nvSpPr>
          <p:cNvPr id="13" name="Title 1"/>
          <p:cNvSpPr>
            <a:spLocks noGrp="1"/>
          </p:cNvSpPr>
          <p:nvPr>
            <p:ph type="title"/>
          </p:nvPr>
        </p:nvSpPr>
        <p:spPr>
          <a:xfrm>
            <a:off x="1146902" y="1035353"/>
            <a:ext cx="4236311" cy="1143000"/>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sp>
        <p:nvSpPr>
          <p:cNvPr id="14" name="Text Placeholder 9"/>
          <p:cNvSpPr>
            <a:spLocks noGrp="1"/>
          </p:cNvSpPr>
          <p:nvPr>
            <p:ph type="body" sz="quarter" idx="10"/>
          </p:nvPr>
        </p:nvSpPr>
        <p:spPr>
          <a:xfrm>
            <a:off x="1146902" y="2430614"/>
            <a:ext cx="4236312" cy="2901306"/>
          </a:xfrm>
          <a:prstGeom prst="rect">
            <a:avLst/>
          </a:prstGeom>
        </p:spPr>
        <p:txBody>
          <a:bodyPr vert="horz"/>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descr="photo-mas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37866" y="292189"/>
            <a:ext cx="9144000" cy="6858000"/>
          </a:xfrm>
          <a:prstGeom prst="rect">
            <a:avLst/>
          </a:prstGeom>
        </p:spPr>
      </p:pic>
      <p:pic>
        <p:nvPicPr>
          <p:cNvPr id="2" name="Picture 1" descr="bottom_bar.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5531224"/>
            <a:ext cx="9144000" cy="1326776"/>
          </a:xfrm>
          <a:prstGeom prst="rect">
            <a:avLst/>
          </a:prstGeom>
        </p:spPr>
      </p:pic>
    </p:spTree>
    <p:extLst>
      <p:ext uri="{BB962C8B-B14F-4D97-AF65-F5344CB8AC3E}">
        <p14:creationId xmlns:p14="http://schemas.microsoft.com/office/powerpoint/2010/main" val="143011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page - 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p:cNvSpPr>
            <a:spLocks noGrp="1"/>
          </p:cNvSpPr>
          <p:nvPr>
            <p:ph type="title"/>
          </p:nvPr>
        </p:nvSpPr>
        <p:spPr>
          <a:xfrm>
            <a:off x="1146902" y="1046302"/>
            <a:ext cx="6166108" cy="1439056"/>
          </a:xfrm>
          <a:prstGeom prst="rect">
            <a:avLst/>
          </a:prstGeom>
        </p:spPr>
        <p:txBody>
          <a:bodyPr lIns="0" tIns="0" rIns="0" bIns="0" anchor="b" anchorCtr="0"/>
          <a:lstStyle>
            <a:lvl1pPr algn="l">
              <a:defRPr sz="2800" b="1" i="0" cap="all">
                <a:solidFill>
                  <a:schemeClr val="bg1"/>
                </a:solidFill>
              </a:defRPr>
            </a:lvl1pPr>
          </a:lstStyle>
          <a:p>
            <a:r>
              <a:rPr lang="en-US"/>
              <a:t>Click to edit Master title style</a:t>
            </a:r>
            <a:endParaRPr lang="en-US" dirty="0"/>
          </a:p>
        </p:txBody>
      </p:sp>
      <p:sp>
        <p:nvSpPr>
          <p:cNvPr id="11" name="Text Placeholder 10"/>
          <p:cNvSpPr>
            <a:spLocks noGrp="1"/>
          </p:cNvSpPr>
          <p:nvPr>
            <p:ph type="body" sz="quarter" idx="10" hasCustomPrompt="1"/>
          </p:nvPr>
        </p:nvSpPr>
        <p:spPr>
          <a:xfrm>
            <a:off x="1146902" y="4215253"/>
            <a:ext cx="4587552" cy="1697051"/>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0" baseline="0"/>
            </a:lvl1pPr>
            <a:lvl2pPr>
              <a:defRPr sz="1400"/>
            </a:lvl2pPr>
            <a:lvl3pPr>
              <a:defRPr sz="1400"/>
            </a:lvl3pPr>
            <a:lvl4pPr>
              <a:defRPr sz="1400"/>
            </a:lvl4pPr>
            <a:lvl5pPr>
              <a:defRPr sz="1400"/>
            </a:lvl5pPr>
          </a:lstStyle>
          <a:p>
            <a:pPr lvl="0"/>
            <a:r>
              <a:rPr lang="en-CA" dirty="0"/>
              <a:t>Room</a:t>
            </a:r>
          </a:p>
          <a:p>
            <a:pPr lvl="0"/>
            <a:r>
              <a:rPr lang="en-CA" dirty="0"/>
              <a:t>Address 1</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Address 2</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Address 3</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Phone:</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Fax:</a:t>
            </a:r>
          </a:p>
          <a:p>
            <a:pPr marL="0" marR="0" lvl="0" indent="0" algn="l" defTabSz="457200" rtl="0" eaLnBrk="1" fontAlgn="auto" latinLnBrk="0" hangingPunct="1">
              <a:lnSpc>
                <a:spcPct val="100000"/>
              </a:lnSpc>
              <a:spcBef>
                <a:spcPct val="20000"/>
              </a:spcBef>
              <a:spcAft>
                <a:spcPts val="0"/>
              </a:spcAft>
              <a:buClrTx/>
              <a:buSzTx/>
              <a:buFontTx/>
              <a:buNone/>
              <a:tabLst/>
              <a:defRPr/>
            </a:pPr>
            <a:endParaRPr lang="en-CA" dirty="0"/>
          </a:p>
          <a:p>
            <a:pPr lvl="0"/>
            <a:endParaRPr lang="en-CA" dirty="0"/>
          </a:p>
        </p:txBody>
      </p:sp>
      <p:sp>
        <p:nvSpPr>
          <p:cNvPr id="12" name="Text Placeholder 10"/>
          <p:cNvSpPr>
            <a:spLocks noGrp="1"/>
          </p:cNvSpPr>
          <p:nvPr>
            <p:ph type="body" sz="quarter" idx="11" hasCustomPrompt="1"/>
          </p:nvPr>
        </p:nvSpPr>
        <p:spPr>
          <a:xfrm>
            <a:off x="1146902" y="3963562"/>
            <a:ext cx="4587552" cy="251692"/>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1" i="0" baseline="0"/>
            </a:lvl1pPr>
            <a:lvl2pPr>
              <a:defRPr sz="1400"/>
            </a:lvl2pPr>
            <a:lvl3pPr>
              <a:defRPr sz="1400"/>
            </a:lvl3pPr>
            <a:lvl4pPr>
              <a:defRPr sz="1400"/>
            </a:lvl4pPr>
            <a:lvl5pPr>
              <a:defRPr sz="1400"/>
            </a:lvl5pPr>
          </a:lstStyle>
          <a:p>
            <a:pPr lvl="0"/>
            <a:r>
              <a:rPr lang="en-CA" dirty="0"/>
              <a:t>Lawrence </a:t>
            </a:r>
            <a:r>
              <a:rPr lang="en-CA" dirty="0" err="1"/>
              <a:t>Kinlin</a:t>
            </a:r>
            <a:r>
              <a:rPr lang="en-CA" dirty="0"/>
              <a:t> School of Business</a:t>
            </a:r>
          </a:p>
        </p:txBody>
      </p:sp>
      <p:sp>
        <p:nvSpPr>
          <p:cNvPr id="7" name="Text Placeholder 10"/>
          <p:cNvSpPr txBox="1">
            <a:spLocks/>
          </p:cNvSpPr>
          <p:nvPr userDrawn="1"/>
        </p:nvSpPr>
        <p:spPr>
          <a:xfrm>
            <a:off x="1144588" y="6280484"/>
            <a:ext cx="4587552" cy="251692"/>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1" i="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dirty="0" err="1"/>
              <a:t>fanshawec.ca</a:t>
            </a:r>
            <a:endParaRPr lang="en-CA" dirty="0"/>
          </a:p>
        </p:txBody>
      </p:sp>
    </p:spTree>
    <p:extLst>
      <p:ext uri="{BB962C8B-B14F-4D97-AF65-F5344CB8AC3E}">
        <p14:creationId xmlns:p14="http://schemas.microsoft.com/office/powerpoint/2010/main" val="284885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71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2804750"/>
            <a:ext cx="6400800" cy="1752600"/>
          </a:xfrm>
          <a:prstGeom prst="rect">
            <a:avLst/>
          </a:prstGeom>
        </p:spPr>
        <p:txBody>
          <a:bodyPr>
            <a:normAutofit/>
          </a:bodyPr>
          <a:lstStyle>
            <a:lvl1pPr marL="0" indent="0" algn="ctr">
              <a:buNone/>
              <a:defRPr sz="40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2EC81D-3481-0048-93B1-48E5B820EFA9}" type="datetimeFigureOut">
              <a:rPr lang="en-US" smtClean="0"/>
              <a:pPr/>
              <a:t>8/21/2023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8175660-02F0-F148-A23E-3AFE1E1DC15A}" type="slidenum">
              <a:rPr lang="en-US" smtClean="0"/>
              <a:pPr/>
              <a:t>‹#›</a:t>
            </a:fld>
            <a:endParaRPr lang="en-US"/>
          </a:p>
        </p:txBody>
      </p:sp>
      <p:sp>
        <p:nvSpPr>
          <p:cNvPr id="7" name="Subtitle 2"/>
          <p:cNvSpPr txBox="1">
            <a:spLocks/>
          </p:cNvSpPr>
          <p:nvPr userDrawn="1"/>
        </p:nvSpPr>
        <p:spPr>
          <a:xfrm>
            <a:off x="1371600" y="2540126"/>
            <a:ext cx="6400800" cy="1752600"/>
          </a:xfrm>
          <a:prstGeom prst="rect">
            <a:avLst/>
          </a:prstGeom>
        </p:spPr>
        <p:txBody>
          <a:bodyPr vert="horz" lIns="91440" tIns="45720" rIns="91440" bIns="45720" rtlCol="0">
            <a:normAutofit/>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4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4300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a:prstGeom prst="rect">
            <a:avLst/>
          </a:prstGeom>
        </p:spPr>
        <p:txBody>
          <a:bodyPr/>
          <a:lstStyle/>
          <a:p>
            <a:r>
              <a:rPr lang="en-US" dirty="0"/>
              <a:t>Click to edit Master title style</a:t>
            </a:r>
            <a:endParaRPr lang="en-CA"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6CED753-E26C-48CD-8810-690417EFF2B3}" type="datetimeFigureOut">
              <a:rPr lang="en-US" smtClean="0"/>
              <a:t>8/21/2023</a:t>
            </a:fld>
            <a:endParaRPr lang="en-C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36612B7-B374-403A-8482-4E25514FF41D}" type="slidenum">
              <a:rPr lang="en-CA" smtClean="0"/>
              <a:t>‹#›</a:t>
            </a:fld>
            <a:endParaRPr lang="en-CA"/>
          </a:p>
        </p:txBody>
      </p:sp>
    </p:spTree>
    <p:extLst>
      <p:ext uri="{BB962C8B-B14F-4D97-AF65-F5344CB8AC3E}">
        <p14:creationId xmlns:p14="http://schemas.microsoft.com/office/powerpoint/2010/main" val="292828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9144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1062038" y="1766888"/>
            <a:ext cx="7769225" cy="19796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62038" y="3898900"/>
            <a:ext cx="7769225" cy="1981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noChangeArrowheads="1"/>
          </p:cNvSpPr>
          <p:nvPr>
            <p:ph type="sldNum" sz="quarter" idx="10"/>
          </p:nvPr>
        </p:nvSpPr>
        <p:spPr>
          <a:xfrm>
            <a:off x="6553200" y="6356350"/>
            <a:ext cx="2133600" cy="365125"/>
          </a:xfrm>
          <a:prstGeom prst="rect">
            <a:avLst/>
          </a:prstGeom>
        </p:spPr>
        <p:txBody>
          <a:bodyPr/>
          <a:lstStyle>
            <a:lvl1pPr>
              <a:defRPr/>
            </a:lvl1pPr>
          </a:lstStyle>
          <a:p>
            <a:pPr>
              <a:defRPr/>
            </a:pPr>
            <a:r>
              <a:rPr lang="en-US"/>
              <a:t>1-</a:t>
            </a:r>
            <a:fld id="{307B7827-5307-4E78-993A-FFA99B84EB45}" type="slidenum">
              <a:rPr lang="en-US"/>
              <a:pPr>
                <a:defRPr/>
              </a:pPr>
              <a:t>‹#›</a:t>
            </a:fld>
            <a:endParaRPr lang="en-US"/>
          </a:p>
        </p:txBody>
      </p:sp>
    </p:spTree>
    <p:extLst>
      <p:ext uri="{BB962C8B-B14F-4D97-AF65-F5344CB8AC3E}">
        <p14:creationId xmlns:p14="http://schemas.microsoft.com/office/powerpoint/2010/main" val="164933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Tree>
    <p:extLst>
      <p:ext uri="{BB962C8B-B14F-4D97-AF65-F5344CB8AC3E}">
        <p14:creationId xmlns:p14="http://schemas.microsoft.com/office/powerpoint/2010/main" val="481301283"/>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0.emf"/><Relationship Id="rId5" Type="http://schemas.openxmlformats.org/officeDocument/2006/relationships/oleObject" Target="../embeddings/oleObject3.bin"/><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MGMT 6055</a:t>
            </a:r>
            <a:br>
              <a:rPr lang="en-US" dirty="0"/>
            </a:br>
            <a:r>
              <a:rPr lang="en-US" dirty="0"/>
              <a:t>Project Scope &amp; Requirements</a:t>
            </a:r>
          </a:p>
        </p:txBody>
      </p:sp>
      <p:sp>
        <p:nvSpPr>
          <p:cNvPr id="6" name="Subtitle 5"/>
          <p:cNvSpPr>
            <a:spLocks noGrp="1"/>
          </p:cNvSpPr>
          <p:nvPr>
            <p:ph type="subTitle" idx="1"/>
          </p:nvPr>
        </p:nvSpPr>
        <p:spPr/>
        <p:txBody>
          <a:bodyPr/>
          <a:lstStyle/>
          <a:p>
            <a:r>
              <a:rPr lang="en-US" sz="1800" b="1" dirty="0"/>
              <a:t>Lawrence </a:t>
            </a:r>
            <a:r>
              <a:rPr lang="en-US" sz="1800" b="1" dirty="0" err="1"/>
              <a:t>Kinlin</a:t>
            </a:r>
            <a:r>
              <a:rPr lang="en-US" sz="1800" b="1" dirty="0"/>
              <a:t> School of Business</a:t>
            </a:r>
          </a:p>
          <a:p>
            <a:r>
              <a:rPr lang="en-US" sz="1800" dirty="0"/>
              <a:t>Module 2</a:t>
            </a:r>
            <a:endParaRPr lang="en-US" sz="1800" b="1" dirty="0"/>
          </a:p>
        </p:txBody>
      </p:sp>
    </p:spTree>
    <p:extLst>
      <p:ext uri="{BB962C8B-B14F-4D97-AF65-F5344CB8AC3E}">
        <p14:creationId xmlns:p14="http://schemas.microsoft.com/office/powerpoint/2010/main" val="169605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www.ibm.com/developerworks/rational/library/content/RationalEdge/may04/4721_figure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69" y="0"/>
            <a:ext cx="9204069"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8543" y="2057128"/>
            <a:ext cx="1861931" cy="3170099"/>
          </a:xfrm>
          <a:prstGeom prst="rect">
            <a:avLst/>
          </a:prstGeom>
          <a:noFill/>
        </p:spPr>
        <p:txBody>
          <a:bodyPr wrap="square" rtlCol="0">
            <a:spAutoFit/>
          </a:bodyPr>
          <a:lstStyle/>
          <a:p>
            <a:r>
              <a:rPr lang="en-CA" sz="2000" b="1" dirty="0">
                <a:solidFill>
                  <a:srgbClr val="C00000"/>
                </a:solidFill>
              </a:rPr>
              <a:t>Project Management Process Groups:</a:t>
            </a:r>
            <a:r>
              <a:rPr lang="en-CA" sz="2000" dirty="0"/>
              <a:t> processes are also  categorized by </a:t>
            </a:r>
            <a:r>
              <a:rPr lang="en-CA" sz="2000" i="1" dirty="0"/>
              <a:t>stage of a project’s life cycle</a:t>
            </a:r>
            <a:endParaRPr lang="en-CA" sz="2000" dirty="0"/>
          </a:p>
        </p:txBody>
      </p:sp>
    </p:spTree>
    <p:extLst>
      <p:ext uri="{BB962C8B-B14F-4D97-AF65-F5344CB8AC3E}">
        <p14:creationId xmlns:p14="http://schemas.microsoft.com/office/powerpoint/2010/main" val="886798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929" y="724183"/>
            <a:ext cx="6381023" cy="755953"/>
          </a:xfrm>
        </p:spPr>
        <p:txBody>
          <a:bodyPr>
            <a:normAutofit/>
          </a:bodyPr>
          <a:lstStyle/>
          <a:p>
            <a:r>
              <a:rPr lang="en-CA" sz="3600" dirty="0"/>
              <a:t>Knowledge Areas</a:t>
            </a:r>
          </a:p>
        </p:txBody>
      </p:sp>
      <p:sp>
        <p:nvSpPr>
          <p:cNvPr id="3" name="Content Placeholder 2"/>
          <p:cNvSpPr>
            <a:spLocks noGrp="1"/>
          </p:cNvSpPr>
          <p:nvPr>
            <p:ph type="body" sz="quarter" idx="10"/>
          </p:nvPr>
        </p:nvSpPr>
        <p:spPr>
          <a:xfrm>
            <a:off x="1233971" y="3298152"/>
            <a:ext cx="3773442" cy="3486927"/>
          </a:xfrm>
        </p:spPr>
        <p:txBody>
          <a:bodyPr/>
          <a:lstStyle/>
          <a:p>
            <a:pPr marL="342900" indent="-342900">
              <a:buFont typeface="Arial" panose="020B0604020202020204" pitchFamily="34" charset="0"/>
              <a:buChar char="•"/>
            </a:pPr>
            <a:r>
              <a:rPr lang="en-CA" sz="2000" dirty="0">
                <a:solidFill>
                  <a:srgbClr val="C00000"/>
                </a:solidFill>
              </a:rPr>
              <a:t>Integration Management</a:t>
            </a:r>
          </a:p>
          <a:p>
            <a:pPr marL="342900" indent="-342900">
              <a:buFont typeface="Arial" panose="020B0604020202020204" pitchFamily="34" charset="0"/>
              <a:buChar char="•"/>
            </a:pPr>
            <a:r>
              <a:rPr lang="en-CA" sz="2000" dirty="0">
                <a:solidFill>
                  <a:srgbClr val="C00000"/>
                </a:solidFill>
              </a:rPr>
              <a:t>Scope Management</a:t>
            </a:r>
          </a:p>
          <a:p>
            <a:pPr marL="342900" indent="-342900">
              <a:buFont typeface="Arial" panose="020B0604020202020204" pitchFamily="34" charset="0"/>
              <a:buChar char="•"/>
            </a:pPr>
            <a:r>
              <a:rPr lang="en-CA" sz="2000" dirty="0"/>
              <a:t>Time Management</a:t>
            </a:r>
          </a:p>
          <a:p>
            <a:pPr marL="342900" indent="-342900">
              <a:buFont typeface="Arial" panose="020B0604020202020204" pitchFamily="34" charset="0"/>
              <a:buChar char="•"/>
            </a:pPr>
            <a:r>
              <a:rPr lang="en-CA" sz="2000" dirty="0"/>
              <a:t>Cost Management</a:t>
            </a:r>
          </a:p>
          <a:p>
            <a:pPr marL="342900" indent="-342900">
              <a:buFont typeface="Arial" panose="020B0604020202020204" pitchFamily="34" charset="0"/>
              <a:buChar char="•"/>
            </a:pPr>
            <a:r>
              <a:rPr lang="en-CA" sz="2000" dirty="0"/>
              <a:t>Quality Management</a:t>
            </a:r>
          </a:p>
        </p:txBody>
      </p:sp>
      <p:sp>
        <p:nvSpPr>
          <p:cNvPr id="4" name="TextBox 3"/>
          <p:cNvSpPr txBox="1"/>
          <p:nvPr/>
        </p:nvSpPr>
        <p:spPr>
          <a:xfrm>
            <a:off x="871129" y="1578466"/>
            <a:ext cx="7706814" cy="1384995"/>
          </a:xfrm>
          <a:prstGeom prst="rect">
            <a:avLst/>
          </a:prstGeom>
          <a:noFill/>
          <a:ln>
            <a:noFill/>
          </a:ln>
        </p:spPr>
        <p:txBody>
          <a:bodyPr wrap="square" rtlCol="0">
            <a:spAutoFit/>
          </a:bodyPr>
          <a:lstStyle/>
          <a:p>
            <a:pPr marL="457200" indent="-457200">
              <a:buFont typeface="Arial" panose="020B0604020202020204" pitchFamily="34" charset="0"/>
              <a:buChar char="•"/>
            </a:pPr>
            <a:r>
              <a:rPr lang="en-CA" sz="2800" dirty="0"/>
              <a:t>The 49 project management processes in PMBOK are organized into 10 different </a:t>
            </a:r>
            <a:r>
              <a:rPr lang="en-CA" sz="2800" i="1" dirty="0"/>
              <a:t>subject topics</a:t>
            </a:r>
            <a:r>
              <a:rPr lang="en-CA" sz="2800" dirty="0"/>
              <a:t>, or “knowledge areas”</a:t>
            </a:r>
          </a:p>
        </p:txBody>
      </p:sp>
      <p:sp>
        <p:nvSpPr>
          <p:cNvPr id="5" name="Content Placeholder 2"/>
          <p:cNvSpPr txBox="1">
            <a:spLocks/>
          </p:cNvSpPr>
          <p:nvPr/>
        </p:nvSpPr>
        <p:spPr>
          <a:xfrm>
            <a:off x="4760675" y="3282772"/>
            <a:ext cx="4238169" cy="3486927"/>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CA" sz="2000" dirty="0"/>
              <a:t>Human Resources (HR) Management</a:t>
            </a:r>
          </a:p>
          <a:p>
            <a:pPr marL="342900" indent="-342900">
              <a:buFont typeface="Arial" panose="020B0604020202020204" pitchFamily="34" charset="0"/>
              <a:buChar char="•"/>
            </a:pPr>
            <a:r>
              <a:rPr lang="en-CA" sz="2000" dirty="0"/>
              <a:t>Communications Management</a:t>
            </a:r>
          </a:p>
          <a:p>
            <a:pPr marL="342900" indent="-342900">
              <a:buFont typeface="Arial" panose="020B0604020202020204" pitchFamily="34" charset="0"/>
              <a:buChar char="•"/>
            </a:pPr>
            <a:r>
              <a:rPr lang="en-CA" sz="2000" dirty="0"/>
              <a:t>Risk Management</a:t>
            </a:r>
          </a:p>
          <a:p>
            <a:pPr marL="342900" indent="-342900">
              <a:buFont typeface="Arial" panose="020B0604020202020204" pitchFamily="34" charset="0"/>
              <a:buChar char="•"/>
            </a:pPr>
            <a:r>
              <a:rPr lang="en-CA" sz="2000" dirty="0"/>
              <a:t>Procurement Management</a:t>
            </a:r>
          </a:p>
          <a:p>
            <a:pPr marL="342900" indent="-342900">
              <a:buFont typeface="Arial" panose="020B0604020202020204" pitchFamily="34" charset="0"/>
              <a:buChar char="•"/>
            </a:pPr>
            <a:r>
              <a:rPr lang="en-CA" sz="2000" dirty="0"/>
              <a:t>Project Stakeholder Management</a:t>
            </a:r>
          </a:p>
          <a:p>
            <a:endParaRPr lang="en-CA" dirty="0"/>
          </a:p>
        </p:txBody>
      </p:sp>
      <p:sp>
        <p:nvSpPr>
          <p:cNvPr id="7" name="TextBox 6"/>
          <p:cNvSpPr txBox="1"/>
          <p:nvPr/>
        </p:nvSpPr>
        <p:spPr>
          <a:xfrm>
            <a:off x="261262" y="5660571"/>
            <a:ext cx="4499413" cy="923330"/>
          </a:xfrm>
          <a:prstGeom prst="rect">
            <a:avLst/>
          </a:prstGeom>
          <a:noFill/>
          <a:ln>
            <a:solidFill>
              <a:srgbClr val="C00000"/>
            </a:solidFill>
          </a:ln>
        </p:spPr>
        <p:txBody>
          <a:bodyPr wrap="square" rtlCol="0">
            <a:spAutoFit/>
          </a:bodyPr>
          <a:lstStyle/>
          <a:p>
            <a:r>
              <a:rPr lang="en-CA" dirty="0"/>
              <a:t>In this course, we will explore 3 Integration Management processes and 6 Scope Management processes</a:t>
            </a:r>
          </a:p>
        </p:txBody>
      </p:sp>
    </p:spTree>
    <p:extLst>
      <p:ext uri="{BB962C8B-B14F-4D97-AF65-F5344CB8AC3E}">
        <p14:creationId xmlns:p14="http://schemas.microsoft.com/office/powerpoint/2010/main" val="87964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979" y="840120"/>
            <a:ext cx="7387499" cy="755953"/>
          </a:xfrm>
        </p:spPr>
        <p:txBody>
          <a:bodyPr>
            <a:noAutofit/>
          </a:bodyPr>
          <a:lstStyle/>
          <a:p>
            <a:r>
              <a:rPr lang="en-CA" sz="3200" dirty="0"/>
              <a:t>PMBOK inputs, tools &amp; Techniques, outputs (ITTO</a:t>
            </a:r>
            <a:r>
              <a:rPr lang="en-CA" sz="3200" cap="none" dirty="0"/>
              <a:t>s</a:t>
            </a:r>
            <a:r>
              <a:rPr lang="en-CA" sz="3200" dirty="0"/>
              <a:t>)</a:t>
            </a:r>
            <a:endParaRPr lang="en-CA" sz="3200" cap="none" dirty="0"/>
          </a:p>
        </p:txBody>
      </p:sp>
      <p:sp>
        <p:nvSpPr>
          <p:cNvPr id="4" name="Content Placeholder 2"/>
          <p:cNvSpPr>
            <a:spLocks noGrp="1"/>
          </p:cNvSpPr>
          <p:nvPr>
            <p:ph type="body" sz="quarter" idx="10"/>
          </p:nvPr>
        </p:nvSpPr>
        <p:spPr>
          <a:xfrm>
            <a:off x="290286" y="1953047"/>
            <a:ext cx="8534400" cy="4397828"/>
          </a:xfrm>
        </p:spPr>
        <p:txBody>
          <a:bodyPr/>
          <a:lstStyle/>
          <a:p>
            <a:pPr marL="342900" indent="-342900">
              <a:buFont typeface="Arial" panose="020B0604020202020204" pitchFamily="34" charset="0"/>
              <a:buChar char="•"/>
            </a:pPr>
            <a:r>
              <a:rPr lang="en-CA" sz="2800" dirty="0"/>
              <a:t>In PMBOK, each process includes a </a:t>
            </a:r>
            <a:r>
              <a:rPr lang="en-CA" sz="2800" i="1" dirty="0"/>
              <a:t>description</a:t>
            </a:r>
            <a:r>
              <a:rPr lang="en-CA" sz="2800" dirty="0"/>
              <a:t> of the process and </a:t>
            </a:r>
            <a:r>
              <a:rPr lang="en-CA" sz="2800" i="1" dirty="0"/>
              <a:t>ITTOs</a:t>
            </a:r>
          </a:p>
          <a:p>
            <a:pPr marL="1085850" lvl="1" indent="-342900">
              <a:buFont typeface="Arial" panose="020B0604020202020204" pitchFamily="34" charset="0"/>
              <a:buChar char="•"/>
            </a:pPr>
            <a:r>
              <a:rPr lang="en-CA" sz="2800" b="1" dirty="0"/>
              <a:t>Inputs</a:t>
            </a:r>
            <a:r>
              <a:rPr lang="en-CA" sz="2800" dirty="0"/>
              <a:t>: “Ingredients” (e.g., documents, raw data) that are needed to complete the process</a:t>
            </a:r>
          </a:p>
          <a:p>
            <a:pPr marL="1085850" lvl="1" indent="-342900">
              <a:buFont typeface="Arial" panose="020B0604020202020204" pitchFamily="34" charset="0"/>
              <a:buChar char="•"/>
            </a:pPr>
            <a:r>
              <a:rPr lang="en-CA" sz="2800" b="1" dirty="0"/>
              <a:t>Tools &amp; Techniques</a:t>
            </a:r>
            <a:r>
              <a:rPr lang="en-CA" sz="2800" dirty="0"/>
              <a:t>: How the inputs are used</a:t>
            </a:r>
          </a:p>
          <a:p>
            <a:pPr marL="1085850" lvl="1" indent="-342900">
              <a:buFont typeface="Arial" panose="020B0604020202020204" pitchFamily="34" charset="0"/>
              <a:buChar char="•"/>
            </a:pPr>
            <a:r>
              <a:rPr lang="en-CA" sz="2800" b="1" dirty="0"/>
              <a:t>Outputs</a:t>
            </a:r>
            <a:r>
              <a:rPr lang="en-CA" sz="2800" dirty="0"/>
              <a:t>: What is produced, or the result of the process (e.g., planning document, budget, schedule)</a:t>
            </a:r>
          </a:p>
          <a:p>
            <a:pPr marL="342900" indent="-342900">
              <a:buFont typeface="Arial" panose="020B0604020202020204" pitchFamily="34" charset="0"/>
              <a:buChar char="•"/>
            </a:pPr>
            <a:endParaRPr lang="en-CA" sz="2800" dirty="0"/>
          </a:p>
          <a:p>
            <a:endParaRPr lang="en-CA" sz="2800" dirty="0"/>
          </a:p>
          <a:p>
            <a:endParaRPr lang="en-CA" sz="2800" dirty="0"/>
          </a:p>
        </p:txBody>
      </p:sp>
      <p:sp>
        <p:nvSpPr>
          <p:cNvPr id="5" name="TextBox 4"/>
          <p:cNvSpPr txBox="1"/>
          <p:nvPr/>
        </p:nvSpPr>
        <p:spPr>
          <a:xfrm>
            <a:off x="176107" y="6396335"/>
            <a:ext cx="6863322" cy="430887"/>
          </a:xfrm>
          <a:prstGeom prst="rect">
            <a:avLst/>
          </a:prstGeom>
          <a:noFill/>
          <a:ln>
            <a:solidFill>
              <a:srgbClr val="C00000"/>
            </a:solidFill>
          </a:ln>
        </p:spPr>
        <p:txBody>
          <a:bodyPr wrap="square" rtlCol="0">
            <a:spAutoFit/>
          </a:bodyPr>
          <a:lstStyle/>
          <a:p>
            <a:r>
              <a:rPr lang="en-CA" sz="1100" i="1" dirty="0"/>
              <a:t>Note: You will need to memorize process ITTOs for the mid-term test and final exam in this course (and also for the PMI certification exams, if you wish to become professionally certified)!</a:t>
            </a: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2948" y="1095838"/>
            <a:ext cx="38385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073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707" y="2844796"/>
            <a:ext cx="7736114" cy="2329539"/>
          </a:xfrm>
        </p:spPr>
        <p:txBody>
          <a:bodyPr>
            <a:noAutofit/>
          </a:bodyPr>
          <a:lstStyle/>
          <a:p>
            <a:r>
              <a:rPr lang="en-CA" sz="3600" dirty="0"/>
              <a:t>BUT WAIT! BACK UP A STEP!</a:t>
            </a:r>
            <a:br>
              <a:rPr lang="en-CA" sz="3600" dirty="0"/>
            </a:br>
            <a:br>
              <a:rPr lang="en-CA" sz="3600" dirty="0"/>
            </a:br>
            <a:r>
              <a:rPr lang="en-CA" sz="3600" cap="none" dirty="0">
                <a:solidFill>
                  <a:schemeClr val="tx1"/>
                </a:solidFill>
              </a:rPr>
              <a:t> </a:t>
            </a:r>
            <a:br>
              <a:rPr lang="en-CA" sz="3600" cap="none" dirty="0">
                <a:solidFill>
                  <a:schemeClr val="tx1"/>
                </a:solidFill>
              </a:rPr>
            </a:br>
            <a:r>
              <a:rPr lang="en-CA" sz="3600" cap="none" dirty="0">
                <a:solidFill>
                  <a:schemeClr val="tx1"/>
                </a:solidFill>
              </a:rPr>
              <a:t>Before we begin to manage a project, we need to understand… How are projects started ? </a:t>
            </a:r>
            <a:br>
              <a:rPr lang="en-CA" sz="3600" dirty="0">
                <a:solidFill>
                  <a:schemeClr val="tx1"/>
                </a:solidFill>
              </a:rPr>
            </a:br>
            <a:br>
              <a:rPr lang="en-CA" sz="3600" dirty="0">
                <a:solidFill>
                  <a:schemeClr val="tx1"/>
                </a:solidFill>
              </a:rPr>
            </a:br>
            <a:r>
              <a:rPr lang="en-CA" sz="3600" dirty="0">
                <a:solidFill>
                  <a:schemeClr val="tx1"/>
                </a:solidFill>
              </a:rPr>
              <a:t>				…</a:t>
            </a:r>
            <a:r>
              <a:rPr lang="en-CA" sz="3600" i="1" dirty="0">
                <a:solidFill>
                  <a:schemeClr val="tx1"/>
                </a:solidFill>
              </a:rPr>
              <a:t>THEY START WITH AN IDEA</a:t>
            </a:r>
          </a:p>
        </p:txBody>
      </p:sp>
      <p:pic>
        <p:nvPicPr>
          <p:cNvPr id="37890" name="Picture 2" descr="C:\Users\Christine\AppData\Local\Microsoft\Windows\INetCache\IE\YDDF3Z2B\Police_man_update.sv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457" y="617107"/>
            <a:ext cx="1769607" cy="16272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Christine\AppData\Local\Microsoft\Windows\INetCache\IE\N53WZEA5\la-idea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13" y="4218969"/>
            <a:ext cx="1455057" cy="194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266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989" y="664085"/>
            <a:ext cx="6381023" cy="755953"/>
          </a:xfrm>
        </p:spPr>
        <p:txBody>
          <a:bodyPr>
            <a:noAutofit/>
          </a:bodyPr>
          <a:lstStyle/>
          <a:p>
            <a:r>
              <a:rPr lang="en-CA" sz="3200" dirty="0"/>
              <a:t>A PROJECT IDEA ON PAPER:</a:t>
            </a:r>
            <a:br>
              <a:rPr lang="en-CA" sz="3200" dirty="0"/>
            </a:br>
            <a:r>
              <a:rPr lang="en-CA" sz="3200" dirty="0"/>
              <a:t>THE Statement of Work (SOW)</a:t>
            </a:r>
          </a:p>
        </p:txBody>
      </p:sp>
      <p:sp>
        <p:nvSpPr>
          <p:cNvPr id="3" name="Content Placeholder 2"/>
          <p:cNvSpPr>
            <a:spLocks noGrp="1"/>
          </p:cNvSpPr>
          <p:nvPr>
            <p:ph type="body" sz="quarter" idx="10"/>
          </p:nvPr>
        </p:nvSpPr>
        <p:spPr>
          <a:xfrm>
            <a:off x="575165" y="1717574"/>
            <a:ext cx="8068128" cy="4792874"/>
          </a:xfrm>
        </p:spPr>
        <p:txBody>
          <a:bodyPr/>
          <a:lstStyle/>
          <a:p>
            <a:pPr marL="342900" indent="-342900">
              <a:buFont typeface="Arial" panose="020B0604020202020204" pitchFamily="34" charset="0"/>
              <a:buChar char="•"/>
            </a:pPr>
            <a:r>
              <a:rPr lang="en-CA" sz="2800" dirty="0"/>
              <a:t>Narrative description of the work to be completed </a:t>
            </a:r>
            <a:r>
              <a:rPr lang="en-CA" sz="2800" b="1" dirty="0"/>
              <a:t>if/when</a:t>
            </a:r>
            <a:r>
              <a:rPr lang="en-CA" sz="2800" dirty="0"/>
              <a:t> the project is launched</a:t>
            </a:r>
          </a:p>
          <a:p>
            <a:pPr marL="342900" indent="-342900">
              <a:buFont typeface="Arial" panose="020B0604020202020204" pitchFamily="34" charset="0"/>
              <a:buChar char="•"/>
            </a:pPr>
            <a:r>
              <a:rPr lang="en-CA" sz="2800" dirty="0"/>
              <a:t>One or two page document (may be longer)</a:t>
            </a:r>
          </a:p>
          <a:p>
            <a:pPr marL="342900" indent="-342900">
              <a:buFont typeface="Arial" panose="020B0604020202020204" pitchFamily="34" charset="0"/>
              <a:buChar char="•"/>
            </a:pPr>
            <a:r>
              <a:rPr lang="en-CA" sz="2800" dirty="0"/>
              <a:t>Created by senior management or project sponsor</a:t>
            </a:r>
          </a:p>
          <a:p>
            <a:pPr marL="342900" indent="-342900">
              <a:buFont typeface="Arial" panose="020B0604020202020204" pitchFamily="34" charset="0"/>
              <a:buChar char="•"/>
            </a:pPr>
            <a:r>
              <a:rPr lang="en-CA" sz="2800" dirty="0"/>
              <a:t>This is where the initial </a:t>
            </a:r>
            <a:r>
              <a:rPr lang="en-CA" sz="2800" b="1" dirty="0"/>
              <a:t>ideas</a:t>
            </a:r>
            <a:r>
              <a:rPr lang="en-CA" sz="2800" dirty="0"/>
              <a:t> for a project are put on paper – the project hasn’t started yet!</a:t>
            </a:r>
          </a:p>
          <a:p>
            <a:pPr marL="342900" indent="-342900">
              <a:buFont typeface="Arial" panose="020B0604020202020204" pitchFamily="34" charset="0"/>
              <a:buChar char="•"/>
            </a:pPr>
            <a:r>
              <a:rPr lang="en-CA" sz="2800" dirty="0"/>
              <a:t>SOW is reviewed and approved, and </a:t>
            </a:r>
            <a:r>
              <a:rPr lang="en-CA" sz="2800" i="1" dirty="0"/>
              <a:t>then</a:t>
            </a:r>
            <a:r>
              <a:rPr lang="en-CA" sz="2800" dirty="0"/>
              <a:t> the formal project is launched</a:t>
            </a:r>
          </a:p>
          <a:p>
            <a:endParaRPr lang="en-CA" sz="2800" dirty="0"/>
          </a:p>
        </p:txBody>
      </p:sp>
      <p:pic>
        <p:nvPicPr>
          <p:cNvPr id="7" name="Picture 4" descr="C:\Users\Christine\AppData\Local\Microsoft\Windows\INetCache\IE\N53WZEA5\la-idea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5468" y="518208"/>
            <a:ext cx="1203475" cy="1604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781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386" y="511759"/>
            <a:ext cx="6381023" cy="755953"/>
          </a:xfrm>
        </p:spPr>
        <p:txBody>
          <a:bodyPr>
            <a:normAutofit/>
          </a:bodyPr>
          <a:lstStyle/>
          <a:p>
            <a:r>
              <a:rPr lang="en-CA" sz="3200" dirty="0"/>
              <a:t>Statement of Work (SOW)</a:t>
            </a:r>
          </a:p>
        </p:txBody>
      </p:sp>
      <p:sp>
        <p:nvSpPr>
          <p:cNvPr id="3" name="Content Placeholder 2"/>
          <p:cNvSpPr>
            <a:spLocks noGrp="1"/>
          </p:cNvSpPr>
          <p:nvPr>
            <p:ph type="body" sz="quarter" idx="10"/>
          </p:nvPr>
        </p:nvSpPr>
        <p:spPr>
          <a:xfrm>
            <a:off x="758371" y="1330738"/>
            <a:ext cx="7632699" cy="4728418"/>
          </a:xfrm>
        </p:spPr>
        <p:txBody>
          <a:bodyPr/>
          <a:lstStyle/>
          <a:p>
            <a:pPr marL="342900" indent="-342900">
              <a:buFont typeface="Arial" panose="020B0604020202020204" pitchFamily="34" charset="0"/>
              <a:buChar char="•"/>
            </a:pPr>
            <a:r>
              <a:rPr lang="en-CA" dirty="0"/>
              <a:t>Includes:</a:t>
            </a:r>
          </a:p>
          <a:p>
            <a:pPr lvl="1"/>
            <a:r>
              <a:rPr lang="en-CA" dirty="0"/>
              <a:t>Strategic plan</a:t>
            </a:r>
          </a:p>
          <a:p>
            <a:pPr lvl="1"/>
            <a:r>
              <a:rPr lang="en-CA" dirty="0"/>
              <a:t>Business need </a:t>
            </a:r>
            <a:endParaRPr lang="en-CA" sz="1050" dirty="0"/>
          </a:p>
          <a:p>
            <a:pPr lvl="1"/>
            <a:r>
              <a:rPr lang="en-CA" dirty="0"/>
              <a:t>Description of product or </a:t>
            </a:r>
            <a:br>
              <a:rPr lang="en-CA" dirty="0"/>
            </a:br>
            <a:r>
              <a:rPr lang="en-CA" dirty="0"/>
              <a:t>service (scope description)</a:t>
            </a:r>
          </a:p>
          <a:p>
            <a:pPr marL="342900" indent="-342900">
              <a:buFont typeface="Arial" panose="020B0604020202020204" pitchFamily="34" charset="0"/>
              <a:buChar char="•"/>
            </a:pPr>
            <a:r>
              <a:rPr lang="en-CA" dirty="0"/>
              <a:t>May also include:</a:t>
            </a:r>
          </a:p>
          <a:p>
            <a:pPr lvl="1"/>
            <a:r>
              <a:rPr lang="en-CA" dirty="0"/>
              <a:t>Funding constraints</a:t>
            </a:r>
          </a:p>
          <a:p>
            <a:pPr lvl="1"/>
            <a:r>
              <a:rPr lang="en-CA" dirty="0"/>
              <a:t>High-level schedule (start, end and milestones)</a:t>
            </a:r>
          </a:p>
          <a:p>
            <a:pPr lvl="1"/>
            <a:r>
              <a:rPr lang="en-CA" dirty="0"/>
              <a:t>Deliverables</a:t>
            </a:r>
          </a:p>
          <a:p>
            <a:pPr lvl="1"/>
            <a:r>
              <a:rPr lang="en-CA" dirty="0"/>
              <a:t>Acceptance criteria</a:t>
            </a:r>
          </a:p>
          <a:p>
            <a:pPr lvl="1"/>
            <a:r>
              <a:rPr lang="en-CA" dirty="0"/>
              <a:t>Etc.</a:t>
            </a:r>
          </a:p>
          <a:p>
            <a:endParaRPr lang="en-CA" dirty="0"/>
          </a:p>
          <a:p>
            <a:endParaRPr lang="en-CA" dirty="0"/>
          </a:p>
        </p:txBody>
      </p:sp>
      <p:sp>
        <p:nvSpPr>
          <p:cNvPr id="4" name="TextBox 3"/>
          <p:cNvSpPr txBox="1"/>
          <p:nvPr/>
        </p:nvSpPr>
        <p:spPr>
          <a:xfrm>
            <a:off x="74812" y="6367156"/>
            <a:ext cx="7796122" cy="430887"/>
          </a:xfrm>
          <a:prstGeom prst="rect">
            <a:avLst/>
          </a:prstGeom>
          <a:noFill/>
        </p:spPr>
        <p:txBody>
          <a:bodyPr wrap="square" rtlCol="0">
            <a:spAutoFit/>
          </a:bodyPr>
          <a:lstStyle/>
          <a:p>
            <a:r>
              <a:rPr lang="en-CA" sz="1100" dirty="0"/>
              <a:t>Note: In different industries and workplaces, this document may be given a different name and may contain </a:t>
            </a:r>
            <a:br>
              <a:rPr lang="en-CA" sz="1100" dirty="0"/>
            </a:br>
            <a:r>
              <a:rPr lang="en-CA" sz="1100" dirty="0"/>
              <a:t>somewhat different components. </a:t>
            </a:r>
          </a:p>
        </p:txBody>
      </p:sp>
      <p:sp>
        <p:nvSpPr>
          <p:cNvPr id="6" name="TextBox 5"/>
          <p:cNvSpPr txBox="1"/>
          <p:nvPr/>
        </p:nvSpPr>
        <p:spPr>
          <a:xfrm>
            <a:off x="6458673" y="2724773"/>
            <a:ext cx="2519674" cy="600164"/>
          </a:xfrm>
          <a:prstGeom prst="rect">
            <a:avLst/>
          </a:prstGeom>
          <a:noFill/>
        </p:spPr>
        <p:txBody>
          <a:bodyPr wrap="square" rtlCol="0">
            <a:spAutoFit/>
          </a:bodyPr>
          <a:lstStyle/>
          <a:p>
            <a:r>
              <a:rPr lang="en-CA" sz="1100" dirty="0"/>
              <a:t>To open this template on most computers, go into slide edit mode and double-click on the template.   </a:t>
            </a:r>
          </a:p>
        </p:txBody>
      </p:sp>
      <p:graphicFrame>
        <p:nvGraphicFramePr>
          <p:cNvPr id="8" name="Object 7"/>
          <p:cNvGraphicFramePr>
            <a:graphicFrameLocks noChangeAspect="1"/>
          </p:cNvGraphicFramePr>
          <p:nvPr>
            <p:extLst>
              <p:ext uri="{D42A27DB-BD31-4B8C-83A1-F6EECF244321}">
                <p14:modId xmlns:p14="http://schemas.microsoft.com/office/powerpoint/2010/main" val="392069026"/>
              </p:ext>
            </p:extLst>
          </p:nvPr>
        </p:nvGraphicFramePr>
        <p:xfrm>
          <a:off x="6654799" y="1586863"/>
          <a:ext cx="1366609" cy="1153076"/>
        </p:xfrm>
        <a:graphic>
          <a:graphicData uri="http://schemas.openxmlformats.org/presentationml/2006/ole">
            <mc:AlternateContent xmlns:mc="http://schemas.openxmlformats.org/markup-compatibility/2006">
              <mc:Choice xmlns:v="urn:schemas-microsoft-com:vml" Requires="v">
                <p:oleObj name="Document" showAsIcon="1" r:id="rId3" imgW="914400" imgH="771480" progId="Word.Document.8">
                  <p:embed/>
                </p:oleObj>
              </mc:Choice>
              <mc:Fallback>
                <p:oleObj name="Document" showAsIcon="1" r:id="rId3" imgW="914400" imgH="771480" progId="Word.Document.8">
                  <p:embed/>
                  <p:pic>
                    <p:nvPicPr>
                      <p:cNvPr id="0" name=""/>
                      <p:cNvPicPr/>
                      <p:nvPr/>
                    </p:nvPicPr>
                    <p:blipFill>
                      <a:blip r:embed="rId4"/>
                      <a:stretch>
                        <a:fillRect/>
                      </a:stretch>
                    </p:blipFill>
                    <p:spPr>
                      <a:xfrm>
                        <a:off x="6654799" y="1586863"/>
                        <a:ext cx="1366609" cy="1153076"/>
                      </a:xfrm>
                      <a:prstGeom prst="rect">
                        <a:avLst/>
                      </a:prstGeom>
                    </p:spPr>
                  </p:pic>
                </p:oleObj>
              </mc:Fallback>
            </mc:AlternateContent>
          </a:graphicData>
        </a:graphic>
      </p:graphicFrame>
    </p:spTree>
    <p:extLst>
      <p:ext uri="{BB962C8B-B14F-4D97-AF65-F5344CB8AC3E}">
        <p14:creationId xmlns:p14="http://schemas.microsoft.com/office/powerpoint/2010/main" val="707833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0748" y="455990"/>
            <a:ext cx="6471794" cy="755953"/>
          </a:xfrm>
        </p:spPr>
        <p:txBody>
          <a:bodyPr>
            <a:noAutofit/>
          </a:bodyPr>
          <a:lstStyle/>
          <a:p>
            <a:br>
              <a:rPr lang="en-CA" sz="3200" dirty="0"/>
            </a:br>
            <a:r>
              <a:rPr lang="en-CA" sz="3200" dirty="0"/>
              <a:t>The Project Charter</a:t>
            </a:r>
            <a:endParaRPr lang="en-CA" sz="2400" dirty="0"/>
          </a:p>
        </p:txBody>
      </p:sp>
      <p:sp>
        <p:nvSpPr>
          <p:cNvPr id="3" name="Content Placeholder 2"/>
          <p:cNvSpPr>
            <a:spLocks noGrp="1"/>
          </p:cNvSpPr>
          <p:nvPr>
            <p:ph type="body" sz="quarter" idx="10"/>
          </p:nvPr>
        </p:nvSpPr>
        <p:spPr>
          <a:xfrm>
            <a:off x="382813" y="1450457"/>
            <a:ext cx="8420100" cy="3486927"/>
          </a:xfrm>
        </p:spPr>
        <p:txBody>
          <a:bodyPr/>
          <a:lstStyle/>
          <a:p>
            <a:pPr marL="342900" indent="-342900">
              <a:buFont typeface="Arial" panose="020B0604020202020204" pitchFamily="34" charset="0"/>
              <a:buChar char="•"/>
            </a:pPr>
            <a:r>
              <a:rPr lang="en-CA" dirty="0"/>
              <a:t>A document that formally authorizes a project (or phase)</a:t>
            </a:r>
          </a:p>
          <a:p>
            <a:pPr marL="342900" indent="-342900">
              <a:buFont typeface="Arial" panose="020B0604020202020204" pitchFamily="34" charset="0"/>
              <a:buChar char="•"/>
            </a:pPr>
            <a:r>
              <a:rPr lang="en-CA" dirty="0"/>
              <a:t>It establishes a partnership between the performing organization and requesting organization</a:t>
            </a:r>
          </a:p>
          <a:p>
            <a:pPr lvl="1"/>
            <a:r>
              <a:rPr lang="en-CA" sz="2000" dirty="0"/>
              <a:t>The requesting organization is the client</a:t>
            </a:r>
          </a:p>
          <a:p>
            <a:pPr lvl="1"/>
            <a:r>
              <a:rPr lang="en-CA" sz="2000" dirty="0"/>
              <a:t>The client may be external to your organization (a customer) or internal (e.g., the Vice President of Information Technology may authorize a project to be undertaken by the IT department)</a:t>
            </a:r>
          </a:p>
          <a:p>
            <a:pPr marL="342900" indent="-342900">
              <a:buFont typeface="Arial" panose="020B0604020202020204" pitchFamily="34" charset="0"/>
              <a:buChar char="•"/>
            </a:pPr>
            <a:r>
              <a:rPr lang="en-CA" dirty="0"/>
              <a:t>Formally initiates the project</a:t>
            </a:r>
          </a:p>
          <a:p>
            <a:pPr marL="342900" indent="-342900">
              <a:buFont typeface="Arial" panose="020B0604020202020204" pitchFamily="34" charset="0"/>
              <a:buChar char="•"/>
            </a:pPr>
            <a:r>
              <a:rPr lang="en-CA" dirty="0"/>
              <a:t>Assigns a Project Manager (who is typically involved in creating the Charter)</a:t>
            </a:r>
          </a:p>
          <a:p>
            <a:endParaRPr lang="en-CA" dirty="0"/>
          </a:p>
        </p:txBody>
      </p:sp>
      <p:pic>
        <p:nvPicPr>
          <p:cNvPr id="6" name="Picture 5"/>
          <p:cNvPicPr>
            <a:picLocks noChangeAspect="1"/>
          </p:cNvPicPr>
          <p:nvPr/>
        </p:nvPicPr>
        <p:blipFill>
          <a:blip r:embed="rId2"/>
          <a:stretch>
            <a:fillRect/>
          </a:stretch>
        </p:blipFill>
        <p:spPr>
          <a:xfrm>
            <a:off x="6265333" y="5026770"/>
            <a:ext cx="2708804" cy="1700877"/>
          </a:xfrm>
          <a:prstGeom prst="rect">
            <a:avLst/>
          </a:prstGeom>
        </p:spPr>
      </p:pic>
    </p:spTree>
    <p:extLst>
      <p:ext uri="{BB962C8B-B14F-4D97-AF65-F5344CB8AC3E}">
        <p14:creationId xmlns:p14="http://schemas.microsoft.com/office/powerpoint/2010/main" val="1979614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56" y="682180"/>
            <a:ext cx="2520228" cy="2487740"/>
          </a:xfrm>
        </p:spPr>
        <p:txBody>
          <a:bodyPr>
            <a:noAutofit/>
          </a:bodyPr>
          <a:lstStyle/>
          <a:p>
            <a:r>
              <a:rPr lang="en-CA" dirty="0"/>
              <a:t>The Project Charter: An input to other PMBOK Processes</a:t>
            </a:r>
          </a:p>
        </p:txBody>
      </p:sp>
      <p:sp>
        <p:nvSpPr>
          <p:cNvPr id="3" name="TextBox 2"/>
          <p:cNvSpPr txBox="1"/>
          <p:nvPr/>
        </p:nvSpPr>
        <p:spPr>
          <a:xfrm>
            <a:off x="125437" y="5278085"/>
            <a:ext cx="2642148" cy="1384995"/>
          </a:xfrm>
          <a:prstGeom prst="rect">
            <a:avLst/>
          </a:prstGeom>
          <a:noFill/>
          <a:ln>
            <a:solidFill>
              <a:srgbClr val="C00000"/>
            </a:solidFill>
          </a:ln>
        </p:spPr>
        <p:txBody>
          <a:bodyPr wrap="square" rtlCol="0">
            <a:spAutoFit/>
          </a:bodyPr>
          <a:lstStyle/>
          <a:p>
            <a:r>
              <a:rPr lang="en-CA" sz="1050" i="1" dirty="0"/>
              <a:t>Note: See page 76 of PMBOK Guide (6</a:t>
            </a:r>
            <a:r>
              <a:rPr lang="en-CA" sz="1050" i="1" baseline="30000" dirty="0"/>
              <a:t>th</a:t>
            </a:r>
            <a:r>
              <a:rPr lang="en-CA" sz="1050" i="1" dirty="0"/>
              <a:t> ed.) for an explanation of this diagram. It is an alternate way to see how the Develop Project Charter process influences other processes.  </a:t>
            </a:r>
            <a:r>
              <a:rPr lang="en-CA" sz="1050" i="1" dirty="0">
                <a:solidFill>
                  <a:srgbClr val="C00000"/>
                </a:solidFill>
              </a:rPr>
              <a:t>Students are not required to reproduce or memorize these flow diagrams for the mid-term or final exam in this course.</a:t>
            </a:r>
            <a:endParaRPr lang="en-CA" sz="1050" dirty="0">
              <a:solidFill>
                <a:srgbClr val="C00000"/>
              </a:solidFill>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928" y="442224"/>
            <a:ext cx="6217448" cy="6367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8804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097" y="373175"/>
            <a:ext cx="6381023" cy="755953"/>
          </a:xfrm>
        </p:spPr>
        <p:txBody>
          <a:bodyPr/>
          <a:lstStyle/>
          <a:p>
            <a:r>
              <a:rPr lang="en-CA" dirty="0"/>
              <a:t>Develop Project Charter Process</a:t>
            </a:r>
          </a:p>
        </p:txBody>
      </p:sp>
      <p:sp>
        <p:nvSpPr>
          <p:cNvPr id="3" name="TextBox 2"/>
          <p:cNvSpPr txBox="1"/>
          <p:nvPr/>
        </p:nvSpPr>
        <p:spPr>
          <a:xfrm>
            <a:off x="282517" y="5303676"/>
            <a:ext cx="6716594" cy="1323439"/>
          </a:xfrm>
          <a:prstGeom prst="rect">
            <a:avLst/>
          </a:prstGeom>
          <a:solidFill>
            <a:srgbClr val="FFFF00"/>
          </a:solidFill>
          <a:ln>
            <a:solidFill>
              <a:srgbClr val="C00000"/>
            </a:solidFill>
          </a:ln>
        </p:spPr>
        <p:txBody>
          <a:bodyPr wrap="square" rtlCol="0">
            <a:spAutoFit/>
          </a:bodyPr>
          <a:lstStyle/>
          <a:p>
            <a:r>
              <a:rPr lang="en-CA" sz="1600" i="1" dirty="0"/>
              <a:t>Note: You will </a:t>
            </a:r>
            <a:r>
              <a:rPr lang="en-CA" sz="1600" i="1" dirty="0">
                <a:solidFill>
                  <a:srgbClr val="C00000"/>
                </a:solidFill>
              </a:rPr>
              <a:t>NOT</a:t>
            </a:r>
            <a:r>
              <a:rPr lang="en-CA" sz="1600" i="1" dirty="0"/>
              <a:t> need to memorize </a:t>
            </a:r>
            <a:r>
              <a:rPr lang="en-CA" sz="1600" i="1" u="sng" dirty="0"/>
              <a:t>detailed</a:t>
            </a:r>
            <a:r>
              <a:rPr lang="en-CA" sz="1600" i="1" dirty="0"/>
              <a:t> ITTO diagrams (such as the one above) for the mid-term test and final exam in this course. But! You WILL need to memorize </a:t>
            </a:r>
            <a:r>
              <a:rPr lang="en-CA" sz="1600" i="1" u="sng" dirty="0"/>
              <a:t>some</a:t>
            </a:r>
            <a:r>
              <a:rPr lang="en-CA" sz="1600" i="1" dirty="0"/>
              <a:t> inputs, tools, and techniques for each process: they will be highlighted in </a:t>
            </a:r>
            <a:r>
              <a:rPr lang="en-CA" sz="1600" i="1" u="sng" dirty="0">
                <a:solidFill>
                  <a:schemeClr val="tx2">
                    <a:lumMod val="60000"/>
                    <a:lumOff val="40000"/>
                  </a:schemeClr>
                </a:solidFill>
              </a:rPr>
              <a:t>BLUE FONT </a:t>
            </a:r>
            <a:r>
              <a:rPr lang="en-CA" sz="1600" i="1" dirty="0"/>
              <a:t>in the PowerPoint slides.</a:t>
            </a: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17" y="1353312"/>
            <a:ext cx="8308082" cy="3726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514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507" y="293116"/>
            <a:ext cx="7706813" cy="755953"/>
          </a:xfrm>
        </p:spPr>
        <p:txBody>
          <a:bodyPr>
            <a:noAutofit/>
          </a:bodyPr>
          <a:lstStyle/>
          <a:p>
            <a:pPr algn="ctr"/>
            <a:r>
              <a:rPr lang="en-CA" sz="3200" dirty="0"/>
              <a:t>Develop Project Charter - </a:t>
            </a:r>
            <a:r>
              <a:rPr lang="en-CA" sz="3200" dirty="0" err="1"/>
              <a:t>InputS</a:t>
            </a:r>
            <a:endParaRPr lang="en-CA" sz="3200" cap="none" dirty="0"/>
          </a:p>
        </p:txBody>
      </p:sp>
      <p:sp>
        <p:nvSpPr>
          <p:cNvPr id="4" name="Content Placeholder 2"/>
          <p:cNvSpPr>
            <a:spLocks noGrp="1"/>
          </p:cNvSpPr>
          <p:nvPr>
            <p:ph type="body" sz="quarter" idx="10"/>
          </p:nvPr>
        </p:nvSpPr>
        <p:spPr>
          <a:xfrm>
            <a:off x="212490" y="1107100"/>
            <a:ext cx="8602326" cy="5412134"/>
          </a:xfrm>
        </p:spPr>
        <p:txBody>
          <a:bodyPr/>
          <a:lstStyle/>
          <a:p>
            <a:pPr marL="342900" indent="-342900">
              <a:buFont typeface="Arial" panose="020B0604020202020204" pitchFamily="34" charset="0"/>
              <a:buChar char="•"/>
            </a:pPr>
            <a:r>
              <a:rPr lang="en-CA" b="1" dirty="0"/>
              <a:t>Business Documents</a:t>
            </a:r>
          </a:p>
          <a:p>
            <a:pPr lvl="1"/>
            <a:r>
              <a:rPr lang="en-CA" i="1" dirty="0"/>
              <a:t>Business case </a:t>
            </a:r>
            <a:r>
              <a:rPr lang="en-CA" dirty="0"/>
              <a:t>may include: business justification for the project, feasibility analysis, needs assessment, situation analysis, cost-benefit analysis </a:t>
            </a:r>
          </a:p>
          <a:p>
            <a:pPr lvl="2"/>
            <a:r>
              <a:rPr lang="en-CA" dirty="0"/>
              <a:t>Examples of business needs: market demand, organizational need, customer request, technological advance, legal requirement, etc.</a:t>
            </a:r>
          </a:p>
          <a:p>
            <a:pPr lvl="1"/>
            <a:r>
              <a:rPr lang="en-CA" i="1" dirty="0"/>
              <a:t>Benefits management plan</a:t>
            </a:r>
            <a:r>
              <a:rPr lang="en-CA" dirty="0"/>
              <a:t>: how and when the project benefits (outcomes of value to stakeholders) will be delivered</a:t>
            </a:r>
          </a:p>
          <a:p>
            <a:pPr marL="342900" indent="-342900">
              <a:buFont typeface="Arial" panose="020B0604020202020204" pitchFamily="34" charset="0"/>
              <a:buChar char="•"/>
            </a:pPr>
            <a:r>
              <a:rPr lang="en-CA" b="1" dirty="0"/>
              <a:t>Agreements</a:t>
            </a:r>
          </a:p>
          <a:p>
            <a:pPr lvl="1"/>
            <a:r>
              <a:rPr lang="en-CA" dirty="0"/>
              <a:t>Examples include Memorandums of Understanding, letters of intent, other written agreements,</a:t>
            </a:r>
            <a:br>
              <a:rPr lang="en-CA" dirty="0"/>
            </a:br>
            <a:r>
              <a:rPr lang="en-CA" dirty="0"/>
              <a:t>etc.</a:t>
            </a:r>
          </a:p>
          <a:p>
            <a:endParaRPr lang="en-CA" dirty="0"/>
          </a:p>
        </p:txBody>
      </p:sp>
      <p:sp>
        <p:nvSpPr>
          <p:cNvPr id="6" name="TextBox 5"/>
          <p:cNvSpPr txBox="1"/>
          <p:nvPr/>
        </p:nvSpPr>
        <p:spPr>
          <a:xfrm>
            <a:off x="8076385" y="5790920"/>
            <a:ext cx="429926" cy="369332"/>
          </a:xfrm>
          <a:prstGeom prst="rect">
            <a:avLst/>
          </a:prstGeom>
          <a:noFill/>
        </p:spPr>
        <p:txBody>
          <a:bodyPr wrap="none" rtlCol="0">
            <a:spAutoFit/>
          </a:bodyPr>
          <a:lstStyle/>
          <a:p>
            <a:r>
              <a:rPr lang="en-CA" dirty="0">
                <a:solidFill>
                  <a:schemeClr val="bg1"/>
                </a:solidFill>
              </a:rPr>
              <a:t>EF</a:t>
            </a:r>
          </a:p>
        </p:txBody>
      </p:sp>
    </p:spTree>
    <p:extLst>
      <p:ext uri="{BB962C8B-B14F-4D97-AF65-F5344CB8AC3E}">
        <p14:creationId xmlns:p14="http://schemas.microsoft.com/office/powerpoint/2010/main" val="289285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22" y="2273303"/>
            <a:ext cx="8852690" cy="2037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328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739" y="268707"/>
            <a:ext cx="7706813" cy="755953"/>
          </a:xfrm>
        </p:spPr>
        <p:txBody>
          <a:bodyPr>
            <a:noAutofit/>
          </a:bodyPr>
          <a:lstStyle/>
          <a:p>
            <a:pPr algn="ctr"/>
            <a:r>
              <a:rPr lang="en-CA" sz="3200" dirty="0"/>
              <a:t>Develop Project Charter - Inputs</a:t>
            </a:r>
            <a:endParaRPr lang="en-CA" sz="3200" cap="none" dirty="0"/>
          </a:p>
        </p:txBody>
      </p:sp>
      <p:sp>
        <p:nvSpPr>
          <p:cNvPr id="4" name="Content Placeholder 2"/>
          <p:cNvSpPr>
            <a:spLocks noGrp="1"/>
          </p:cNvSpPr>
          <p:nvPr>
            <p:ph type="body" sz="quarter" idx="10"/>
          </p:nvPr>
        </p:nvSpPr>
        <p:spPr>
          <a:xfrm>
            <a:off x="261258" y="1177159"/>
            <a:ext cx="8534400" cy="5412134"/>
          </a:xfrm>
        </p:spPr>
        <p:txBody>
          <a:bodyPr/>
          <a:lstStyle/>
          <a:p>
            <a:pPr marL="342900" indent="-342900">
              <a:buFont typeface="Arial" panose="020B0604020202020204" pitchFamily="34" charset="0"/>
              <a:buChar char="•"/>
            </a:pPr>
            <a:r>
              <a:rPr lang="en-CA" b="1" dirty="0">
                <a:solidFill>
                  <a:schemeClr val="tx2">
                    <a:lumMod val="60000"/>
                    <a:lumOff val="40000"/>
                  </a:schemeClr>
                </a:solidFill>
              </a:rPr>
              <a:t>Organization process assets (OPAs)</a:t>
            </a:r>
          </a:p>
          <a:p>
            <a:pPr lvl="1"/>
            <a:r>
              <a:rPr lang="en-CA" dirty="0"/>
              <a:t>Organizational processes and procedures for conducting project work (e.g., templates, policies, procedures)</a:t>
            </a:r>
          </a:p>
          <a:p>
            <a:pPr lvl="1"/>
            <a:r>
              <a:rPr lang="en-CA" dirty="0"/>
              <a:t>Organizational knowledge stored in databases and historical files (e.g., past project files, cost databases)</a:t>
            </a:r>
          </a:p>
          <a:p>
            <a:pPr marL="342900" indent="-342900">
              <a:buFont typeface="Arial" panose="020B0604020202020204" pitchFamily="34" charset="0"/>
              <a:buChar char="•"/>
            </a:pPr>
            <a:r>
              <a:rPr lang="en-CA" b="1" dirty="0">
                <a:solidFill>
                  <a:schemeClr val="tx2">
                    <a:lumMod val="60000"/>
                    <a:lumOff val="40000"/>
                  </a:schemeClr>
                </a:solidFill>
              </a:rPr>
              <a:t>Enterprise environmental factors (EEFs)</a:t>
            </a:r>
          </a:p>
          <a:p>
            <a:pPr lvl="1"/>
            <a:r>
              <a:rPr lang="en-CA" dirty="0"/>
              <a:t>Conditions that constrain or influence the project success such as organizational structure, </a:t>
            </a:r>
            <a:br>
              <a:rPr lang="en-CA" dirty="0"/>
            </a:br>
            <a:r>
              <a:rPr lang="en-CA" dirty="0"/>
              <a:t>market conditions, industry characteristics/ environment, political climate, project </a:t>
            </a:r>
            <a:br>
              <a:rPr lang="en-CA" dirty="0"/>
            </a:br>
            <a:r>
              <a:rPr lang="en-CA" dirty="0"/>
              <a:t>management software or information </a:t>
            </a:r>
            <a:br>
              <a:rPr lang="en-CA" dirty="0"/>
            </a:br>
            <a:r>
              <a:rPr lang="en-CA" dirty="0"/>
              <a:t>systems, government/industry standards or requirements</a:t>
            </a:r>
          </a:p>
          <a:p>
            <a:endParaRPr lang="en-CA" dirty="0"/>
          </a:p>
          <a:p>
            <a:endParaRPr lang="en-CA" dirty="0"/>
          </a:p>
        </p:txBody>
      </p:sp>
      <p:pic>
        <p:nvPicPr>
          <p:cNvPr id="41986" name="Picture 2" descr="C:\Users\Christine\AppData\Local\Microsoft\Windows\INetCache\IE\N53WZEA5\ziXeKxeAT[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5545" y="4926132"/>
            <a:ext cx="1640115" cy="1729576"/>
          </a:xfrm>
          <a:prstGeom prst="rect">
            <a:avLst/>
          </a:prstGeom>
          <a:solidFill>
            <a:schemeClr val="bg1"/>
          </a:solidFill>
        </p:spPr>
      </p:pic>
      <p:sp>
        <p:nvSpPr>
          <p:cNvPr id="3" name="TextBox 2"/>
          <p:cNvSpPr txBox="1"/>
          <p:nvPr/>
        </p:nvSpPr>
        <p:spPr>
          <a:xfrm>
            <a:off x="7345044" y="5703836"/>
            <a:ext cx="578941" cy="369332"/>
          </a:xfrm>
          <a:prstGeom prst="rect">
            <a:avLst/>
          </a:prstGeom>
          <a:noFill/>
        </p:spPr>
        <p:txBody>
          <a:bodyPr wrap="none" rtlCol="0">
            <a:spAutoFit/>
          </a:bodyPr>
          <a:lstStyle/>
          <a:p>
            <a:r>
              <a:rPr lang="en-CA" dirty="0">
                <a:solidFill>
                  <a:schemeClr val="bg1"/>
                </a:solidFill>
              </a:rPr>
              <a:t>OPA</a:t>
            </a:r>
          </a:p>
        </p:txBody>
      </p:sp>
      <p:sp>
        <p:nvSpPr>
          <p:cNvPr id="6" name="TextBox 5"/>
          <p:cNvSpPr txBox="1"/>
          <p:nvPr/>
        </p:nvSpPr>
        <p:spPr>
          <a:xfrm>
            <a:off x="8076385" y="5790920"/>
            <a:ext cx="553357" cy="369332"/>
          </a:xfrm>
          <a:prstGeom prst="rect">
            <a:avLst/>
          </a:prstGeom>
          <a:noFill/>
        </p:spPr>
        <p:txBody>
          <a:bodyPr wrap="none" rtlCol="0">
            <a:spAutoFit/>
          </a:bodyPr>
          <a:lstStyle/>
          <a:p>
            <a:r>
              <a:rPr lang="en-CA" dirty="0">
                <a:solidFill>
                  <a:schemeClr val="bg1"/>
                </a:solidFill>
              </a:rPr>
              <a:t>EEF</a:t>
            </a:r>
          </a:p>
        </p:txBody>
      </p:sp>
    </p:spTree>
    <p:extLst>
      <p:ext uri="{BB962C8B-B14F-4D97-AF65-F5344CB8AC3E}">
        <p14:creationId xmlns:p14="http://schemas.microsoft.com/office/powerpoint/2010/main" val="2000024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4661DC-D0A1-9D2B-22E9-B4FCAA802752}"/>
              </a:ext>
            </a:extLst>
          </p:cNvPr>
          <p:cNvSpPr>
            <a:spLocks noGrp="1"/>
          </p:cNvSpPr>
          <p:nvPr>
            <p:ph type="body" sz="quarter" idx="10"/>
          </p:nvPr>
        </p:nvSpPr>
        <p:spPr>
          <a:xfrm>
            <a:off x="471849" y="1073705"/>
            <a:ext cx="8435083" cy="5394827"/>
          </a:xfrm>
        </p:spPr>
        <p:txBody>
          <a:bodyPr/>
          <a:lstStyle/>
          <a:p>
            <a:r>
              <a:rPr lang="en-CA" sz="2400" dirty="0"/>
              <a:t>For the </a:t>
            </a:r>
            <a:r>
              <a:rPr lang="en-CA" dirty="0"/>
              <a:t>mid-term and final exams in this course:</a:t>
            </a:r>
          </a:p>
          <a:p>
            <a:r>
              <a:rPr lang="en-CA" sz="2400" dirty="0"/>
              <a:t>You will </a:t>
            </a:r>
            <a:r>
              <a:rPr lang="en-CA" sz="2400" dirty="0">
                <a:solidFill>
                  <a:srgbClr val="C00000"/>
                </a:solidFill>
              </a:rPr>
              <a:t>NOT</a:t>
            </a:r>
            <a:r>
              <a:rPr lang="en-CA" sz="2400" dirty="0"/>
              <a:t> need to memorize </a:t>
            </a:r>
            <a:r>
              <a:rPr lang="en-CA" sz="2400" u="sng" dirty="0"/>
              <a:t>every</a:t>
            </a:r>
            <a:r>
              <a:rPr lang="en-CA" sz="2400" dirty="0"/>
              <a:t> input, tool &amp; technique, and output (ITTO) for the processes we </a:t>
            </a:r>
            <a:r>
              <a:rPr lang="en-CA" dirty="0"/>
              <a:t>learn in each module</a:t>
            </a:r>
            <a:r>
              <a:rPr lang="en-CA" sz="2400" dirty="0"/>
              <a:t>. </a:t>
            </a:r>
          </a:p>
          <a:p>
            <a:pPr algn="ctr"/>
            <a:r>
              <a:rPr lang="en-CA" sz="3600" dirty="0"/>
              <a:t>But! </a:t>
            </a:r>
          </a:p>
          <a:p>
            <a:r>
              <a:rPr lang="en-CA" sz="2400" dirty="0"/>
              <a:t>You </a:t>
            </a:r>
            <a:r>
              <a:rPr lang="en-CA" sz="2400" dirty="0">
                <a:solidFill>
                  <a:srgbClr val="C00000"/>
                </a:solidFill>
              </a:rPr>
              <a:t>WILL</a:t>
            </a:r>
            <a:r>
              <a:rPr lang="en-CA" sz="2400" dirty="0"/>
              <a:t> need to memorize </a:t>
            </a:r>
            <a:r>
              <a:rPr lang="en-CA" sz="2400" u="sng" dirty="0"/>
              <a:t>some</a:t>
            </a:r>
            <a:r>
              <a:rPr lang="en-CA" sz="2400" dirty="0"/>
              <a:t> ITTOs for the exams - they will be highlighted in </a:t>
            </a:r>
            <a:r>
              <a:rPr lang="en-CA" sz="2400" u="sng" dirty="0">
                <a:solidFill>
                  <a:schemeClr val="tx2">
                    <a:lumMod val="60000"/>
                    <a:lumOff val="40000"/>
                  </a:schemeClr>
                </a:solidFill>
              </a:rPr>
              <a:t>BLUE FONT </a:t>
            </a:r>
            <a:r>
              <a:rPr lang="en-CA" sz="2400" dirty="0"/>
              <a:t>in the PowerPoint slides.</a:t>
            </a:r>
          </a:p>
          <a:p>
            <a:endParaRPr lang="en-CA" sz="1200" dirty="0"/>
          </a:p>
          <a:p>
            <a:r>
              <a:rPr lang="en-CA" i="1" dirty="0"/>
              <a:t>If an ITTO is NOT highlighted in BLUE FONT in the course PowerPoint slides, then you are NOT required to memorize it when studying for the mid-term or final exam.</a:t>
            </a:r>
            <a:endParaRPr lang="en-CA" dirty="0"/>
          </a:p>
        </p:txBody>
      </p:sp>
      <p:sp>
        <p:nvSpPr>
          <p:cNvPr id="4" name="Title 1">
            <a:extLst>
              <a:ext uri="{FF2B5EF4-FFF2-40B4-BE49-F238E27FC236}">
                <a16:creationId xmlns:a16="http://schemas.microsoft.com/office/drawing/2014/main" id="{A2991EDE-FC0D-2F02-71FF-37D196FB831B}"/>
              </a:ext>
            </a:extLst>
          </p:cNvPr>
          <p:cNvSpPr>
            <a:spLocks noGrp="1"/>
          </p:cNvSpPr>
          <p:nvPr>
            <p:ph type="title"/>
          </p:nvPr>
        </p:nvSpPr>
        <p:spPr>
          <a:xfrm>
            <a:off x="1381125" y="510381"/>
            <a:ext cx="6381750" cy="516908"/>
          </a:xfrm>
        </p:spPr>
        <p:txBody>
          <a:bodyPr>
            <a:noAutofit/>
          </a:bodyPr>
          <a:lstStyle/>
          <a:p>
            <a:pPr algn="ctr"/>
            <a:r>
              <a:rPr lang="en-CA" sz="3200" dirty="0"/>
              <a:t>REMINDER TO STUDENTS!</a:t>
            </a:r>
            <a:endParaRPr lang="en-CA" sz="3200" cap="none" dirty="0"/>
          </a:p>
        </p:txBody>
      </p:sp>
      <p:sp>
        <p:nvSpPr>
          <p:cNvPr id="5" name="TextBox 4">
            <a:extLst>
              <a:ext uri="{FF2B5EF4-FFF2-40B4-BE49-F238E27FC236}">
                <a16:creationId xmlns:a16="http://schemas.microsoft.com/office/drawing/2014/main" id="{5B1AC0E0-E8C3-61B0-D6CC-92CBD98CE269}"/>
              </a:ext>
            </a:extLst>
          </p:cNvPr>
          <p:cNvSpPr txBox="1"/>
          <p:nvPr/>
        </p:nvSpPr>
        <p:spPr>
          <a:xfrm>
            <a:off x="293511" y="383822"/>
            <a:ext cx="1436740" cy="369332"/>
          </a:xfrm>
          <a:prstGeom prst="rect">
            <a:avLst/>
          </a:prstGeom>
          <a:solidFill>
            <a:srgbClr val="FFFF00"/>
          </a:solidFill>
        </p:spPr>
        <p:txBody>
          <a:bodyPr wrap="none" rtlCol="0">
            <a:spAutoFit/>
          </a:bodyPr>
          <a:lstStyle/>
          <a:p>
            <a:r>
              <a:rPr lang="en-CA" dirty="0"/>
              <a:t>IMPORTANT!</a:t>
            </a:r>
          </a:p>
        </p:txBody>
      </p:sp>
    </p:spTree>
    <p:extLst>
      <p:ext uri="{BB962C8B-B14F-4D97-AF65-F5344CB8AC3E}">
        <p14:creationId xmlns:p14="http://schemas.microsoft.com/office/powerpoint/2010/main" val="787170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739" y="268707"/>
            <a:ext cx="7706813" cy="755953"/>
          </a:xfrm>
        </p:spPr>
        <p:txBody>
          <a:bodyPr>
            <a:noAutofit/>
          </a:bodyPr>
          <a:lstStyle/>
          <a:p>
            <a:pPr algn="ctr"/>
            <a:r>
              <a:rPr lang="en-CA" sz="3200" dirty="0"/>
              <a:t>Develop Project Charter – T&amp;T’s</a:t>
            </a:r>
            <a:endParaRPr lang="en-CA" sz="3200" cap="none" dirty="0"/>
          </a:p>
        </p:txBody>
      </p:sp>
      <p:sp>
        <p:nvSpPr>
          <p:cNvPr id="4" name="Content Placeholder 2"/>
          <p:cNvSpPr>
            <a:spLocks noGrp="1"/>
          </p:cNvSpPr>
          <p:nvPr>
            <p:ph type="body" sz="quarter" idx="10"/>
          </p:nvPr>
        </p:nvSpPr>
        <p:spPr>
          <a:xfrm>
            <a:off x="646176" y="1621536"/>
            <a:ext cx="8149482" cy="5080578"/>
          </a:xfrm>
        </p:spPr>
        <p:txBody>
          <a:bodyPr/>
          <a:lstStyle/>
          <a:p>
            <a:pPr marL="342900" indent="-342900">
              <a:buFont typeface="Arial" panose="020B0604020202020204" pitchFamily="34" charset="0"/>
              <a:buChar char="•"/>
            </a:pPr>
            <a:r>
              <a:rPr lang="en-CA" b="1" dirty="0"/>
              <a:t>Expert Judgement</a:t>
            </a:r>
          </a:p>
          <a:p>
            <a:pPr marL="342900" indent="-342900">
              <a:buFont typeface="Arial" panose="020B0604020202020204" pitchFamily="34" charset="0"/>
              <a:buChar char="•"/>
            </a:pPr>
            <a:r>
              <a:rPr lang="en-CA" b="1" dirty="0"/>
              <a:t>Data Gathering</a:t>
            </a:r>
          </a:p>
          <a:p>
            <a:pPr lvl="1"/>
            <a:r>
              <a:rPr lang="en-CA" dirty="0"/>
              <a:t>Brainstorming, focus groups, interviews, etc.</a:t>
            </a:r>
          </a:p>
          <a:p>
            <a:pPr marL="342900" indent="-342900">
              <a:buFont typeface="Arial" panose="020B0604020202020204" pitchFamily="34" charset="0"/>
              <a:buChar char="•"/>
            </a:pPr>
            <a:r>
              <a:rPr lang="en-CA" b="1" dirty="0"/>
              <a:t>Interpersonal and Team Skills</a:t>
            </a:r>
          </a:p>
          <a:p>
            <a:pPr lvl="1"/>
            <a:r>
              <a:rPr lang="en-CA" dirty="0"/>
              <a:t>Conflict management, facilitation, meeting management, etc.</a:t>
            </a:r>
          </a:p>
          <a:p>
            <a:pPr marL="342900" indent="-342900">
              <a:buFont typeface="Arial" panose="020B0604020202020204" pitchFamily="34" charset="0"/>
              <a:buChar char="•"/>
            </a:pPr>
            <a:r>
              <a:rPr lang="en-CA" b="1" dirty="0"/>
              <a:t>Meetings</a:t>
            </a:r>
          </a:p>
        </p:txBody>
      </p:sp>
    </p:spTree>
    <p:extLst>
      <p:ext uri="{BB962C8B-B14F-4D97-AF65-F5344CB8AC3E}">
        <p14:creationId xmlns:p14="http://schemas.microsoft.com/office/powerpoint/2010/main" val="2305181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277" y="511759"/>
            <a:ext cx="6381023" cy="755953"/>
          </a:xfrm>
        </p:spPr>
        <p:txBody>
          <a:bodyPr>
            <a:normAutofit/>
          </a:bodyPr>
          <a:lstStyle/>
          <a:p>
            <a:r>
              <a:rPr lang="en-CA" dirty="0"/>
              <a:t>Develop Project Charter - OUTPUTS</a:t>
            </a:r>
            <a:endParaRPr lang="en-CA" i="1" dirty="0"/>
          </a:p>
        </p:txBody>
      </p:sp>
      <p:sp>
        <p:nvSpPr>
          <p:cNvPr id="3" name="TextBox 2"/>
          <p:cNvSpPr txBox="1"/>
          <p:nvPr/>
        </p:nvSpPr>
        <p:spPr>
          <a:xfrm>
            <a:off x="105424" y="5802723"/>
            <a:ext cx="7083652" cy="954107"/>
          </a:xfrm>
          <a:prstGeom prst="rect">
            <a:avLst/>
          </a:prstGeom>
          <a:noFill/>
          <a:ln>
            <a:solidFill>
              <a:srgbClr val="C00000"/>
            </a:solidFill>
          </a:ln>
        </p:spPr>
        <p:txBody>
          <a:bodyPr wrap="square" rtlCol="0">
            <a:spAutoFit/>
          </a:bodyPr>
          <a:lstStyle/>
          <a:p>
            <a:r>
              <a:rPr lang="en-CA" sz="1400" dirty="0"/>
              <a:t>Note! The Project Charter template in this PPT file will be used for the first assignment in this course (as directed in the assignment instructions). However, there are many different variations of these templates on the internet. In your organization they may have a different format or include somewhat different sections.  </a:t>
            </a:r>
          </a:p>
        </p:txBody>
      </p:sp>
      <p:sp>
        <p:nvSpPr>
          <p:cNvPr id="5" name="Title 1"/>
          <p:cNvSpPr txBox="1">
            <a:spLocks/>
          </p:cNvSpPr>
          <p:nvPr/>
        </p:nvSpPr>
        <p:spPr>
          <a:xfrm>
            <a:off x="6047232" y="2737104"/>
            <a:ext cx="2730372" cy="743712"/>
          </a:xfrm>
          <a:prstGeom prst="rect">
            <a:avLst/>
          </a:prstGeom>
        </p:spPr>
        <p:txBody>
          <a:bodyPr vert="horz" lIns="0" tIns="0" rIns="0" bIns="0" rtlCol="0" anchor="b" anchorCtr="0">
            <a:normAutofit fontScale="97500"/>
          </a:bodyPr>
          <a:lstStyle>
            <a:lvl1pPr algn="l" defTabSz="457200" rtl="0" eaLnBrk="1" latinLnBrk="0" hangingPunct="1">
              <a:spcBef>
                <a:spcPct val="0"/>
              </a:spcBef>
              <a:buNone/>
              <a:defRPr sz="2800" b="0" i="0" u="none" kern="1200" cap="all">
                <a:solidFill>
                  <a:srgbClr val="E2231A"/>
                </a:solidFill>
                <a:latin typeface="+mj-lt"/>
                <a:ea typeface="+mj-ea"/>
                <a:cs typeface="+mj-cs"/>
              </a:defRPr>
            </a:lvl1pPr>
          </a:lstStyle>
          <a:p>
            <a:pPr algn="ctr"/>
            <a:r>
              <a:rPr lang="en-CA" sz="1600" i="1" dirty="0"/>
              <a:t>(in PPT SLIDE </a:t>
            </a:r>
            <a:r>
              <a:rPr lang="en-CA" sz="1600" i="1" dirty="0" err="1"/>
              <a:t>editOR</a:t>
            </a:r>
            <a:r>
              <a:rPr lang="en-CA" sz="1600" i="1" dirty="0"/>
              <a:t> mode, double-click to open or right-click to save)</a:t>
            </a:r>
            <a:endParaRPr lang="en-CA" i="1" dirty="0"/>
          </a:p>
        </p:txBody>
      </p:sp>
      <p:sp>
        <p:nvSpPr>
          <p:cNvPr id="6" name="Rectangle 5"/>
          <p:cNvSpPr/>
          <p:nvPr/>
        </p:nvSpPr>
        <p:spPr>
          <a:xfrm>
            <a:off x="603504" y="1553796"/>
            <a:ext cx="4572000" cy="2123658"/>
          </a:xfrm>
          <a:prstGeom prst="rect">
            <a:avLst/>
          </a:prstGeom>
        </p:spPr>
        <p:txBody>
          <a:bodyPr>
            <a:spAutoFit/>
          </a:bodyPr>
          <a:lstStyle/>
          <a:p>
            <a:pPr marL="342900" indent="-342900">
              <a:lnSpc>
                <a:spcPct val="150000"/>
              </a:lnSpc>
              <a:buFont typeface="Arial" panose="020B0604020202020204" pitchFamily="34" charset="0"/>
              <a:buChar char="•"/>
            </a:pPr>
            <a:r>
              <a:rPr lang="en-CA" sz="2400" b="1" dirty="0">
                <a:solidFill>
                  <a:schemeClr val="tx2">
                    <a:lumMod val="60000"/>
                    <a:lumOff val="40000"/>
                  </a:schemeClr>
                </a:solidFill>
              </a:rPr>
              <a:t>Project Charter</a:t>
            </a:r>
          </a:p>
          <a:p>
            <a:pPr marL="342900" indent="-342900">
              <a:lnSpc>
                <a:spcPct val="150000"/>
              </a:lnSpc>
              <a:buFont typeface="Arial" panose="020B0604020202020204" pitchFamily="34" charset="0"/>
              <a:buChar char="•"/>
            </a:pPr>
            <a:endParaRPr lang="en-CA" sz="2400" b="1" dirty="0"/>
          </a:p>
          <a:p>
            <a:pPr marL="342900" indent="-342900">
              <a:lnSpc>
                <a:spcPct val="150000"/>
              </a:lnSpc>
              <a:buFont typeface="Arial" panose="020B0604020202020204" pitchFamily="34" charset="0"/>
              <a:buChar char="•"/>
            </a:pPr>
            <a:endParaRPr lang="en-CA" sz="2400" b="1" dirty="0"/>
          </a:p>
          <a:p>
            <a:pPr marL="342900" indent="-342900">
              <a:buFont typeface="Arial" panose="020B0604020202020204" pitchFamily="34" charset="0"/>
              <a:buChar char="•"/>
            </a:pPr>
            <a:r>
              <a:rPr lang="en-CA" sz="2400" b="1" dirty="0"/>
              <a:t>Assumption Log</a:t>
            </a:r>
          </a:p>
        </p:txBody>
      </p:sp>
      <p:graphicFrame>
        <p:nvGraphicFramePr>
          <p:cNvPr id="7" name="Object 6"/>
          <p:cNvGraphicFramePr>
            <a:graphicFrameLocks noChangeAspect="1"/>
          </p:cNvGraphicFramePr>
          <p:nvPr>
            <p:extLst>
              <p:ext uri="{D42A27DB-BD31-4B8C-83A1-F6EECF244321}">
                <p14:modId xmlns:p14="http://schemas.microsoft.com/office/powerpoint/2010/main" val="45611957"/>
              </p:ext>
            </p:extLst>
          </p:nvPr>
        </p:nvGraphicFramePr>
        <p:xfrm>
          <a:off x="4459698" y="3144148"/>
          <a:ext cx="1431612" cy="1207923"/>
        </p:xfrm>
        <a:graphic>
          <a:graphicData uri="http://schemas.openxmlformats.org/presentationml/2006/ole">
            <mc:AlternateContent xmlns:mc="http://schemas.openxmlformats.org/markup-compatibility/2006">
              <mc:Choice xmlns:v="urn:schemas-microsoft-com:vml" Requires="v">
                <p:oleObj name="Acrobat Document" showAsIcon="1" r:id="rId3" imgW="914400" imgH="771480" progId="AcroExch.Document.DC">
                  <p:embed/>
                </p:oleObj>
              </mc:Choice>
              <mc:Fallback>
                <p:oleObj name="Acrobat Document" showAsIcon="1" r:id="rId3" imgW="914400" imgH="771480" progId="AcroExch.Document.DC">
                  <p:embed/>
                  <p:pic>
                    <p:nvPicPr>
                      <p:cNvPr id="0" name=""/>
                      <p:cNvPicPr/>
                      <p:nvPr/>
                    </p:nvPicPr>
                    <p:blipFill>
                      <a:blip r:embed="rId4"/>
                      <a:stretch>
                        <a:fillRect/>
                      </a:stretch>
                    </p:blipFill>
                    <p:spPr>
                      <a:xfrm>
                        <a:off x="4459698" y="3144148"/>
                        <a:ext cx="1431612" cy="120792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363C49C5-CD3C-429B-97BA-215922D5A2F3}"/>
              </a:ext>
            </a:extLst>
          </p:cNvPr>
          <p:cNvGraphicFramePr>
            <a:graphicFrameLocks noChangeAspect="1"/>
          </p:cNvGraphicFramePr>
          <p:nvPr>
            <p:extLst>
              <p:ext uri="{D42A27DB-BD31-4B8C-83A1-F6EECF244321}">
                <p14:modId xmlns:p14="http://schemas.microsoft.com/office/powerpoint/2010/main" val="4105659047"/>
              </p:ext>
            </p:extLst>
          </p:nvPr>
        </p:nvGraphicFramePr>
        <p:xfrm>
          <a:off x="4002497" y="1588791"/>
          <a:ext cx="1338753" cy="1129573"/>
        </p:xfrm>
        <a:graphic>
          <a:graphicData uri="http://schemas.openxmlformats.org/presentationml/2006/ole">
            <mc:AlternateContent xmlns:mc="http://schemas.openxmlformats.org/markup-compatibility/2006">
              <mc:Choice xmlns:v="urn:schemas-microsoft-com:vml" Requires="v">
                <p:oleObj name="Document" showAsIcon="1" r:id="rId5" imgW="914400" imgH="771525" progId="Word.Document.8">
                  <p:embed/>
                </p:oleObj>
              </mc:Choice>
              <mc:Fallback>
                <p:oleObj name="Document" showAsIcon="1" r:id="rId5" imgW="914400" imgH="771525" progId="Word.Document.8">
                  <p:embed/>
                  <p:pic>
                    <p:nvPicPr>
                      <p:cNvPr id="0" name=""/>
                      <p:cNvPicPr/>
                      <p:nvPr/>
                    </p:nvPicPr>
                    <p:blipFill>
                      <a:blip r:embed="rId6"/>
                      <a:stretch>
                        <a:fillRect/>
                      </a:stretch>
                    </p:blipFill>
                    <p:spPr>
                      <a:xfrm>
                        <a:off x="4002497" y="1588791"/>
                        <a:ext cx="1338753" cy="1129573"/>
                      </a:xfrm>
                      <a:prstGeom prst="rect">
                        <a:avLst/>
                      </a:prstGeom>
                    </p:spPr>
                  </p:pic>
                </p:oleObj>
              </mc:Fallback>
            </mc:AlternateContent>
          </a:graphicData>
        </a:graphic>
      </p:graphicFrame>
    </p:spTree>
    <p:extLst>
      <p:ext uri="{BB962C8B-B14F-4D97-AF65-F5344CB8AC3E}">
        <p14:creationId xmlns:p14="http://schemas.microsoft.com/office/powerpoint/2010/main" val="170082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5779" y="653756"/>
            <a:ext cx="3861352" cy="710585"/>
          </a:xfrm>
        </p:spPr>
        <p:txBody>
          <a:bodyPr>
            <a:normAutofit/>
          </a:bodyPr>
          <a:lstStyle/>
          <a:p>
            <a:r>
              <a:rPr lang="en-CA" sz="3200" dirty="0"/>
              <a:t>Document flow</a:t>
            </a:r>
          </a:p>
        </p:txBody>
      </p:sp>
      <p:pic>
        <p:nvPicPr>
          <p:cNvPr id="5" name="Picture 2" descr="C:\Users\d_mckenna4\AppData\Local\Microsoft\Windows\Temporary Internet Files\Content.IE5\SVLPPLMD\MC90043259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7323" y="3442149"/>
            <a:ext cx="1828572" cy="18285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489724" y="5352755"/>
            <a:ext cx="1676114" cy="923330"/>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SOW (the idea for the project)</a:t>
            </a:r>
          </a:p>
        </p:txBody>
      </p:sp>
      <p:pic>
        <p:nvPicPr>
          <p:cNvPr id="14338" name="Picture 2" descr="http://www.offthespottingbox.com/images/Idea_Ma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694" y="1499456"/>
            <a:ext cx="1752714" cy="259040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2765779" y="3512287"/>
            <a:ext cx="723944"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V="1">
            <a:off x="5165838" y="3817087"/>
            <a:ext cx="533514" cy="51820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 name="Picture 2" descr="C:\Users\d_mckenna4\AppData\Local\Microsoft\Windows\Temporary Internet Files\Content.IE5\SVLPPLMD\MC90043259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174" y="1788885"/>
            <a:ext cx="1828572" cy="18285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080152" y="3512287"/>
            <a:ext cx="1873677" cy="1200329"/>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Project Charter (the official authorization for the project)</a:t>
            </a:r>
          </a:p>
        </p:txBody>
      </p:sp>
    </p:spTree>
    <p:extLst>
      <p:ext uri="{BB962C8B-B14F-4D97-AF65-F5344CB8AC3E}">
        <p14:creationId xmlns:p14="http://schemas.microsoft.com/office/powerpoint/2010/main" val="817247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921" y="386424"/>
            <a:ext cx="6381023" cy="1143000"/>
          </a:xfrm>
        </p:spPr>
        <p:txBody>
          <a:bodyPr/>
          <a:lstStyle/>
          <a:p>
            <a:r>
              <a:rPr lang="en-CA" dirty="0"/>
              <a:t>The project is initiated</a:t>
            </a:r>
          </a:p>
        </p:txBody>
      </p:sp>
      <p:sp>
        <p:nvSpPr>
          <p:cNvPr id="7" name="Content Placeholder 6"/>
          <p:cNvSpPr>
            <a:spLocks noGrp="1"/>
          </p:cNvSpPr>
          <p:nvPr>
            <p:ph type="body" sz="quarter" idx="10"/>
          </p:nvPr>
        </p:nvSpPr>
        <p:spPr>
          <a:xfrm>
            <a:off x="969920" y="1781685"/>
            <a:ext cx="6381023" cy="2901306"/>
          </a:xfrm>
        </p:spPr>
        <p:txBody>
          <a:bodyPr/>
          <a:lstStyle/>
          <a:p>
            <a:r>
              <a:rPr lang="en-US"/>
              <a:t>And away we go……</a:t>
            </a:r>
            <a:endParaRPr lang="en-US" dirty="0"/>
          </a:p>
        </p:txBody>
      </p:sp>
      <p:pic>
        <p:nvPicPr>
          <p:cNvPr id="21506" name="Picture 2" descr="http://news.everest.edu/wp-content/uploads/2010/04/bigstockphoto_business_man_race_158869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150" y="2524125"/>
            <a:ext cx="641985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6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71" y="889736"/>
            <a:ext cx="5931353" cy="755953"/>
          </a:xfrm>
        </p:spPr>
        <p:txBody>
          <a:bodyPr>
            <a:normAutofit/>
          </a:bodyPr>
          <a:lstStyle/>
          <a:p>
            <a:r>
              <a:rPr lang="en-CA" sz="3200" dirty="0"/>
              <a:t>Learning Objectives</a:t>
            </a:r>
          </a:p>
        </p:txBody>
      </p:sp>
      <p:sp>
        <p:nvSpPr>
          <p:cNvPr id="3" name="Content Placeholder 2"/>
          <p:cNvSpPr>
            <a:spLocks noGrp="1"/>
          </p:cNvSpPr>
          <p:nvPr>
            <p:ph type="body" sz="quarter" idx="10"/>
          </p:nvPr>
        </p:nvSpPr>
        <p:spPr>
          <a:xfrm>
            <a:off x="1146901" y="2090057"/>
            <a:ext cx="7169785" cy="3241863"/>
          </a:xfrm>
        </p:spPr>
        <p:txBody>
          <a:bodyPr/>
          <a:lstStyle/>
          <a:p>
            <a:pPr marL="342900" indent="-342900">
              <a:buFont typeface="Arial" panose="020B0604020202020204" pitchFamily="34" charset="0"/>
              <a:buChar char="•"/>
            </a:pPr>
            <a:r>
              <a:rPr lang="en-CA" dirty="0"/>
              <a:t>Projects and Project Management</a:t>
            </a:r>
          </a:p>
          <a:p>
            <a:pPr marL="342900" indent="-342900">
              <a:buFont typeface="Arial" panose="020B0604020202020204" pitchFamily="34" charset="0"/>
              <a:buChar char="•"/>
            </a:pPr>
            <a:r>
              <a:rPr lang="en-CA" dirty="0"/>
              <a:t>Project Management Body of Knowledge (PMBOK), PMI</a:t>
            </a:r>
          </a:p>
          <a:p>
            <a:pPr marL="342900" indent="-342900">
              <a:buFont typeface="Arial" panose="020B0604020202020204" pitchFamily="34" charset="0"/>
              <a:buChar char="•"/>
            </a:pPr>
            <a:r>
              <a:rPr lang="en-CA" dirty="0"/>
              <a:t>The Statement of Work (SOW)</a:t>
            </a:r>
          </a:p>
          <a:p>
            <a:pPr marL="342900" indent="-342900">
              <a:buFont typeface="Arial" panose="020B0604020202020204" pitchFamily="34" charset="0"/>
              <a:buChar char="•"/>
            </a:pPr>
            <a:r>
              <a:rPr lang="en-CA" dirty="0"/>
              <a:t>The Project Charter</a:t>
            </a:r>
          </a:p>
          <a:p>
            <a:endParaRPr lang="en-CA" dirty="0"/>
          </a:p>
          <a:p>
            <a:endParaRPr lang="en-CA" dirty="0"/>
          </a:p>
        </p:txBody>
      </p:sp>
    </p:spTree>
    <p:extLst>
      <p:ext uri="{BB962C8B-B14F-4D97-AF65-F5344CB8AC3E}">
        <p14:creationId xmlns:p14="http://schemas.microsoft.com/office/powerpoint/2010/main" val="212926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5462" y="341349"/>
            <a:ext cx="5224882" cy="755953"/>
          </a:xfrm>
        </p:spPr>
        <p:txBody>
          <a:bodyPr>
            <a:noAutofit/>
          </a:bodyPr>
          <a:lstStyle/>
          <a:p>
            <a:r>
              <a:rPr lang="en-CA" sz="3200" dirty="0"/>
              <a:t>Definition of A Project</a:t>
            </a:r>
          </a:p>
        </p:txBody>
      </p:sp>
      <p:sp>
        <p:nvSpPr>
          <p:cNvPr id="7" name="Content Placeholder 6"/>
          <p:cNvSpPr>
            <a:spLocks noGrp="1"/>
          </p:cNvSpPr>
          <p:nvPr>
            <p:ph type="body" sz="quarter" idx="10"/>
          </p:nvPr>
        </p:nvSpPr>
        <p:spPr>
          <a:xfrm>
            <a:off x="406668" y="1524000"/>
            <a:ext cx="8563161" cy="5094514"/>
          </a:xfrm>
        </p:spPr>
        <p:txBody>
          <a:bodyPr/>
          <a:lstStyle/>
          <a:p>
            <a:pPr marL="342900" indent="-342900">
              <a:buFont typeface="Arial" panose="020B0604020202020204" pitchFamily="34" charset="0"/>
              <a:buChar char="•"/>
            </a:pPr>
            <a:r>
              <a:rPr lang="en-US" sz="2800" dirty="0"/>
              <a:t>A temporary endeavor undertaken to create a unique product, service or result  </a:t>
            </a:r>
          </a:p>
          <a:p>
            <a:pPr marL="342900" indent="-342900">
              <a:buFont typeface="Arial" panose="020B0604020202020204" pitchFamily="34" charset="0"/>
              <a:buChar char="•"/>
            </a:pPr>
            <a:r>
              <a:rPr lang="en-US" sz="2800" dirty="0"/>
              <a:t>Has a definite beginning and end</a:t>
            </a:r>
          </a:p>
          <a:p>
            <a:pPr marL="342900" indent="-342900">
              <a:buFont typeface="Arial" panose="020B0604020202020204" pitchFamily="34" charset="0"/>
              <a:buChar char="•"/>
            </a:pPr>
            <a:r>
              <a:rPr lang="en-US" sz="2800" dirty="0"/>
              <a:t>The project ends when the project objectives are achieved (or the project is terminated due to not achieving the project objectives)</a:t>
            </a:r>
          </a:p>
        </p:txBody>
      </p:sp>
    </p:spTree>
    <p:extLst>
      <p:ext uri="{BB962C8B-B14F-4D97-AF65-F5344CB8AC3E}">
        <p14:creationId xmlns:p14="http://schemas.microsoft.com/office/powerpoint/2010/main" val="105961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14" y="341349"/>
            <a:ext cx="6908800" cy="755953"/>
          </a:xfrm>
        </p:spPr>
        <p:txBody>
          <a:bodyPr>
            <a:noAutofit/>
          </a:bodyPr>
          <a:lstStyle/>
          <a:p>
            <a:r>
              <a:rPr lang="en-CA" sz="3200" dirty="0"/>
              <a:t>Definition of A Project </a:t>
            </a:r>
            <a:r>
              <a:rPr lang="en-CA" sz="3200" cap="none" dirty="0"/>
              <a:t>(cont’d)</a:t>
            </a:r>
          </a:p>
        </p:txBody>
      </p:sp>
      <p:sp>
        <p:nvSpPr>
          <p:cNvPr id="7" name="Content Placeholder 6"/>
          <p:cNvSpPr>
            <a:spLocks noGrp="1"/>
          </p:cNvSpPr>
          <p:nvPr>
            <p:ph type="body" sz="quarter" idx="10"/>
          </p:nvPr>
        </p:nvSpPr>
        <p:spPr>
          <a:xfrm>
            <a:off x="406668" y="1373068"/>
            <a:ext cx="8563161" cy="4766473"/>
          </a:xfrm>
        </p:spPr>
        <p:txBody>
          <a:bodyPr/>
          <a:lstStyle/>
          <a:p>
            <a:pPr marL="342900" indent="-342900">
              <a:buFont typeface="Arial" panose="020B0604020202020204" pitchFamily="34" charset="0"/>
              <a:buChar char="•"/>
            </a:pPr>
            <a:r>
              <a:rPr lang="en-US" sz="2800" dirty="0"/>
              <a:t>Industries implement projects to produce deliverables for customers </a:t>
            </a:r>
          </a:p>
          <a:p>
            <a:pPr marL="1085850" lvl="1" indent="-342900">
              <a:buFont typeface="Arial" panose="020B0604020202020204" pitchFamily="34" charset="0"/>
              <a:buChar char="•"/>
            </a:pPr>
            <a:r>
              <a:rPr lang="en-US" sz="2800" dirty="0"/>
              <a:t>E.g., aerospace, manufacturing, financial services, health, event planning, information technology)</a:t>
            </a:r>
          </a:p>
          <a:p>
            <a:pPr marL="342900" indent="-342900">
              <a:buFont typeface="Arial" panose="020B0604020202020204" pitchFamily="34" charset="0"/>
              <a:buChar char="•"/>
            </a:pPr>
            <a:r>
              <a:rPr lang="en-US" sz="2800" dirty="0"/>
              <a:t>Organizations also implement internal projects </a:t>
            </a:r>
          </a:p>
          <a:p>
            <a:pPr marL="1085850" lvl="1" indent="-342900">
              <a:buFont typeface="Arial" panose="020B0604020202020204" pitchFamily="34" charset="0"/>
              <a:buChar char="•"/>
            </a:pPr>
            <a:r>
              <a:rPr lang="en-US" sz="2800" dirty="0"/>
              <a:t>E.g., opening a second location, implementing new organizational policies, undertaking a corporate merger or acquisition)</a:t>
            </a:r>
          </a:p>
        </p:txBody>
      </p:sp>
    </p:spTree>
    <p:extLst>
      <p:ext uri="{BB962C8B-B14F-4D97-AF65-F5344CB8AC3E}">
        <p14:creationId xmlns:p14="http://schemas.microsoft.com/office/powerpoint/2010/main" val="58187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8"/>
          <p:cNvSpPr>
            <a:spLocks noGrp="1" noChangeArrowheads="1"/>
          </p:cNvSpPr>
          <p:nvPr>
            <p:ph type="title"/>
          </p:nvPr>
        </p:nvSpPr>
        <p:spPr>
          <a:xfrm>
            <a:off x="1146901" y="455361"/>
            <a:ext cx="6381023" cy="1143000"/>
          </a:xfrm>
        </p:spPr>
        <p:txBody>
          <a:bodyPr/>
          <a:lstStyle/>
          <a:p>
            <a:r>
              <a:rPr lang="en-US"/>
              <a:t>What is project management?</a:t>
            </a:r>
            <a:endParaRPr lang="en-CA" dirty="0"/>
          </a:p>
        </p:txBody>
      </p:sp>
      <p:sp>
        <p:nvSpPr>
          <p:cNvPr id="28675"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488809CE-0CD1-4597-AF5F-B1128C537A57}" type="slidenum">
              <a:rPr lang="en-US" smtClean="0">
                <a:solidFill>
                  <a:schemeClr val="bg1"/>
                </a:solidFill>
              </a:rPr>
              <a:pPr eaLnBrk="1" hangingPunct="1"/>
              <a:t>6</a:t>
            </a:fld>
            <a:endParaRPr lang="en-US">
              <a:solidFill>
                <a:schemeClr val="bg1"/>
              </a:solidFill>
            </a:endParaRPr>
          </a:p>
        </p:txBody>
      </p:sp>
      <p:sp>
        <p:nvSpPr>
          <p:cNvPr id="2867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2971800" y="1909108"/>
            <a:ext cx="5638800" cy="2400657"/>
          </a:xfrm>
          <a:prstGeom prst="rect">
            <a:avLst/>
          </a:prstGeom>
          <a:noFill/>
        </p:spPr>
        <p:txBody>
          <a:bodyPr wrap="square" rtlCol="0">
            <a:spAutoFit/>
          </a:bodyPr>
          <a:lstStyle/>
          <a:p>
            <a:r>
              <a:rPr lang="en-US" sz="3000" dirty="0"/>
              <a:t>Project management is the discipline of planning, organizing, securing, managing, leading, and controlling resources to achieve specific goals.</a:t>
            </a:r>
          </a:p>
        </p:txBody>
      </p:sp>
      <p:sp>
        <p:nvSpPr>
          <p:cNvPr id="9" name="Horizontal Scroll 8"/>
          <p:cNvSpPr/>
          <p:nvPr/>
        </p:nvSpPr>
        <p:spPr>
          <a:xfrm>
            <a:off x="555599" y="2423636"/>
            <a:ext cx="1485900" cy="13716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last module…</a:t>
            </a:r>
          </a:p>
        </p:txBody>
      </p:sp>
    </p:spTree>
    <p:extLst>
      <p:ext uri="{BB962C8B-B14F-4D97-AF65-F5344CB8AC3E}">
        <p14:creationId xmlns:p14="http://schemas.microsoft.com/office/powerpoint/2010/main" val="955715428"/>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973" y="462666"/>
            <a:ext cx="7630158" cy="1036950"/>
          </a:xfrm>
        </p:spPr>
        <p:txBody>
          <a:bodyPr>
            <a:noAutofit/>
          </a:bodyPr>
          <a:lstStyle/>
          <a:p>
            <a:r>
              <a:rPr lang="en-CA" sz="3200" dirty="0"/>
              <a:t>PMBOK GUIDE – The Key resource </a:t>
            </a:r>
            <a:br>
              <a:rPr lang="en-CA" sz="3200" dirty="0"/>
            </a:br>
            <a:r>
              <a:rPr lang="en-CA" sz="3200" dirty="0"/>
              <a:t>for this course</a:t>
            </a:r>
          </a:p>
        </p:txBody>
      </p:sp>
      <p:sp>
        <p:nvSpPr>
          <p:cNvPr id="3" name="Content Placeholder 2"/>
          <p:cNvSpPr>
            <a:spLocks noGrp="1"/>
          </p:cNvSpPr>
          <p:nvPr>
            <p:ph type="body" sz="quarter" idx="10"/>
          </p:nvPr>
        </p:nvSpPr>
        <p:spPr>
          <a:xfrm>
            <a:off x="493486" y="1596571"/>
            <a:ext cx="8316684" cy="4939488"/>
          </a:xfrm>
        </p:spPr>
        <p:txBody>
          <a:bodyPr/>
          <a:lstStyle/>
          <a:p>
            <a:pPr marL="342900" indent="-342900">
              <a:buFont typeface="Arial" panose="020B0604020202020204" pitchFamily="34" charset="0"/>
              <a:buChar char="•"/>
            </a:pPr>
            <a:r>
              <a:rPr lang="en-CA" dirty="0"/>
              <a:t>Most of the project management concepts in this course are described in the Project Management Body of Knowledge (PMBOK)</a:t>
            </a:r>
          </a:p>
          <a:p>
            <a:pPr marL="342900" indent="-342900">
              <a:buFont typeface="Arial" panose="020B0604020202020204" pitchFamily="34" charset="0"/>
              <a:buChar char="•"/>
            </a:pPr>
            <a:r>
              <a:rPr lang="en-CA" dirty="0"/>
              <a:t>Project Management Body of Knowledge (PMBOK), published by the Project Management Institute (PMI – www.pmi.org)</a:t>
            </a:r>
          </a:p>
          <a:p>
            <a:pPr marL="342900" indent="-342900">
              <a:buFont typeface="Arial" panose="020B0604020202020204" pitchFamily="34" charset="0"/>
              <a:buChar char="•"/>
            </a:pPr>
            <a:r>
              <a:rPr lang="en-CA" dirty="0"/>
              <a:t>We are using </a:t>
            </a:r>
            <a:r>
              <a:rPr lang="en-CA" dirty="0">
                <a:solidFill>
                  <a:srgbClr val="C00000"/>
                </a:solidFill>
              </a:rPr>
              <a:t>6th</a:t>
            </a:r>
            <a:r>
              <a:rPr lang="en-CA" dirty="0"/>
              <a:t> edition in this course (free e-text link in FOL Content/Getting Started and in</a:t>
            </a:r>
            <a:br>
              <a:rPr lang="en-CA" dirty="0"/>
            </a:br>
            <a:r>
              <a:rPr lang="en-CA" dirty="0"/>
              <a:t>Welcome announcement on course home</a:t>
            </a:r>
            <a:br>
              <a:rPr lang="en-CA" dirty="0"/>
            </a:br>
            <a:r>
              <a:rPr lang="en-CA" dirty="0"/>
              <a:t>page)</a:t>
            </a:r>
          </a:p>
          <a:p>
            <a:endParaRPr lang="en-CA" dirty="0"/>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26" y="6013426"/>
            <a:ext cx="1893286" cy="763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5745" y="4488449"/>
            <a:ext cx="1714425" cy="2217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129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99" y="427705"/>
            <a:ext cx="7465316" cy="1060747"/>
          </a:xfrm>
        </p:spPr>
        <p:txBody>
          <a:bodyPr>
            <a:noAutofit/>
          </a:bodyPr>
          <a:lstStyle/>
          <a:p>
            <a:r>
              <a:rPr lang="en-CA" sz="3200" dirty="0"/>
              <a:t>PMBOK GUIDE – The Key resource </a:t>
            </a:r>
            <a:br>
              <a:rPr lang="en-CA" sz="3200" dirty="0"/>
            </a:br>
            <a:r>
              <a:rPr lang="en-CA" sz="3200" dirty="0"/>
              <a:t>for this course</a:t>
            </a:r>
          </a:p>
        </p:txBody>
      </p:sp>
      <p:sp>
        <p:nvSpPr>
          <p:cNvPr id="3" name="Content Placeholder 2"/>
          <p:cNvSpPr>
            <a:spLocks noGrp="1"/>
          </p:cNvSpPr>
          <p:nvPr>
            <p:ph type="body" sz="quarter" idx="10"/>
          </p:nvPr>
        </p:nvSpPr>
        <p:spPr>
          <a:xfrm>
            <a:off x="493486" y="1499600"/>
            <a:ext cx="8316684" cy="5254169"/>
          </a:xfrm>
        </p:spPr>
        <p:txBody>
          <a:bodyPr/>
          <a:lstStyle/>
          <a:p>
            <a:pPr marL="342900" indent="-342900">
              <a:buFont typeface="Arial" panose="020B0604020202020204" pitchFamily="34" charset="0"/>
              <a:buChar char="•"/>
            </a:pPr>
            <a:r>
              <a:rPr lang="en-CA" dirty="0"/>
              <a:t>Contains knowledge, terminology, and practices that are applicable to most projects most of the time</a:t>
            </a:r>
          </a:p>
          <a:p>
            <a:pPr marL="342900" indent="-342900">
              <a:buFont typeface="Arial" panose="020B0604020202020204" pitchFamily="34" charset="0"/>
              <a:buChar char="•"/>
            </a:pPr>
            <a:r>
              <a:rPr lang="en-CA" dirty="0"/>
              <a:t>Knowledge and practices in PMBOK are considered to be ‘good practice’ – will enhance project success</a:t>
            </a:r>
          </a:p>
          <a:p>
            <a:pPr marL="342900" indent="-342900">
              <a:buFont typeface="Arial" panose="020B0604020202020204" pitchFamily="34" charset="0"/>
              <a:buChar char="•"/>
            </a:pPr>
            <a:r>
              <a:rPr lang="en-CA" dirty="0"/>
              <a:t>A reference book, </a:t>
            </a:r>
            <a:r>
              <a:rPr lang="en-CA" i="1" dirty="0"/>
              <a:t>not</a:t>
            </a:r>
            <a:r>
              <a:rPr lang="en-CA" dirty="0"/>
              <a:t> a step-by-step sequential  ‘recipe book’</a:t>
            </a:r>
          </a:p>
          <a:p>
            <a:pPr marL="342900" indent="-342900">
              <a:buFont typeface="Arial" panose="020B0604020202020204" pitchFamily="34" charset="0"/>
              <a:buChar char="•"/>
            </a:pPr>
            <a:r>
              <a:rPr lang="en-CA" dirty="0"/>
              <a:t>The most important resource for passing PMI exams to obtain PMI certifications such as PMP </a:t>
            </a:r>
            <a:br>
              <a:rPr lang="en-CA" dirty="0"/>
            </a:br>
            <a:r>
              <a:rPr lang="en-CA" dirty="0"/>
              <a:t>(Project Management Professional) or </a:t>
            </a:r>
            <a:br>
              <a:rPr lang="en-CA" dirty="0"/>
            </a:br>
            <a:r>
              <a:rPr lang="en-CA" dirty="0"/>
              <a:t>CAPM Certified Associate in Project </a:t>
            </a:r>
            <a:br>
              <a:rPr lang="en-CA" dirty="0"/>
            </a:br>
            <a:r>
              <a:rPr lang="en-CA" dirty="0"/>
              <a:t>Management)</a:t>
            </a:r>
          </a:p>
          <a:p>
            <a:endParaRPr lang="en-CA" dirty="0"/>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67" y="5921828"/>
            <a:ext cx="1906775" cy="769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190" y="4591878"/>
            <a:ext cx="1623224" cy="2099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959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961" y="376518"/>
            <a:ext cx="4640702" cy="6481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63917" y="575390"/>
            <a:ext cx="4553227" cy="1143000"/>
          </a:xfrm>
        </p:spPr>
        <p:txBody>
          <a:bodyPr>
            <a:normAutofit/>
          </a:bodyPr>
          <a:lstStyle/>
          <a:p>
            <a:r>
              <a:rPr lang="en-CA" sz="3200" dirty="0"/>
              <a:t>Project Management </a:t>
            </a:r>
            <a:br>
              <a:rPr lang="en-CA" sz="3200" dirty="0"/>
            </a:br>
            <a:r>
              <a:rPr lang="en-CA" sz="3200" dirty="0" err="1"/>
              <a:t>ProcessES</a:t>
            </a:r>
            <a:r>
              <a:rPr lang="en-CA" sz="3200" dirty="0"/>
              <a:t> IN PMBOK</a:t>
            </a:r>
          </a:p>
        </p:txBody>
      </p:sp>
      <p:sp>
        <p:nvSpPr>
          <p:cNvPr id="3" name="TextBox 2"/>
          <p:cNvSpPr txBox="1"/>
          <p:nvPr/>
        </p:nvSpPr>
        <p:spPr>
          <a:xfrm>
            <a:off x="265514" y="1763303"/>
            <a:ext cx="3845428" cy="4770537"/>
          </a:xfrm>
          <a:prstGeom prst="rect">
            <a:avLst/>
          </a:prstGeom>
          <a:noFill/>
        </p:spPr>
        <p:txBody>
          <a:bodyPr wrap="square" rtlCol="0">
            <a:spAutoFit/>
          </a:bodyPr>
          <a:lstStyle/>
          <a:p>
            <a:r>
              <a:rPr lang="en-CA" sz="1600" i="1" dirty="0"/>
              <a:t>(Diagram on page 25 of PMBOK 6</a:t>
            </a:r>
            <a:r>
              <a:rPr lang="en-CA" sz="1600" i="1" baseline="30000" dirty="0"/>
              <a:t>th</a:t>
            </a:r>
            <a:r>
              <a:rPr lang="en-CA" sz="1600" i="1" dirty="0"/>
              <a:t> ed.)</a:t>
            </a:r>
          </a:p>
          <a:p>
            <a:endParaRPr lang="en-CA" sz="2400" i="1" dirty="0"/>
          </a:p>
          <a:p>
            <a:pPr marL="285750" indent="-285750">
              <a:buFont typeface="Arial" panose="020B0604020202020204" pitchFamily="34" charset="0"/>
              <a:buChar char="•"/>
            </a:pPr>
            <a:r>
              <a:rPr lang="en-CA" sz="2400" dirty="0"/>
              <a:t>Different types of project management practices are known as </a:t>
            </a:r>
            <a:r>
              <a:rPr lang="en-CA" sz="2400" i="1" dirty="0"/>
              <a:t>processes</a:t>
            </a:r>
          </a:p>
          <a:p>
            <a:pPr marL="285750" indent="-285750">
              <a:buFont typeface="Arial" panose="020B0604020202020204" pitchFamily="34" charset="0"/>
              <a:buChar char="•"/>
            </a:pPr>
            <a:endParaRPr lang="en-CA" sz="2400" i="1" dirty="0"/>
          </a:p>
          <a:p>
            <a:pPr marL="285750" indent="-285750">
              <a:buFont typeface="Arial" panose="020B0604020202020204" pitchFamily="34" charset="0"/>
              <a:buChar char="•"/>
            </a:pPr>
            <a:r>
              <a:rPr lang="en-CA" sz="2400" b="1" dirty="0">
                <a:solidFill>
                  <a:srgbClr val="C00000"/>
                </a:solidFill>
              </a:rPr>
              <a:t>49</a:t>
            </a:r>
            <a:r>
              <a:rPr lang="en-CA" sz="2400" dirty="0">
                <a:solidFill>
                  <a:srgbClr val="C00000"/>
                </a:solidFill>
              </a:rPr>
              <a:t> </a:t>
            </a:r>
            <a:r>
              <a:rPr lang="en-CA" sz="2400" dirty="0"/>
              <a:t>PMBOK processes are organized into </a:t>
            </a:r>
            <a:r>
              <a:rPr lang="en-CA" sz="2400" b="1" dirty="0">
                <a:solidFill>
                  <a:srgbClr val="C00000"/>
                </a:solidFill>
              </a:rPr>
              <a:t>10</a:t>
            </a:r>
            <a:r>
              <a:rPr lang="en-CA" sz="2400" dirty="0">
                <a:solidFill>
                  <a:srgbClr val="C00000"/>
                </a:solidFill>
              </a:rPr>
              <a:t> </a:t>
            </a:r>
            <a:r>
              <a:rPr lang="en-CA" sz="2400" i="1" dirty="0"/>
              <a:t>knowledge areas </a:t>
            </a:r>
            <a:r>
              <a:rPr lang="en-CA" sz="2400" dirty="0"/>
              <a:t>(rows) and </a:t>
            </a:r>
            <a:r>
              <a:rPr lang="en-CA" sz="2400" b="1" dirty="0">
                <a:solidFill>
                  <a:srgbClr val="C00000"/>
                </a:solidFill>
              </a:rPr>
              <a:t>5</a:t>
            </a:r>
            <a:r>
              <a:rPr lang="en-CA" sz="2400" dirty="0"/>
              <a:t> </a:t>
            </a:r>
            <a:r>
              <a:rPr lang="en-CA" sz="2400" i="1" dirty="0"/>
              <a:t>process groups </a:t>
            </a:r>
            <a:r>
              <a:rPr lang="en-CA" sz="2400" dirty="0"/>
              <a:t>(columns)</a:t>
            </a:r>
          </a:p>
          <a:p>
            <a:endParaRPr lang="en-CA" sz="2400" dirty="0"/>
          </a:p>
        </p:txBody>
      </p:sp>
      <p:sp>
        <p:nvSpPr>
          <p:cNvPr id="4" name="Oval 3"/>
          <p:cNvSpPr/>
          <p:nvPr/>
        </p:nvSpPr>
        <p:spPr>
          <a:xfrm>
            <a:off x="5210175" y="961880"/>
            <a:ext cx="781050" cy="498566"/>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 name="Oval 5"/>
          <p:cNvSpPr/>
          <p:nvPr/>
        </p:nvSpPr>
        <p:spPr>
          <a:xfrm>
            <a:off x="6067425" y="955943"/>
            <a:ext cx="781050" cy="498566"/>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8" name="Oval 7"/>
          <p:cNvSpPr/>
          <p:nvPr/>
        </p:nvSpPr>
        <p:spPr>
          <a:xfrm>
            <a:off x="5954572" y="1660172"/>
            <a:ext cx="937793" cy="739214"/>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Oval 8"/>
          <p:cNvSpPr/>
          <p:nvPr/>
        </p:nvSpPr>
        <p:spPr>
          <a:xfrm>
            <a:off x="7538529" y="1670956"/>
            <a:ext cx="781050" cy="390525"/>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Oval 10"/>
          <p:cNvSpPr/>
          <p:nvPr/>
        </p:nvSpPr>
        <p:spPr>
          <a:xfrm>
            <a:off x="7516584" y="1302691"/>
            <a:ext cx="781050" cy="415699"/>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25763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0.0&quot;&gt;&lt;object type=&quot;1&quot; unique_id=&quot;10001&quot;&gt;&lt;object type=&quot;2&quot; unique_id=&quot;10200&quot;&gt;&lt;object type=&quot;3&quot; unique_id=&quot;10201&quot;&gt;&lt;property id=&quot;20148&quot; value=&quot;5&quot;/&gt;&lt;property id=&quot;20300&quot; value=&quot;Slide 1 - &amp;quot;MGMT 6055 Project Scope &amp;amp; Requirements&amp;quot;&quot;/&gt;&lt;property id=&quot;20307&quot; value=&quot;259&quot;/&gt;&lt;/object&gt;&lt;object type=&quot;3&quot; unique_id=&quot;10202&quot;&gt;&lt;property id=&quot;20148&quot; value=&quot;5&quot;/&gt;&lt;property id=&quot;20300&quot; value=&quot;Slide 2 - &amp;quot;The Great Pyramid &amp;quot;&quot;/&gt;&lt;property id=&quot;20307&quot; value=&quot;260&quot;/&gt;&lt;/object&gt;&lt;object type=&quot;3&quot; unique_id=&quot;10203&quot;&gt;&lt;property id=&quot;20148&quot; value=&quot;5&quot;/&gt;&lt;property id=&quot;20300&quot; value=&quot;Slide 3 - &amp;quot;Learning Objectives&amp;quot;&quot;/&gt;&lt;property id=&quot;20307&quot; value=&quot;261&quot;/&gt;&lt;/object&gt;&lt;object type=&quot;3&quot; unique_id=&quot;10204&quot;&gt;&lt;property id=&quot;20148&quot; value=&quot;5&quot;/&gt;&lt;property id=&quot;20300&quot; value=&quot;Slide 4 - &amp;quot;What is project management?&amp;quot;&quot;/&gt;&lt;property id=&quot;20307&quot; value=&quot;262&quot;/&gt;&lt;/object&gt;&lt;object type=&quot;3&quot; unique_id=&quot;10205&quot;&gt;&lt;property id=&quot;20148&quot; value=&quot;5&quot;/&gt;&lt;property id=&quot;20300&quot; value=&quot;Slide 5 - &amp;quot;A Project&amp;quot;&quot;/&gt;&lt;property id=&quot;20307&quot; value=&quot;263&quot;/&gt;&lt;/object&gt;&lt;object type=&quot;3&quot; unique_id=&quot;10206&quot;&gt;&lt;property id=&quot;20148&quot; value=&quot;5&quot;/&gt;&lt;property id=&quot;20300&quot; value=&quot;Slide 6 - &amp;quot;Project Types&amp;quot;&quot;/&gt;&lt;property id=&quot;20307&quot; value=&quot;264&quot;/&gt;&lt;/object&gt;&lt;object type=&quot;3&quot; unique_id=&quot;10207&quot;&gt;&lt;property id=&quot;20148&quot; value=&quot;5&quot;/&gt;&lt;property id=&quot;20300&quot; value=&quot;Slide 7 - &amp;quot;Different Types of Project Roles&amp;quot;&quot;/&gt;&lt;property id=&quot;20307&quot; value=&quot;265&quot;/&gt;&lt;/object&gt;&lt;object type=&quot;3&quot; unique_id=&quot;10208&quot;&gt;&lt;property id=&quot;20148&quot; value=&quot;5&quot;/&gt;&lt;property id=&quot;20300&quot; value=&quot;Slide 8 - &amp;quot;Core Competencies of Effective Project Managers&amp;quot;&quot;/&gt;&lt;property id=&quot;20307&quot; value=&quot;266&quot;/&gt;&lt;/object&gt;&lt;object type=&quot;3&quot; unique_id=&quot;10209&quot;&gt;&lt;property id=&quot;20148&quot; value=&quot;5&quot;/&gt;&lt;property id=&quot;20300&quot; value=&quot;Slide 9 - &amp;quot;Never surrender…. Why?&amp;quot;&quot;/&gt;&lt;property id=&quot;20307&quot; value=&quot;267&quot;/&gt;&lt;/object&gt;&lt;object type=&quot;3&quot; unique_id=&quot;10210&quot;&gt;&lt;property id=&quot;20148&quot; value=&quot;5&quot;/&gt;&lt;property id=&quot;20300&quot; value=&quot;Slide 10 - &amp;quot;Because “the buck stops here”… with you… the Project Manager&amp;quot;&quot;/&gt;&lt;property id=&quot;20307&quot; value=&quot;268&quot;/&gt;&lt;/object&gt;&lt;object type=&quot;3&quot; unique_id=&quot;10211&quot;&gt;&lt;property id=&quot;20148&quot; value=&quot;5&quot;/&gt;&lt;property id=&quot;20300&quot; value=&quot;Slide 11 - &amp;quot;PMBOK&amp;quot;&quot;/&gt;&lt;property id=&quot;20307&quot; value=&quot;269&quot;/&gt;&lt;/object&gt;&lt;object type=&quot;3&quot; unique_id=&quot;10212&quot;&gt;&lt;property id=&quot;20148&quot; value=&quot;5&quot;/&gt;&lt;property id=&quot;20300&quot; value=&quot;Slide 12 - &amp;quot;PMBOK&amp;quot;&quot;/&gt;&lt;property id=&quot;20307&quot; value=&quot;270&quot;/&gt;&lt;/object&gt;&lt;object type=&quot;3&quot; unique_id=&quot;10213&quot;&gt;&lt;property id=&quot;20148&quot; value=&quot;5&quot;/&gt;&lt;property id=&quot;20300&quot; value=&quot;Slide 13 - &amp;quot;Project Management  Process&amp;quot;&quot;/&gt;&lt;property id=&quot;20307&quot; value=&quot;271&quot;/&gt;&lt;/object&gt;&lt;object type=&quot;3&quot; unique_id=&quot;10214&quot;&gt;&lt;property id=&quot;20148&quot; value=&quot;5&quot;/&gt;&lt;property id=&quot;20300&quot; value=&quot;Slide 14&quot;/&gt;&lt;property id=&quot;20307&quot; value=&quot;272&quot;/&gt;&lt;/object&gt;&lt;object type=&quot;3&quot; unique_id=&quot;10215&quot;&gt;&lt;property id=&quot;20148&quot; value=&quot;5&quot;/&gt;&lt;property id=&quot;20300&quot; value=&quot;Slide 15 - &amp;quot;Knowledge Areas&amp;quot;&quot;/&gt;&lt;property id=&quot;20307&quot; value=&quot;273&quot;/&gt;&lt;/object&gt;&lt;object type=&quot;3&quot; unique_id=&quot;10216&quot;&gt;&lt;property id=&quot;20148&quot; value=&quot;5&quot;/&gt;&lt;property id=&quot;20300&quot; value=&quot;Slide 16 - &amp;quot;What is Scope Management?&amp;quot;&quot;/&gt;&lt;property id=&quot;20307&quot; value=&quot;274&quot;/&gt;&lt;/object&gt;&lt;object type=&quot;3&quot; unique_id=&quot;10217&quot;&gt;&lt;property id=&quot;20148&quot; value=&quot;5&quot;/&gt;&lt;property id=&quot;20300&quot; value=&quot;Slide 17 - &amp;quot;How do projects get started?&amp;quot;&quot;/&gt;&lt;property id=&quot;20307&quot; value=&quot;275&quot;/&gt;&lt;/object&gt;&lt;object type=&quot;3&quot; unique_id=&quot;10218&quot;&gt;&lt;property id=&quot;20148&quot; value=&quot;5&quot;/&gt;&lt;property id=&quot;20300&quot; value=&quot;Slide 18 - &amp;quot;Statement of Work (SOW)&amp;quot;&quot;/&gt;&lt;property id=&quot;20307&quot; value=&quot;276&quot;/&gt;&lt;/object&gt;&lt;object type=&quot;3&quot; unique_id=&quot;10219&quot;&gt;&lt;property id=&quot;20148&quot; value=&quot;5&quot;/&gt;&lt;property id=&quot;20300&quot; value=&quot;Slide 19 - &amp;quot;Statement of Work (SOW)&amp;quot;&quot;/&gt;&lt;property id=&quot;20307&quot; value=&quot;277&quot;/&gt;&lt;/object&gt;&lt;object type=&quot;3&quot; unique_id=&quot;10220&quot;&gt;&lt;property id=&quot;20148&quot; value=&quot;5&quot;/&gt;&lt;property id=&quot;20300&quot; value=&quot;Slide 20 - &amp;quot;Document flow&amp;quot;&quot;/&gt;&lt;property id=&quot;20307&quot; value=&quot;278&quot;/&gt;&lt;/object&gt;&lt;object type=&quot;3&quot; unique_id=&quot;10221&quot;&gt;&lt;property id=&quot;20148&quot; value=&quot;5&quot;/&gt;&lt;property id=&quot;20300&quot; value=&quot;Slide 21 - &amp;quot;Sample Statement of Work Template&amp;quot;&quot;/&gt;&lt;property id=&quot;20307&quot; value=&quot;279&quot;/&gt;&lt;/object&gt;&lt;object type=&quot;3&quot; unique_id=&quot;10222&quot;&gt;&lt;property id=&quot;20148&quot; value=&quot;5&quot;/&gt;&lt;property id=&quot;20300&quot; value=&quot;Slide 22 - &amp;quot;Task 1: Statement of Work&amp;quot;&quot;/&gt;&lt;property id=&quot;20307&quot; value=&quot;280&quot;/&gt;&lt;/object&gt;&lt;object type=&quot;3&quot; unique_id=&quot;10223&quot;&gt;&lt;property id=&quot;20148&quot; value=&quot;5&quot;/&gt;&lt;property id=&quot;20300&quot; value=&quot;Slide 23 - &amp;quot;Task 1: Statement of Work&amp;quot;&quot;/&gt;&lt;property id=&quot;20307&quot; value=&quot;281&quot;/&gt;&lt;/object&gt;&lt;object type=&quot;3&quot; unique_id=&quot;10224&quot;&gt;&lt;property id=&quot;20148&quot; value=&quot;5&quot;/&gt;&lt;property id=&quot;20300&quot; value=&quot;Slide 24 - &amp;quot;Statement of Work – 20 mins &amp;quot;&quot;/&gt;&lt;property id=&quot;20307&quot; value=&quot;282&quot;/&gt;&lt;/object&gt;&lt;object type=&quot;3&quot; unique_id=&quot;10225&quot;&gt;&lt;property id=&quot;20148&quot; value=&quot;5&quot;/&gt;&lt;property id=&quot;20300&quot; value=&quot;Slide 25 - &amp;quot;The Project Charter&amp;quot;&quot;/&gt;&lt;property id=&quot;20307&quot; value=&quot;283&quot;/&gt;&lt;/object&gt;&lt;object type=&quot;3&quot; unique_id=&quot;10226&quot;&gt;&lt;property id=&quot;20148&quot; value=&quot;5&quot;/&gt;&lt;property id=&quot;20300&quot; value=&quot;Slide 26 - &amp;quot;The Project Charter&amp;quot;&quot;/&gt;&lt;property id=&quot;20307&quot; value=&quot;284&quot;/&gt;&lt;/object&gt;&lt;object type=&quot;3&quot; unique_id=&quot;10227&quot;&gt;&lt;property id=&quot;20148&quot; value=&quot;5&quot;/&gt;&lt;property id=&quot;20300&quot; value=&quot;Slide 27 - &amp;quot;The Project Charter&amp;quot;&quot;/&gt;&lt;property id=&quot;20307&quot; value=&quot;285&quot;/&gt;&lt;/object&gt;&lt;object type=&quot;3&quot; unique_id=&quot;10228&quot;&gt;&lt;property id=&quot;20148&quot; value=&quot;5&quot;/&gt;&lt;property id=&quot;20300&quot; value=&quot;Slide 28 - &amp;quot;The Project Charter&amp;quot;&quot;/&gt;&lt;property id=&quot;20307&quot; value=&quot;286&quot;/&gt;&lt;/object&gt;&lt;object type=&quot;3&quot; unique_id=&quot;10229&quot;&gt;&lt;property id=&quot;20148&quot; value=&quot;5&quot;/&gt;&lt;property id=&quot;20300&quot; value=&quot;Slide 29 - &amp;quot;Document flow&amp;quot;&quot;/&gt;&lt;property id=&quot;20307&quot; value=&quot;287&quot;/&gt;&lt;/object&gt;&lt;object type=&quot;3&quot; unique_id=&quot;10230&quot;&gt;&lt;property id=&quot;20148&quot; value=&quot;5&quot;/&gt;&lt;property id=&quot;20300&quot; value=&quot;Slide 30 - &amp;quot;The Project Charter - Template&amp;quot;&quot;/&gt;&lt;property id=&quot;20307&quot; value=&quot;288&quot;/&gt;&lt;/object&gt;&lt;object type=&quot;3&quot; unique_id=&quot;10231&quot;&gt;&lt;property id=&quot;20148&quot; value=&quot;5&quot;/&gt;&lt;property id=&quot;20300&quot; value=&quot;Slide 31 - &amp;quot;The project is initiated&amp;quot;&quot;/&gt;&lt;property id=&quot;20307&quot; value=&quot;289&quot;/&gt;&lt;/object&gt;&lt;object type=&quot;3&quot; unique_id=&quot;10232&quot;&gt;&lt;property id=&quot;20148&quot; value=&quot;5&quot;/&gt;&lt;property id=&quot;20300&quot; value=&quot;Slide 32 - &amp;quot;Before next class…&amp;quot;&quot;/&gt;&lt;property id=&quot;20307&quot; value=&quot;290&quot;/&gt;&lt;/object&gt;&lt;object type=&quot;3&quot; unique_id=&quot;10233&quot;&gt;&lt;property id=&quot;20148&quot; value=&quot;5&quot;/&gt;&lt;property id=&quot;20300&quot; value=&quot;Slide 33 - &amp;quot;SOW/Charter Assignment (Team)&amp;quot;&quot;/&gt;&lt;property id=&quot;20307&quot; value=&quot;291&quot;/&gt;&lt;/object&gt;&lt;object type=&quot;3&quot; unique_id=&quot;10234&quot;&gt;&lt;property id=&quot;20148&quot; value=&quot;5&quot;/&gt;&lt;property id=&quot;20300&quot; value=&quot;Slide 34 - &amp;quot;SOW/Charter Assignment… (cont’d)&amp;quot;&quot;/&gt;&lt;property id=&quot;20307&quot; value=&quot;292&quot;/&gt;&lt;/object&gt;&lt;object type=&quot;3&quot; unique_id=&quot;10235&quot;&gt;&lt;property id=&quot;20148&quot; value=&quot;5&quot;/&gt;&lt;property id=&quot;20300&quot; value=&quot;Slide 35 - &amp;quot;Team Participation Minutes&amp;quot;&quot;/&gt;&lt;property id=&quot;20307&quot; value=&quot;293&quot;/&gt;&lt;/object&gt;&lt;object type=&quot;3&quot; unique_id=&quot;10236&quot;&gt;&lt;property id=&quot;20148&quot; value=&quot;5&quot;/&gt;&lt;property id=&quot;20300&quot; value=&quot;Slide 36 - &amp;quot;SOW/Charter Assignment… (cont’d)&amp;quot;&quot;/&gt;&lt;property id=&quot;20307&quot; value=&quot;294&quot;/&gt;&lt;/object&gt;&lt;/object&gt;&lt;object type=&quot;8&quot; unique_id=&quot;10274&quot;&gt;&lt;/object&gt;&lt;/object&gt;&lt;/database&gt;"/>
  <p:tag name="SECTOMILLISECCONVERTED" val="1"/>
</p:tagLst>
</file>

<file path=ppt/theme/theme1.xml><?xml version="1.0" encoding="utf-8"?>
<a:theme xmlns:a="http://schemas.openxmlformats.org/drawingml/2006/main" name="LKSB_PowerPoin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KSB_PowerPoint_Template [Read-Only]" id="{42CBF927-25A3-4E8B-A82E-1F879174CF65}" vid="{A36FA767-59C6-45C5-857E-46233CC670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LKSB_PowerPoint_Template copy</Template>
  <TotalTime>1943</TotalTime>
  <Words>1905</Words>
  <Application>Microsoft Office PowerPoint</Application>
  <PresentationFormat>On-screen Show (4:3)</PresentationFormat>
  <Paragraphs>184</Paragraphs>
  <Slides>25</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2" baseType="lpstr">
      <vt:lpstr>Arial</vt:lpstr>
      <vt:lpstr>Calibri</vt:lpstr>
      <vt:lpstr>Times New Roman</vt:lpstr>
      <vt:lpstr>Trebuchet MS</vt:lpstr>
      <vt:lpstr>LKSB_PowerPoint_Template</vt:lpstr>
      <vt:lpstr>Document</vt:lpstr>
      <vt:lpstr>Acrobat Document</vt:lpstr>
      <vt:lpstr>MGMT 6055 Project Scope &amp; Requirements</vt:lpstr>
      <vt:lpstr>PowerPoint Presentation</vt:lpstr>
      <vt:lpstr>Learning Objectives</vt:lpstr>
      <vt:lpstr>Definition of A Project</vt:lpstr>
      <vt:lpstr>Definition of A Project (cont’d)</vt:lpstr>
      <vt:lpstr>What is project management?</vt:lpstr>
      <vt:lpstr>PMBOK GUIDE – The Key resource  for this course</vt:lpstr>
      <vt:lpstr>PMBOK GUIDE – The Key resource  for this course</vt:lpstr>
      <vt:lpstr>Project Management  ProcessES IN PMBOK</vt:lpstr>
      <vt:lpstr>PowerPoint Presentation</vt:lpstr>
      <vt:lpstr>Knowledge Areas</vt:lpstr>
      <vt:lpstr>PMBOK inputs, tools &amp; Techniques, outputs (ITTOs)</vt:lpstr>
      <vt:lpstr>BUT WAIT! BACK UP A STEP!    Before we begin to manage a project, we need to understand… How are projects started ?       …THEY START WITH AN IDEA</vt:lpstr>
      <vt:lpstr>A PROJECT IDEA ON PAPER: THE Statement of Work (SOW)</vt:lpstr>
      <vt:lpstr>Statement of Work (SOW)</vt:lpstr>
      <vt:lpstr> The Project Charter</vt:lpstr>
      <vt:lpstr>The Project Charter: An input to other PMBOK Processes</vt:lpstr>
      <vt:lpstr>Develop Project Charter Process</vt:lpstr>
      <vt:lpstr>Develop Project Charter - InputS</vt:lpstr>
      <vt:lpstr>Develop Project Charter - Inputs</vt:lpstr>
      <vt:lpstr>REMINDER TO STUDENTS!</vt:lpstr>
      <vt:lpstr>Develop Project Charter – T&amp;T’s</vt:lpstr>
      <vt:lpstr>Develop Project Charter - OUTPUTS</vt:lpstr>
      <vt:lpstr>Document flow</vt:lpstr>
      <vt:lpstr>The project is initiated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CNewton</dc:creator>
  <cp:lastModifiedBy>Christine Newton</cp:lastModifiedBy>
  <cp:revision>117</cp:revision>
  <cp:lastPrinted>2015-07-29T13:31:27Z</cp:lastPrinted>
  <dcterms:created xsi:type="dcterms:W3CDTF">2016-07-21T01:47:58Z</dcterms:created>
  <dcterms:modified xsi:type="dcterms:W3CDTF">2023-08-21T04:48:16Z</dcterms:modified>
</cp:coreProperties>
</file>