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99" r:id="rId2"/>
    <p:sldId id="260" r:id="rId3"/>
    <p:sldId id="261" r:id="rId4"/>
    <p:sldId id="263" r:id="rId5"/>
    <p:sldId id="305" r:id="rId6"/>
    <p:sldId id="267" r:id="rId7"/>
    <p:sldId id="268" r:id="rId8"/>
    <p:sldId id="271" r:id="rId9"/>
    <p:sldId id="269" r:id="rId10"/>
    <p:sldId id="297" r:id="rId11"/>
    <p:sldId id="272" r:id="rId12"/>
    <p:sldId id="273" r:id="rId13"/>
    <p:sldId id="274" r:id="rId14"/>
    <p:sldId id="300"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Lst>
  <p:sldSz cx="9144000" cy="6858000" type="screen4x3"/>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5">
          <p15:clr>
            <a:srgbClr val="A4A3A4"/>
          </p15:clr>
        </p15:guide>
        <p15:guide id="2" orient="horz" pos="1678">
          <p15:clr>
            <a:srgbClr val="A4A3A4"/>
          </p15:clr>
        </p15:guide>
        <p15:guide id="3" orient="horz" pos="2767">
          <p15:clr>
            <a:srgbClr val="A4A3A4"/>
          </p15:clr>
        </p15:guide>
        <p15:guide id="4" pos="4377">
          <p15:clr>
            <a:srgbClr val="A4A3A4"/>
          </p15:clr>
        </p15:guide>
        <p15:guide id="5" pos="3645">
          <p15:clr>
            <a:srgbClr val="A4A3A4"/>
          </p15:clr>
        </p15:guide>
        <p15:guide id="6" pos="7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3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1"/>
    <p:restoredTop sz="96374" autoAdjust="0"/>
  </p:normalViewPr>
  <p:slideViewPr>
    <p:cSldViewPr snapToGrid="0" snapToObjects="1" showGuides="1">
      <p:cViewPr varScale="1">
        <p:scale>
          <a:sx n="92" d="100"/>
          <a:sy n="92" d="100"/>
        </p:scale>
        <p:origin x="1038" y="78"/>
      </p:cViewPr>
      <p:guideLst>
        <p:guide orient="horz" pos="1345"/>
        <p:guide orient="horz" pos="1678"/>
        <p:guide orient="horz" pos="2767"/>
        <p:guide pos="4377"/>
        <p:guide pos="3645"/>
        <p:guide pos="72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599390-CE60-AC44-8451-593A22B7EB9C}" type="datetimeFigureOut">
              <a:rPr lang="en-US" smtClean="0"/>
              <a:t>8/21/2023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4D44F-19E0-DB4C-A534-846A3D5F60DA}" type="slidenum">
              <a:rPr lang="en-US" smtClean="0"/>
              <a:t>‹#›</a:t>
            </a:fld>
            <a:endParaRPr lang="en-US"/>
          </a:p>
        </p:txBody>
      </p:sp>
    </p:spTree>
    <p:extLst>
      <p:ext uri="{BB962C8B-B14F-4D97-AF65-F5344CB8AC3E}">
        <p14:creationId xmlns:p14="http://schemas.microsoft.com/office/powerpoint/2010/main" val="3926374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 for slides in this PPT file is drawn significantly from PMBOK,</a:t>
            </a:r>
            <a:r>
              <a:rPr lang="en-US" baseline="0"/>
              <a:t> 6th edition, published by PMI (required text for this course)</a:t>
            </a:r>
            <a:endParaRPr lang="en-US" dirty="0"/>
          </a:p>
        </p:txBody>
      </p:sp>
      <p:sp>
        <p:nvSpPr>
          <p:cNvPr id="4" name="Slide Number Placeholder 3"/>
          <p:cNvSpPr>
            <a:spLocks noGrp="1"/>
          </p:cNvSpPr>
          <p:nvPr>
            <p:ph type="sldNum" sz="quarter" idx="10"/>
          </p:nvPr>
        </p:nvSpPr>
        <p:spPr/>
        <p:txBody>
          <a:bodyPr/>
          <a:lstStyle/>
          <a:p>
            <a:fld id="{B034D44F-19E0-DB4C-A534-846A3D5F60DA}" type="slidenum">
              <a:rPr lang="en-US" smtClean="0"/>
              <a:t>1</a:t>
            </a:fld>
            <a:endParaRPr lang="en-US"/>
          </a:p>
        </p:txBody>
      </p:sp>
    </p:spTree>
    <p:extLst>
      <p:ext uri="{BB962C8B-B14F-4D97-AF65-F5344CB8AC3E}">
        <p14:creationId xmlns:p14="http://schemas.microsoft.com/office/powerpoint/2010/main" val="307986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PMBOK 6</a:t>
            </a:r>
            <a:r>
              <a:rPr lang="en-US" baseline="30000" dirty="0"/>
              <a:t>th</a:t>
            </a:r>
            <a:r>
              <a:rPr lang="en-US" dirty="0"/>
              <a:t> edition</a:t>
            </a:r>
            <a:r>
              <a:rPr lang="en-US" baseline="0" dirty="0"/>
              <a:t> (PMI) – Figure 4-4, p. 82</a:t>
            </a:r>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13</a:t>
            </a:fld>
            <a:endParaRPr lang="en-US"/>
          </a:p>
        </p:txBody>
      </p:sp>
    </p:spTree>
    <p:extLst>
      <p:ext uri="{BB962C8B-B14F-4D97-AF65-F5344CB8AC3E}">
        <p14:creationId xmlns:p14="http://schemas.microsoft.com/office/powerpoint/2010/main" val="1568198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PMBOK 6</a:t>
            </a:r>
            <a:r>
              <a:rPr lang="en-US" baseline="30000" dirty="0"/>
              <a:t>th</a:t>
            </a:r>
            <a:r>
              <a:rPr lang="en-US" dirty="0"/>
              <a:t> edition</a:t>
            </a:r>
            <a:r>
              <a:rPr lang="en-US" baseline="0" dirty="0"/>
              <a:t> (PMI) – p. 89</a:t>
            </a:r>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14</a:t>
            </a:fld>
            <a:endParaRPr lang="en-US"/>
          </a:p>
        </p:txBody>
      </p:sp>
    </p:spTree>
    <p:extLst>
      <p:ext uri="{BB962C8B-B14F-4D97-AF65-F5344CB8AC3E}">
        <p14:creationId xmlns:p14="http://schemas.microsoft.com/office/powerpoint/2010/main" val="1568198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15</a:t>
            </a:fld>
            <a:endParaRPr lang="en-US"/>
          </a:p>
        </p:txBody>
      </p:sp>
    </p:spTree>
    <p:extLst>
      <p:ext uri="{BB962C8B-B14F-4D97-AF65-F5344CB8AC3E}">
        <p14:creationId xmlns:p14="http://schemas.microsoft.com/office/powerpoint/2010/main" val="142096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16</a:t>
            </a:fld>
            <a:endParaRPr lang="en-US"/>
          </a:p>
        </p:txBody>
      </p:sp>
    </p:spTree>
    <p:extLst>
      <p:ext uri="{BB962C8B-B14F-4D97-AF65-F5344CB8AC3E}">
        <p14:creationId xmlns:p14="http://schemas.microsoft.com/office/powerpoint/2010/main" val="83454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17</a:t>
            </a:fld>
            <a:endParaRPr lang="en-US"/>
          </a:p>
        </p:txBody>
      </p:sp>
    </p:spTree>
    <p:extLst>
      <p:ext uri="{BB962C8B-B14F-4D97-AF65-F5344CB8AC3E}">
        <p14:creationId xmlns:p14="http://schemas.microsoft.com/office/powerpoint/2010/main" val="1170276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www.agile-scrum-master-training.com</a:t>
            </a:r>
          </a:p>
        </p:txBody>
      </p:sp>
      <p:sp>
        <p:nvSpPr>
          <p:cNvPr id="4" name="Slide Number Placeholder 3"/>
          <p:cNvSpPr>
            <a:spLocks noGrp="1"/>
          </p:cNvSpPr>
          <p:nvPr>
            <p:ph type="sldNum" sz="quarter" idx="10"/>
          </p:nvPr>
        </p:nvSpPr>
        <p:spPr/>
        <p:txBody>
          <a:bodyPr/>
          <a:lstStyle/>
          <a:p>
            <a:fld id="{426CAB73-7126-48BD-BA45-5D2F1103CE06}" type="slidenum">
              <a:rPr lang="en-US" smtClean="0"/>
              <a:t>28</a:t>
            </a:fld>
            <a:endParaRPr lang="en-US"/>
          </a:p>
        </p:txBody>
      </p:sp>
    </p:spTree>
    <p:extLst>
      <p:ext uri="{BB962C8B-B14F-4D97-AF65-F5344CB8AC3E}">
        <p14:creationId xmlns:p14="http://schemas.microsoft.com/office/powerpoint/2010/main" val="1355082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Collecting </a:t>
            </a:r>
            <a:r>
              <a:rPr lang="en-US" dirty="0" err="1"/>
              <a:t>rqmt</a:t>
            </a:r>
            <a:r>
              <a:rPr lang="en-US" dirty="0"/>
              <a:t>:</a:t>
            </a:r>
            <a:r>
              <a:rPr lang="en-US" baseline="0" dirty="0"/>
              <a:t> defining and documenting stakeholder needs to meet the project objective</a:t>
            </a:r>
          </a:p>
          <a:p>
            <a:r>
              <a:rPr lang="en-US" baseline="0" dirty="0"/>
              <a:t>Define scope: develop a detailed description of the project and product</a:t>
            </a:r>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30</a:t>
            </a:fld>
            <a:endParaRPr lang="en-US"/>
          </a:p>
        </p:txBody>
      </p:sp>
    </p:spTree>
    <p:extLst>
      <p:ext uri="{BB962C8B-B14F-4D97-AF65-F5344CB8AC3E}">
        <p14:creationId xmlns:p14="http://schemas.microsoft.com/office/powerpoint/2010/main" val="842344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32</a:t>
            </a:fld>
            <a:endParaRPr lang="en-US"/>
          </a:p>
        </p:txBody>
      </p:sp>
    </p:spTree>
    <p:extLst>
      <p:ext uri="{BB962C8B-B14F-4D97-AF65-F5344CB8AC3E}">
        <p14:creationId xmlns:p14="http://schemas.microsoft.com/office/powerpoint/2010/main" val="64272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33</a:t>
            </a:fld>
            <a:endParaRPr lang="en-US"/>
          </a:p>
        </p:txBody>
      </p:sp>
    </p:spTree>
    <p:extLst>
      <p:ext uri="{BB962C8B-B14F-4D97-AF65-F5344CB8AC3E}">
        <p14:creationId xmlns:p14="http://schemas.microsoft.com/office/powerpoint/2010/main" val="178812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34</a:t>
            </a:fld>
            <a:endParaRPr lang="en-US"/>
          </a:p>
        </p:txBody>
      </p:sp>
    </p:spTree>
    <p:extLst>
      <p:ext uri="{BB962C8B-B14F-4D97-AF65-F5344CB8AC3E}">
        <p14:creationId xmlns:p14="http://schemas.microsoft.com/office/powerpoint/2010/main" val="114826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Image Source: https://www.google.com/url?sa=i&amp;rct=j&amp;q=&amp;esrc=s&amp;source=images&amp;cd=&amp;cad=rja&amp;uact=8&amp;ved=2ahUKEwiM8cerhrbaAhXr54MKHX1qAM0QjRx6BAgAEAU&amp;url=http%3A%2F%2Fpm4web.blogspot.com%2F2010%2F11%2F10-tips-for-keeping-momentum-on-web.html&amp;psig=AOvVaw2RpULQXOSFAvWjnDGEa1Uc&amp;ust=1523667462394880</a:t>
            </a:r>
          </a:p>
        </p:txBody>
      </p:sp>
      <p:sp>
        <p:nvSpPr>
          <p:cNvPr id="4" name="Slide Number Placeholder 3"/>
          <p:cNvSpPr>
            <a:spLocks noGrp="1"/>
          </p:cNvSpPr>
          <p:nvPr>
            <p:ph type="sldNum" sz="quarter" idx="10"/>
          </p:nvPr>
        </p:nvSpPr>
        <p:spPr/>
        <p:txBody>
          <a:bodyPr/>
          <a:lstStyle/>
          <a:p>
            <a:fld id="{B034D44F-19E0-DB4C-A534-846A3D5F60DA}" type="slidenum">
              <a:rPr lang="en-US" smtClean="0"/>
              <a:t>2</a:t>
            </a:fld>
            <a:endParaRPr lang="en-US"/>
          </a:p>
        </p:txBody>
      </p:sp>
    </p:spTree>
    <p:extLst>
      <p:ext uri="{BB962C8B-B14F-4D97-AF65-F5344CB8AC3E}">
        <p14:creationId xmlns:p14="http://schemas.microsoft.com/office/powerpoint/2010/main" val="441144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35</a:t>
            </a:fld>
            <a:endParaRPr lang="en-US"/>
          </a:p>
        </p:txBody>
      </p:sp>
    </p:spTree>
    <p:extLst>
      <p:ext uri="{BB962C8B-B14F-4D97-AF65-F5344CB8AC3E}">
        <p14:creationId xmlns:p14="http://schemas.microsoft.com/office/powerpoint/2010/main" val="130793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6</a:t>
            </a:fld>
            <a:endParaRPr lang="en-US"/>
          </a:p>
        </p:txBody>
      </p:sp>
    </p:spTree>
    <p:extLst>
      <p:ext uri="{BB962C8B-B14F-4D97-AF65-F5344CB8AC3E}">
        <p14:creationId xmlns:p14="http://schemas.microsoft.com/office/powerpoint/2010/main" val="144269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Can measure performance against scope statement</a:t>
            </a:r>
          </a:p>
          <a:p>
            <a:pPr defTabSz="931774">
              <a:defRPr/>
            </a:pPr>
            <a:endParaRPr lang="en-CA" dirty="0"/>
          </a:p>
          <a:p>
            <a:pPr defTabSz="931774">
              <a:defRPr/>
            </a:pPr>
            <a:r>
              <a:rPr lang="en-CA" dirty="0"/>
              <a:t>Let everyone know what you’re doing and they can agree</a:t>
            </a:r>
            <a:r>
              <a:rPr lang="en-CA" baseline="0" dirty="0"/>
              <a:t> </a:t>
            </a:r>
            <a:endParaRPr lang="en-CA" dirty="0"/>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7</a:t>
            </a:fld>
            <a:endParaRPr lang="en-US"/>
          </a:p>
        </p:txBody>
      </p:sp>
    </p:spTree>
    <p:extLst>
      <p:ext uri="{BB962C8B-B14F-4D97-AF65-F5344CB8AC3E}">
        <p14:creationId xmlns:p14="http://schemas.microsoft.com/office/powerpoint/2010/main" val="25493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r>
              <a:rPr lang="en-US" baseline="0" dirty="0"/>
              <a:t> savaged.wordpress.com</a:t>
            </a:r>
          </a:p>
          <a:p>
            <a:r>
              <a:rPr lang="en-US" baseline="0" dirty="0"/>
              <a:t>Note: PMBOK 6</a:t>
            </a:r>
            <a:r>
              <a:rPr lang="en-US" baseline="30000" dirty="0"/>
              <a:t>th</a:t>
            </a:r>
            <a:r>
              <a:rPr lang="en-US" baseline="0" dirty="0"/>
              <a:t> edition describes additional categories of project life cycles (see assigned readings)</a:t>
            </a:r>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8</a:t>
            </a:fld>
            <a:endParaRPr lang="en-US"/>
          </a:p>
        </p:txBody>
      </p:sp>
    </p:spTree>
    <p:extLst>
      <p:ext uri="{BB962C8B-B14F-4D97-AF65-F5344CB8AC3E}">
        <p14:creationId xmlns:p14="http://schemas.microsoft.com/office/powerpoint/2010/main" val="154477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Students are not required to study/memorize this diagram. However, they ARE expected to know that</a:t>
            </a:r>
            <a:r>
              <a:rPr lang="en-US" baseline="0" dirty="0"/>
              <a:t> PRINCE2 is conceptually different from PMBOK (see videos on next slide). Also, PMBOK is familiar to project managers around the world; PRINCE2 is relatively less common in North America but is more familiar to project managers in the UK and Europe. The first video on the next slide summarizes some key differences between PMBOK and PRINCE2.</a:t>
            </a:r>
            <a:endParaRPr lang="en-US" dirty="0"/>
          </a:p>
          <a:p>
            <a:endParaRPr lang="en-US" dirty="0"/>
          </a:p>
          <a:p>
            <a:r>
              <a:rPr lang="en-US" dirty="0"/>
              <a:t>Source: https://www.google.ca/url?sa=i&amp;rct=j&amp;q=&amp;esrc=s&amp;source=images&amp;cd=&amp;cad=rja&amp;uact=8&amp;ved=2ahUKEwirsvyN27XaAhUL2IMKHX2VBbAQjRx6BAgAEAU&amp;url=http%3A%2F%2Fwww.davelitten.com%2Fprince2-2017-small-projects%2F&amp;psig=AOvVaw3jn8hHf8fotYfdFdSg2c5p&amp;ust=1523655915495914</a:t>
            </a:r>
          </a:p>
          <a:p>
            <a:endParaRPr lang="en-US" dirty="0"/>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9</a:t>
            </a:fld>
            <a:endParaRPr lang="en-US"/>
          </a:p>
        </p:txBody>
      </p:sp>
    </p:spTree>
    <p:extLst>
      <p:ext uri="{BB962C8B-B14F-4D97-AF65-F5344CB8AC3E}">
        <p14:creationId xmlns:p14="http://schemas.microsoft.com/office/powerpoint/2010/main" val="1546547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10</a:t>
            </a:fld>
            <a:endParaRPr lang="en-US"/>
          </a:p>
        </p:txBody>
      </p:sp>
    </p:spTree>
    <p:extLst>
      <p:ext uri="{BB962C8B-B14F-4D97-AF65-F5344CB8AC3E}">
        <p14:creationId xmlns:p14="http://schemas.microsoft.com/office/powerpoint/2010/main" val="308657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11</a:t>
            </a:fld>
            <a:endParaRPr lang="en-US"/>
          </a:p>
        </p:txBody>
      </p:sp>
    </p:spTree>
    <p:extLst>
      <p:ext uri="{BB962C8B-B14F-4D97-AF65-F5344CB8AC3E}">
        <p14:creationId xmlns:p14="http://schemas.microsoft.com/office/powerpoint/2010/main" val="730991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12</a:t>
            </a:fld>
            <a:endParaRPr lang="en-US"/>
          </a:p>
        </p:txBody>
      </p:sp>
    </p:spTree>
    <p:extLst>
      <p:ext uri="{BB962C8B-B14F-4D97-AF65-F5344CB8AC3E}">
        <p14:creationId xmlns:p14="http://schemas.microsoft.com/office/powerpoint/2010/main" val="564453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No Pictu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p:nvPr>
        </p:nvSpPr>
        <p:spPr>
          <a:xfrm>
            <a:off x="1192066" y="3776712"/>
            <a:ext cx="6404289" cy="1566260"/>
          </a:xfrm>
          <a:prstGeom prst="rect">
            <a:avLst/>
          </a:prstGeom>
        </p:spPr>
        <p:txBody>
          <a:bodyPr lIns="0" tIns="0" rIns="0" bIns="0"/>
          <a:lstStyle>
            <a:lvl1pPr marL="0" indent="0" algn="l">
              <a:buNone/>
              <a:defRPr sz="13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66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152400" y="609600"/>
            <a:ext cx="8839200" cy="58674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0CCFDD3A-8601-DE48-B5B1-1B185D1602DE}" type="datetime2">
              <a:rPr lang="en-CA"/>
              <a:pPr>
                <a:defRPr/>
              </a:pPr>
              <a:t>Monday, August 21, 2023</a:t>
            </a:fld>
            <a:endParaRPr lang="en-CA"/>
          </a:p>
        </p:txBody>
      </p:sp>
      <p:sp>
        <p:nvSpPr>
          <p:cNvPr id="5"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9478310D-B237-A84F-8EF7-AA00BDBB9FFF}" type="slidenum">
              <a:rPr lang="en-CA" altLang="en-US"/>
              <a:pPr/>
              <a:t>‹#›</a:t>
            </a:fld>
            <a:endParaRPr lang="en-CA" altLang="en-US"/>
          </a:p>
        </p:txBody>
      </p:sp>
    </p:spTree>
    <p:extLst>
      <p:ext uri="{BB962C8B-B14F-4D97-AF65-F5344CB8AC3E}">
        <p14:creationId xmlns:p14="http://schemas.microsoft.com/office/powerpoint/2010/main" val="117626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24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3F007789-A50A-E743-A30D-079D6154DB19}" type="datetime2">
              <a:rPr lang="en-CA"/>
              <a:pPr>
                <a:defRPr/>
              </a:pPr>
              <a:t>Monday, August 21, 2023</a:t>
            </a:fld>
            <a:endParaRPr lang="en-CA"/>
          </a:p>
        </p:txBody>
      </p:sp>
      <p:sp>
        <p:nvSpPr>
          <p:cNvPr id="6"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7798FC96-D120-7642-8797-E62AB7079964}" type="slidenum">
              <a:rPr lang="en-CA" altLang="en-US"/>
              <a:pPr/>
              <a:t>‹#›</a:t>
            </a:fld>
            <a:endParaRPr lang="en-CA" altLang="en-US"/>
          </a:p>
        </p:txBody>
      </p:sp>
    </p:spTree>
    <p:extLst>
      <p:ext uri="{BB962C8B-B14F-4D97-AF65-F5344CB8AC3E}">
        <p14:creationId xmlns:p14="http://schemas.microsoft.com/office/powerpoint/2010/main" val="4295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Tree>
    <p:extLst>
      <p:ext uri="{BB962C8B-B14F-4D97-AF65-F5344CB8AC3E}">
        <p14:creationId xmlns:p14="http://schemas.microsoft.com/office/powerpoint/2010/main" val="28728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a:xfrm>
            <a:off x="1146901" y="869646"/>
            <a:ext cx="6381023" cy="654353"/>
          </a:xfrm>
          <a:prstGeom prst="rect">
            <a:avLst/>
          </a:prstGeom>
        </p:spPr>
        <p:txBody>
          <a:bodyPr lIns="0" tIns="0" rIns="0" bIns="0" anchor="b" anchorCtr="0"/>
          <a:lstStyle>
            <a:lvl1pPr algn="l">
              <a:defRPr sz="2800" cap="all">
                <a:solidFill>
                  <a:srgbClr val="E2231A"/>
                </a:solidFill>
              </a:defRPr>
            </a:lvl1pPr>
          </a:lstStyle>
          <a:p>
            <a:r>
              <a:rPr lang="en-US" dirty="0"/>
              <a:t>Click to edit Master title style</a:t>
            </a:r>
          </a:p>
        </p:txBody>
      </p:sp>
      <p:sp>
        <p:nvSpPr>
          <p:cNvPr id="10" name="Text Placeholder 9"/>
          <p:cNvSpPr>
            <a:spLocks noGrp="1"/>
          </p:cNvSpPr>
          <p:nvPr>
            <p:ph type="body" sz="quarter" idx="10"/>
          </p:nvPr>
        </p:nvSpPr>
        <p:spPr>
          <a:xfrm>
            <a:off x="1146901" y="1703213"/>
            <a:ext cx="6381023" cy="3628707"/>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pic>
        <p:nvPicPr>
          <p:cNvPr id="6" name="Picture 5" descr="bottom_b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428680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sp>
        <p:nvSpPr>
          <p:cNvPr id="16" name="Picture Placeholder 15"/>
          <p:cNvSpPr>
            <a:spLocks noGrp="1"/>
          </p:cNvSpPr>
          <p:nvPr>
            <p:ph type="pic" sz="quarter" idx="11"/>
          </p:nvPr>
        </p:nvSpPr>
        <p:spPr>
          <a:xfrm>
            <a:off x="5180098" y="150"/>
            <a:ext cx="3963902" cy="6857849"/>
          </a:xfrm>
          <a:custGeom>
            <a:avLst/>
            <a:gdLst>
              <a:gd name="connsiteX0" fmla="*/ 0 w 4065050"/>
              <a:gd name="connsiteY0" fmla="*/ 0 h 6857849"/>
              <a:gd name="connsiteX1" fmla="*/ 4065050 w 4065050"/>
              <a:gd name="connsiteY1" fmla="*/ 0 h 6857849"/>
              <a:gd name="connsiteX2" fmla="*/ 4065050 w 4065050"/>
              <a:gd name="connsiteY2" fmla="*/ 6857849 h 6857849"/>
              <a:gd name="connsiteX3" fmla="*/ 0 w 4065050"/>
              <a:gd name="connsiteY3" fmla="*/ 6857849 h 6857849"/>
              <a:gd name="connsiteX4" fmla="*/ 0 w 4065050"/>
              <a:gd name="connsiteY4" fmla="*/ 0 h 6857849"/>
              <a:gd name="connsiteX0" fmla="*/ 0 w 4065050"/>
              <a:gd name="connsiteY0" fmla="*/ 0 h 6857849"/>
              <a:gd name="connsiteX1" fmla="*/ 4065050 w 4065050"/>
              <a:gd name="connsiteY1" fmla="*/ 0 h 6857849"/>
              <a:gd name="connsiteX2" fmla="*/ 4065050 w 4065050"/>
              <a:gd name="connsiteY2" fmla="*/ 6857849 h 6857849"/>
              <a:gd name="connsiteX3" fmla="*/ 1640835 w 4065050"/>
              <a:gd name="connsiteY3" fmla="*/ 6857849 h 6857849"/>
              <a:gd name="connsiteX4" fmla="*/ 0 w 4065050"/>
              <a:gd name="connsiteY4" fmla="*/ 0 h 6857849"/>
              <a:gd name="connsiteX0" fmla="*/ 0 w 3963902"/>
              <a:gd name="connsiteY0" fmla="*/ 0 h 6857849"/>
              <a:gd name="connsiteX1" fmla="*/ 3963902 w 3963902"/>
              <a:gd name="connsiteY1" fmla="*/ 0 h 6857849"/>
              <a:gd name="connsiteX2" fmla="*/ 3963902 w 3963902"/>
              <a:gd name="connsiteY2" fmla="*/ 6857849 h 6857849"/>
              <a:gd name="connsiteX3" fmla="*/ 1539687 w 3963902"/>
              <a:gd name="connsiteY3" fmla="*/ 6857849 h 6857849"/>
              <a:gd name="connsiteX4" fmla="*/ 0 w 3963902"/>
              <a:gd name="connsiteY4" fmla="*/ 0 h 6857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3902" h="6857849">
                <a:moveTo>
                  <a:pt x="0" y="0"/>
                </a:moveTo>
                <a:lnTo>
                  <a:pt x="3963902" y="0"/>
                </a:lnTo>
                <a:lnTo>
                  <a:pt x="3963902" y="6857849"/>
                </a:lnTo>
                <a:lnTo>
                  <a:pt x="1539687" y="6857849"/>
                </a:lnTo>
                <a:lnTo>
                  <a:pt x="0" y="0"/>
                </a:lnTo>
                <a:close/>
              </a:path>
            </a:pathLst>
          </a:custGeom>
        </p:spPr>
        <p:txBody>
          <a:bodyPr vert="horz"/>
          <a:lstStyle/>
          <a:p>
            <a:r>
              <a:rPr lang="en-US"/>
              <a:t>Drag picture to placeholder or click icon to add</a:t>
            </a:r>
            <a:endParaRPr lang="en-US" dirty="0"/>
          </a:p>
        </p:txBody>
      </p:sp>
      <p:sp>
        <p:nvSpPr>
          <p:cNvPr id="13" name="Title 1"/>
          <p:cNvSpPr>
            <a:spLocks noGrp="1"/>
          </p:cNvSpPr>
          <p:nvPr>
            <p:ph type="title"/>
          </p:nvPr>
        </p:nvSpPr>
        <p:spPr>
          <a:xfrm>
            <a:off x="1146902" y="1035353"/>
            <a:ext cx="4236311" cy="1143000"/>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146902" y="2430614"/>
            <a:ext cx="4236312" cy="2901306"/>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photo-mas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37866" y="292189"/>
            <a:ext cx="9144000" cy="6858000"/>
          </a:xfrm>
          <a:prstGeom prst="rect">
            <a:avLst/>
          </a:prstGeom>
        </p:spPr>
      </p:pic>
      <p:pic>
        <p:nvPicPr>
          <p:cNvPr id="2" name="Picture 1" descr="bottom_bar.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143011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age - 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title"/>
          </p:nvPr>
        </p:nvSpPr>
        <p:spPr>
          <a:xfrm>
            <a:off x="1146902" y="1046302"/>
            <a:ext cx="6166108" cy="1439056"/>
          </a:xfrm>
          <a:prstGeom prst="rect">
            <a:avLst/>
          </a:prstGeom>
        </p:spPr>
        <p:txBody>
          <a:bodyPr lIns="0" tIns="0" rIns="0" bIns="0" anchor="b" anchorCtr="0"/>
          <a:lstStyle>
            <a:lvl1pPr algn="l">
              <a:defRPr sz="2800" b="1" i="0" cap="all">
                <a:solidFill>
                  <a:schemeClr val="bg1"/>
                </a:solidFill>
              </a:defRPr>
            </a:lvl1pPr>
          </a:lstStyle>
          <a:p>
            <a:r>
              <a:rPr lang="en-US"/>
              <a:t>Click to edit Master title style</a:t>
            </a:r>
            <a:endParaRPr lang="en-US" dirty="0"/>
          </a:p>
        </p:txBody>
      </p:sp>
      <p:sp>
        <p:nvSpPr>
          <p:cNvPr id="11" name="Text Placeholder 10"/>
          <p:cNvSpPr>
            <a:spLocks noGrp="1"/>
          </p:cNvSpPr>
          <p:nvPr>
            <p:ph type="body" sz="quarter" idx="10" hasCustomPrompt="1"/>
          </p:nvPr>
        </p:nvSpPr>
        <p:spPr>
          <a:xfrm>
            <a:off x="1146902" y="4215253"/>
            <a:ext cx="4587552" cy="1697051"/>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0" baseline="0"/>
            </a:lvl1pPr>
            <a:lvl2pPr>
              <a:defRPr sz="1400"/>
            </a:lvl2pPr>
            <a:lvl3pPr>
              <a:defRPr sz="1400"/>
            </a:lvl3pPr>
            <a:lvl4pPr>
              <a:defRPr sz="1400"/>
            </a:lvl4pPr>
            <a:lvl5pPr>
              <a:defRPr sz="1400"/>
            </a:lvl5pPr>
          </a:lstStyle>
          <a:p>
            <a:pPr lvl="0"/>
            <a:r>
              <a:rPr lang="en-CA" dirty="0"/>
              <a:t>Room</a:t>
            </a:r>
          </a:p>
          <a:p>
            <a:pPr lvl="0"/>
            <a:r>
              <a:rPr lang="en-CA" dirty="0"/>
              <a:t>Address 1</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2</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3</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Phone:</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Fax:</a:t>
            </a:r>
          </a:p>
          <a:p>
            <a:pPr marL="0" marR="0" lvl="0" indent="0" algn="l" defTabSz="457200" rtl="0" eaLnBrk="1" fontAlgn="auto" latinLnBrk="0" hangingPunct="1">
              <a:lnSpc>
                <a:spcPct val="100000"/>
              </a:lnSpc>
              <a:spcBef>
                <a:spcPct val="20000"/>
              </a:spcBef>
              <a:spcAft>
                <a:spcPts val="0"/>
              </a:spcAft>
              <a:buClrTx/>
              <a:buSzTx/>
              <a:buFontTx/>
              <a:buNone/>
              <a:tabLst/>
              <a:defRPr/>
            </a:pPr>
            <a:endParaRPr lang="en-CA" dirty="0"/>
          </a:p>
          <a:p>
            <a:pPr lvl="0"/>
            <a:endParaRPr lang="en-CA" dirty="0"/>
          </a:p>
        </p:txBody>
      </p:sp>
      <p:sp>
        <p:nvSpPr>
          <p:cNvPr id="12" name="Text Placeholder 10"/>
          <p:cNvSpPr>
            <a:spLocks noGrp="1"/>
          </p:cNvSpPr>
          <p:nvPr>
            <p:ph type="body" sz="quarter" idx="11" hasCustomPrompt="1"/>
          </p:nvPr>
        </p:nvSpPr>
        <p:spPr>
          <a:xfrm>
            <a:off x="1146902" y="3963562"/>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baseline="0"/>
            </a:lvl1pPr>
            <a:lvl2pPr>
              <a:defRPr sz="1400"/>
            </a:lvl2pPr>
            <a:lvl3pPr>
              <a:defRPr sz="1400"/>
            </a:lvl3pPr>
            <a:lvl4pPr>
              <a:defRPr sz="1400"/>
            </a:lvl4pPr>
            <a:lvl5pPr>
              <a:defRPr sz="1400"/>
            </a:lvl5pPr>
          </a:lstStyle>
          <a:p>
            <a:pPr lvl="0"/>
            <a:r>
              <a:rPr lang="en-CA" dirty="0"/>
              <a:t>Lawrence </a:t>
            </a:r>
            <a:r>
              <a:rPr lang="en-CA" dirty="0" err="1"/>
              <a:t>Kinlin</a:t>
            </a:r>
            <a:r>
              <a:rPr lang="en-CA" dirty="0"/>
              <a:t> School of Business</a:t>
            </a:r>
          </a:p>
        </p:txBody>
      </p:sp>
      <p:sp>
        <p:nvSpPr>
          <p:cNvPr id="7" name="Text Placeholder 10"/>
          <p:cNvSpPr txBox="1">
            <a:spLocks/>
          </p:cNvSpPr>
          <p:nvPr userDrawn="1"/>
        </p:nvSpPr>
        <p:spPr>
          <a:xfrm>
            <a:off x="1144588" y="6280484"/>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dirty="0" err="1"/>
              <a:t>fanshawec.ca</a:t>
            </a:r>
            <a:endParaRPr lang="en-CA" dirty="0"/>
          </a:p>
        </p:txBody>
      </p:sp>
    </p:spTree>
    <p:extLst>
      <p:ext uri="{BB962C8B-B14F-4D97-AF65-F5344CB8AC3E}">
        <p14:creationId xmlns:p14="http://schemas.microsoft.com/office/powerpoint/2010/main" val="284885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1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2804750"/>
            <a:ext cx="6400800" cy="1752600"/>
          </a:xfrm>
          <a:prstGeom prst="rect">
            <a:avLst/>
          </a:prstGeom>
        </p:spPr>
        <p:txBody>
          <a:bodyPr>
            <a:normAutofit/>
          </a:bodyPr>
          <a:lstStyle>
            <a:lvl1pPr marL="0" indent="0" algn="ctr">
              <a:buNone/>
              <a:defRPr sz="4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2EC81D-3481-0048-93B1-48E5B820EFA9}" type="datetimeFigureOut">
              <a:rPr lang="en-US" smtClean="0"/>
              <a:pPr/>
              <a:t>8/21/2023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8175660-02F0-F148-A23E-3AFE1E1DC15A}" type="slidenum">
              <a:rPr lang="en-US" smtClean="0"/>
              <a:pPr/>
              <a:t>‹#›</a:t>
            </a:fld>
            <a:endParaRPr lang="en-US"/>
          </a:p>
        </p:txBody>
      </p:sp>
      <p:sp>
        <p:nvSpPr>
          <p:cNvPr id="7" name="Subtitle 2"/>
          <p:cNvSpPr txBox="1">
            <a:spLocks/>
          </p:cNvSpPr>
          <p:nvPr userDrawn="1"/>
        </p:nvSpPr>
        <p:spPr>
          <a:xfrm>
            <a:off x="1371600" y="2540126"/>
            <a:ext cx="6400800" cy="1752600"/>
          </a:xfrm>
          <a:prstGeom prst="rect">
            <a:avLst/>
          </a:prstGeom>
        </p:spPr>
        <p:txBody>
          <a:bodyPr vert="horz" lIns="91440" tIns="45720" rIns="91440" bIns="45720" rtlCol="0">
            <a:norm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4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4300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prstGeom prst="rect">
            <a:avLst/>
          </a:prstGeom>
        </p:spPr>
        <p:txBody>
          <a:bodyPr/>
          <a:lstStyle/>
          <a:p>
            <a:r>
              <a:rPr lang="en-US" dirty="0"/>
              <a:t>Click to edit Master title style</a:t>
            </a:r>
            <a:endParaRPr lang="en-CA"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6CED753-E26C-48CD-8810-690417EFF2B3}" type="datetimeFigureOut">
              <a:rPr lang="en-US" smtClean="0"/>
              <a:t>8/21/2023</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36612B7-B374-403A-8482-4E25514FF41D}" type="slidenum">
              <a:rPr lang="en-CA" smtClean="0"/>
              <a:t>‹#›</a:t>
            </a:fld>
            <a:endParaRPr lang="en-CA"/>
          </a:p>
        </p:txBody>
      </p:sp>
    </p:spTree>
    <p:extLst>
      <p:ext uri="{BB962C8B-B14F-4D97-AF65-F5344CB8AC3E}">
        <p14:creationId xmlns:p14="http://schemas.microsoft.com/office/powerpoint/2010/main" val="29282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914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1062038" y="1766888"/>
            <a:ext cx="7769225" cy="19796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2038" y="3898900"/>
            <a:ext cx="7769225"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noChangeArrowheads="1"/>
          </p:cNvSpPr>
          <p:nvPr>
            <p:ph type="sldNum" sz="quarter" idx="10"/>
          </p:nvPr>
        </p:nvSpPr>
        <p:spPr>
          <a:xfrm>
            <a:off x="6553200" y="6356350"/>
            <a:ext cx="2133600" cy="365125"/>
          </a:xfrm>
          <a:prstGeom prst="rect">
            <a:avLst/>
          </a:prstGeom>
        </p:spPr>
        <p:txBody>
          <a:bodyPr/>
          <a:lstStyle>
            <a:lvl1pPr>
              <a:defRPr/>
            </a:lvl1pPr>
          </a:lstStyle>
          <a:p>
            <a:pPr>
              <a:defRPr/>
            </a:pPr>
            <a:r>
              <a:rPr lang="en-US"/>
              <a:t>1-</a:t>
            </a:r>
            <a:fld id="{307B7827-5307-4E78-993A-FFA99B84EB45}" type="slidenum">
              <a:rPr lang="en-US"/>
              <a:pPr>
                <a:defRPr/>
              </a:pPr>
              <a:t>‹#›</a:t>
            </a:fld>
            <a:endParaRPr lang="en-US"/>
          </a:p>
        </p:txBody>
      </p:sp>
    </p:spTree>
    <p:extLst>
      <p:ext uri="{BB962C8B-B14F-4D97-AF65-F5344CB8AC3E}">
        <p14:creationId xmlns:p14="http://schemas.microsoft.com/office/powerpoint/2010/main" val="164933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Tree>
    <p:extLst>
      <p:ext uri="{BB962C8B-B14F-4D97-AF65-F5344CB8AC3E}">
        <p14:creationId xmlns:p14="http://schemas.microsoft.com/office/powerpoint/2010/main" val="48130128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N67bCigkf_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pmi.org/-/media/pmi/other-images/standards/changes-to-pmbok-guide-7th-edition.png" TargetMode="External"/><Relationship Id="rId5" Type="http://schemas.openxmlformats.org/officeDocument/2006/relationships/hyperlink" Target="https://www.pmi.org/-/media/pmi/documents/public/pdf/pmbok-standards/pmbok-guide-public-faqs-1-july-2021.pdf" TargetMode="External"/><Relationship Id="rId4" Type="http://schemas.openxmlformats.org/officeDocument/2006/relationships/hyperlink" Target="https://www.youtube.com/watch?v=57BpgxZh7FQ"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youtube.com/watch?v=D2XDQrU-LS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MhowzlmvhlI"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www.youtube.com/watch?v=1U2gngDxFkc"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MGMT 6055</a:t>
            </a:r>
            <a:br>
              <a:rPr lang="en-US" dirty="0"/>
            </a:br>
            <a:r>
              <a:rPr lang="en-US" dirty="0"/>
              <a:t>Project Scope &amp; requirements</a:t>
            </a:r>
          </a:p>
        </p:txBody>
      </p:sp>
      <p:sp>
        <p:nvSpPr>
          <p:cNvPr id="6" name="Subtitle 5"/>
          <p:cNvSpPr>
            <a:spLocks noGrp="1"/>
          </p:cNvSpPr>
          <p:nvPr>
            <p:ph type="subTitle" idx="1"/>
          </p:nvPr>
        </p:nvSpPr>
        <p:spPr/>
        <p:txBody>
          <a:bodyPr/>
          <a:lstStyle/>
          <a:p>
            <a:r>
              <a:rPr lang="en-US" sz="2000" b="1" dirty="0"/>
              <a:t>Lawrence </a:t>
            </a:r>
            <a:r>
              <a:rPr lang="en-US" sz="2000" b="1" dirty="0" err="1"/>
              <a:t>Kinlin</a:t>
            </a:r>
            <a:r>
              <a:rPr lang="en-US" sz="2000" b="1" dirty="0"/>
              <a:t> School of Business</a:t>
            </a:r>
          </a:p>
          <a:p>
            <a:pPr fontAlgn="auto">
              <a:lnSpc>
                <a:spcPct val="90000"/>
              </a:lnSpc>
              <a:spcAft>
                <a:spcPts val="0"/>
              </a:spcAft>
              <a:defRPr/>
            </a:pPr>
            <a:r>
              <a:rPr lang="en-CA" sz="2000" b="1" dirty="0"/>
              <a:t>Module 3</a:t>
            </a:r>
            <a:endParaRPr lang="en-US" sz="2000" b="1" dirty="0"/>
          </a:p>
        </p:txBody>
      </p:sp>
    </p:spTree>
    <p:extLst>
      <p:ext uri="{BB962C8B-B14F-4D97-AF65-F5344CB8AC3E}">
        <p14:creationId xmlns:p14="http://schemas.microsoft.com/office/powerpoint/2010/main" val="3190473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239" y="542469"/>
            <a:ext cx="6381023" cy="654353"/>
          </a:xfrm>
        </p:spPr>
        <p:txBody>
          <a:bodyPr/>
          <a:lstStyle/>
          <a:p>
            <a:r>
              <a:rPr lang="en-CA" dirty="0"/>
              <a:t>FYI…</a:t>
            </a:r>
          </a:p>
        </p:txBody>
      </p:sp>
      <p:sp>
        <p:nvSpPr>
          <p:cNvPr id="3" name="Content Placeholder 2"/>
          <p:cNvSpPr>
            <a:spLocks noGrp="1"/>
          </p:cNvSpPr>
          <p:nvPr>
            <p:ph type="body" sz="quarter" idx="10"/>
          </p:nvPr>
        </p:nvSpPr>
        <p:spPr>
          <a:xfrm>
            <a:off x="568831" y="1228890"/>
            <a:ext cx="8301899" cy="5213951"/>
          </a:xfrm>
        </p:spPr>
        <p:txBody>
          <a:bodyPr/>
          <a:lstStyle/>
          <a:p>
            <a:r>
              <a:rPr lang="en-CA" dirty="0"/>
              <a:t>If you’re curious about learning the differences between Prince2 and PMBOK, check out these videos!</a:t>
            </a:r>
          </a:p>
          <a:p>
            <a:r>
              <a:rPr lang="en-CA" sz="2000" dirty="0">
                <a:hlinkClick r:id="rId3"/>
              </a:rPr>
              <a:t>https://www.youtube.com/watch?v=N67bCigkf_M</a:t>
            </a:r>
            <a:r>
              <a:rPr lang="en-CA" sz="2000" dirty="0"/>
              <a:t> (4 minutes)</a:t>
            </a:r>
          </a:p>
          <a:p>
            <a:r>
              <a:rPr lang="en-CA" sz="2000" dirty="0">
                <a:hlinkClick r:id="rId4"/>
              </a:rPr>
              <a:t>https://www.youtube.com/watch?v=57BpgxZh7FQ</a:t>
            </a:r>
            <a:r>
              <a:rPr lang="en-CA" sz="2000" dirty="0"/>
              <a:t> (10 minutes)</a:t>
            </a:r>
          </a:p>
          <a:p>
            <a:endParaRPr lang="en-CA" dirty="0"/>
          </a:p>
          <a:p>
            <a:r>
              <a:rPr lang="en-CA" dirty="0"/>
              <a:t>If you want to learn more about the PMBOK 7</a:t>
            </a:r>
            <a:r>
              <a:rPr lang="en-CA" baseline="30000" dirty="0"/>
              <a:t>th</a:t>
            </a:r>
            <a:r>
              <a:rPr lang="en-CA" dirty="0"/>
              <a:t> edition (and how it is different from the 6</a:t>
            </a:r>
            <a:r>
              <a:rPr lang="en-CA" baseline="30000" dirty="0"/>
              <a:t>th</a:t>
            </a:r>
            <a:r>
              <a:rPr lang="en-CA" dirty="0"/>
              <a:t> edition), check out these links!</a:t>
            </a:r>
            <a:br>
              <a:rPr lang="en-CA" dirty="0"/>
            </a:br>
            <a:r>
              <a:rPr lang="en-CA" sz="2000" dirty="0">
                <a:hlinkClick r:id="rId5"/>
              </a:rPr>
              <a:t>PMI – PMBOK 7</a:t>
            </a:r>
            <a:r>
              <a:rPr lang="en-CA" sz="2000" baseline="30000" dirty="0">
                <a:hlinkClick r:id="rId5"/>
              </a:rPr>
              <a:t>th</a:t>
            </a:r>
            <a:r>
              <a:rPr lang="en-CA" sz="2000" dirty="0">
                <a:hlinkClick r:id="rId5"/>
              </a:rPr>
              <a:t> edition Frequently Asked Questions (FAQ)</a:t>
            </a:r>
            <a:endParaRPr lang="en-CA" sz="2000" dirty="0"/>
          </a:p>
          <a:p>
            <a:r>
              <a:rPr lang="en-CA" sz="2000" dirty="0">
                <a:hlinkClick r:id="rId6"/>
              </a:rPr>
              <a:t>PMI – Comparing 6</a:t>
            </a:r>
            <a:r>
              <a:rPr lang="en-CA" sz="2000" baseline="30000" dirty="0">
                <a:hlinkClick r:id="rId6"/>
              </a:rPr>
              <a:t>th</a:t>
            </a:r>
            <a:r>
              <a:rPr lang="en-CA" sz="2000" dirty="0">
                <a:hlinkClick r:id="rId6"/>
              </a:rPr>
              <a:t> and 7</a:t>
            </a:r>
            <a:r>
              <a:rPr lang="en-CA" sz="2000" baseline="30000" dirty="0">
                <a:hlinkClick r:id="rId6"/>
              </a:rPr>
              <a:t>th</a:t>
            </a:r>
            <a:r>
              <a:rPr lang="en-CA" sz="2000" dirty="0">
                <a:hlinkClick r:id="rId6"/>
              </a:rPr>
              <a:t> editions of PMBOK</a:t>
            </a:r>
            <a:r>
              <a:rPr lang="en-CA" sz="2000" dirty="0"/>
              <a:t> (summary graphic)</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38257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0" y="111843"/>
            <a:ext cx="6381023" cy="1143000"/>
          </a:xfrm>
        </p:spPr>
        <p:txBody>
          <a:bodyPr/>
          <a:lstStyle/>
          <a:p>
            <a:r>
              <a:rPr lang="en-CA"/>
              <a:t>The Triple Constraints</a:t>
            </a:r>
            <a:endParaRPr lang="en-CA" dirty="0"/>
          </a:p>
        </p:txBody>
      </p:sp>
      <p:pic>
        <p:nvPicPr>
          <p:cNvPr id="16386" name="Picture 2" descr="http://programsuccess.files.wordpress.com/2011/04/triple-constra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980" y="1426935"/>
            <a:ext cx="4724400" cy="3814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4953000"/>
            <a:ext cx="2425700" cy="1477328"/>
          </a:xfrm>
          <a:prstGeom prst="rect">
            <a:avLst/>
          </a:prstGeom>
          <a:noFill/>
        </p:spPr>
        <p:txBody>
          <a:bodyPr wrap="square" rtlCol="0">
            <a:spAutoFit/>
          </a:bodyPr>
          <a:lstStyle/>
          <a:p>
            <a:r>
              <a:rPr lang="en-US" dirty="0"/>
              <a:t>Scope, cost, schedule are different elements of project management, but they are interrelated</a:t>
            </a:r>
          </a:p>
        </p:txBody>
      </p:sp>
      <p:sp>
        <p:nvSpPr>
          <p:cNvPr id="4" name="Right Arrow 3"/>
          <p:cNvSpPr/>
          <p:nvPr/>
        </p:nvSpPr>
        <p:spPr>
          <a:xfrm rot="19739463">
            <a:off x="2486306" y="5663936"/>
            <a:ext cx="304801" cy="34376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15100" y="1429434"/>
            <a:ext cx="2400300" cy="2308324"/>
          </a:xfrm>
          <a:prstGeom prst="rect">
            <a:avLst/>
          </a:prstGeom>
          <a:noFill/>
          <a:ln>
            <a:solidFill>
              <a:srgbClr val="C00000"/>
            </a:solidFill>
          </a:ln>
        </p:spPr>
        <p:txBody>
          <a:bodyPr wrap="square" rtlCol="0">
            <a:spAutoFit/>
          </a:bodyPr>
          <a:lstStyle/>
          <a:p>
            <a:r>
              <a:rPr lang="en-CA" b="1" dirty="0"/>
              <a:t>FYI: Check out this </a:t>
            </a:r>
            <a:r>
              <a:rPr lang="en-CA" b="1" dirty="0">
                <a:hlinkClick r:id="rId4"/>
              </a:rPr>
              <a:t>YouTube video </a:t>
            </a:r>
            <a:r>
              <a:rPr lang="en-CA" b="1" dirty="0"/>
              <a:t>for an Explanation of the Triple Constraints triangle. It’s a fundamental concept in project management...</a:t>
            </a:r>
          </a:p>
        </p:txBody>
      </p:sp>
    </p:spTree>
    <p:extLst>
      <p:ext uri="{BB962C8B-B14F-4D97-AF65-F5344CB8AC3E}">
        <p14:creationId xmlns:p14="http://schemas.microsoft.com/office/powerpoint/2010/main" val="202690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784" y="913184"/>
            <a:ext cx="9503764" cy="654353"/>
          </a:xfrm>
        </p:spPr>
        <p:txBody>
          <a:bodyPr>
            <a:noAutofit/>
          </a:bodyPr>
          <a:lstStyle/>
          <a:p>
            <a:r>
              <a:rPr lang="en-CA" dirty="0"/>
              <a:t>Introduction to the Project Management Plan</a:t>
            </a:r>
            <a:br>
              <a:rPr lang="en-CA" dirty="0"/>
            </a:br>
            <a:r>
              <a:rPr lang="en-CA" dirty="0"/>
              <a:t> (“The Master Plan”)</a:t>
            </a:r>
          </a:p>
        </p:txBody>
      </p:sp>
      <p:sp>
        <p:nvSpPr>
          <p:cNvPr id="5" name="Content Placeholder 2"/>
          <p:cNvSpPr txBox="1">
            <a:spLocks/>
          </p:cNvSpPr>
          <p:nvPr/>
        </p:nvSpPr>
        <p:spPr>
          <a:xfrm>
            <a:off x="457200" y="2082800"/>
            <a:ext cx="8229600" cy="3886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Formal, approved document that defines how the project is executed, monitored and controlled.  </a:t>
            </a:r>
          </a:p>
          <a:p>
            <a:r>
              <a:rPr lang="en-CA" dirty="0"/>
              <a:t>May be detailed (for smaller projects) or a summary plan with </a:t>
            </a:r>
            <a:r>
              <a:rPr lang="en-CA" b="1" dirty="0"/>
              <a:t>subsidiary</a:t>
            </a:r>
            <a:r>
              <a:rPr lang="en-CA" dirty="0"/>
              <a:t> plans (for larger projects)</a:t>
            </a:r>
          </a:p>
          <a:p>
            <a:r>
              <a:rPr lang="en-CA" dirty="0"/>
              <a:t>Part of the </a:t>
            </a:r>
            <a:r>
              <a:rPr lang="en-CA" i="1" dirty="0"/>
              <a:t>Project Integration Management </a:t>
            </a:r>
            <a:r>
              <a:rPr lang="en-CA" dirty="0"/>
              <a:t>knowledge area in PMBOK (not </a:t>
            </a:r>
            <a:r>
              <a:rPr lang="en-CA" i="1" dirty="0"/>
              <a:t>Scope Management</a:t>
            </a:r>
            <a:r>
              <a:rPr lang="en-CA" dirty="0"/>
              <a:t>) because it applies to more than scope-related processes</a:t>
            </a:r>
          </a:p>
          <a:p>
            <a:endParaRPr lang="en-CA" dirty="0"/>
          </a:p>
        </p:txBody>
      </p:sp>
    </p:spTree>
    <p:extLst>
      <p:ext uri="{BB962C8B-B14F-4D97-AF65-F5344CB8AC3E}">
        <p14:creationId xmlns:p14="http://schemas.microsoft.com/office/powerpoint/2010/main" val="2392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34735"/>
            <a:ext cx="8574373" cy="654353"/>
          </a:xfrm>
        </p:spPr>
        <p:txBody>
          <a:bodyPr>
            <a:noAutofit/>
          </a:bodyPr>
          <a:lstStyle/>
          <a:p>
            <a:r>
              <a:rPr lang="en-CA" dirty="0"/>
              <a:t>Develop Project Management Plan</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68862"/>
            <a:ext cx="8522171" cy="338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41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33" y="600641"/>
            <a:ext cx="4805082" cy="1524000"/>
          </a:xfrm>
        </p:spPr>
        <p:txBody>
          <a:bodyPr>
            <a:noAutofit/>
          </a:bodyPr>
          <a:lstStyle/>
          <a:p>
            <a:r>
              <a:rPr lang="en-CA" dirty="0"/>
              <a:t>What types of components would you see in a project management plan?</a:t>
            </a:r>
          </a:p>
        </p:txBody>
      </p:sp>
      <p:sp>
        <p:nvSpPr>
          <p:cNvPr id="3" name="TextBox 2"/>
          <p:cNvSpPr txBox="1"/>
          <p:nvPr/>
        </p:nvSpPr>
        <p:spPr>
          <a:xfrm>
            <a:off x="824754" y="3173506"/>
            <a:ext cx="1757082" cy="923330"/>
          </a:xfrm>
          <a:prstGeom prst="rect">
            <a:avLst/>
          </a:prstGeom>
          <a:noFill/>
        </p:spPr>
        <p:txBody>
          <a:bodyPr wrap="square" rtlCol="0">
            <a:spAutoFit/>
          </a:bodyPr>
          <a:lstStyle/>
          <a:p>
            <a:pPr algn="ctr"/>
            <a:r>
              <a:rPr lang="en-CA" dirty="0"/>
              <a:t>Scope management plan</a:t>
            </a:r>
          </a:p>
        </p:txBody>
      </p:sp>
      <p:sp>
        <p:nvSpPr>
          <p:cNvPr id="5" name="TextBox 4"/>
          <p:cNvSpPr txBox="1"/>
          <p:nvPr/>
        </p:nvSpPr>
        <p:spPr>
          <a:xfrm>
            <a:off x="4634754" y="3177867"/>
            <a:ext cx="1757082" cy="923330"/>
          </a:xfrm>
          <a:prstGeom prst="rect">
            <a:avLst/>
          </a:prstGeom>
          <a:noFill/>
        </p:spPr>
        <p:txBody>
          <a:bodyPr wrap="square" rtlCol="0">
            <a:spAutoFit/>
          </a:bodyPr>
          <a:lstStyle/>
          <a:p>
            <a:pPr algn="ctr"/>
            <a:r>
              <a:rPr lang="en-CA" dirty="0"/>
              <a:t>Cost management plan</a:t>
            </a:r>
          </a:p>
        </p:txBody>
      </p:sp>
      <p:sp>
        <p:nvSpPr>
          <p:cNvPr id="6" name="TextBox 5"/>
          <p:cNvSpPr txBox="1"/>
          <p:nvPr/>
        </p:nvSpPr>
        <p:spPr>
          <a:xfrm>
            <a:off x="2877672" y="4267131"/>
            <a:ext cx="1757082" cy="923330"/>
          </a:xfrm>
          <a:prstGeom prst="rect">
            <a:avLst/>
          </a:prstGeom>
          <a:noFill/>
        </p:spPr>
        <p:txBody>
          <a:bodyPr wrap="square" rtlCol="0">
            <a:spAutoFit/>
          </a:bodyPr>
          <a:lstStyle/>
          <a:p>
            <a:pPr algn="ctr"/>
            <a:r>
              <a:rPr lang="en-CA" dirty="0"/>
              <a:t>Scope management plan</a:t>
            </a:r>
          </a:p>
        </p:txBody>
      </p:sp>
      <p:sp>
        <p:nvSpPr>
          <p:cNvPr id="7" name="TextBox 6"/>
          <p:cNvSpPr txBox="1"/>
          <p:nvPr/>
        </p:nvSpPr>
        <p:spPr>
          <a:xfrm>
            <a:off x="6149794" y="4417683"/>
            <a:ext cx="1757082" cy="923330"/>
          </a:xfrm>
          <a:prstGeom prst="rect">
            <a:avLst/>
          </a:prstGeom>
          <a:noFill/>
        </p:spPr>
        <p:txBody>
          <a:bodyPr wrap="square" rtlCol="0">
            <a:spAutoFit/>
          </a:bodyPr>
          <a:lstStyle/>
          <a:p>
            <a:pPr algn="ctr"/>
            <a:r>
              <a:rPr lang="en-CA" dirty="0"/>
              <a:t>Requirements management plan</a:t>
            </a:r>
          </a:p>
        </p:txBody>
      </p:sp>
      <p:sp>
        <p:nvSpPr>
          <p:cNvPr id="8" name="TextBox 7"/>
          <p:cNvSpPr txBox="1"/>
          <p:nvPr/>
        </p:nvSpPr>
        <p:spPr>
          <a:xfrm>
            <a:off x="1649508" y="5341013"/>
            <a:ext cx="1757082" cy="923330"/>
          </a:xfrm>
          <a:prstGeom prst="rect">
            <a:avLst/>
          </a:prstGeom>
          <a:noFill/>
        </p:spPr>
        <p:txBody>
          <a:bodyPr wrap="square" rtlCol="0">
            <a:spAutoFit/>
          </a:bodyPr>
          <a:lstStyle/>
          <a:p>
            <a:pPr algn="ctr"/>
            <a:r>
              <a:rPr lang="en-CA" dirty="0"/>
              <a:t>Quality management plan</a:t>
            </a:r>
          </a:p>
        </p:txBody>
      </p:sp>
      <p:sp>
        <p:nvSpPr>
          <p:cNvPr id="9" name="TextBox 8"/>
          <p:cNvSpPr txBox="1"/>
          <p:nvPr/>
        </p:nvSpPr>
        <p:spPr>
          <a:xfrm>
            <a:off x="6391836" y="1196852"/>
            <a:ext cx="1757082" cy="923330"/>
          </a:xfrm>
          <a:prstGeom prst="rect">
            <a:avLst/>
          </a:prstGeom>
          <a:noFill/>
        </p:spPr>
        <p:txBody>
          <a:bodyPr wrap="square" rtlCol="0">
            <a:spAutoFit/>
          </a:bodyPr>
          <a:lstStyle/>
          <a:p>
            <a:pPr algn="ctr"/>
            <a:r>
              <a:rPr lang="en-CA" dirty="0"/>
              <a:t>Risk management plan</a:t>
            </a:r>
          </a:p>
        </p:txBody>
      </p:sp>
      <p:sp>
        <p:nvSpPr>
          <p:cNvPr id="10" name="TextBox 9"/>
          <p:cNvSpPr txBox="1"/>
          <p:nvPr/>
        </p:nvSpPr>
        <p:spPr>
          <a:xfrm>
            <a:off x="6768354" y="2908996"/>
            <a:ext cx="1757082" cy="923330"/>
          </a:xfrm>
          <a:prstGeom prst="rect">
            <a:avLst/>
          </a:prstGeom>
          <a:noFill/>
        </p:spPr>
        <p:txBody>
          <a:bodyPr wrap="square" rtlCol="0">
            <a:spAutoFit/>
          </a:bodyPr>
          <a:lstStyle/>
          <a:p>
            <a:pPr algn="ctr"/>
            <a:r>
              <a:rPr lang="en-CA" dirty="0"/>
              <a:t>Procurement management plan</a:t>
            </a:r>
          </a:p>
        </p:txBody>
      </p:sp>
      <p:sp>
        <p:nvSpPr>
          <p:cNvPr id="11" name="TextBox 10"/>
          <p:cNvSpPr txBox="1"/>
          <p:nvPr/>
        </p:nvSpPr>
        <p:spPr>
          <a:xfrm>
            <a:off x="2761132" y="2716202"/>
            <a:ext cx="1757082" cy="923330"/>
          </a:xfrm>
          <a:prstGeom prst="rect">
            <a:avLst/>
          </a:prstGeom>
          <a:noFill/>
        </p:spPr>
        <p:txBody>
          <a:bodyPr wrap="square" rtlCol="0">
            <a:spAutoFit/>
          </a:bodyPr>
          <a:lstStyle/>
          <a:p>
            <a:pPr algn="ctr"/>
            <a:r>
              <a:rPr lang="en-CA" dirty="0"/>
              <a:t>Change management plan</a:t>
            </a:r>
          </a:p>
        </p:txBody>
      </p:sp>
      <p:sp>
        <p:nvSpPr>
          <p:cNvPr id="12" name="TextBox 11"/>
          <p:cNvSpPr txBox="1"/>
          <p:nvPr/>
        </p:nvSpPr>
        <p:spPr>
          <a:xfrm>
            <a:off x="4249274" y="5467460"/>
            <a:ext cx="1757082" cy="369332"/>
          </a:xfrm>
          <a:prstGeom prst="rect">
            <a:avLst/>
          </a:prstGeom>
          <a:noFill/>
        </p:spPr>
        <p:txBody>
          <a:bodyPr wrap="square" rtlCol="0">
            <a:spAutoFit/>
          </a:bodyPr>
          <a:lstStyle/>
          <a:p>
            <a:pPr algn="ctr"/>
            <a:r>
              <a:rPr lang="en-CA" dirty="0"/>
              <a:t>Baselines</a:t>
            </a:r>
          </a:p>
        </p:txBody>
      </p:sp>
      <p:sp>
        <p:nvSpPr>
          <p:cNvPr id="13" name="TextBox 12"/>
          <p:cNvSpPr txBox="1"/>
          <p:nvPr/>
        </p:nvSpPr>
        <p:spPr>
          <a:xfrm>
            <a:off x="286875" y="4417683"/>
            <a:ext cx="1757082" cy="646331"/>
          </a:xfrm>
          <a:prstGeom prst="rect">
            <a:avLst/>
          </a:prstGeom>
          <a:noFill/>
        </p:spPr>
        <p:txBody>
          <a:bodyPr wrap="square" rtlCol="0">
            <a:spAutoFit/>
          </a:bodyPr>
          <a:lstStyle/>
          <a:p>
            <a:pPr algn="ctr"/>
            <a:r>
              <a:rPr lang="en-CA" dirty="0"/>
              <a:t>Life cycle description</a:t>
            </a:r>
          </a:p>
        </p:txBody>
      </p:sp>
      <p:sp>
        <p:nvSpPr>
          <p:cNvPr id="14" name="TextBox 13"/>
          <p:cNvSpPr txBox="1"/>
          <p:nvPr/>
        </p:nvSpPr>
        <p:spPr>
          <a:xfrm>
            <a:off x="4392712" y="6197928"/>
            <a:ext cx="1757082" cy="369332"/>
          </a:xfrm>
          <a:prstGeom prst="rect">
            <a:avLst/>
          </a:prstGeom>
          <a:noFill/>
        </p:spPr>
        <p:txBody>
          <a:bodyPr wrap="square" rtlCol="0">
            <a:spAutoFit/>
          </a:bodyPr>
          <a:lstStyle/>
          <a:p>
            <a:pPr algn="ctr"/>
            <a:r>
              <a:rPr lang="en-CA" i="1" dirty="0" err="1"/>
              <a:t>Etc</a:t>
            </a:r>
            <a:r>
              <a:rPr lang="en-CA" i="1" dirty="0"/>
              <a:t>….</a:t>
            </a:r>
          </a:p>
        </p:txBody>
      </p:sp>
    </p:spTree>
    <p:extLst>
      <p:ext uri="{BB962C8B-B14F-4D97-AF65-F5344CB8AC3E}">
        <p14:creationId xmlns:p14="http://schemas.microsoft.com/office/powerpoint/2010/main" val="79168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Project Management Plan – Sample for small project</a:t>
            </a:r>
          </a:p>
        </p:txBody>
      </p:sp>
      <p:sp>
        <p:nvSpPr>
          <p:cNvPr id="7" name="Text Placeholder 6"/>
          <p:cNvSpPr>
            <a:spLocks noGrp="1"/>
          </p:cNvSpPr>
          <p:nvPr>
            <p:ph type="body" sz="quarter" idx="10"/>
          </p:nvPr>
        </p:nvSpPr>
        <p:spPr/>
        <p:txBody>
          <a:bodyPr/>
          <a:lstStyle/>
          <a:p>
            <a:endParaRPr lang="en-US"/>
          </a:p>
        </p:txBody>
      </p:sp>
      <p:sp>
        <p:nvSpPr>
          <p:cNvPr id="3" name="TextBox 2"/>
          <p:cNvSpPr txBox="1"/>
          <p:nvPr/>
        </p:nvSpPr>
        <p:spPr>
          <a:xfrm>
            <a:off x="5943600" y="4038600"/>
            <a:ext cx="601447" cy="369332"/>
          </a:xfrm>
          <a:prstGeom prst="rect">
            <a:avLst/>
          </a:prstGeom>
          <a:noFill/>
        </p:spPr>
        <p:txBody>
          <a:bodyPr wrap="none" rtlCol="0">
            <a:spAutoFit/>
          </a:bodyPr>
          <a:lstStyle/>
          <a:p>
            <a:r>
              <a:rPr lang="en-CA" dirty="0"/>
              <a:t>(FYI)</a:t>
            </a:r>
          </a:p>
        </p:txBody>
      </p:sp>
      <p:graphicFrame>
        <p:nvGraphicFramePr>
          <p:cNvPr id="4" name="Object 3"/>
          <p:cNvGraphicFramePr>
            <a:graphicFrameLocks noChangeAspect="1"/>
          </p:cNvGraphicFramePr>
          <p:nvPr>
            <p:extLst>
              <p:ext uri="{D42A27DB-BD31-4B8C-83A1-F6EECF244321}">
                <p14:modId xmlns:p14="http://schemas.microsoft.com/office/powerpoint/2010/main" val="469993483"/>
              </p:ext>
            </p:extLst>
          </p:nvPr>
        </p:nvGraphicFramePr>
        <p:xfrm>
          <a:off x="3505200" y="2514600"/>
          <a:ext cx="2025086" cy="1708666"/>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8">
                  <p:embed/>
                </p:oleObj>
              </mc:Choice>
              <mc:Fallback>
                <p:oleObj name="Worksheet" showAsIcon="1" r:id="rId3" imgW="914400" imgH="771480" progId="Excel.Sheet.8">
                  <p:embed/>
                  <p:pic>
                    <p:nvPicPr>
                      <p:cNvPr id="0" name=""/>
                      <p:cNvPicPr/>
                      <p:nvPr/>
                    </p:nvPicPr>
                    <p:blipFill>
                      <a:blip r:embed="rId4"/>
                      <a:stretch>
                        <a:fillRect/>
                      </a:stretch>
                    </p:blipFill>
                    <p:spPr>
                      <a:xfrm>
                        <a:off x="3505200" y="2514600"/>
                        <a:ext cx="2025086" cy="1708666"/>
                      </a:xfrm>
                      <a:prstGeom prst="rect">
                        <a:avLst/>
                      </a:prstGeom>
                    </p:spPr>
                  </p:pic>
                </p:oleObj>
              </mc:Fallback>
            </mc:AlternateContent>
          </a:graphicData>
        </a:graphic>
      </p:graphicFrame>
    </p:spTree>
    <p:extLst>
      <p:ext uri="{BB962C8B-B14F-4D97-AF65-F5344CB8AC3E}">
        <p14:creationId xmlns:p14="http://schemas.microsoft.com/office/powerpoint/2010/main" val="64661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1" y="415921"/>
            <a:ext cx="6381023" cy="1143000"/>
          </a:xfrm>
        </p:spPr>
        <p:txBody>
          <a:bodyPr/>
          <a:lstStyle/>
          <a:p>
            <a:r>
              <a:rPr lang="en-CA"/>
              <a:t>Lets talk about Scope Management</a:t>
            </a:r>
            <a:endParaRPr lang="en-CA" dirty="0"/>
          </a:p>
        </p:txBody>
      </p:sp>
      <p:sp>
        <p:nvSpPr>
          <p:cNvPr id="5" name="Text Placeholder 4"/>
          <p:cNvSpPr>
            <a:spLocks noGrp="1"/>
          </p:cNvSpPr>
          <p:nvPr>
            <p:ph type="body" sz="quarter" idx="10"/>
          </p:nvPr>
        </p:nvSpPr>
        <p:spPr/>
        <p:txBody>
          <a:bodyPr/>
          <a:lstStyle/>
          <a:p>
            <a:endParaRPr lang="en-US"/>
          </a:p>
        </p:txBody>
      </p:sp>
      <p:pic>
        <p:nvPicPr>
          <p:cNvPr id="5122" name="Picture 2" descr="http://projectsonpurpose.ca/wp-content/uploads/2011/02/scope-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19" y="2133600"/>
            <a:ext cx="3713356"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77" y="354318"/>
            <a:ext cx="7682306" cy="1064085"/>
          </a:xfrm>
        </p:spPr>
        <p:txBody>
          <a:bodyPr>
            <a:normAutofit/>
          </a:bodyPr>
          <a:lstStyle/>
          <a:p>
            <a:r>
              <a:rPr lang="en-CA" sz="3200" dirty="0"/>
              <a:t>What is Scope and SCOPE MANAGEMENT?</a:t>
            </a:r>
          </a:p>
        </p:txBody>
      </p:sp>
      <p:sp>
        <p:nvSpPr>
          <p:cNvPr id="3" name="Content Placeholder 2"/>
          <p:cNvSpPr>
            <a:spLocks noGrp="1"/>
          </p:cNvSpPr>
          <p:nvPr>
            <p:ph type="body" sz="quarter" idx="10"/>
          </p:nvPr>
        </p:nvSpPr>
        <p:spPr>
          <a:xfrm>
            <a:off x="762454" y="1900436"/>
            <a:ext cx="7262582" cy="3628707"/>
          </a:xfrm>
        </p:spPr>
        <p:txBody>
          <a:bodyPr/>
          <a:lstStyle/>
          <a:p>
            <a:pPr marL="342900" indent="-342900">
              <a:buFont typeface="Arial" panose="020B0604020202020204" pitchFamily="34" charset="0"/>
              <a:buChar char="•"/>
            </a:pPr>
            <a:r>
              <a:rPr lang="en-CA" sz="2800" dirty="0"/>
              <a:t>The </a:t>
            </a:r>
            <a:r>
              <a:rPr lang="en-CA" sz="2800" i="1" dirty="0"/>
              <a:t>scope</a:t>
            </a:r>
            <a:r>
              <a:rPr lang="en-CA" sz="2800" dirty="0"/>
              <a:t> of a project tells you what it is you are creating or building, what it is you are trying to accomplish.</a:t>
            </a:r>
          </a:p>
          <a:p>
            <a:pPr marL="342900" indent="-342900">
              <a:buFont typeface="Arial" panose="020B0604020202020204" pitchFamily="34" charset="0"/>
              <a:buChar char="•"/>
            </a:pPr>
            <a:r>
              <a:rPr lang="en-US" sz="2800" i="1" dirty="0"/>
              <a:t>Scope Management </a:t>
            </a:r>
            <a:r>
              <a:rPr lang="en-US" sz="2800" dirty="0"/>
              <a:t>is the set of project management processes (a “knowledge area”) concerned with determining and managing </a:t>
            </a:r>
            <a:r>
              <a:rPr lang="en-US" sz="2800" b="1" dirty="0">
                <a:solidFill>
                  <a:srgbClr val="C00000"/>
                </a:solidFill>
              </a:rPr>
              <a:t>what is </a:t>
            </a:r>
            <a:r>
              <a:rPr lang="en-US" sz="2800" dirty="0"/>
              <a:t>and </a:t>
            </a:r>
            <a:r>
              <a:rPr lang="en-US" sz="2800" b="1" dirty="0">
                <a:solidFill>
                  <a:srgbClr val="C00000"/>
                </a:solidFill>
              </a:rPr>
              <a:t>what is not</a:t>
            </a:r>
            <a:r>
              <a:rPr lang="en-US" sz="2800" dirty="0"/>
              <a:t> included in the project and product.</a:t>
            </a:r>
          </a:p>
          <a:p>
            <a:pPr marL="342900" indent="-342900">
              <a:buFont typeface="Arial" panose="020B0604020202020204" pitchFamily="34" charset="0"/>
              <a:buChar char="•"/>
            </a:pPr>
            <a:endParaRPr lang="en-CA" sz="2800" dirty="0"/>
          </a:p>
          <a:p>
            <a:endParaRPr lang="en-CA" dirty="0"/>
          </a:p>
          <a:p>
            <a:endParaRPr lang="en-CA" dirty="0"/>
          </a:p>
        </p:txBody>
      </p:sp>
    </p:spTree>
    <p:extLst>
      <p:ext uri="{BB962C8B-B14F-4D97-AF65-F5344CB8AC3E}">
        <p14:creationId xmlns:p14="http://schemas.microsoft.com/office/powerpoint/2010/main" val="968334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52600" y="19050"/>
            <a:ext cx="7772400" cy="699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7576" y="3438525"/>
            <a:ext cx="6127376" cy="357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81400" y="57150"/>
            <a:ext cx="7772400" cy="699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438525"/>
            <a:ext cx="6005052" cy="360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319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1" y="743037"/>
            <a:ext cx="6381023" cy="654353"/>
          </a:xfrm>
        </p:spPr>
        <p:txBody>
          <a:bodyPr/>
          <a:lstStyle/>
          <a:p>
            <a:r>
              <a:rPr lang="en-CA" dirty="0"/>
              <a:t>Learning Objectives</a:t>
            </a:r>
          </a:p>
        </p:txBody>
      </p:sp>
      <p:sp>
        <p:nvSpPr>
          <p:cNvPr id="3" name="Content Placeholder 2"/>
          <p:cNvSpPr>
            <a:spLocks noGrp="1"/>
          </p:cNvSpPr>
          <p:nvPr>
            <p:ph type="body" sz="quarter" idx="10"/>
          </p:nvPr>
        </p:nvSpPr>
        <p:spPr>
          <a:xfrm>
            <a:off x="443517" y="1717281"/>
            <a:ext cx="8334724" cy="4824196"/>
          </a:xfrm>
        </p:spPr>
        <p:txBody>
          <a:bodyPr/>
          <a:lstStyle/>
          <a:p>
            <a:pPr marL="342900" indent="-342900">
              <a:buFont typeface="Arial" panose="020B0604020202020204" pitchFamily="34" charset="0"/>
              <a:buChar char="•"/>
            </a:pPr>
            <a:r>
              <a:rPr lang="en-CA" dirty="0"/>
              <a:t>Review from last module: </a:t>
            </a:r>
          </a:p>
          <a:p>
            <a:pPr marL="1085850" lvl="1" indent="-342900">
              <a:buFont typeface="Arial" panose="020B0604020202020204" pitchFamily="34" charset="0"/>
              <a:buChar char="•"/>
            </a:pPr>
            <a:r>
              <a:rPr lang="en-CA" dirty="0"/>
              <a:t>Putting a Project Idea on Paper: Statement of Work</a:t>
            </a:r>
          </a:p>
          <a:p>
            <a:pPr marL="1085850" lvl="1" indent="-342900">
              <a:buFont typeface="Arial" panose="020B0604020202020204" pitchFamily="34" charset="0"/>
              <a:buChar char="•"/>
            </a:pPr>
            <a:r>
              <a:rPr lang="en-CA" dirty="0"/>
              <a:t>Authorizing the Project to Begin: Project Charter</a:t>
            </a:r>
          </a:p>
          <a:p>
            <a:pPr marL="342900" indent="-342900">
              <a:buFont typeface="Arial" panose="020B0604020202020204" pitchFamily="34" charset="0"/>
              <a:buChar char="•"/>
            </a:pPr>
            <a:r>
              <a:rPr lang="en-CA" dirty="0"/>
              <a:t>Project Life Cycles, Triple Constraints</a:t>
            </a:r>
          </a:p>
          <a:p>
            <a:pPr marL="342900" indent="-342900">
              <a:buFont typeface="Arial" panose="020B0604020202020204" pitchFamily="34" charset="0"/>
              <a:buChar char="•"/>
            </a:pPr>
            <a:r>
              <a:rPr lang="en-CA" dirty="0"/>
              <a:t>Develop Project Management Plan</a:t>
            </a:r>
          </a:p>
          <a:p>
            <a:pPr marL="342900" indent="-342900">
              <a:buFont typeface="Arial" panose="020B0604020202020204" pitchFamily="34" charset="0"/>
              <a:buChar char="•"/>
            </a:pPr>
            <a:r>
              <a:rPr lang="en-CA" dirty="0"/>
              <a:t>Scope Management Knowledge Area</a:t>
            </a:r>
          </a:p>
          <a:p>
            <a:pPr marL="342900" indent="-342900">
              <a:buFont typeface="Arial" panose="020B0604020202020204" pitchFamily="34" charset="0"/>
              <a:buChar char="•"/>
            </a:pPr>
            <a:r>
              <a:rPr lang="en-CA" dirty="0"/>
              <a:t>Plan Scope Management:</a:t>
            </a:r>
          </a:p>
          <a:p>
            <a:pPr marL="1085850" lvl="1" indent="-342900">
              <a:buFont typeface="Arial" panose="020B0604020202020204" pitchFamily="34" charset="0"/>
              <a:buChar char="•"/>
            </a:pPr>
            <a:r>
              <a:rPr lang="en-CA" dirty="0"/>
              <a:t>RACI charts</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731" y="4997826"/>
            <a:ext cx="55435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880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10200" y="19050"/>
            <a:ext cx="7772400" cy="699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129" y="3437804"/>
            <a:ext cx="7422754" cy="3572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861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39000" y="19050"/>
            <a:ext cx="7772400" cy="699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130" y="3362325"/>
            <a:ext cx="9009529" cy="3648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90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3352800"/>
            <a:ext cx="9448800" cy="350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919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28800" y="3314700"/>
            <a:ext cx="7409329" cy="3650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89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657600" y="3371850"/>
            <a:ext cx="5607424" cy="359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124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86400" y="3352800"/>
            <a:ext cx="3778624" cy="36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747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15200" y="3352800"/>
            <a:ext cx="1936376" cy="36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222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185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bp.blogspot.com/_y2CNhGIO5Jk/S89K-OC3o3I/AAAAAAAAKyY/fQsX6NR3w8A/s1600/sco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9118600" cy="6838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14400" y="1828800"/>
            <a:ext cx="6948584" cy="2554545"/>
          </a:xfrm>
          <a:prstGeom prst="rect">
            <a:avLst/>
          </a:prstGeom>
          <a:solidFill>
            <a:schemeClr val="bg1"/>
          </a:solidFill>
        </p:spPr>
        <p:txBody>
          <a:bodyPr wrap="square" rtlCol="0">
            <a:spAutoFit/>
          </a:bodyPr>
          <a:lstStyle/>
          <a:p>
            <a:pPr algn="ctr"/>
            <a:r>
              <a:rPr lang="en-CA" sz="3200" dirty="0"/>
              <a:t>THIS IS WHY PROJECT </a:t>
            </a:r>
            <a:r>
              <a:rPr lang="en-CA" sz="3200" i="1" dirty="0"/>
              <a:t>SCOPE</a:t>
            </a:r>
            <a:r>
              <a:rPr lang="en-CA" sz="3200" dirty="0"/>
              <a:t> NEEDS TO BE MANAGED (every stakeholder must have a shared and precise understanding of what will be produced by the end of the project)</a:t>
            </a:r>
          </a:p>
        </p:txBody>
      </p:sp>
    </p:spTree>
    <p:extLst>
      <p:ext uri="{BB962C8B-B14F-4D97-AF65-F5344CB8AC3E}">
        <p14:creationId xmlns:p14="http://schemas.microsoft.com/office/powerpoint/2010/main" val="815528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68071"/>
            <a:ext cx="2227729" cy="1477328"/>
          </a:xfrm>
          <a:prstGeom prst="rect">
            <a:avLst/>
          </a:prstGeom>
          <a:noFill/>
        </p:spPr>
        <p:txBody>
          <a:bodyPr wrap="square" rtlCol="0">
            <a:spAutoFit/>
          </a:bodyPr>
          <a:lstStyle/>
          <a:p>
            <a:pPr algn="ctr"/>
            <a:r>
              <a:rPr lang="en-CA" b="1" dirty="0"/>
              <a:t>SIX scope-related processes (activities) are described in the PMBOK 6</a:t>
            </a:r>
            <a:r>
              <a:rPr lang="en-CA" b="1" baseline="30000" dirty="0"/>
              <a:t>th</a:t>
            </a:r>
            <a:r>
              <a:rPr lang="en-CA" b="1" dirty="0"/>
              <a:t> ed. text</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418" y="126593"/>
            <a:ext cx="6124575" cy="666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0" y="6461774"/>
            <a:ext cx="3962400" cy="369332"/>
          </a:xfrm>
          <a:prstGeom prst="rect">
            <a:avLst/>
          </a:prstGeom>
          <a:noFill/>
        </p:spPr>
        <p:txBody>
          <a:bodyPr wrap="square" rtlCol="0">
            <a:spAutoFit/>
          </a:bodyPr>
          <a:lstStyle/>
          <a:p>
            <a:r>
              <a:rPr lang="en-US" dirty="0"/>
              <a:t>Source: PMBOK (6</a:t>
            </a:r>
            <a:r>
              <a:rPr lang="en-US" baseline="30000" dirty="0"/>
              <a:t>th</a:t>
            </a:r>
            <a:r>
              <a:rPr lang="en-US" dirty="0"/>
              <a:t> </a:t>
            </a:r>
            <a:r>
              <a:rPr lang="en-US" dirty="0" err="1"/>
              <a:t>ed</a:t>
            </a:r>
            <a:r>
              <a:rPr lang="en-US" dirty="0"/>
              <a:t>), pg. 130</a:t>
            </a:r>
          </a:p>
        </p:txBody>
      </p:sp>
    </p:spTree>
    <p:extLst>
      <p:ext uri="{BB962C8B-B14F-4D97-AF65-F5344CB8AC3E}">
        <p14:creationId xmlns:p14="http://schemas.microsoft.com/office/powerpoint/2010/main" val="81538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Statement of Work (SOW)</a:t>
            </a:r>
            <a:endParaRPr lang="en-CA" dirty="0"/>
          </a:p>
        </p:txBody>
      </p:sp>
      <p:sp>
        <p:nvSpPr>
          <p:cNvPr id="3" name="Content Placeholder 2"/>
          <p:cNvSpPr>
            <a:spLocks noGrp="1"/>
          </p:cNvSpPr>
          <p:nvPr>
            <p:ph type="body" sz="quarter" idx="10"/>
          </p:nvPr>
        </p:nvSpPr>
        <p:spPr/>
        <p:txBody>
          <a:bodyPr/>
          <a:lstStyle/>
          <a:p>
            <a:pPr marL="342900" indent="-342900">
              <a:buFont typeface="Arial" panose="020B0604020202020204" pitchFamily="34" charset="0"/>
              <a:buChar char="•"/>
            </a:pPr>
            <a:r>
              <a:rPr lang="en-CA" dirty="0"/>
              <a:t>A narrative description of the work to be completed</a:t>
            </a:r>
          </a:p>
          <a:p>
            <a:pPr marL="342900" indent="-342900">
              <a:buFont typeface="Arial" panose="020B0604020202020204" pitchFamily="34" charset="0"/>
              <a:buChar char="•"/>
            </a:pPr>
            <a:r>
              <a:rPr lang="en-CA" dirty="0"/>
              <a:t>Comes from senior management or the </a:t>
            </a:r>
            <a:r>
              <a:rPr lang="en-CA" i="1" dirty="0"/>
              <a:t>project sponsor</a:t>
            </a:r>
          </a:p>
          <a:p>
            <a:pPr marL="342900" indent="-342900">
              <a:buFont typeface="Arial" panose="020B0604020202020204" pitchFamily="34" charset="0"/>
              <a:buChar char="•"/>
            </a:pPr>
            <a:r>
              <a:rPr lang="en-CA" dirty="0"/>
              <a:t>One or two page document</a:t>
            </a:r>
          </a:p>
          <a:p>
            <a:endParaRPr lang="en-CA" dirty="0"/>
          </a:p>
        </p:txBody>
      </p:sp>
      <p:sp>
        <p:nvSpPr>
          <p:cNvPr id="4" name="Horizontal Scroll 3"/>
          <p:cNvSpPr/>
          <p:nvPr/>
        </p:nvSpPr>
        <p:spPr>
          <a:xfrm>
            <a:off x="6400800" y="3352800"/>
            <a:ext cx="1485900" cy="13716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last module…</a:t>
            </a:r>
          </a:p>
        </p:txBody>
      </p:sp>
    </p:spTree>
    <p:extLst>
      <p:ext uri="{BB962C8B-B14F-4D97-AF65-F5344CB8AC3E}">
        <p14:creationId xmlns:p14="http://schemas.microsoft.com/office/powerpoint/2010/main" val="382809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2" y="110711"/>
            <a:ext cx="6381023" cy="1143000"/>
          </a:xfrm>
        </p:spPr>
        <p:txBody>
          <a:bodyPr/>
          <a:lstStyle/>
          <a:p>
            <a:r>
              <a:rPr lang="en-CA"/>
              <a:t>Six Scope Processes</a:t>
            </a:r>
            <a:endParaRPr lang="en-CA" dirty="0"/>
          </a:p>
        </p:txBody>
      </p:sp>
      <p:sp>
        <p:nvSpPr>
          <p:cNvPr id="7" name="Content Placeholder 6"/>
          <p:cNvSpPr>
            <a:spLocks noGrp="1"/>
          </p:cNvSpPr>
          <p:nvPr>
            <p:ph type="body" sz="quarter" idx="10"/>
          </p:nvPr>
        </p:nvSpPr>
        <p:spPr>
          <a:xfrm>
            <a:off x="444501" y="1505972"/>
            <a:ext cx="8178800" cy="2901306"/>
          </a:xfrm>
        </p:spPr>
        <p:txBody>
          <a:bodyPr/>
          <a:lstStyle/>
          <a:p>
            <a:pPr marL="342900" indent="-342900">
              <a:buFont typeface="Arial" panose="020B0604020202020204" pitchFamily="34" charset="0"/>
              <a:buChar char="•"/>
            </a:pPr>
            <a:r>
              <a:rPr lang="en-US" sz="2000" b="1" dirty="0"/>
              <a:t>Plan Scope Management </a:t>
            </a:r>
            <a:r>
              <a:rPr lang="en-US" sz="2000" dirty="0"/>
              <a:t>– How is scope going to be managed for the project?</a:t>
            </a:r>
          </a:p>
          <a:p>
            <a:pPr marL="342900" indent="-342900">
              <a:buFont typeface="Arial" panose="020B0604020202020204" pitchFamily="34" charset="0"/>
              <a:buChar char="•"/>
            </a:pPr>
            <a:r>
              <a:rPr lang="en-US" sz="2000" b="1" dirty="0"/>
              <a:t>Collect Requirements </a:t>
            </a:r>
            <a:r>
              <a:rPr lang="en-US" sz="2000" dirty="0"/>
              <a:t>– Defining and documenting stakeholder (including client) needs, to meet the project objective</a:t>
            </a:r>
          </a:p>
          <a:p>
            <a:pPr marL="342900" indent="-342900">
              <a:buFont typeface="Arial" panose="020B0604020202020204" pitchFamily="34" charset="0"/>
              <a:buChar char="•"/>
            </a:pPr>
            <a:r>
              <a:rPr lang="en-US" sz="2000" b="1" dirty="0"/>
              <a:t>Define Scope  </a:t>
            </a:r>
            <a:r>
              <a:rPr lang="en-US" sz="2000" dirty="0"/>
              <a:t>- Produce a document (a “Scope Statement”) which is the master blueprint for the project and product</a:t>
            </a:r>
          </a:p>
          <a:p>
            <a:pPr marL="342900" indent="-342900">
              <a:buFont typeface="Arial" panose="020B0604020202020204" pitchFamily="34" charset="0"/>
              <a:buChar char="•"/>
            </a:pPr>
            <a:r>
              <a:rPr lang="en-US" sz="2000" b="1" dirty="0"/>
              <a:t>Create Work Breakdown Structure (WBS) – </a:t>
            </a:r>
            <a:r>
              <a:rPr lang="en-US" sz="2000" dirty="0"/>
              <a:t>Produce a detailed breakdown of work elements for the project</a:t>
            </a:r>
          </a:p>
          <a:p>
            <a:pPr marL="342900" indent="-342900">
              <a:buFont typeface="Arial" panose="020B0604020202020204" pitchFamily="34" charset="0"/>
              <a:buChar char="•"/>
            </a:pPr>
            <a:r>
              <a:rPr lang="en-US" sz="2000" b="1" dirty="0"/>
              <a:t>Validate Scope </a:t>
            </a:r>
            <a:r>
              <a:rPr lang="en-US" sz="2000" dirty="0"/>
              <a:t>– Obtain the approval from the client for the deliverables that are produced [Note: In the 4th edition of PMBOK, this process is called ‘Verify Scope’]</a:t>
            </a:r>
          </a:p>
          <a:p>
            <a:pPr marL="342900" indent="-342900">
              <a:buFont typeface="Arial" panose="020B0604020202020204" pitchFamily="34" charset="0"/>
              <a:buChar char="•"/>
            </a:pPr>
            <a:r>
              <a:rPr lang="en-US" sz="2000" b="1" dirty="0"/>
              <a:t>Control Scope </a:t>
            </a:r>
            <a:r>
              <a:rPr lang="en-US" sz="2000" dirty="0"/>
              <a:t>– Compare actual results to planned </a:t>
            </a:r>
            <a:br>
              <a:rPr lang="en-US" sz="2000" dirty="0"/>
            </a:br>
            <a:r>
              <a:rPr lang="en-US" sz="2000" dirty="0"/>
              <a:t>results (and investigate/correct variations)</a:t>
            </a:r>
          </a:p>
        </p:txBody>
      </p:sp>
    </p:spTree>
    <p:extLst>
      <p:ext uri="{BB962C8B-B14F-4D97-AF65-F5344CB8AC3E}">
        <p14:creationId xmlns:p14="http://schemas.microsoft.com/office/powerpoint/2010/main" val="1058139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1" y="644311"/>
            <a:ext cx="6381023" cy="654353"/>
          </a:xfrm>
        </p:spPr>
        <p:txBody>
          <a:bodyPr/>
          <a:lstStyle/>
          <a:p>
            <a:r>
              <a:rPr lang="en-CA" dirty="0"/>
              <a:t>Planning Scope Management</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23" y="1864659"/>
            <a:ext cx="8660617"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743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1" y="399746"/>
            <a:ext cx="6381023" cy="654353"/>
          </a:xfrm>
        </p:spPr>
        <p:txBody>
          <a:bodyPr/>
          <a:lstStyle/>
          <a:p>
            <a:r>
              <a:rPr lang="en-CA" dirty="0">
                <a:solidFill>
                  <a:schemeClr val="tx2">
                    <a:lumMod val="60000"/>
                    <a:lumOff val="40000"/>
                  </a:schemeClr>
                </a:solidFill>
              </a:rPr>
              <a:t>Output: Scope Management Plan</a:t>
            </a:r>
          </a:p>
        </p:txBody>
      </p:sp>
      <p:sp>
        <p:nvSpPr>
          <p:cNvPr id="3" name="Content Placeholder 2"/>
          <p:cNvSpPr>
            <a:spLocks noGrp="1"/>
          </p:cNvSpPr>
          <p:nvPr>
            <p:ph type="body" sz="quarter" idx="10"/>
          </p:nvPr>
        </p:nvSpPr>
        <p:spPr>
          <a:xfrm>
            <a:off x="197427" y="1233313"/>
            <a:ext cx="8676409" cy="5323351"/>
          </a:xfrm>
        </p:spPr>
        <p:txBody>
          <a:bodyPr/>
          <a:lstStyle/>
          <a:p>
            <a:pPr marL="342900" indent="-342900">
              <a:buFont typeface="Arial" panose="020B0604020202020204" pitchFamily="34" charset="0"/>
              <a:buChar char="•"/>
            </a:pPr>
            <a:r>
              <a:rPr lang="en-CA" dirty="0"/>
              <a:t>Describes how the scope will be defined, developed, monitored, controlled, and verified</a:t>
            </a:r>
          </a:p>
          <a:p>
            <a:pPr lvl="1"/>
            <a:r>
              <a:rPr lang="en-CA" sz="2000" dirty="0"/>
              <a:t>How will the detailed scope statement be prepared? When will it be created? With what resources? Who will participate in its creation and who will approve it?</a:t>
            </a:r>
          </a:p>
          <a:p>
            <a:pPr lvl="1"/>
            <a:r>
              <a:rPr lang="en-CA" sz="2000" dirty="0"/>
              <a:t>How will the Work Breakdown structure be prepared? When will it be created? With what resources? Who will participate in its creation and who will approve it?</a:t>
            </a:r>
          </a:p>
          <a:p>
            <a:pPr lvl="1"/>
            <a:r>
              <a:rPr lang="en-CA" sz="2000" dirty="0"/>
              <a:t>How will deliverables be accepted? Who determines acceptance criteria? How do we contact them? When will acceptance happen?</a:t>
            </a:r>
          </a:p>
          <a:p>
            <a:pPr lvl="1"/>
            <a:r>
              <a:rPr lang="en-CA" sz="2000" dirty="0"/>
              <a:t>How will requests for changes to scope be handled? Are there forms or procedures that we need to adopt? Who is allowed to approve changes? Are there guidelines or timelines for the process?</a:t>
            </a:r>
          </a:p>
          <a:p>
            <a:pPr lvl="1"/>
            <a:r>
              <a:rPr lang="en-CA" sz="2000" dirty="0"/>
              <a:t>Roles and responsibilities of project team members </a:t>
            </a:r>
            <a:br>
              <a:rPr lang="en-CA" sz="2000" dirty="0"/>
            </a:br>
            <a:r>
              <a:rPr lang="en-CA" sz="2000" dirty="0"/>
              <a:t>and relevant stakeholders</a:t>
            </a:r>
          </a:p>
          <a:p>
            <a:pPr lvl="1"/>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1843421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795" y="789035"/>
            <a:ext cx="7208205" cy="654353"/>
          </a:xfrm>
        </p:spPr>
        <p:txBody>
          <a:bodyPr>
            <a:normAutofit/>
          </a:bodyPr>
          <a:lstStyle/>
          <a:p>
            <a:r>
              <a:rPr lang="en-CA" dirty="0">
                <a:solidFill>
                  <a:schemeClr val="tx2">
                    <a:lumMod val="60000"/>
                    <a:lumOff val="40000"/>
                  </a:schemeClr>
                </a:solidFill>
              </a:rPr>
              <a:t>Output: Requirements Management Plan</a:t>
            </a:r>
          </a:p>
        </p:txBody>
      </p:sp>
      <p:sp>
        <p:nvSpPr>
          <p:cNvPr id="3" name="Content Placeholder 2"/>
          <p:cNvSpPr>
            <a:spLocks noGrp="1"/>
          </p:cNvSpPr>
          <p:nvPr>
            <p:ph type="body" sz="quarter" idx="10"/>
          </p:nvPr>
        </p:nvSpPr>
        <p:spPr>
          <a:xfrm>
            <a:off x="645459" y="1703213"/>
            <a:ext cx="8157882" cy="3628707"/>
          </a:xfrm>
        </p:spPr>
        <p:txBody>
          <a:bodyPr/>
          <a:lstStyle/>
          <a:p>
            <a:pPr marL="342900" indent="-342900">
              <a:buFont typeface="Arial" panose="020B0604020202020204" pitchFamily="34" charset="0"/>
              <a:buChar char="•"/>
            </a:pPr>
            <a:r>
              <a:rPr lang="en-CA" dirty="0">
                <a:latin typeface="+mj-lt"/>
              </a:rPr>
              <a:t>Describes how the requirements will be identified, analyzed, documented, and managed. will be defined, developed, monitored, controlled, and verified</a:t>
            </a:r>
          </a:p>
          <a:p>
            <a:pPr lvl="1"/>
            <a:r>
              <a:rPr lang="en-CA" dirty="0">
                <a:latin typeface="+mj-lt"/>
              </a:rPr>
              <a:t>How will requirements activities be planned, tracked through the project life cycle, and reported?</a:t>
            </a:r>
          </a:p>
          <a:p>
            <a:pPr lvl="1"/>
            <a:r>
              <a:rPr lang="en-CA" dirty="0">
                <a:latin typeface="+mj-lt"/>
              </a:rPr>
              <a:t>Who will be involved in each of these tasks?</a:t>
            </a:r>
          </a:p>
          <a:p>
            <a:pPr lvl="1"/>
            <a:r>
              <a:rPr lang="en-CA" dirty="0">
                <a:latin typeface="+mj-lt"/>
              </a:rPr>
              <a:t>How are priorities to be determined?</a:t>
            </a:r>
          </a:p>
          <a:p>
            <a:pPr lvl="1"/>
            <a:r>
              <a:rPr lang="en-CA" dirty="0">
                <a:latin typeface="+mj-lt"/>
              </a:rPr>
              <a:t>Roles and Responsibilities</a:t>
            </a:r>
          </a:p>
          <a:p>
            <a:endParaRPr lang="en-CA" dirty="0">
              <a:latin typeface="+mj-lt"/>
            </a:endParaRPr>
          </a:p>
          <a:p>
            <a:endParaRPr lang="en-CA" dirty="0">
              <a:latin typeface="+mj-lt"/>
            </a:endParaRPr>
          </a:p>
          <a:p>
            <a:endParaRPr lang="en-CA" dirty="0">
              <a:latin typeface="+mj-lt"/>
            </a:endParaRPr>
          </a:p>
          <a:p>
            <a:endParaRPr lang="en-CA" dirty="0">
              <a:latin typeface="+mj-lt"/>
            </a:endParaRPr>
          </a:p>
          <a:p>
            <a:endParaRPr lang="en-CA" dirty="0">
              <a:latin typeface="+mj-lt"/>
            </a:endParaRPr>
          </a:p>
          <a:p>
            <a:endParaRPr lang="en-CA" dirty="0">
              <a:latin typeface="+mj-lt"/>
            </a:endParaRPr>
          </a:p>
        </p:txBody>
      </p:sp>
    </p:spTree>
    <p:extLst>
      <p:ext uri="{BB962C8B-B14F-4D97-AF65-F5344CB8AC3E}">
        <p14:creationId xmlns:p14="http://schemas.microsoft.com/office/powerpoint/2010/main" val="462549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43" y="92638"/>
            <a:ext cx="6381023" cy="954107"/>
          </a:xfrm>
        </p:spPr>
        <p:txBody>
          <a:bodyPr/>
          <a:lstStyle/>
          <a:p>
            <a:r>
              <a:rPr lang="en-CA" dirty="0"/>
              <a:t>Roles and Responsibilities</a:t>
            </a:r>
          </a:p>
        </p:txBody>
      </p:sp>
      <p:graphicFrame>
        <p:nvGraphicFramePr>
          <p:cNvPr id="3" name="Object 2"/>
          <p:cNvGraphicFramePr>
            <a:graphicFrameLocks noChangeAspect="1"/>
          </p:cNvGraphicFramePr>
          <p:nvPr>
            <p:extLst>
              <p:ext uri="{D42A27DB-BD31-4B8C-83A1-F6EECF244321}">
                <p14:modId xmlns:p14="http://schemas.microsoft.com/office/powerpoint/2010/main" val="2711117381"/>
              </p:ext>
            </p:extLst>
          </p:nvPr>
        </p:nvGraphicFramePr>
        <p:xfrm>
          <a:off x="226835" y="2264748"/>
          <a:ext cx="8632157" cy="3827294"/>
        </p:xfrm>
        <a:graphic>
          <a:graphicData uri="http://schemas.openxmlformats.org/presentationml/2006/ole">
            <mc:AlternateContent xmlns:mc="http://schemas.openxmlformats.org/markup-compatibility/2006">
              <mc:Choice xmlns:v="urn:schemas-microsoft-com:vml" Requires="v">
                <p:oleObj name="Worksheet" r:id="rId3" imgW="9210624" imgH="3171960" progId="Excel.Sheet.8">
                  <p:embed/>
                </p:oleObj>
              </mc:Choice>
              <mc:Fallback>
                <p:oleObj name="Worksheet" r:id="rId3" imgW="9210624" imgH="3171960" progId="Excel.Sheet.8">
                  <p:embed/>
                  <p:pic>
                    <p:nvPicPr>
                      <p:cNvPr id="0" name=""/>
                      <p:cNvPicPr/>
                      <p:nvPr/>
                    </p:nvPicPr>
                    <p:blipFill>
                      <a:blip r:embed="rId4"/>
                      <a:stretch>
                        <a:fillRect/>
                      </a:stretch>
                    </p:blipFill>
                    <p:spPr>
                      <a:xfrm>
                        <a:off x="226835" y="2264748"/>
                        <a:ext cx="8632157" cy="3827294"/>
                      </a:xfrm>
                      <a:prstGeom prst="rect">
                        <a:avLst/>
                      </a:prstGeom>
                    </p:spPr>
                  </p:pic>
                </p:oleObj>
              </mc:Fallback>
            </mc:AlternateContent>
          </a:graphicData>
        </a:graphic>
      </p:graphicFrame>
      <p:sp>
        <p:nvSpPr>
          <p:cNvPr id="4" name="Rectangle 3"/>
          <p:cNvSpPr/>
          <p:nvPr/>
        </p:nvSpPr>
        <p:spPr>
          <a:xfrm>
            <a:off x="762000" y="1361673"/>
            <a:ext cx="7543800" cy="954107"/>
          </a:xfrm>
          <a:prstGeom prst="rect">
            <a:avLst/>
          </a:prstGeom>
        </p:spPr>
        <p:txBody>
          <a:bodyPr wrap="square">
            <a:spAutoFit/>
          </a:bodyPr>
          <a:lstStyle/>
          <a:p>
            <a:r>
              <a:rPr lang="en-CA" sz="2800" dirty="0"/>
              <a:t>Can be organized into </a:t>
            </a:r>
            <a:r>
              <a:rPr lang="en-CA" sz="2800" b="1" dirty="0"/>
              <a:t>RACI Chart </a:t>
            </a:r>
            <a:r>
              <a:rPr lang="en-CA" sz="2800" dirty="0"/>
              <a:t>- Responsible, Accountable, Consult, Inform</a:t>
            </a:r>
          </a:p>
        </p:txBody>
      </p:sp>
      <p:sp>
        <p:nvSpPr>
          <p:cNvPr id="5" name="Explosion: 14 Points 4">
            <a:extLst>
              <a:ext uri="{FF2B5EF4-FFF2-40B4-BE49-F238E27FC236}">
                <a16:creationId xmlns:a16="http://schemas.microsoft.com/office/drawing/2014/main" id="{95E1E8F8-5C6D-6F6B-8498-028A4223E462}"/>
              </a:ext>
            </a:extLst>
          </p:cNvPr>
          <p:cNvSpPr/>
          <p:nvPr/>
        </p:nvSpPr>
        <p:spPr>
          <a:xfrm>
            <a:off x="1315687" y="4846595"/>
            <a:ext cx="5348844" cy="1978828"/>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200" dirty="0">
                <a:solidFill>
                  <a:schemeClr val="tx1"/>
                </a:solidFill>
              </a:rPr>
              <a:t>Understand how these charts are designed AND how they can be used to  identify potential problems (see videos next slide)</a:t>
            </a:r>
          </a:p>
        </p:txBody>
      </p:sp>
    </p:spTree>
    <p:extLst>
      <p:ext uri="{BB962C8B-B14F-4D97-AF65-F5344CB8AC3E}">
        <p14:creationId xmlns:p14="http://schemas.microsoft.com/office/powerpoint/2010/main" val="970888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1953" y="869646"/>
            <a:ext cx="4665971" cy="654353"/>
          </a:xfrm>
        </p:spPr>
        <p:txBody>
          <a:bodyPr/>
          <a:lstStyle/>
          <a:p>
            <a:r>
              <a:rPr lang="en-CA" dirty="0"/>
              <a:t>RACI Charts</a:t>
            </a:r>
          </a:p>
        </p:txBody>
      </p:sp>
      <p:sp>
        <p:nvSpPr>
          <p:cNvPr id="5" name="Rectangle 4">
            <a:hlinkClick r:id="rId3"/>
          </p:cNvPr>
          <p:cNvSpPr/>
          <p:nvPr/>
        </p:nvSpPr>
        <p:spPr>
          <a:xfrm>
            <a:off x="2442244" y="4372441"/>
            <a:ext cx="5673055" cy="369332"/>
          </a:xfrm>
          <a:prstGeom prst="rect">
            <a:avLst/>
          </a:prstGeom>
        </p:spPr>
        <p:txBody>
          <a:bodyPr wrap="square">
            <a:spAutoFit/>
          </a:bodyPr>
          <a:lstStyle/>
          <a:p>
            <a:r>
              <a:rPr lang="en-CA" dirty="0"/>
              <a:t>https://www.youtube.com/watch?v=MhowzlmvhlI</a:t>
            </a:r>
          </a:p>
        </p:txBody>
      </p:sp>
      <p:sp>
        <p:nvSpPr>
          <p:cNvPr id="6" name="TextBox 5"/>
          <p:cNvSpPr txBox="1"/>
          <p:nvPr/>
        </p:nvSpPr>
        <p:spPr>
          <a:xfrm>
            <a:off x="1066800" y="3642549"/>
            <a:ext cx="6619504" cy="523220"/>
          </a:xfrm>
          <a:prstGeom prst="rect">
            <a:avLst/>
          </a:prstGeom>
          <a:noFill/>
        </p:spPr>
        <p:txBody>
          <a:bodyPr wrap="none" rtlCol="0">
            <a:spAutoFit/>
          </a:bodyPr>
          <a:lstStyle/>
          <a:p>
            <a:r>
              <a:rPr lang="en-CA" sz="2800" dirty="0"/>
              <a:t>3-minute </a:t>
            </a:r>
            <a:r>
              <a:rPr lang="en-CA" sz="2800" dirty="0" err="1"/>
              <a:t>Youtube</a:t>
            </a:r>
            <a:r>
              <a:rPr lang="en-CA" sz="2800" dirty="0"/>
              <a:t> video about RACI charts…</a:t>
            </a:r>
          </a:p>
        </p:txBody>
      </p:sp>
      <p:sp>
        <p:nvSpPr>
          <p:cNvPr id="7" name="TextBox 6">
            <a:hlinkClick r:id="rId4"/>
          </p:cNvPr>
          <p:cNvSpPr txBox="1"/>
          <p:nvPr/>
        </p:nvSpPr>
        <p:spPr>
          <a:xfrm>
            <a:off x="2427574" y="2612161"/>
            <a:ext cx="5397247" cy="369332"/>
          </a:xfrm>
          <a:prstGeom prst="rect">
            <a:avLst/>
          </a:prstGeom>
          <a:noFill/>
        </p:spPr>
        <p:txBody>
          <a:bodyPr wrap="none" rtlCol="0">
            <a:spAutoFit/>
          </a:bodyPr>
          <a:lstStyle/>
          <a:p>
            <a:r>
              <a:rPr lang="en-CA" dirty="0"/>
              <a:t>https://www.youtube.com/watch?v=1U2gngDxFkc</a:t>
            </a:r>
          </a:p>
        </p:txBody>
      </p:sp>
      <p:sp>
        <p:nvSpPr>
          <p:cNvPr id="8" name="TextBox 7"/>
          <p:cNvSpPr txBox="1"/>
          <p:nvPr/>
        </p:nvSpPr>
        <p:spPr>
          <a:xfrm>
            <a:off x="1080541" y="2042349"/>
            <a:ext cx="6619504" cy="523220"/>
          </a:xfrm>
          <a:prstGeom prst="rect">
            <a:avLst/>
          </a:prstGeom>
          <a:noFill/>
        </p:spPr>
        <p:txBody>
          <a:bodyPr wrap="none" rtlCol="0">
            <a:spAutoFit/>
          </a:bodyPr>
          <a:lstStyle/>
          <a:p>
            <a:r>
              <a:rPr lang="en-CA" sz="2800" dirty="0"/>
              <a:t>5-minute </a:t>
            </a:r>
            <a:r>
              <a:rPr lang="en-CA" sz="2800" dirty="0" err="1"/>
              <a:t>Youtube</a:t>
            </a:r>
            <a:r>
              <a:rPr lang="en-CA" sz="2800" dirty="0"/>
              <a:t> video about RACI charts…</a:t>
            </a:r>
          </a:p>
        </p:txBody>
      </p:sp>
    </p:spTree>
    <p:extLst>
      <p:ext uri="{BB962C8B-B14F-4D97-AF65-F5344CB8AC3E}">
        <p14:creationId xmlns:p14="http://schemas.microsoft.com/office/powerpoint/2010/main" val="1680678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086" y="44657"/>
            <a:ext cx="6381023" cy="1143000"/>
          </a:xfrm>
        </p:spPr>
        <p:txBody>
          <a:bodyPr/>
          <a:lstStyle/>
          <a:p>
            <a:r>
              <a:rPr lang="en-CA" dirty="0"/>
              <a:t>Document flow</a:t>
            </a:r>
          </a:p>
        </p:txBody>
      </p:sp>
      <p:pic>
        <p:nvPicPr>
          <p:cNvPr id="5" name="Picture 2" descr="C:\Users\d_mckenna4\AppData\Local\Microsoft\Windows\Temporary Internet Files\Content.IE5\SVLPPLMD\MC90043259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1828572" cy="18285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76357" y="4267200"/>
            <a:ext cx="2552643" cy="92333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SOW (the idea for the project – completed before the project starts)</a:t>
            </a:r>
          </a:p>
        </p:txBody>
      </p:sp>
      <p:pic>
        <p:nvPicPr>
          <p:cNvPr id="14338" name="Picture 2" descr="http://www.offthespottingbox.com/images/Idea_Ma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752714" cy="259040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685686" y="2967620"/>
            <a:ext cx="533514" cy="7661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V="1">
            <a:off x="2894462" y="2847131"/>
            <a:ext cx="839338" cy="38865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 name="Picture 2" descr="C:\Users\d_mckenna4\AppData\Local\Microsoft\Windows\Temporary Internet Files\Content.IE5\SVLPPLMD\MC90043259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39238"/>
            <a:ext cx="1828572" cy="18285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962400" y="2979181"/>
            <a:ext cx="1752771" cy="1754326"/>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Project Charter (the document that formally authorizes and initiates the project)</a:t>
            </a:r>
          </a:p>
        </p:txBody>
      </p:sp>
      <p:pic>
        <p:nvPicPr>
          <p:cNvPr id="13" name="Picture 2" descr="C:\Users\d_mckenna4\AppData\Local\Microsoft\Windows\Temporary Internet Files\Content.IE5\SVLPPLMD\MC90043259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61433"/>
            <a:ext cx="1828572" cy="18285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614036" y="3381435"/>
            <a:ext cx="1645672"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Management Plan(s)</a:t>
            </a:r>
          </a:p>
        </p:txBody>
      </p:sp>
      <p:cxnSp>
        <p:nvCxnSpPr>
          <p:cNvPr id="16" name="Straight Arrow Connector 15"/>
          <p:cNvCxnSpPr/>
          <p:nvPr/>
        </p:nvCxnSpPr>
        <p:spPr>
          <a:xfrm>
            <a:off x="6128454" y="2588027"/>
            <a:ext cx="571059" cy="259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0" y="5562600"/>
            <a:ext cx="6057786" cy="1200329"/>
          </a:xfrm>
          <a:prstGeom prst="rect">
            <a:avLst/>
          </a:prstGeom>
          <a:noFill/>
        </p:spPr>
        <p:txBody>
          <a:bodyPr wrap="square" rtlCol="0">
            <a:spAutoFit/>
          </a:bodyPr>
          <a:lstStyle/>
          <a:p>
            <a:r>
              <a:rPr lang="en-US" sz="3200" b="1" i="1" dirty="0">
                <a:solidFill>
                  <a:srgbClr val="C00000"/>
                </a:solidFill>
              </a:rPr>
              <a:t>“PROGRESSIVE ELABORATION” </a:t>
            </a:r>
            <a:r>
              <a:rPr lang="en-US" sz="2000" b="1" i="1" dirty="0"/>
              <a:t>(more detail about the project is added as </a:t>
            </a:r>
          </a:p>
          <a:p>
            <a:r>
              <a:rPr lang="en-US" sz="2000" b="1" i="1" dirty="0"/>
              <a:t>we proceed from one document to the next)</a:t>
            </a:r>
          </a:p>
        </p:txBody>
      </p:sp>
    </p:spTree>
    <p:extLst>
      <p:ext uri="{BB962C8B-B14F-4D97-AF65-F5344CB8AC3E}">
        <p14:creationId xmlns:p14="http://schemas.microsoft.com/office/powerpoint/2010/main" val="74315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The Project Charter</a:t>
            </a:r>
            <a:endParaRPr lang="en-CA" dirty="0"/>
          </a:p>
        </p:txBody>
      </p:sp>
      <p:sp>
        <p:nvSpPr>
          <p:cNvPr id="3" name="Content Placeholder 2"/>
          <p:cNvSpPr>
            <a:spLocks noGrp="1"/>
          </p:cNvSpPr>
          <p:nvPr>
            <p:ph type="body" sz="quarter" idx="10"/>
          </p:nvPr>
        </p:nvSpPr>
        <p:spPr>
          <a:xfrm>
            <a:off x="1146901" y="1703213"/>
            <a:ext cx="7251511" cy="3628707"/>
          </a:xfrm>
        </p:spPr>
        <p:txBody>
          <a:bodyPr/>
          <a:lstStyle/>
          <a:p>
            <a:pPr marL="342900" indent="-342900">
              <a:buFont typeface="Arial" panose="020B0604020202020204" pitchFamily="34" charset="0"/>
              <a:buChar char="•"/>
            </a:pPr>
            <a:r>
              <a:rPr lang="en-CA" dirty="0"/>
              <a:t>A document that formally authorizes a project (or phase)</a:t>
            </a:r>
          </a:p>
          <a:p>
            <a:pPr marL="342900" indent="-342900">
              <a:buFont typeface="Arial" panose="020B0604020202020204" pitchFamily="34" charset="0"/>
              <a:buChar char="•"/>
            </a:pPr>
            <a:r>
              <a:rPr lang="en-CA" dirty="0"/>
              <a:t>It establishes a partnership between the performing organization and requesting organization (external: customer)</a:t>
            </a:r>
          </a:p>
          <a:p>
            <a:pPr marL="342900" indent="-342900">
              <a:buFont typeface="Arial" panose="020B0604020202020204" pitchFamily="34" charset="0"/>
              <a:buChar char="•"/>
            </a:pPr>
            <a:r>
              <a:rPr lang="en-CA" dirty="0"/>
              <a:t>Formally initiates the project</a:t>
            </a:r>
          </a:p>
          <a:p>
            <a:pPr marL="342900" indent="-342900">
              <a:buFont typeface="Arial" panose="020B0604020202020204" pitchFamily="34" charset="0"/>
              <a:buChar char="•"/>
            </a:pPr>
            <a:r>
              <a:rPr lang="en-CA" dirty="0"/>
              <a:t>Assign a Project Manager</a:t>
            </a:r>
          </a:p>
          <a:p>
            <a:endParaRPr lang="en-CA" dirty="0"/>
          </a:p>
        </p:txBody>
      </p:sp>
      <p:sp>
        <p:nvSpPr>
          <p:cNvPr id="5" name="Horizontal Scroll 4"/>
          <p:cNvSpPr/>
          <p:nvPr/>
        </p:nvSpPr>
        <p:spPr>
          <a:xfrm>
            <a:off x="152400" y="-76200"/>
            <a:ext cx="1485900" cy="13716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last module…</a:t>
            </a:r>
          </a:p>
        </p:txBody>
      </p:sp>
    </p:spTree>
    <p:extLst>
      <p:ext uri="{BB962C8B-B14F-4D97-AF65-F5344CB8AC3E}">
        <p14:creationId xmlns:p14="http://schemas.microsoft.com/office/powerpoint/2010/main" val="185246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4661DC-D0A1-9D2B-22E9-B4FCAA802752}"/>
              </a:ext>
            </a:extLst>
          </p:cNvPr>
          <p:cNvSpPr>
            <a:spLocks noGrp="1"/>
          </p:cNvSpPr>
          <p:nvPr>
            <p:ph type="body" sz="quarter" idx="10"/>
          </p:nvPr>
        </p:nvSpPr>
        <p:spPr>
          <a:xfrm>
            <a:off x="471849" y="1073705"/>
            <a:ext cx="8435083" cy="5394827"/>
          </a:xfrm>
        </p:spPr>
        <p:txBody>
          <a:bodyPr/>
          <a:lstStyle/>
          <a:p>
            <a:r>
              <a:rPr lang="en-CA" sz="2400" dirty="0"/>
              <a:t>For the </a:t>
            </a:r>
            <a:r>
              <a:rPr lang="en-CA" dirty="0"/>
              <a:t>mid-term and final exams in this course:</a:t>
            </a:r>
          </a:p>
          <a:p>
            <a:r>
              <a:rPr lang="en-CA" sz="2400" dirty="0"/>
              <a:t>You will </a:t>
            </a:r>
            <a:r>
              <a:rPr lang="en-CA" sz="2400" dirty="0">
                <a:solidFill>
                  <a:srgbClr val="C00000"/>
                </a:solidFill>
              </a:rPr>
              <a:t>NOT</a:t>
            </a:r>
            <a:r>
              <a:rPr lang="en-CA" sz="2400" dirty="0"/>
              <a:t> need to memorize </a:t>
            </a:r>
            <a:r>
              <a:rPr lang="en-CA" sz="2400" u="sng" dirty="0"/>
              <a:t>every</a:t>
            </a:r>
            <a:r>
              <a:rPr lang="en-CA" sz="2400" dirty="0"/>
              <a:t> input, tool &amp; technique, and output (ITTO) for the processes we </a:t>
            </a:r>
            <a:r>
              <a:rPr lang="en-CA" dirty="0"/>
              <a:t>learn in each module</a:t>
            </a:r>
            <a:r>
              <a:rPr lang="en-CA" sz="2400" dirty="0"/>
              <a:t>. </a:t>
            </a:r>
          </a:p>
          <a:p>
            <a:pPr algn="ctr"/>
            <a:r>
              <a:rPr lang="en-CA" sz="3600" dirty="0"/>
              <a:t>But! </a:t>
            </a:r>
          </a:p>
          <a:p>
            <a:r>
              <a:rPr lang="en-CA" sz="2400" dirty="0"/>
              <a:t>You </a:t>
            </a:r>
            <a:r>
              <a:rPr lang="en-CA" sz="2400" dirty="0">
                <a:solidFill>
                  <a:srgbClr val="C00000"/>
                </a:solidFill>
              </a:rPr>
              <a:t>WILL</a:t>
            </a:r>
            <a:r>
              <a:rPr lang="en-CA" sz="2400" dirty="0"/>
              <a:t> need to memorize </a:t>
            </a:r>
            <a:r>
              <a:rPr lang="en-CA" sz="2400" u="sng" dirty="0"/>
              <a:t>some</a:t>
            </a:r>
            <a:r>
              <a:rPr lang="en-CA" sz="2400" dirty="0"/>
              <a:t> ITTOs for the exams - they will be highlighted in </a:t>
            </a:r>
            <a:r>
              <a:rPr lang="en-CA" sz="2400" u="sng" dirty="0">
                <a:solidFill>
                  <a:schemeClr val="tx2">
                    <a:lumMod val="60000"/>
                    <a:lumOff val="40000"/>
                  </a:schemeClr>
                </a:solidFill>
              </a:rPr>
              <a:t>BLUE FONT </a:t>
            </a:r>
            <a:r>
              <a:rPr lang="en-CA" sz="2400" dirty="0"/>
              <a:t>in the PowerPoint slides.</a:t>
            </a:r>
          </a:p>
          <a:p>
            <a:endParaRPr lang="en-CA" sz="1200" dirty="0"/>
          </a:p>
          <a:p>
            <a:r>
              <a:rPr lang="en-CA" i="1" dirty="0"/>
              <a:t>If an ITTO is NOT highlighted in BLUE FONT in the course PowerPoint slides, then you are NOT required to memorize it when studying for the mid-term or final exam.</a:t>
            </a:r>
            <a:endParaRPr lang="en-CA" dirty="0"/>
          </a:p>
        </p:txBody>
      </p:sp>
      <p:sp>
        <p:nvSpPr>
          <p:cNvPr id="4" name="Title 1">
            <a:extLst>
              <a:ext uri="{FF2B5EF4-FFF2-40B4-BE49-F238E27FC236}">
                <a16:creationId xmlns:a16="http://schemas.microsoft.com/office/drawing/2014/main" id="{A2991EDE-FC0D-2F02-71FF-37D196FB831B}"/>
              </a:ext>
            </a:extLst>
          </p:cNvPr>
          <p:cNvSpPr>
            <a:spLocks noGrp="1"/>
          </p:cNvSpPr>
          <p:nvPr>
            <p:ph type="title"/>
          </p:nvPr>
        </p:nvSpPr>
        <p:spPr>
          <a:xfrm>
            <a:off x="1381125" y="510381"/>
            <a:ext cx="6381750" cy="516908"/>
          </a:xfrm>
        </p:spPr>
        <p:txBody>
          <a:bodyPr>
            <a:noAutofit/>
          </a:bodyPr>
          <a:lstStyle/>
          <a:p>
            <a:pPr algn="ctr"/>
            <a:r>
              <a:rPr lang="en-CA" sz="3200" dirty="0"/>
              <a:t>REMINDER TO STUDENTS!</a:t>
            </a:r>
            <a:endParaRPr lang="en-CA" sz="3200" cap="none" dirty="0"/>
          </a:p>
        </p:txBody>
      </p:sp>
      <p:sp>
        <p:nvSpPr>
          <p:cNvPr id="5" name="TextBox 4">
            <a:extLst>
              <a:ext uri="{FF2B5EF4-FFF2-40B4-BE49-F238E27FC236}">
                <a16:creationId xmlns:a16="http://schemas.microsoft.com/office/drawing/2014/main" id="{5B1AC0E0-E8C3-61B0-D6CC-92CBD98CE269}"/>
              </a:ext>
            </a:extLst>
          </p:cNvPr>
          <p:cNvSpPr txBox="1"/>
          <p:nvPr/>
        </p:nvSpPr>
        <p:spPr>
          <a:xfrm>
            <a:off x="293511" y="383822"/>
            <a:ext cx="1436740" cy="369332"/>
          </a:xfrm>
          <a:prstGeom prst="rect">
            <a:avLst/>
          </a:prstGeom>
          <a:solidFill>
            <a:srgbClr val="FFFF00"/>
          </a:solidFill>
        </p:spPr>
        <p:txBody>
          <a:bodyPr wrap="none" rtlCol="0">
            <a:spAutoFit/>
          </a:bodyPr>
          <a:lstStyle/>
          <a:p>
            <a:r>
              <a:rPr lang="en-CA" dirty="0"/>
              <a:t>IMPORTANT!</a:t>
            </a:r>
          </a:p>
        </p:txBody>
      </p:sp>
      <p:sp>
        <p:nvSpPr>
          <p:cNvPr id="2" name="Horizontal Scroll 4">
            <a:extLst>
              <a:ext uri="{FF2B5EF4-FFF2-40B4-BE49-F238E27FC236}">
                <a16:creationId xmlns:a16="http://schemas.microsoft.com/office/drawing/2014/main" id="{E6F7C448-4261-98A3-9305-5A6632D3DE40}"/>
              </a:ext>
            </a:extLst>
          </p:cNvPr>
          <p:cNvSpPr/>
          <p:nvPr/>
        </p:nvSpPr>
        <p:spPr>
          <a:xfrm>
            <a:off x="7470192" y="83035"/>
            <a:ext cx="1436739" cy="118465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last module…</a:t>
            </a:r>
          </a:p>
        </p:txBody>
      </p:sp>
    </p:spTree>
    <p:extLst>
      <p:ext uri="{BB962C8B-B14F-4D97-AF65-F5344CB8AC3E}">
        <p14:creationId xmlns:p14="http://schemas.microsoft.com/office/powerpoint/2010/main" val="65594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248501" y="1562101"/>
            <a:ext cx="6803299" cy="4354020"/>
          </a:xfrm>
        </p:spPr>
        <p:txBody>
          <a:bodyPr/>
          <a:lstStyle/>
          <a:p>
            <a:pPr algn="ctr"/>
            <a:r>
              <a:rPr lang="en-CA" sz="3200" dirty="0"/>
              <a:t>Careful planning is required so that project objectives will be met</a:t>
            </a:r>
            <a:br>
              <a:rPr lang="en-CA" sz="3200" dirty="0"/>
            </a:br>
            <a:br>
              <a:rPr lang="en-CA" sz="3200" dirty="0"/>
            </a:br>
            <a:r>
              <a:rPr lang="en-CA" sz="3200" dirty="0"/>
              <a:t>The Project Manager is responsible for planning</a:t>
            </a:r>
            <a:endParaRPr lang="en-US" sz="3200" dirty="0"/>
          </a:p>
        </p:txBody>
      </p:sp>
    </p:spTree>
    <p:extLst>
      <p:ext uri="{BB962C8B-B14F-4D97-AF65-F5344CB8AC3E}">
        <p14:creationId xmlns:p14="http://schemas.microsoft.com/office/powerpoint/2010/main" val="69670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1" y="647093"/>
            <a:ext cx="6381023" cy="654353"/>
          </a:xfrm>
        </p:spPr>
        <p:txBody>
          <a:bodyPr/>
          <a:lstStyle/>
          <a:p>
            <a:r>
              <a:rPr lang="en-CA" dirty="0"/>
              <a:t>Project life cycle</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767" y="1301446"/>
            <a:ext cx="6358327" cy="5224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1591" y="2278710"/>
            <a:ext cx="2226176" cy="4247317"/>
          </a:xfrm>
          <a:prstGeom prst="rect">
            <a:avLst/>
          </a:prstGeom>
          <a:solidFill>
            <a:schemeClr val="bg1"/>
          </a:solidFill>
          <a:ln>
            <a:solidFill>
              <a:srgbClr val="C00000"/>
            </a:solidFill>
          </a:ln>
        </p:spPr>
        <p:txBody>
          <a:bodyPr wrap="square" rtlCol="0">
            <a:spAutoFit/>
          </a:bodyPr>
          <a:lstStyle/>
          <a:p>
            <a:r>
              <a:rPr lang="en-CA" dirty="0"/>
              <a:t>Note that some documents are prepared before the project starts. We will learn about many more project documents in this course and in the program…</a:t>
            </a:r>
          </a:p>
          <a:p>
            <a:endParaRPr lang="en-CA" dirty="0"/>
          </a:p>
          <a:p>
            <a:endParaRPr lang="en-CA" dirty="0"/>
          </a:p>
          <a:p>
            <a:endParaRPr lang="en-CA" dirty="0"/>
          </a:p>
          <a:p>
            <a:r>
              <a:rPr lang="en-CA" dirty="0"/>
              <a:t>Figure 1-8 from PMBOK 6</a:t>
            </a:r>
            <a:r>
              <a:rPr lang="en-CA" baseline="30000" dirty="0"/>
              <a:t>th</a:t>
            </a:r>
            <a:r>
              <a:rPr lang="en-CA" dirty="0"/>
              <a:t> ed. (p. 30)</a:t>
            </a:r>
          </a:p>
        </p:txBody>
      </p:sp>
    </p:spTree>
    <p:extLst>
      <p:ext uri="{BB962C8B-B14F-4D97-AF65-F5344CB8AC3E}">
        <p14:creationId xmlns:p14="http://schemas.microsoft.com/office/powerpoint/2010/main" val="16458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852" y="597082"/>
            <a:ext cx="6381023" cy="654353"/>
          </a:xfrm>
        </p:spPr>
        <p:txBody>
          <a:bodyPr>
            <a:normAutofit fontScale="90000"/>
          </a:bodyPr>
          <a:lstStyle/>
          <a:p>
            <a:r>
              <a:rPr lang="en-CA" dirty="0"/>
              <a:t>Waterfall vs. Agile project life cycles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9" y="2565993"/>
            <a:ext cx="8976282" cy="165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9" y="1495275"/>
            <a:ext cx="878869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998702" y="5095472"/>
            <a:ext cx="3858862" cy="1754326"/>
          </a:xfrm>
          <a:prstGeom prst="rect">
            <a:avLst/>
          </a:prstGeom>
          <a:solidFill>
            <a:schemeClr val="bg1"/>
          </a:solidFill>
          <a:ln>
            <a:solidFill>
              <a:srgbClr val="C00000"/>
            </a:solidFill>
          </a:ln>
        </p:spPr>
        <p:txBody>
          <a:bodyPr wrap="square" rtlCol="0">
            <a:spAutoFit/>
          </a:bodyPr>
          <a:lstStyle/>
          <a:p>
            <a:r>
              <a:rPr lang="en-CA" b="1" dirty="0"/>
              <a:t>Agile (or adaptive, or iterative) projects </a:t>
            </a:r>
            <a:r>
              <a:rPr lang="en-CA" dirty="0"/>
              <a:t>use a different methodology, with successive planning/execution cycles (you will learn about agile PM later in the PRJ program)</a:t>
            </a:r>
          </a:p>
        </p:txBody>
      </p:sp>
      <p:sp>
        <p:nvSpPr>
          <p:cNvPr id="6" name="TextBox 5"/>
          <p:cNvSpPr txBox="1"/>
          <p:nvPr/>
        </p:nvSpPr>
        <p:spPr>
          <a:xfrm>
            <a:off x="281592" y="4816084"/>
            <a:ext cx="4181624" cy="1754326"/>
          </a:xfrm>
          <a:prstGeom prst="rect">
            <a:avLst/>
          </a:prstGeom>
          <a:solidFill>
            <a:schemeClr val="bg1"/>
          </a:solidFill>
          <a:ln>
            <a:solidFill>
              <a:srgbClr val="C00000"/>
            </a:solidFill>
          </a:ln>
        </p:spPr>
        <p:txBody>
          <a:bodyPr wrap="square" rtlCol="0">
            <a:spAutoFit/>
          </a:bodyPr>
          <a:lstStyle/>
          <a:p>
            <a:r>
              <a:rPr lang="en-CA" b="1" dirty="0"/>
              <a:t>Waterfall projects: </a:t>
            </a:r>
            <a:r>
              <a:rPr lang="en-CA" dirty="0"/>
              <a:t>Also known as traditional or </a:t>
            </a:r>
            <a:r>
              <a:rPr lang="en-CA" b="1" dirty="0"/>
              <a:t>predictive</a:t>
            </a:r>
            <a:r>
              <a:rPr lang="en-CA" dirty="0"/>
              <a:t> projects</a:t>
            </a:r>
          </a:p>
          <a:p>
            <a:r>
              <a:rPr lang="en-CA" dirty="0"/>
              <a:t>- Generally sequential</a:t>
            </a:r>
          </a:p>
          <a:p>
            <a:r>
              <a:rPr lang="en-CA" dirty="0"/>
              <a:t>- Project activities are planned at the start and executed as the project progresses</a:t>
            </a:r>
          </a:p>
        </p:txBody>
      </p:sp>
    </p:spTree>
    <p:extLst>
      <p:ext uri="{BB962C8B-B14F-4D97-AF65-F5344CB8AC3E}">
        <p14:creationId xmlns:p14="http://schemas.microsoft.com/office/powerpoint/2010/main" val="169602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201" y="905504"/>
            <a:ext cx="6381023" cy="654353"/>
          </a:xfrm>
        </p:spPr>
        <p:txBody>
          <a:bodyPr>
            <a:normAutofit fontScale="90000"/>
          </a:bodyPr>
          <a:lstStyle/>
          <a:p>
            <a:r>
              <a:rPr lang="en-CA" dirty="0"/>
              <a:t>Prince2 </a:t>
            </a:r>
            <a:br>
              <a:rPr lang="en-CA" dirty="0"/>
            </a:br>
            <a:r>
              <a:rPr lang="en-CA" dirty="0"/>
              <a:t>(Project Management methodology seen in the UK and Europe)</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53" y="1817966"/>
            <a:ext cx="8928847" cy="484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789F616D-F8EF-40E9-B85D-2D03C6534D0F}"/>
              </a:ext>
            </a:extLst>
          </p:cNvPr>
          <p:cNvSpPr txBox="1"/>
          <p:nvPr/>
        </p:nvSpPr>
        <p:spPr>
          <a:xfrm>
            <a:off x="215153" y="6482834"/>
            <a:ext cx="1936749" cy="369332"/>
          </a:xfrm>
          <a:prstGeom prst="rect">
            <a:avLst/>
          </a:prstGeom>
          <a:solidFill>
            <a:srgbClr val="FFFF00"/>
          </a:solidFill>
        </p:spPr>
        <p:txBody>
          <a:bodyPr wrap="none" rtlCol="0">
            <a:spAutoFit/>
          </a:bodyPr>
          <a:lstStyle/>
          <a:p>
            <a:r>
              <a:rPr lang="en-CA" dirty="0"/>
              <a:t>(See Slide Notes)</a:t>
            </a:r>
          </a:p>
        </p:txBody>
      </p:sp>
    </p:spTree>
    <p:extLst>
      <p:ext uri="{BB962C8B-B14F-4D97-AF65-F5344CB8AC3E}">
        <p14:creationId xmlns:p14="http://schemas.microsoft.com/office/powerpoint/2010/main" val="542233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2&quot; unique_id=&quot;10465&quot;&gt;&lt;object type=&quot;3&quot; unique_id=&quot;10467&quot;&gt;&lt;property id=&quot;20148&quot; value=&quot;5&quot;/&gt;&lt;property id=&quot;20300&quot; value=&quot;Slide 2 - &amp;quot;Learning Objectives&amp;quot;&quot;/&gt;&lt;property id=&quot;20307&quot; value=&quot;260&quot;/&gt;&lt;/object&gt;&lt;object type=&quot;3&quot; unique_id=&quot;10468&quot;&gt;&lt;property id=&quot;20148&quot; value=&quot;5&quot;/&gt;&lt;property id=&quot;20300&quot; value=&quot;Slide 3 - &amp;quot;Statement of Work (SOW)&amp;quot;&quot;/&gt;&lt;property id=&quot;20307&quot; value=&quot;261&quot;/&gt;&lt;/object&gt;&lt;object type=&quot;3&quot; unique_id=&quot;10469&quot;&gt;&lt;property id=&quot;20148&quot; value=&quot;5&quot;/&gt;&lt;property id=&quot;20300&quot; value=&quot;Slide 4 - &amp;quot;Statement of Work (SOW)&amp;quot;&quot;/&gt;&lt;property id=&quot;20307&quot; value=&quot;262&quot;/&gt;&lt;/object&gt;&lt;object type=&quot;3&quot; unique_id=&quot;10470&quot;&gt;&lt;property id=&quot;20148&quot; value=&quot;5&quot;/&gt;&lt;property id=&quot;20300&quot; value=&quot;Slide 5 - &amp;quot;The Project Charter&amp;quot;&quot;/&gt;&lt;property id=&quot;20307&quot; value=&quot;263&quot;/&gt;&lt;/object&gt;&lt;object type=&quot;3&quot; unique_id=&quot;10471&quot;&gt;&lt;property id=&quot;20148&quot; value=&quot;5&quot;/&gt;&lt;property id=&quot;20300&quot; value=&quot;Slide 6 - &amp;quot;A Project&amp;quot;&quot;/&gt;&lt;property id=&quot;20307&quot; value=&quot;264&quot;/&gt;&lt;/object&gt;&lt;object type=&quot;3&quot; unique_id=&quot;10472&quot;&gt;&lt;property id=&quot;20148&quot; value=&quot;5&quot;/&gt;&lt;property id=&quot;20300&quot; value=&quot;Slide 7 - &amp;quot;Programs and Portfolios&amp;quot;&quot;/&gt;&lt;property id=&quot;20307&quot; value=&quot;265&quot;/&gt;&lt;/object&gt;&lt;object type=&quot;3&quot; unique_id=&quot;10473&quot;&gt;&lt;property id=&quot;20148&quot; value=&quot;5&quot;/&gt;&lt;property id=&quot;20300&quot; value=&quot;Slide 8&quot;/&gt;&lt;property id=&quot;20307&quot; value=&quot;266&quot;/&gt;&lt;/object&gt;&lt;object type=&quot;3&quot; unique_id=&quot;10474&quot;&gt;&lt;property id=&quot;20148&quot; value=&quot;5&quot;/&gt;&lt;property id=&quot;20300&quot; value=&quot;Slide 9&quot;/&gt;&lt;property id=&quot;20307&quot; value=&quot;267&quot;/&gt;&lt;/object&gt;&lt;object type=&quot;3&quot; unique_id=&quot;10475&quot;&gt;&lt;property id=&quot;20148&quot; value=&quot;5&quot;/&gt;&lt;property id=&quot;20300&quot; value=&quot;Slide 10 - &amp;quot;Project lifecycle&amp;quot;&quot;/&gt;&lt;property id=&quot;20307&quot; value=&quot;268&quot;/&gt;&lt;/object&gt;&lt;object type=&quot;3&quot; unique_id=&quot;10476&quot;&gt;&lt;property id=&quot;20148&quot; value=&quot;5&quot;/&gt;&lt;property id=&quot;20300&quot; value=&quot;Slide 11 - &amp;quot;Prince2  (Project Management methodology seen in the UK and Europe)&amp;quot;&quot;/&gt;&lt;property id=&quot;20307&quot; value=&quot;269&quot;/&gt;&lt;/object&gt;&lt;object type=&quot;3&quot; unique_id=&quot;10477&quot;&gt;&lt;property id=&quot;20148&quot; value=&quot;5&quot;/&gt;&lt;property id=&quot;20300&quot; value=&quot;Slide 12 - &amp;quot;Waterfall Lifecycle&amp;quot;&quot;/&gt;&lt;property id=&quot;20307&quot; value=&quot;270&quot;/&gt;&lt;/object&gt;&lt;object type=&quot;3&quot; unique_id=&quot;10478&quot;&gt;&lt;property id=&quot;20148&quot; value=&quot;5&quot;/&gt;&lt;property id=&quot;20300&quot; value=&quot;Slide 13 - &amp;quot;Waterfall vs Agile Lifecycle&amp;quot;&quot;/&gt;&lt;property id=&quot;20307&quot; value=&quot;271&quot;/&gt;&lt;/object&gt;&lt;object type=&quot;3&quot; unique_id=&quot;10479&quot;&gt;&lt;property id=&quot;20148&quot; value=&quot;5&quot;/&gt;&lt;property id=&quot;20300&quot; value=&quot;Slide 14 - &amp;quot;The Triple Constraints&amp;quot;&quot;/&gt;&lt;property id=&quot;20307&quot; value=&quot;272&quot;/&gt;&lt;/object&gt;&lt;object type=&quot;3&quot; unique_id=&quot;10480&quot;&gt;&lt;property id=&quot;20148&quot; value=&quot;5&quot;/&gt;&lt;property id=&quot;20300&quot; value=&quot;Slide 15 - &amp;quot;Introduction to the  Project Management Plan  (“The Master Plan”)&amp;quot;&quot;/&gt;&lt;property id=&quot;20307&quot; value=&quot;273&quot;/&gt;&lt;/object&gt;&lt;object type=&quot;3&quot; unique_id=&quot;10481&quot;&gt;&lt;property id=&quot;20148&quot; value=&quot;5&quot;/&gt;&lt;property id=&quot;20300&quot; value=&quot;Slide 16 - &amp;quot;Introduction to the Project Management Plan&amp;quot;&quot;/&gt;&lt;property id=&quot;20307&quot; value=&quot;274&quot;/&gt;&lt;/object&gt;&lt;object type=&quot;3&quot; unique_id=&quot;10482&quot;&gt;&lt;property id=&quot;20148&quot; value=&quot;5&quot;/&gt;&lt;property id=&quot;20300&quot; value=&quot;Slide 17 - &amp;quot;Introduction to the Project Management Plan&amp;quot;&quot;/&gt;&lt;property id=&quot;20307&quot; value=&quot;275&quot;/&gt;&lt;/object&gt;&lt;object type=&quot;3&quot; unique_id=&quot;10483&quot;&gt;&lt;property id=&quot;20148&quot; value=&quot;5&quot;/&gt;&lt;property id=&quot;20300&quot; value=&quot;Slide 18 - &amp;quot;Lets talk about Scope Management&amp;quot;&quot;/&gt;&lt;property id=&quot;20307&quot; value=&quot;276&quot;/&gt;&lt;/object&gt;&lt;object type=&quot;3&quot; unique_id=&quot;10484&quot;&gt;&lt;property id=&quot;20148&quot; value=&quot;5&quot;/&gt;&lt;property id=&quot;20300&quot; value=&quot;Slide 19 - &amp;quot;What is Scope?&amp;quot;&quot;/&gt;&lt;property id=&quot;20307&quot; value=&quot;277&quot;/&gt;&lt;/object&gt;&lt;object type=&quot;3&quot; unique_id=&quot;10485&quot;&gt;&lt;property id=&quot;20148&quot; value=&quot;5&quot;/&gt;&lt;property id=&quot;20300&quot; value=&quot;Slide 20&quot;/&gt;&lt;property id=&quot;20307&quot; value=&quot;278&quot;/&gt;&lt;/object&gt;&lt;object type=&quot;3&quot; unique_id=&quot;10486&quot;&gt;&lt;property id=&quot;20148&quot; value=&quot;5&quot;/&gt;&lt;property id=&quot;20300&quot; value=&quot;Slide 21&quot;/&gt;&lt;property id=&quot;20307&quot; value=&quot;279&quot;/&gt;&lt;/object&gt;&lt;object type=&quot;3&quot; unique_id=&quot;10487&quot;&gt;&lt;property id=&quot;20148&quot; value=&quot;5&quot;/&gt;&lt;property id=&quot;20300&quot; value=&quot;Slide 22&quot;/&gt;&lt;property id=&quot;20307&quot; value=&quot;280&quot;/&gt;&lt;/object&gt;&lt;object type=&quot;3&quot; unique_id=&quot;10488&quot;&gt;&lt;property id=&quot;20148&quot; value=&quot;5&quot;/&gt;&lt;property id=&quot;20300&quot; value=&quot;Slide 23&quot;/&gt;&lt;property id=&quot;20307&quot; value=&quot;281&quot;/&gt;&lt;/object&gt;&lt;object type=&quot;3&quot; unique_id=&quot;10489&quot;&gt;&lt;property id=&quot;20148&quot; value=&quot;5&quot;/&gt;&lt;property id=&quot;20300&quot; value=&quot;Slide 24&quot;/&gt;&lt;property id=&quot;20307&quot; value=&quot;282&quot;/&gt;&lt;/object&gt;&lt;object type=&quot;3&quot; unique_id=&quot;10490&quot;&gt;&lt;property id=&quot;20148&quot; value=&quot;5&quot;/&gt;&lt;property id=&quot;20300&quot; value=&quot;Slide 25&quot;/&gt;&lt;property id=&quot;20307&quot; value=&quot;283&quot;/&gt;&lt;/object&gt;&lt;object type=&quot;3&quot; unique_id=&quot;10491&quot;&gt;&lt;property id=&quot;20148&quot; value=&quot;5&quot;/&gt;&lt;property id=&quot;20300&quot; value=&quot;Slide 26&quot;/&gt;&lt;property id=&quot;20307&quot; value=&quot;284&quot;/&gt;&lt;/object&gt;&lt;object type=&quot;3&quot; unique_id=&quot;10492&quot;&gt;&lt;property id=&quot;20148&quot; value=&quot;5&quot;/&gt;&lt;property id=&quot;20300&quot; value=&quot;Slide 27&quot;/&gt;&lt;property id=&quot;20307&quot; value=&quot;285&quot;/&gt;&lt;/object&gt;&lt;object type=&quot;3&quot; unique_id=&quot;10493&quot;&gt;&lt;property id=&quot;20148&quot; value=&quot;5&quot;/&gt;&lt;property id=&quot;20300&quot; value=&quot;Slide 28&quot;/&gt;&lt;property id=&quot;20307&quot; value=&quot;286&quot;/&gt;&lt;/object&gt;&lt;object type=&quot;3&quot; unique_id=&quot;10494&quot;&gt;&lt;property id=&quot;20148&quot; value=&quot;5&quot;/&gt;&lt;property id=&quot;20300&quot; value=&quot;Slide 29&quot;/&gt;&lt;property id=&quot;20307&quot; value=&quot;287&quot;/&gt;&lt;/object&gt;&lt;object type=&quot;3&quot; unique_id=&quot;10495&quot;&gt;&lt;property id=&quot;20148&quot; value=&quot;5&quot;/&gt;&lt;property id=&quot;20300&quot; value=&quot;Slide 30&quot;/&gt;&lt;property id=&quot;20307&quot; value=&quot;288&quot;/&gt;&lt;/object&gt;&lt;object type=&quot;3&quot; unique_id=&quot;10496&quot;&gt;&lt;property id=&quot;20148&quot; value=&quot;5&quot;/&gt;&lt;property id=&quot;20300&quot; value=&quot;Slide 31&quot;/&gt;&lt;property id=&quot;20307&quot; value=&quot;289&quot;/&gt;&lt;/object&gt;&lt;object type=&quot;3&quot; unique_id=&quot;10497&quot;&gt;&lt;property id=&quot;20148&quot; value=&quot;5&quot;/&gt;&lt;property id=&quot;20300&quot; value=&quot;Slide 32 - &amp;quot;Six Scope Processes&amp;quot;&quot;/&gt;&lt;property id=&quot;20307&quot; value=&quot;290&quot;/&gt;&lt;/object&gt;&lt;object type=&quot;3&quot; unique_id=&quot;10498&quot;&gt;&lt;property id=&quot;20148&quot; value=&quot;5&quot;/&gt;&lt;property id=&quot;20300&quot; value=&quot;Slide 33 - &amp;quot;Planning Scope Management&amp;quot;&quot;/&gt;&lt;property id=&quot;20307&quot; value=&quot;291&quot;/&gt;&lt;/object&gt;&lt;object type=&quot;3&quot; unique_id=&quot;10499&quot;&gt;&lt;property id=&quot;20148&quot; value=&quot;5&quot;/&gt;&lt;property id=&quot;20300&quot; value=&quot;Slide 34 - &amp;quot;Scope Management Plan&amp;quot;&quot;/&gt;&lt;property id=&quot;20307&quot; value=&quot;292&quot;/&gt;&lt;/object&gt;&lt;object type=&quot;3&quot; unique_id=&quot;10500&quot;&gt;&lt;property id=&quot;20148&quot; value=&quot;5&quot;/&gt;&lt;property id=&quot;20300&quot; value=&quot;Slide 35 - &amp;quot;Requirements Management Plan&amp;quot;&quot;/&gt;&lt;property id=&quot;20307&quot; value=&quot;293&quot;/&gt;&lt;/object&gt;&lt;object type=&quot;3&quot; unique_id=&quot;10501&quot;&gt;&lt;property id=&quot;20148&quot; value=&quot;5&quot;/&gt;&lt;property id=&quot;20300&quot; value=&quot;Slide 36 - &amp;quot;Roles and Responsibilities (R&amp;amp;R)&amp;quot;&quot;/&gt;&lt;property id=&quot;20307&quot; value=&quot;294&quot;/&gt;&lt;/object&gt;&lt;object type=&quot;3&quot; unique_id=&quot;10502&quot;&gt;&lt;property id=&quot;20148&quot; value=&quot;5&quot;/&gt;&lt;property id=&quot;20300&quot; value=&quot;Slide 37 - &amp;quot;RACI Charts&amp;quot;&quot;/&gt;&lt;property id=&quot;20307&quot; value=&quot;295&quot;/&gt;&lt;/object&gt;&lt;object type=&quot;3&quot; unique_id=&quot;10503&quot;&gt;&lt;property id=&quot;20148&quot; value=&quot;5&quot;/&gt;&lt;property id=&quot;20300&quot; value=&quot;Slide 38 - &amp;quot;Document flow&amp;quot;&quot;/&gt;&lt;property id=&quot;20307&quot; value=&quot;296&quot;/&gt;&lt;/object&gt;&lt;object type=&quot;3&quot; unique_id=&quot;10504&quot;&gt;&lt;property id=&quot;20148&quot; value=&quot;5&quot;/&gt;&lt;property id=&quot;20300&quot; value=&quot;Slide 39 - &amp;quot;FYI…&amp;quot;&quot;/&gt;&lt;property id=&quot;20307&quot; value=&quot;297&quot;/&gt;&lt;/object&gt;&lt;object type=&quot;3&quot; unique_id=&quot;10505&quot;&gt;&lt;property id=&quot;20148&quot; value=&quot;5&quot;/&gt;&lt;property id=&quot;20300&quot; value=&quot;Slide 40 - &amp;quot;Tasks to Complete &amp;quot;&quot;/&gt;&lt;property id=&quot;20307&quot; value=&quot;298&quot;/&gt;&lt;/object&gt;&lt;object type=&quot;3&quot; unique_id=&quot;10836&quot;&gt;&lt;property id=&quot;20148&quot; value=&quot;5&quot;/&gt;&lt;property id=&quot;20300&quot; value=&quot;Slide 1 - &amp;quot;MGMT 6055 Project Scope &amp;amp; requirements&amp;quot;&quot;/&gt;&lt;property id=&quot;20307&quot; value=&quot;299&quot;/&gt;&lt;/object&gt;&lt;/object&gt;&lt;object type=&quot;8&quot; unique_id=&quot;10547&quot;&gt;&lt;/object&gt;&lt;/object&gt;&lt;/database&gt;"/>
  <p:tag name="SECTOMILLISECCONVERTED" val="1"/>
</p:tagLst>
</file>

<file path=ppt/theme/theme1.xml><?xml version="1.0" encoding="utf-8"?>
<a:theme xmlns:a="http://schemas.openxmlformats.org/drawingml/2006/main" name="LKSB_Power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KSB_PowerPoint_Template [Read-Only]" id="{42CBF927-25A3-4E8B-A82E-1F879174CF65}" vid="{A36FA767-59C6-45C5-857E-46233CC670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LKSB_PowerPoint_Template copy</Template>
  <TotalTime>1596</TotalTime>
  <Words>1645</Words>
  <Application>Microsoft Office PowerPoint</Application>
  <PresentationFormat>On-screen Show (4:3)</PresentationFormat>
  <Paragraphs>162</Paragraphs>
  <Slides>36</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1" baseType="lpstr">
      <vt:lpstr>Arial</vt:lpstr>
      <vt:lpstr>Calibri</vt:lpstr>
      <vt:lpstr>Trebuchet MS</vt:lpstr>
      <vt:lpstr>LKSB_PowerPoint_Template</vt:lpstr>
      <vt:lpstr>Worksheet</vt:lpstr>
      <vt:lpstr>MGMT 6055 Project Scope &amp; requirements</vt:lpstr>
      <vt:lpstr>Learning Objectives</vt:lpstr>
      <vt:lpstr>Statement of Work (SOW)</vt:lpstr>
      <vt:lpstr>The Project Charter</vt:lpstr>
      <vt:lpstr>REMINDER TO STUDENTS!</vt:lpstr>
      <vt:lpstr>PowerPoint Presentation</vt:lpstr>
      <vt:lpstr>Project life cycle</vt:lpstr>
      <vt:lpstr>Waterfall vs. Agile project life cycles</vt:lpstr>
      <vt:lpstr>Prince2  (Project Management methodology seen in the UK and Europe)</vt:lpstr>
      <vt:lpstr>FYI…</vt:lpstr>
      <vt:lpstr>The Triple Constraints</vt:lpstr>
      <vt:lpstr>Introduction to the Project Management Plan  (“The Master Plan”)</vt:lpstr>
      <vt:lpstr>Develop Project Management Plan</vt:lpstr>
      <vt:lpstr>What types of components would you see in a project management plan?</vt:lpstr>
      <vt:lpstr>Project Management Plan – Sample for small project</vt:lpstr>
      <vt:lpstr>Lets talk about Scope Management</vt:lpstr>
      <vt:lpstr>What is Scope and SCOPE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Six Scope Processes</vt:lpstr>
      <vt:lpstr>Planning Scope Management</vt:lpstr>
      <vt:lpstr>Output: Scope Management Plan</vt:lpstr>
      <vt:lpstr>Output: Requirements Management Plan</vt:lpstr>
      <vt:lpstr>Roles and Responsibilities</vt:lpstr>
      <vt:lpstr>RACI Charts</vt:lpstr>
      <vt:lpstr>Document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katiewilson140@gmail.com</dc:creator>
  <cp:lastModifiedBy>Christine Newton</cp:lastModifiedBy>
  <cp:revision>53</cp:revision>
  <cp:lastPrinted>2015-07-29T13:31:27Z</cp:lastPrinted>
  <dcterms:created xsi:type="dcterms:W3CDTF">2016-07-21T01:47:58Z</dcterms:created>
  <dcterms:modified xsi:type="dcterms:W3CDTF">2023-08-21T04:52:13Z</dcterms:modified>
</cp:coreProperties>
</file>