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82" r:id="rId2"/>
    <p:sldId id="260" r:id="rId3"/>
    <p:sldId id="261" r:id="rId4"/>
    <p:sldId id="262" r:id="rId5"/>
    <p:sldId id="263" r:id="rId6"/>
    <p:sldId id="264" r:id="rId7"/>
    <p:sldId id="267" r:id="rId8"/>
    <p:sldId id="269" r:id="rId9"/>
    <p:sldId id="270" r:id="rId10"/>
    <p:sldId id="292" r:id="rId11"/>
    <p:sldId id="271" r:id="rId12"/>
    <p:sldId id="272" r:id="rId13"/>
    <p:sldId id="293" r:id="rId14"/>
    <p:sldId id="273" r:id="rId15"/>
    <p:sldId id="274" r:id="rId16"/>
    <p:sldId id="275" r:id="rId17"/>
    <p:sldId id="276" r:id="rId18"/>
    <p:sldId id="289" r:id="rId19"/>
    <p:sldId id="291" r:id="rId20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5">
          <p15:clr>
            <a:srgbClr val="A4A3A4"/>
          </p15:clr>
        </p15:guide>
        <p15:guide id="2" orient="horz" pos="1678">
          <p15:clr>
            <a:srgbClr val="A4A3A4"/>
          </p15:clr>
        </p15:guide>
        <p15:guide id="3" orient="horz" pos="2767">
          <p15:clr>
            <a:srgbClr val="A4A3A4"/>
          </p15:clr>
        </p15:guide>
        <p15:guide id="4" pos="4377">
          <p15:clr>
            <a:srgbClr val="A4A3A4"/>
          </p15:clr>
        </p15:guide>
        <p15:guide id="5" pos="3645">
          <p15:clr>
            <a:srgbClr val="A4A3A4"/>
          </p15:clr>
        </p15:guide>
        <p15:guide id="6" pos="7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23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9728" autoAdjust="0"/>
  </p:normalViewPr>
  <p:slideViewPr>
    <p:cSldViewPr snapToGrid="0" snapToObjects="1" showGuides="1">
      <p:cViewPr varScale="1">
        <p:scale>
          <a:sx n="98" d="100"/>
          <a:sy n="98" d="100"/>
        </p:scale>
        <p:origin x="1644" y="84"/>
      </p:cViewPr>
      <p:guideLst>
        <p:guide orient="horz" pos="1345"/>
        <p:guide orient="horz" pos="1678"/>
        <p:guide orient="horz" pos="2767"/>
        <p:guide pos="4377"/>
        <p:guide pos="3645"/>
        <p:guide pos="72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8" d="100"/>
        <a:sy n="148" d="100"/>
      </p:scale>
      <p:origin x="0" y="-18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99390-CE60-AC44-8451-593A22B7EB9C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34D44F-19E0-DB4C-A534-846A3D5F6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74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Content for slides in this PPT file is drawn significantly from PMBOK,</a:t>
            </a:r>
            <a:r>
              <a:rPr lang="en-US" baseline="0"/>
              <a:t> 6th edition, published by PMI (required text for this course)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4D44F-19E0-DB4C-A534-846A3D5F60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61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CAB73-7126-48BD-BA45-5D2F1103CE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88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CAB73-7126-48BD-BA45-5D2F1103CE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248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CAB73-7126-48BD-BA45-5D2F1103CE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22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end can lead to more discussion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CAB73-7126-48BD-BA45-5D2F1103CE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1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end can lead to </a:t>
            </a:r>
            <a:r>
              <a:rPr lang="en-US"/>
              <a:t>more discussion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CAB73-7126-48BD-BA45-5D2F1103CE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522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CAB73-7126-48BD-BA45-5D2F1103CE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4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https://www.google.com/url?sa=i&amp;rct=j&amp;q=&amp;esrc=s&amp;source=images&amp;cd=&amp;cad=rja&amp;uact=8&amp;ved=2ahUKEwi7wv6p7szdAhWym-AKHR4aBrQQjRx6BAgBEAU&amp;url=https%3A%2F%2Fwww.wikihow.com%2FListen&amp;psig=AOvVaw1R8xiu39HvgsScwP9Ki2Kx&amp;ust=1537645558008781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CAB73-7126-48BD-BA45-5D2F1103CE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229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CAB73-7126-48BD-BA45-5D2F1103CE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330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CAB73-7126-48BD-BA45-5D2F1103CE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57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Dilbert (created</a:t>
            </a:r>
            <a:r>
              <a:rPr lang="en-US" baseline="0" dirty="0"/>
              <a:t> by Scott Adams)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CAB73-7126-48BD-BA45-5D2F1103CE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40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CAB73-7126-48BD-BA45-5D2F1103CE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33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CAB73-7126-48BD-BA45-5D2F1103CE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4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Video : http://www.pcmag.com/encyclopedia_term/0,1237,t=business+analyst&amp;i=39065,00.asp</a:t>
            </a:r>
          </a:p>
          <a:p>
            <a:r>
              <a:rPr lang="en-US" dirty="0"/>
              <a:t>Slide</a:t>
            </a:r>
            <a:r>
              <a:rPr lang="en-US" baseline="0" dirty="0"/>
              <a:t> text from: http://www.iiba.org/Careers/Careers/business-analysis-evolution-of-a-profession.aspx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CAB73-7126-48BD-BA45-5D2F1103CE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52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Source: PMBOK 6</a:t>
            </a:r>
            <a:r>
              <a:rPr lang="en-CA" baseline="30000" dirty="0"/>
              <a:t>th</a:t>
            </a:r>
            <a:r>
              <a:rPr lang="en-CA" dirty="0"/>
              <a:t> ed. (PMI) – Figure 5-4, p. 138</a:t>
            </a:r>
          </a:p>
          <a:p>
            <a:r>
              <a:rPr lang="en-CA" dirty="0"/>
              <a:t>Definition (p. 138): “the process of determining, documenting, and managing stakeholder needs and requirements</a:t>
            </a:r>
            <a:r>
              <a:rPr lang="en-CA" baseline="0" dirty="0"/>
              <a:t> to meet objectives”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4D44F-19E0-DB4C-A534-846A3D5F60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20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Source:</a:t>
            </a:r>
            <a:r>
              <a:rPr lang="en-CA" baseline="0" dirty="0"/>
              <a:t> PMBOK 6</a:t>
            </a:r>
            <a:r>
              <a:rPr lang="en-CA" baseline="30000" dirty="0"/>
              <a:t>th</a:t>
            </a:r>
            <a:r>
              <a:rPr lang="en-CA" baseline="0" dirty="0"/>
              <a:t> ed. </a:t>
            </a:r>
            <a:r>
              <a:rPr lang="en-CA" baseline="0"/>
              <a:t>(PMI)</a:t>
            </a:r>
            <a:endParaRPr lang="en-CA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CAB73-7126-48BD-BA45-5D2F1103CE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8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google.com/url?sa=i&amp;rct=j&amp;q=&amp;esrc=s&amp;source=images&amp;cd=&amp;cad=rja&amp;uact=8&amp;ved=2ahUKEwj_3fj43szdAhXplOAKHRc3AOIQjRx6BAgBEAU&amp;url=https%3A%2F%2Fcareerconfidential.com%2Fultimate-guide-to-job-interview-prep%2F&amp;psig=AOvVaw1Wal7Kzh8xXJ_8_eqaaiF7&amp;ust=1537641450043167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CAB73-7126-48BD-BA45-5D2F1103CE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8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google.com/url?sa=i&amp;rct=j&amp;q=&amp;esrc=s&amp;source=images&amp;cd=&amp;cad=rja&amp;uact=8&amp;ved=2ahUKEwjNv8yz4MzdAhVrhuAKHQJzB3sQjRx6BAgBEAU&amp;url=https%3A%2F%2Fwww.how-paid-research-works.com%2Fwhat-are-paid-focus-groups&amp;psig=AOvVaw3WLnU9wuP56dt-NtQ1K7Ua&amp;ust=1537641811999068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CAB73-7126-48BD-BA45-5D2F1103CE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96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203015" y="1316256"/>
            <a:ext cx="6318000" cy="2281314"/>
          </a:xfrm>
          <a:prstGeom prst="rect">
            <a:avLst/>
          </a:prstGeom>
        </p:spPr>
        <p:txBody>
          <a:bodyPr lIns="0" anchor="b" anchorCtr="0"/>
          <a:lstStyle>
            <a:lvl1pPr algn="l">
              <a:lnSpc>
                <a:spcPts val="4500"/>
              </a:lnSpc>
              <a:defRPr sz="5000" b="1" i="0" cap="all"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to edit </a:t>
            </a:r>
            <a:br>
              <a:rPr lang="en-CA" dirty="0"/>
            </a:br>
            <a:r>
              <a:rPr lang="en-CA" dirty="0"/>
              <a:t>Master title </a:t>
            </a:r>
            <a:br>
              <a:rPr lang="en-CA" dirty="0"/>
            </a:br>
            <a:r>
              <a:rPr lang="en-CA" dirty="0"/>
              <a:t>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192066" y="3776712"/>
            <a:ext cx="6404289" cy="1566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3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401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2400" y="609600"/>
            <a:ext cx="8839200" cy="58674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6553200"/>
            <a:ext cx="20574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CFDD3A-8601-DE48-B5B1-1B185D1602DE}" type="datetime2">
              <a:rPr lang="en-CA"/>
              <a:pPr>
                <a:defRPr/>
              </a:pPr>
              <a:t>Monday, August 21, 2023</a:t>
            </a:fld>
            <a:endParaRPr lang="en-CA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934200" y="6553200"/>
            <a:ext cx="20574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478310D-B237-A84F-8EF7-AA00BDBB9FFF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17626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609600"/>
            <a:ext cx="4343400" cy="58674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0"/>
            <a:ext cx="4343400" cy="58674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6553200"/>
            <a:ext cx="20574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007789-A50A-E743-A30D-079D6154DB19}" type="datetime2">
              <a:rPr lang="en-CA"/>
              <a:pPr>
                <a:defRPr/>
              </a:pPr>
              <a:t>Monday, August 21, 2023</a:t>
            </a:fld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934200" y="6553200"/>
            <a:ext cx="20574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798FC96-D120-7642-8797-E62AB7079964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2951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r Tab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203015" y="1316256"/>
            <a:ext cx="6318000" cy="2281314"/>
          </a:xfrm>
          <a:prstGeom prst="rect">
            <a:avLst/>
          </a:prstGeom>
        </p:spPr>
        <p:txBody>
          <a:bodyPr lIns="0" anchor="b" anchorCtr="0"/>
          <a:lstStyle>
            <a:lvl1pPr algn="l">
              <a:lnSpc>
                <a:spcPts val="4500"/>
              </a:lnSpc>
              <a:defRPr sz="5000" b="1" i="0" cap="all"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to edit </a:t>
            </a:r>
            <a:br>
              <a:rPr lang="en-CA" dirty="0"/>
            </a:br>
            <a:r>
              <a:rPr lang="en-CA" dirty="0"/>
              <a:t>Master title </a:t>
            </a:r>
            <a:br>
              <a:rPr lang="en-CA" dirty="0"/>
            </a:br>
            <a:r>
              <a:rPr lang="en-CA" dirty="0"/>
              <a:t>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829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901" y="666446"/>
            <a:ext cx="6381023" cy="755953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800" cap="all">
                <a:solidFill>
                  <a:srgbClr val="E2231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146900" y="1674661"/>
            <a:ext cx="7336700" cy="2901306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"/>
            <a:ext cx="9144000" cy="690282"/>
          </a:xfrm>
          <a:prstGeom prst="rect">
            <a:avLst/>
          </a:prstGeom>
        </p:spPr>
      </p:pic>
      <p:pic>
        <p:nvPicPr>
          <p:cNvPr id="6" name="Picture 5" descr="bottom_ba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224"/>
            <a:ext cx="9144000" cy="132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80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"/>
            <a:ext cx="9144000" cy="690282"/>
          </a:xfrm>
          <a:prstGeom prst="rect">
            <a:avLst/>
          </a:prstGeom>
        </p:spPr>
      </p:pic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5180098" y="150"/>
            <a:ext cx="3963902" cy="6857849"/>
          </a:xfrm>
          <a:custGeom>
            <a:avLst/>
            <a:gdLst>
              <a:gd name="connsiteX0" fmla="*/ 0 w 4065050"/>
              <a:gd name="connsiteY0" fmla="*/ 0 h 6857849"/>
              <a:gd name="connsiteX1" fmla="*/ 4065050 w 4065050"/>
              <a:gd name="connsiteY1" fmla="*/ 0 h 6857849"/>
              <a:gd name="connsiteX2" fmla="*/ 4065050 w 4065050"/>
              <a:gd name="connsiteY2" fmla="*/ 6857849 h 6857849"/>
              <a:gd name="connsiteX3" fmla="*/ 0 w 4065050"/>
              <a:gd name="connsiteY3" fmla="*/ 6857849 h 6857849"/>
              <a:gd name="connsiteX4" fmla="*/ 0 w 4065050"/>
              <a:gd name="connsiteY4" fmla="*/ 0 h 6857849"/>
              <a:gd name="connsiteX0" fmla="*/ 0 w 4065050"/>
              <a:gd name="connsiteY0" fmla="*/ 0 h 6857849"/>
              <a:gd name="connsiteX1" fmla="*/ 4065050 w 4065050"/>
              <a:gd name="connsiteY1" fmla="*/ 0 h 6857849"/>
              <a:gd name="connsiteX2" fmla="*/ 4065050 w 4065050"/>
              <a:gd name="connsiteY2" fmla="*/ 6857849 h 6857849"/>
              <a:gd name="connsiteX3" fmla="*/ 1640835 w 4065050"/>
              <a:gd name="connsiteY3" fmla="*/ 6857849 h 6857849"/>
              <a:gd name="connsiteX4" fmla="*/ 0 w 4065050"/>
              <a:gd name="connsiteY4" fmla="*/ 0 h 6857849"/>
              <a:gd name="connsiteX0" fmla="*/ 0 w 3963902"/>
              <a:gd name="connsiteY0" fmla="*/ 0 h 6857849"/>
              <a:gd name="connsiteX1" fmla="*/ 3963902 w 3963902"/>
              <a:gd name="connsiteY1" fmla="*/ 0 h 6857849"/>
              <a:gd name="connsiteX2" fmla="*/ 3963902 w 3963902"/>
              <a:gd name="connsiteY2" fmla="*/ 6857849 h 6857849"/>
              <a:gd name="connsiteX3" fmla="*/ 1539687 w 3963902"/>
              <a:gd name="connsiteY3" fmla="*/ 6857849 h 6857849"/>
              <a:gd name="connsiteX4" fmla="*/ 0 w 3963902"/>
              <a:gd name="connsiteY4" fmla="*/ 0 h 6857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3902" h="6857849">
                <a:moveTo>
                  <a:pt x="0" y="0"/>
                </a:moveTo>
                <a:lnTo>
                  <a:pt x="3963902" y="0"/>
                </a:lnTo>
                <a:lnTo>
                  <a:pt x="3963902" y="6857849"/>
                </a:lnTo>
                <a:lnTo>
                  <a:pt x="1539687" y="6857849"/>
                </a:lnTo>
                <a:lnTo>
                  <a:pt x="0" y="0"/>
                </a:lnTo>
                <a:close/>
              </a:path>
            </a:pathLst>
          </a:custGeom>
        </p:spPr>
        <p:txBody>
          <a:bodyPr vert="horz"/>
          <a:lstStyle/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146902" y="1035353"/>
            <a:ext cx="4236311" cy="1143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800" cap="all">
                <a:solidFill>
                  <a:srgbClr val="E2231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146902" y="2430614"/>
            <a:ext cx="4236312" cy="2901306"/>
          </a:xfrm>
          <a:prstGeom prst="rect">
            <a:avLst/>
          </a:prstGeom>
        </p:spPr>
        <p:txBody>
          <a:bodyPr vert="horz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7" name="Picture 16" descr="photo-mas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866" y="292189"/>
            <a:ext cx="9144000" cy="6858000"/>
          </a:xfrm>
          <a:prstGeom prst="rect">
            <a:avLst/>
          </a:prstGeom>
        </p:spPr>
      </p:pic>
      <p:pic>
        <p:nvPicPr>
          <p:cNvPr id="2" name="Picture 1" descr="bottom_bar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224"/>
            <a:ext cx="9144000" cy="132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11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pag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46902" y="1046302"/>
            <a:ext cx="6166108" cy="1439056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800" b="1" i="0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1146902" y="4215253"/>
            <a:ext cx="4587552" cy="1697051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CA" dirty="0"/>
              <a:t>Room</a:t>
            </a:r>
          </a:p>
          <a:p>
            <a:pPr lvl="0"/>
            <a:r>
              <a:rPr lang="en-CA" dirty="0"/>
              <a:t>Address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Address 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Address 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Phone: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Fax: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lvl="0"/>
            <a:endParaRPr lang="en-CA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1146902" y="3963562"/>
            <a:ext cx="4587552" cy="251692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 i="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CA" dirty="0"/>
              <a:t>Lawrence </a:t>
            </a:r>
            <a:r>
              <a:rPr lang="en-CA" dirty="0" err="1"/>
              <a:t>Kinlin</a:t>
            </a:r>
            <a:r>
              <a:rPr lang="en-CA" dirty="0"/>
              <a:t> School of Business</a:t>
            </a:r>
          </a:p>
        </p:txBody>
      </p:sp>
      <p:sp>
        <p:nvSpPr>
          <p:cNvPr id="7" name="Text Placeholder 10"/>
          <p:cNvSpPr txBox="1">
            <a:spLocks/>
          </p:cNvSpPr>
          <p:nvPr userDrawn="1"/>
        </p:nvSpPr>
        <p:spPr>
          <a:xfrm>
            <a:off x="1144588" y="6280484"/>
            <a:ext cx="4587552" cy="251692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err="1"/>
              <a:t>fanshawec.ca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48855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671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80475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0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2EC81D-3481-0048-93B1-48E5B820EFA9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8175660-02F0-F148-A23E-3AFE1E1DC1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1371600" y="2540126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00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74638"/>
            <a:ext cx="7086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CED753-E26C-48CD-8810-690417EFF2B3}" type="datetimeFigureOut">
              <a:rPr lang="en-US" smtClean="0"/>
              <a:t>8/21/2023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6612B7-B374-403A-8482-4E25514FF4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828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7724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2038" y="1766888"/>
            <a:ext cx="7769225" cy="19796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2038" y="3898900"/>
            <a:ext cx="7769225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307B7827-5307-4E78-993A-FFA99B84E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32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130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1U_kx290T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MuiI7BFhQl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quirements_analysi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eFDlUgLxtG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MGMT 6055</a:t>
            </a:r>
            <a:br>
              <a:rPr lang="en-US" dirty="0"/>
            </a:br>
            <a:r>
              <a:rPr lang="en-US" dirty="0"/>
              <a:t>Project Scope &amp; requirements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b="1" dirty="0"/>
              <a:t>Lawrence </a:t>
            </a:r>
            <a:r>
              <a:rPr lang="en-US" sz="2000" b="1" dirty="0" err="1"/>
              <a:t>Kinlin</a:t>
            </a:r>
            <a:r>
              <a:rPr lang="en-US" sz="2000" b="1" dirty="0"/>
              <a:t> School of Business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CA" sz="2000" b="1" dirty="0"/>
              <a:t>Module 4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25380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496" y="487611"/>
            <a:ext cx="6381023" cy="755953"/>
          </a:xfrm>
        </p:spPr>
        <p:txBody>
          <a:bodyPr/>
          <a:lstStyle/>
          <a:p>
            <a:r>
              <a:rPr lang="en-CA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Tools &amp; techniques: Focus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12920" y="1516566"/>
            <a:ext cx="8151577" cy="45036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group of people are asked about their perceptions, opinions, beliefs, and attitudes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Participants share their thoughts and are welcome to comment on, or add to, the thoughts of others in the group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Often, focus groups have the ‘look and feel’ of an open discussion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Ideal size is 8 to 12 participants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lvl="1"/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5268" y="4793932"/>
            <a:ext cx="1962382" cy="194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018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140" y="677597"/>
            <a:ext cx="7225187" cy="1008215"/>
          </a:xfrm>
        </p:spPr>
        <p:txBody>
          <a:bodyPr>
            <a:noAutofit/>
          </a:bodyPr>
          <a:lstStyle/>
          <a:p>
            <a:r>
              <a:rPr lang="en-CA" dirty="0"/>
              <a:t>The Process is the same for conducting Interviews or focus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148140" y="2132397"/>
            <a:ext cx="7336700" cy="290130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/>
              <a:t>Step 1: Prepare a plan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/>
              <a:t>Step 2: Create questions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/>
              <a:t>Step 3: Conduct interview/focus group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/>
              <a:t>Step 4: Summarize the responses</a:t>
            </a:r>
          </a:p>
          <a:p>
            <a:endParaRPr lang="en-CA" dirty="0"/>
          </a:p>
          <a:p>
            <a:pPr lvl="1"/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467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902" y="47698"/>
            <a:ext cx="6381023" cy="1022819"/>
          </a:xfrm>
        </p:spPr>
        <p:txBody>
          <a:bodyPr/>
          <a:lstStyle/>
          <a:p>
            <a:r>
              <a:rPr lang="en-CA" dirty="0"/>
              <a:t>Step 1: Prepare A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60860" y="1170876"/>
            <a:ext cx="8686800" cy="5263377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C00000"/>
                </a:solidFill>
              </a:rPr>
              <a:t>Identify topics </a:t>
            </a:r>
            <a:r>
              <a:rPr lang="en-CA" dirty="0"/>
              <a:t>to be covered</a:t>
            </a:r>
            <a:r>
              <a:rPr lang="en-CA" sz="2400" dirty="0"/>
              <a:t> (arrange topics</a:t>
            </a:r>
            <a:br>
              <a:rPr lang="en-CA" sz="2400" dirty="0"/>
            </a:br>
            <a:r>
              <a:rPr lang="en-CA" sz="2400" dirty="0"/>
              <a:t>in logical sequence)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C00000"/>
                </a:solidFill>
              </a:rPr>
              <a:t>Identify participants </a:t>
            </a:r>
            <a:r>
              <a:rPr lang="en-CA" sz="2400" dirty="0"/>
              <a:t>(How many people? Where/how will you find them? Will they have particular characteristics in common - such as gender, age? Will they have a mix of characteristics – if so, what characteristics do you want to be varied? Consider the inter-personal dynamics of participants for focus groups.)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C00000"/>
                </a:solidFill>
              </a:rPr>
              <a:t>Schedule interviews/focus groups </a:t>
            </a:r>
            <a:r>
              <a:rPr lang="en-CA" sz="2400" dirty="0"/>
              <a:t>(How many minutes or hours in duration? Over what time period will they all be completed?)</a:t>
            </a:r>
          </a:p>
        </p:txBody>
      </p:sp>
      <p:pic>
        <p:nvPicPr>
          <p:cNvPr id="4" name="Picture 4" descr="C:\Users\Christine\AppData\Local\Microsoft\Windows\Temporary Internet Files\Content.IE5\1L4HJHO4\MC90036363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361" y="5675970"/>
            <a:ext cx="1912453" cy="105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814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902" y="47698"/>
            <a:ext cx="6381023" cy="1022819"/>
          </a:xfrm>
        </p:spPr>
        <p:txBody>
          <a:bodyPr/>
          <a:lstStyle/>
          <a:p>
            <a:r>
              <a:rPr lang="en-CA" dirty="0"/>
              <a:t>Step 1: Prepare A Plan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60860" y="1226309"/>
            <a:ext cx="8686800" cy="4828154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C00000"/>
                </a:solidFill>
              </a:rPr>
              <a:t>Logistics</a:t>
            </a:r>
            <a:r>
              <a:rPr lang="en-CA" sz="2400" dirty="0">
                <a:solidFill>
                  <a:srgbClr val="C00000"/>
                </a:solidFill>
              </a:rPr>
              <a:t> </a:t>
            </a:r>
            <a:r>
              <a:rPr lang="en-CA" sz="2400" dirty="0"/>
              <a:t>(Will interviews take place in person, phone, video conference? Will you feed or remunerate focus group participants? Do you need to reserve a meeting room for the interviews/focus groups to take place?)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C00000"/>
                </a:solidFill>
              </a:rPr>
              <a:t>Create agenda </a:t>
            </a:r>
            <a:r>
              <a:rPr lang="en-CA" sz="2400" dirty="0"/>
              <a:t>(Prepare a step-by-step checklist of what will take place, e.g., introductions, ask permission to record, explain purpose of interview/focus group, ask questions, ask if they’d like to add final comments, thank participants)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/>
              <a:t>How are you </a:t>
            </a:r>
            <a:r>
              <a:rPr lang="en-CA" dirty="0">
                <a:solidFill>
                  <a:srgbClr val="C00000"/>
                </a:solidFill>
              </a:rPr>
              <a:t>recording</a:t>
            </a:r>
            <a:r>
              <a:rPr lang="en-CA" dirty="0"/>
              <a:t> </a:t>
            </a:r>
            <a:r>
              <a:rPr lang="en-CA" sz="2400" dirty="0"/>
              <a:t>the data? (e.g., Voice recorder? An assistant takes notes? You ask questions </a:t>
            </a:r>
            <a:br>
              <a:rPr lang="en-CA" sz="2400" dirty="0"/>
            </a:br>
            <a:r>
              <a:rPr lang="en-CA" sz="2400" dirty="0"/>
              <a:t>and write responses?)</a:t>
            </a:r>
          </a:p>
        </p:txBody>
      </p:sp>
      <p:pic>
        <p:nvPicPr>
          <p:cNvPr id="4" name="Picture 4" descr="C:\Users\Christine\AppData\Local\Microsoft\Windows\Temporary Internet Files\Content.IE5\1L4HJHO4\MC90036363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211" y="5363737"/>
            <a:ext cx="2011962" cy="127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983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 rot="21084532" flipH="1">
            <a:off x="7214153" y="3897743"/>
            <a:ext cx="1786413" cy="1472914"/>
          </a:xfrm>
          <a:prstGeom prst="rightArrow">
            <a:avLst>
              <a:gd name="adj1" fmla="val 66427"/>
              <a:gd name="adj2" fmla="val 31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You can perform quantitative analysis with responses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351" y="297961"/>
            <a:ext cx="6381023" cy="666130"/>
          </a:xfrm>
        </p:spPr>
        <p:txBody>
          <a:bodyPr>
            <a:normAutofit/>
          </a:bodyPr>
          <a:lstStyle/>
          <a:p>
            <a:r>
              <a:rPr lang="en-CA" sz="3200" dirty="0">
                <a:solidFill>
                  <a:srgbClr val="C00000"/>
                </a:solidFill>
              </a:rPr>
              <a:t>Step 2: Create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8117" y="1098496"/>
            <a:ext cx="7443921" cy="409052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C00000"/>
                </a:solidFill>
              </a:rPr>
              <a:t>Open-ended</a:t>
            </a:r>
            <a:r>
              <a:rPr lang="en-CA" dirty="0"/>
              <a:t> – </a:t>
            </a:r>
            <a:r>
              <a:rPr lang="en-CA" sz="2400" dirty="0"/>
              <a:t>answers are not pre-determined from a list of possible answers 	</a:t>
            </a:r>
          </a:p>
          <a:p>
            <a:pPr marL="714375" lvl="1" indent="-268288">
              <a:buFont typeface="Arial" panose="020B0604020202020204" pitchFamily="34" charset="0"/>
              <a:buChar char="•"/>
            </a:pPr>
            <a:r>
              <a:rPr lang="en-CA" sz="2000" dirty="0"/>
              <a:t>“What is the most frustrating thing about owning a smartphone?”</a:t>
            </a:r>
          </a:p>
          <a:p>
            <a:pPr marL="714375" lvl="1" indent="-268288">
              <a:buFont typeface="Arial" panose="020B0604020202020204" pitchFamily="34" charset="0"/>
              <a:buChar char="•"/>
            </a:pPr>
            <a:r>
              <a:rPr lang="en-CA" sz="2000" dirty="0"/>
              <a:t>“Who or what influences your decision to purchase a specific smartphone model?</a:t>
            </a:r>
          </a:p>
          <a:p>
            <a:pPr marL="714375" lvl="1" indent="-268288">
              <a:buFont typeface="Arial" panose="020B0604020202020204" pitchFamily="34" charset="0"/>
              <a:buChar char="•"/>
            </a:pPr>
            <a:endParaRPr lang="en-CA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C00000"/>
                </a:solidFill>
              </a:rPr>
              <a:t>Closed-ended</a:t>
            </a:r>
            <a:r>
              <a:rPr lang="en-CA" dirty="0"/>
              <a:t> – </a:t>
            </a:r>
            <a:r>
              <a:rPr lang="en-CA" sz="2400" dirty="0"/>
              <a:t>can be answered with “yes/no” or  a limited set of possible responses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000" dirty="0"/>
              <a:t>“Have you ever owned an Apple iPhone?”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000" dirty="0"/>
              <a:t>“From the following list, which is the most frustrating thing about owning a smartphone: cost, battery life, or cracking the screen?” </a:t>
            </a:r>
          </a:p>
        </p:txBody>
      </p:sp>
      <p:sp>
        <p:nvSpPr>
          <p:cNvPr id="4" name="Left Arrow 3"/>
          <p:cNvSpPr/>
          <p:nvPr/>
        </p:nvSpPr>
        <p:spPr>
          <a:xfrm rot="21012530">
            <a:off x="7166348" y="1210845"/>
            <a:ext cx="1836052" cy="17032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You can get lots of rich, detailed responses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117" y="6042655"/>
            <a:ext cx="4566908" cy="707886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CA" sz="2000" b="1" i="1" dirty="0">
                <a:solidFill>
                  <a:srgbClr val="C00000"/>
                </a:solidFill>
              </a:rPr>
              <a:t>Q: Which type of question is better for a focus group?</a:t>
            </a:r>
            <a:r>
              <a:rPr lang="en-CA" sz="400" dirty="0">
                <a:solidFill>
                  <a:srgbClr val="C00000"/>
                </a:solidFill>
              </a:rPr>
              <a:t> </a:t>
            </a:r>
            <a:r>
              <a:rPr lang="en-CA" sz="500" dirty="0"/>
              <a:t>(A: open-ended)</a:t>
            </a:r>
          </a:p>
        </p:txBody>
      </p:sp>
    </p:spTree>
    <p:extLst>
      <p:ext uri="{BB962C8B-B14F-4D97-AF65-F5344CB8AC3E}">
        <p14:creationId xmlns:p14="http://schemas.microsoft.com/office/powerpoint/2010/main" val="545738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716" y="432626"/>
            <a:ext cx="6381023" cy="755953"/>
          </a:xfrm>
        </p:spPr>
        <p:txBody>
          <a:bodyPr/>
          <a:lstStyle/>
          <a:p>
            <a:r>
              <a:rPr lang="en-CA" dirty="0"/>
              <a:t>Step 2: Create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79400" y="1380133"/>
            <a:ext cx="6210300" cy="522248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/>
              <a:t>Don’t use ambiguous words</a:t>
            </a:r>
          </a:p>
          <a:p>
            <a:pPr marL="357188" lvl="1" indent="0">
              <a:buNone/>
            </a:pPr>
            <a:r>
              <a:rPr lang="en-CA" sz="2400" dirty="0"/>
              <a:t>	</a:t>
            </a:r>
            <a:r>
              <a:rPr lang="en-CA" sz="2000" dirty="0"/>
              <a:t>	“Do you study a lot before tests?”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/>
              <a:t>Don’t lead the participant</a:t>
            </a:r>
          </a:p>
          <a:p>
            <a:pPr marL="457200" lvl="1" indent="0">
              <a:buNone/>
            </a:pPr>
            <a:r>
              <a:rPr lang="en-CA" sz="2000" dirty="0"/>
              <a:t>	“What did you think about the poor</a:t>
            </a:r>
            <a:br>
              <a:rPr lang="en-CA" sz="2000" dirty="0"/>
            </a:br>
            <a:r>
              <a:rPr lang="en-CA" sz="2000" dirty="0"/>
              <a:t>	service at the restaurant?”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/>
              <a:t>Don’t assume that the participant knows what you are talking about</a:t>
            </a:r>
          </a:p>
          <a:p>
            <a:pPr marL="892175"/>
            <a:r>
              <a:rPr lang="en-CA" sz="2000" dirty="0"/>
              <a:t>“Which home network security protocol do you prefer to use: WEP, WPA, WPA2, or WPA3?”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endParaRPr lang="en-CA" dirty="0"/>
          </a:p>
          <a:p>
            <a:endParaRPr lang="en-CA" dirty="0"/>
          </a:p>
        </p:txBody>
      </p:sp>
      <p:sp>
        <p:nvSpPr>
          <p:cNvPr id="4" name="Left Arrow 3"/>
          <p:cNvSpPr/>
          <p:nvPr/>
        </p:nvSpPr>
        <p:spPr>
          <a:xfrm>
            <a:off x="5956299" y="1208263"/>
            <a:ext cx="2895600" cy="1295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How much is ‘a lot’? </a:t>
            </a:r>
            <a:br>
              <a:rPr lang="en-CA" dirty="0"/>
            </a:br>
            <a:r>
              <a:rPr lang="en-CA" dirty="0"/>
              <a:t>2 hrs? 5 hrs? 10 hrs?</a:t>
            </a:r>
          </a:p>
        </p:txBody>
      </p:sp>
      <p:sp>
        <p:nvSpPr>
          <p:cNvPr id="5" name="Left Arrow 4"/>
          <p:cNvSpPr/>
          <p:nvPr/>
        </p:nvSpPr>
        <p:spPr>
          <a:xfrm>
            <a:off x="6300438" y="2833508"/>
            <a:ext cx="2551461" cy="1295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Answers will likely be negative</a:t>
            </a:r>
          </a:p>
        </p:txBody>
      </p:sp>
      <p:sp>
        <p:nvSpPr>
          <p:cNvPr id="6" name="Left Arrow 5"/>
          <p:cNvSpPr/>
          <p:nvPr/>
        </p:nvSpPr>
        <p:spPr>
          <a:xfrm>
            <a:off x="6300439" y="4718064"/>
            <a:ext cx="2551461" cy="1295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Be prepared to clarify the question</a:t>
            </a:r>
          </a:p>
        </p:txBody>
      </p:sp>
    </p:spTree>
    <p:extLst>
      <p:ext uri="{BB962C8B-B14F-4D97-AF65-F5344CB8AC3E}">
        <p14:creationId xmlns:p14="http://schemas.microsoft.com/office/powerpoint/2010/main" val="1779089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338" y="234027"/>
            <a:ext cx="7045891" cy="646919"/>
          </a:xfrm>
        </p:spPr>
        <p:txBody>
          <a:bodyPr>
            <a:noAutofit/>
          </a:bodyPr>
          <a:lstStyle/>
          <a:p>
            <a:r>
              <a:rPr lang="en-CA" sz="2400" dirty="0"/>
              <a:t>Step 3: Conduct Interview/FOCUS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8117" y="925551"/>
            <a:ext cx="8787161" cy="584323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/>
              <a:t>Introduce yourself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/>
              <a:t>Explain the purpose of the interview/focus group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/>
              <a:t>Ask permission to record the data (you must take notes by hand if permission is not given)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/>
              <a:t>Conduct the interview/focus group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CA" sz="2000" dirty="0"/>
              <a:t>Be prepared to ask spontaneous follow-up or probing questions (in addition to your list of prepared questions)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CA" sz="2000" dirty="0"/>
              <a:t>For Focus Groups: Don’t let any person dominate the discussion, ensure that everyone has an opportunity to share their thoughts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/>
              <a:t>Summarize the topic and then ask: “Is there anything I have overlooked?” or “Is there anything more you’d like to add that we haven’t covered?”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/>
              <a:t>Thank the participant</a:t>
            </a:r>
            <a:endParaRPr lang="en-CA" dirty="0"/>
          </a:p>
          <a:p>
            <a:pPr lvl="1"/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228117" y="6154167"/>
            <a:ext cx="4689572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CA" sz="2000" b="1" i="1" dirty="0">
                <a:solidFill>
                  <a:srgbClr val="C00000"/>
                </a:solidFill>
              </a:rPr>
              <a:t>This is a good outline for an agenda</a:t>
            </a:r>
            <a:endParaRPr lang="en-CA" sz="500" dirty="0"/>
          </a:p>
        </p:txBody>
      </p:sp>
    </p:spTree>
    <p:extLst>
      <p:ext uri="{BB962C8B-B14F-4D97-AF65-F5344CB8AC3E}">
        <p14:creationId xmlns:p14="http://schemas.microsoft.com/office/powerpoint/2010/main" val="722194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833" y="586649"/>
            <a:ext cx="6381023" cy="755953"/>
          </a:xfrm>
        </p:spPr>
        <p:txBody>
          <a:bodyPr>
            <a:normAutofit fontScale="90000"/>
          </a:bodyPr>
          <a:lstStyle/>
          <a:p>
            <a:r>
              <a:rPr lang="en-CA" dirty="0"/>
              <a:t>Step 3: Conduct Interview/FOCUS Group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67759" y="1342602"/>
            <a:ext cx="7336700" cy="2901306"/>
          </a:xfrm>
        </p:spPr>
        <p:txBody>
          <a:bodyPr/>
          <a:lstStyle/>
          <a:p>
            <a:r>
              <a:rPr lang="en-CA" b="1" dirty="0"/>
              <a:t>THE MOST IMPORTANT THING TO DO IS….</a:t>
            </a:r>
          </a:p>
          <a:p>
            <a:r>
              <a:rPr lang="en-CA" b="1" dirty="0"/>
              <a:t>						LISTEN…!!!!!!!</a:t>
            </a:r>
          </a:p>
          <a:p>
            <a:pPr lvl="1"/>
            <a:endParaRPr lang="en-CA" dirty="0"/>
          </a:p>
          <a:p>
            <a:pPr algn="ctr"/>
            <a:r>
              <a:rPr lang="en-CA" dirty="0"/>
              <a:t>Don’t finish their answer, interrupt or “talk over” them while they’re speaking</a:t>
            </a:r>
          </a:p>
          <a:p>
            <a:pPr algn="ctr"/>
            <a:endParaRPr lang="en-CA" dirty="0"/>
          </a:p>
          <a:p>
            <a:pPr algn="ctr"/>
            <a:r>
              <a:rPr lang="en-CA" dirty="0"/>
              <a:t>Let THEM do most of the talking!</a:t>
            </a:r>
          </a:p>
          <a:p>
            <a:pPr lvl="1"/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434" y="5218771"/>
            <a:ext cx="3560738" cy="139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9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 4: summarize responses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12234" y="1629937"/>
            <a:ext cx="8095786" cy="473183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Document results immediately after the session(s)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sz="2400" dirty="0"/>
              <a:t>Voice recording? Prepare a written summary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sz="2400" dirty="0"/>
              <a:t>Written notes? Organize/edit/format them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sz="2400" dirty="0"/>
              <a:t>Add personal observations to your summary (e.g., “participant was confused and asked me to re-phrase this question” or “participant had a confused look on her face when responding to the question”)</a:t>
            </a:r>
          </a:p>
          <a:p>
            <a:endParaRPr lang="en-CA" sz="2400" dirty="0"/>
          </a:p>
          <a:p>
            <a:endParaRPr lang="en-CA" dirty="0"/>
          </a:p>
          <a:p>
            <a:pPr lvl="1"/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2050" name="Picture 2" descr="C:\Users\d_mckenna4\AppData\Local\Microsoft\Windows\Temporary Internet Files\Content.IE5\E8JIQR28\MC900432665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6858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150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6763" y="666446"/>
            <a:ext cx="5064329" cy="755953"/>
          </a:xfrm>
        </p:spPr>
        <p:txBody>
          <a:bodyPr>
            <a:normAutofit fontScale="90000"/>
          </a:bodyPr>
          <a:lstStyle/>
          <a:p>
            <a:r>
              <a:rPr lang="en-CA" dirty="0"/>
              <a:t>Focus group Example – New Product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CA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https://www.youtube.com/watch?v=71U_kx290Ts</a:t>
            </a:r>
            <a:r>
              <a:rPr lang="en-CA" dirty="0"/>
              <a:t> (R &amp;D process uses multiple tools and techniques)</a:t>
            </a:r>
          </a:p>
          <a:p>
            <a:r>
              <a:rPr lang="en-CA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https://www.youtube.com/watch?v=MuiI7BFhQl4</a:t>
            </a:r>
            <a:r>
              <a:rPr lang="en-CA" dirty="0"/>
              <a:t> (</a:t>
            </a:r>
            <a:r>
              <a:rPr lang="en-CA" dirty="0" err="1"/>
              <a:t>Pkging</a:t>
            </a:r>
            <a:r>
              <a:rPr lang="en-CA" dirty="0"/>
              <a:t> for salad dressing – 4:17)</a:t>
            </a:r>
          </a:p>
          <a:p>
            <a:pPr marL="457200" lvl="1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1600200"/>
            <a:ext cx="8153400" cy="4952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  <a:p>
            <a:endParaRPr lang="en-US" dirty="0"/>
          </a:p>
          <a:p>
            <a:endParaRPr lang="en-CA" dirty="0"/>
          </a:p>
          <a:p>
            <a:endParaRPr lang="en-CA" dirty="0"/>
          </a:p>
          <a:p>
            <a:pPr lvl="1"/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70907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902" y="563407"/>
            <a:ext cx="6381023" cy="1143000"/>
          </a:xfrm>
        </p:spPr>
        <p:txBody>
          <a:bodyPr/>
          <a:lstStyle/>
          <a:p>
            <a:r>
              <a:rPr lang="en-CA"/>
              <a:t>Why Do Projects Fail?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146901" y="1958668"/>
            <a:ext cx="6928153" cy="290130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project manager and project team don’t know what the customer wants…</a:t>
            </a:r>
          </a:p>
        </p:txBody>
      </p:sp>
      <p:pic>
        <p:nvPicPr>
          <p:cNvPr id="2050" name="Picture 2" descr="http://cnx.org/content/m32170/latest/graphics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156"/>
          <a:stretch/>
        </p:blipFill>
        <p:spPr bwMode="auto">
          <a:xfrm>
            <a:off x="1219200" y="2895600"/>
            <a:ext cx="63246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69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Learning Objectives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19528" y="1674661"/>
            <a:ext cx="7764072" cy="290130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“Collect Requirements” process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Business analysts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Collect Requirements: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Collect Requirements: Tools &amp; Techniques – Data gathering – Interviews, Focus Groups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CA" i="1" dirty="0"/>
              <a:t>More tools &amp; techniques and output in the next modules!</a:t>
            </a:r>
          </a:p>
        </p:txBody>
      </p:sp>
    </p:spTree>
    <p:extLst>
      <p:ext uri="{BB962C8B-B14F-4D97-AF65-F5344CB8AC3E}">
        <p14:creationId xmlns:p14="http://schemas.microsoft.com/office/powerpoint/2010/main" val="1002511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902" y="445419"/>
            <a:ext cx="6381023" cy="625098"/>
          </a:xfrm>
        </p:spPr>
        <p:txBody>
          <a:bodyPr>
            <a:normAutofit fontScale="90000"/>
          </a:bodyPr>
          <a:lstStyle/>
          <a:p>
            <a:br>
              <a:rPr lang="en-CA" dirty="0"/>
            </a:br>
            <a:r>
              <a:rPr lang="en-CA" dirty="0"/>
              <a:t>What Do We Mean by Requirements?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32862" y="1405748"/>
            <a:ext cx="8197821" cy="534074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/>
              <a:t>Customer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/>
              <a:t>Architectural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/>
              <a:t>Structural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/>
              <a:t>Behavioural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/>
              <a:t>Functional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/>
              <a:t>Non-Functional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/>
              <a:t>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/>
              <a:t>Design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Derived</a:t>
            </a:r>
            <a:endParaRPr lang="en-CA" sz="2400" dirty="0"/>
          </a:p>
          <a:p>
            <a:endParaRPr lang="en-CA" sz="1400" dirty="0"/>
          </a:p>
          <a:p>
            <a:endParaRPr lang="en-CA" sz="1400" dirty="0"/>
          </a:p>
          <a:p>
            <a:endParaRPr lang="en-CA" sz="1400" dirty="0"/>
          </a:p>
          <a:p>
            <a:r>
              <a:rPr lang="en-CA" sz="1200" dirty="0"/>
              <a:t>Source: </a:t>
            </a:r>
            <a:r>
              <a:rPr lang="en-CA" sz="1200" dirty="0">
                <a:hlinkClick r:id="rId3"/>
              </a:rPr>
              <a:t>http://en.wikipedia.org/wiki/Requirements_analysis</a:t>
            </a:r>
            <a:r>
              <a:rPr lang="en-CA" sz="1200" dirty="0"/>
              <a:t> (excerpt posted in FOL Content, FYI)</a:t>
            </a:r>
          </a:p>
          <a:p>
            <a:r>
              <a:rPr lang="en-CA" sz="1200" dirty="0"/>
              <a:t>See also:  http://www.ppi-int.com/systems-engineering/types-of-requirements.php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3490332" y="4394276"/>
            <a:ext cx="5241073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CA" b="1" dirty="0"/>
              <a:t>There are many different classifications of requirements. Each business organization uses their own categories, but two common ones are FUNCTIONAL and NON-FUNCTIONAL...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90333" y="1405748"/>
            <a:ext cx="5280504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PMBOK (p. 719): </a:t>
            </a:r>
            <a:r>
              <a:rPr lang="en-CA" i="1" dirty="0"/>
              <a:t>A </a:t>
            </a:r>
            <a:r>
              <a:rPr lang="en-CA" b="1" i="1" dirty="0"/>
              <a:t>requirement</a:t>
            </a:r>
            <a:r>
              <a:rPr lang="en-CA" i="1" dirty="0"/>
              <a:t> is a </a:t>
            </a:r>
            <a:br>
              <a:rPr lang="en-CA" i="1" dirty="0"/>
            </a:br>
            <a:r>
              <a:rPr lang="en-CA" i="1" dirty="0"/>
              <a:t>“condition or capability that is necessary </a:t>
            </a:r>
            <a:br>
              <a:rPr lang="en-CA" i="1" dirty="0"/>
            </a:br>
            <a:r>
              <a:rPr lang="en-CA" i="1" dirty="0"/>
              <a:t>to be present in a product, service, or </a:t>
            </a:r>
            <a:br>
              <a:rPr lang="en-CA" i="1" dirty="0"/>
            </a:br>
            <a:r>
              <a:rPr lang="en-CA" i="1" dirty="0"/>
              <a:t>result to satisfy a business need”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985" y="1532332"/>
            <a:ext cx="730775" cy="94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05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741" y="288469"/>
            <a:ext cx="8347619" cy="755953"/>
          </a:xfrm>
        </p:spPr>
        <p:txBody>
          <a:bodyPr>
            <a:normAutofit fontScale="90000"/>
          </a:bodyPr>
          <a:lstStyle/>
          <a:p>
            <a:br>
              <a:rPr lang="en-CA" dirty="0"/>
            </a:br>
            <a:r>
              <a:rPr lang="en-CA" dirty="0"/>
              <a:t>Two Common Categories of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06680" y="1209039"/>
            <a:ext cx="8808720" cy="290130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i="1" dirty="0"/>
              <a:t>Functional</a:t>
            </a:r>
          </a:p>
          <a:p>
            <a:pPr lvl="1"/>
            <a:r>
              <a:rPr lang="en-US" dirty="0"/>
              <a:t>are observable tasks or processes that must be performed by the system</a:t>
            </a:r>
          </a:p>
          <a:p>
            <a:pPr lvl="1"/>
            <a:r>
              <a:rPr lang="en-US" dirty="0"/>
              <a:t>what the product/deliverable must do</a:t>
            </a:r>
          </a:p>
          <a:p>
            <a:pPr lvl="2"/>
            <a:r>
              <a:rPr lang="en-US" sz="2400" dirty="0"/>
              <a:t>E.g., "must update stock prices”</a:t>
            </a:r>
            <a:endParaRPr lang="en-CA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i="1" dirty="0"/>
              <a:t>Non-Functional</a:t>
            </a:r>
          </a:p>
          <a:p>
            <a:pPr lvl="1"/>
            <a:r>
              <a:rPr lang="en-US" dirty="0"/>
              <a:t>qualities or standards that the system under development must have (or any requirements that are not functional </a:t>
            </a:r>
            <a:r>
              <a:rPr lang="en-US" dirty="0" err="1"/>
              <a:t>req’ts</a:t>
            </a:r>
            <a:r>
              <a:rPr lang="en-US" dirty="0"/>
              <a:t>) </a:t>
            </a:r>
          </a:p>
          <a:p>
            <a:pPr lvl="2"/>
            <a:r>
              <a:rPr lang="en-US" sz="2400" dirty="0"/>
              <a:t>E.g., “must run on Windows 7 Operating System (OS)”</a:t>
            </a:r>
            <a:br>
              <a:rPr lang="en-US" dirty="0"/>
            </a:br>
            <a:br>
              <a:rPr lang="en-US" dirty="0"/>
            </a:b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879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818" y="289757"/>
            <a:ext cx="6381023" cy="769609"/>
          </a:xfrm>
        </p:spPr>
        <p:txBody>
          <a:bodyPr>
            <a:normAutofit/>
          </a:bodyPr>
          <a:lstStyle/>
          <a:p>
            <a:r>
              <a:rPr lang="en-CA" dirty="0"/>
              <a:t>The Business Analyst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56838" y="1393901"/>
            <a:ext cx="8519533" cy="51072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Identifies and defines solutions that deliver value to stakeholders</a:t>
            </a:r>
          </a:p>
          <a:p>
            <a:r>
              <a:rPr lang="en-US" dirty="0"/>
              <a:t>Responsibilities include collecting (eliciting), analyzing, managing, and communicating project requirements from stakeholders</a:t>
            </a:r>
          </a:p>
          <a:p>
            <a:r>
              <a:rPr lang="en-CA" dirty="0"/>
              <a:t>Depending on the organization: </a:t>
            </a:r>
          </a:p>
          <a:p>
            <a:pPr lvl="1"/>
            <a:r>
              <a:rPr lang="en-CA" dirty="0"/>
              <a:t>May (or may not) be part of the project team</a:t>
            </a:r>
          </a:p>
          <a:p>
            <a:pPr lvl="1"/>
            <a:r>
              <a:rPr lang="en-CA" dirty="0"/>
              <a:t>May (or may not) be a specific job title</a:t>
            </a:r>
          </a:p>
          <a:p>
            <a:r>
              <a:rPr lang="en-CA" dirty="0"/>
              <a:t>Should regard the Project Manager as the customer</a:t>
            </a:r>
          </a:p>
          <a:p>
            <a:r>
              <a:rPr lang="en-CA" dirty="0"/>
              <a:t>Business analysts have their own body of knowledge, called BABOK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Video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94599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6901" y="434878"/>
            <a:ext cx="6381023" cy="755953"/>
          </a:xfrm>
        </p:spPr>
        <p:txBody>
          <a:bodyPr/>
          <a:lstStyle/>
          <a:p>
            <a:r>
              <a:rPr lang="en-CA" dirty="0"/>
              <a:t>Collect Requirements Process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16" y="1277029"/>
            <a:ext cx="8141275" cy="5393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70624" y="5521480"/>
            <a:ext cx="251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000" i="1" dirty="0">
                <a:solidFill>
                  <a:srgbClr val="C00000"/>
                </a:solidFill>
              </a:rPr>
              <a:t>We’ll explore these ITTOs in Modules 4,5,6, and 7</a:t>
            </a:r>
          </a:p>
        </p:txBody>
      </p:sp>
    </p:spTree>
    <p:extLst>
      <p:ext uri="{BB962C8B-B14F-4D97-AF65-F5344CB8AC3E}">
        <p14:creationId xmlns:p14="http://schemas.microsoft.com/office/powerpoint/2010/main" val="331263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51" y="463097"/>
            <a:ext cx="8340961" cy="652025"/>
          </a:xfrm>
        </p:spPr>
        <p:txBody>
          <a:bodyPr>
            <a:normAutofit/>
          </a:bodyPr>
          <a:lstStyle/>
          <a:p>
            <a:r>
              <a:rPr lang="en-CA" dirty="0"/>
              <a:t>Collect Requirements: Tools and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9722" y="1262065"/>
            <a:ext cx="8809312" cy="487604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sz="2400" b="1" dirty="0">
                <a:latin typeface="Trebuchet MS" panose="020B0603020202020204" pitchFamily="34" charset="0"/>
                <a:cs typeface="Arial" panose="020B0604020202020204" pitchFamily="34" charset="0"/>
              </a:rPr>
              <a:t>Expert judgement </a:t>
            </a:r>
            <a:r>
              <a:rPr lang="en-CA" sz="2400" dirty="0">
                <a:latin typeface="Trebuchet MS" panose="020B0603020202020204" pitchFamily="34" charset="0"/>
                <a:cs typeface="Arial" panose="020B0604020202020204" pitchFamily="34" charset="0"/>
              </a:rPr>
              <a:t>(technical subject matter expertise, facilitation expertise, etc.)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400" b="1" dirty="0">
                <a:latin typeface="Trebuchet MS" panose="020B0603020202020204" pitchFamily="34" charset="0"/>
                <a:cs typeface="Arial" panose="020B0604020202020204" pitchFamily="34" charset="0"/>
              </a:rPr>
              <a:t>Data gathering:</a:t>
            </a:r>
            <a:r>
              <a:rPr lang="en-CA" sz="2400" dirty="0">
                <a:latin typeface="Trebuchet MS" panose="020B0603020202020204" pitchFamily="34" charset="0"/>
                <a:cs typeface="Arial" panose="020B0604020202020204" pitchFamily="34" charset="0"/>
              </a:rPr>
              <a:t> </a:t>
            </a:r>
            <a:r>
              <a:rPr lang="en-CA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interviews</a:t>
            </a:r>
            <a:r>
              <a:rPr lang="en-CA" sz="2400" dirty="0">
                <a:latin typeface="Trebuchet MS" panose="020B0603020202020204" pitchFamily="34" charset="0"/>
                <a:cs typeface="Arial" panose="020B0604020202020204" pitchFamily="34" charset="0"/>
              </a:rPr>
              <a:t>, </a:t>
            </a:r>
            <a:r>
              <a:rPr lang="en-CA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focus groups</a:t>
            </a:r>
            <a:r>
              <a:rPr lang="en-CA" sz="2400" dirty="0">
                <a:latin typeface="Trebuchet MS" panose="020B0603020202020204" pitchFamily="34" charset="0"/>
                <a:cs typeface="Arial" panose="020B0604020202020204" pitchFamily="34" charset="0"/>
              </a:rPr>
              <a:t>, questionnaires/ surveys, benchmarking, brainstorming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400" b="1" dirty="0">
                <a:latin typeface="Trebuchet MS" panose="020B0603020202020204" pitchFamily="34" charset="0"/>
                <a:cs typeface="Arial" panose="020B0604020202020204" pitchFamily="34" charset="0"/>
              </a:rPr>
              <a:t>Data analysis: </a:t>
            </a:r>
            <a:r>
              <a:rPr lang="en-CA" sz="2400" dirty="0">
                <a:latin typeface="Trebuchet MS" panose="020B0603020202020204" pitchFamily="34" charset="0"/>
                <a:cs typeface="Arial" panose="020B0604020202020204" pitchFamily="34" charset="0"/>
              </a:rPr>
              <a:t>document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400" b="1" dirty="0">
                <a:latin typeface="Trebuchet MS" panose="020B0603020202020204" pitchFamily="34" charset="0"/>
                <a:cs typeface="Arial" panose="020B0604020202020204" pitchFamily="34" charset="0"/>
              </a:rPr>
              <a:t>Decision making: </a:t>
            </a:r>
            <a:r>
              <a:rPr lang="en-CA" sz="2400" dirty="0">
                <a:latin typeface="Trebuchet MS" panose="020B0603020202020204" pitchFamily="34" charset="0"/>
                <a:cs typeface="Arial" panose="020B0604020202020204" pitchFamily="34" charset="0"/>
              </a:rPr>
              <a:t>voting, multi- criteria decision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400" b="1" dirty="0">
                <a:latin typeface="Trebuchet MS" panose="020B0603020202020204" pitchFamily="34" charset="0"/>
                <a:cs typeface="Arial" panose="020B0604020202020204" pitchFamily="34" charset="0"/>
              </a:rPr>
              <a:t>Data representation: </a:t>
            </a:r>
            <a:r>
              <a:rPr lang="en-CA" sz="2400" dirty="0">
                <a:latin typeface="Trebuchet MS" panose="020B0603020202020204" pitchFamily="34" charset="0"/>
                <a:cs typeface="Arial" panose="020B0604020202020204" pitchFamily="34" charset="0"/>
              </a:rPr>
              <a:t>affinity diagrams, mind mapping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400" b="1" dirty="0">
                <a:latin typeface="Trebuchet MS" panose="020B0603020202020204" pitchFamily="34" charset="0"/>
                <a:cs typeface="Arial" panose="020B0604020202020204" pitchFamily="34" charset="0"/>
              </a:rPr>
              <a:t>Interpersonal and team skills: </a:t>
            </a:r>
            <a:r>
              <a:rPr lang="en-CA" sz="2400" dirty="0">
                <a:latin typeface="Trebuchet MS" panose="020B0603020202020204" pitchFamily="34" charset="0"/>
                <a:cs typeface="Arial" panose="020B0604020202020204" pitchFamily="34" charset="0"/>
              </a:rPr>
              <a:t>nominal group technique, observation/conversation, facilitation (e.g., workshops, collaborative construction of personas, user stories, use case diagrams)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400" b="1" dirty="0">
                <a:latin typeface="Trebuchet MS" panose="020B0603020202020204" pitchFamily="34" charset="0"/>
                <a:cs typeface="Arial" panose="020B0604020202020204" pitchFamily="34" charset="0"/>
              </a:rPr>
              <a:t>Context diagram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400" b="1" dirty="0">
                <a:latin typeface="Trebuchet MS" panose="020B0603020202020204" pitchFamily="34" charset="0"/>
                <a:cs typeface="Arial" panose="020B0604020202020204" pitchFamily="34" charset="0"/>
              </a:rPr>
              <a:t>Prototypes</a:t>
            </a:r>
          </a:p>
        </p:txBody>
      </p:sp>
    </p:spTree>
    <p:extLst>
      <p:ext uri="{BB962C8B-B14F-4D97-AF65-F5344CB8AC3E}">
        <p14:creationId xmlns:p14="http://schemas.microsoft.com/office/powerpoint/2010/main" val="820692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Tools &amp; techniques: Interviews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/>
              <a:t>Talking directly with stakeholders and or customers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/>
              <a:t>Prepare questions and record the responses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/>
              <a:t>May be informal, structured, or group</a:t>
            </a:r>
          </a:p>
          <a:p>
            <a:endParaRPr lang="en-CA" dirty="0"/>
          </a:p>
          <a:p>
            <a:endParaRPr lang="en-CA" dirty="0"/>
          </a:p>
          <a:p>
            <a:pPr lvl="1"/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25" y="5140712"/>
            <a:ext cx="2563692" cy="14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3387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10.0&quot;&gt;&lt;object type=&quot;1&quot; unique_id=&quot;10001&quot;&gt;&lt;object type=&quot;2&quot; unique_id=&quot;11543&quot;&gt;&lt;object type=&quot;3&quot; unique_id=&quot;11545&quot;&gt;&lt;property id=&quot;20148&quot; value=&quot;5&quot;/&gt;&lt;property id=&quot;20300&quot; value=&quot;Slide 2 - &amp;quot;Why Do Projects Fail?&amp;quot;&quot;/&gt;&lt;property id=&quot;20307&quot; value=&quot;260&quot;/&gt;&lt;/object&gt;&lt;object type=&quot;3&quot; unique_id=&quot;11546&quot;&gt;&lt;property id=&quot;20148&quot; value=&quot;5&quot;/&gt;&lt;property id=&quot;20300&quot; value=&quot;Slide 3 - &amp;quot;Learning Objectives&amp;quot;&quot;/&gt;&lt;property id=&quot;20307&quot; value=&quot;261&quot;/&gt;&lt;/object&gt;&lt;object type=&quot;3&quot; unique_id=&quot;11547&quot;&gt;&lt;property id=&quot;20148&quot; value=&quot;5&quot;/&gt;&lt;property id=&quot;20300&quot; value=&quot;Slide 4 - &amp;quot; What Do We Mean by Requirements?&amp;quot;&quot;/&gt;&lt;property id=&quot;20307&quot; value=&quot;262&quot;/&gt;&lt;/object&gt;&lt;object type=&quot;3&quot; unique_id=&quot;11548&quot;&gt;&lt;property id=&quot;20148&quot; value=&quot;5&quot;/&gt;&lt;property id=&quot;20300&quot; value=&quot;Slide 5 - &amp;quot; Two Common Categories of Requirements&amp;quot;&quot;/&gt;&lt;property id=&quot;20307&quot; value=&quot;263&quot;/&gt;&lt;/object&gt;&lt;object type=&quot;3&quot; unique_id=&quot;11549&quot;&gt;&lt;property id=&quot;20148&quot; value=&quot;5&quot;/&gt;&lt;property id=&quot;20300&quot; value=&quot;Slide 6 - &amp;quot;The Business Analyst&amp;quot;&quot;/&gt;&lt;property id=&quot;20307&quot; value=&quot;264&quot;/&gt;&lt;/object&gt;&lt;object type=&quot;3&quot; unique_id=&quot;11550&quot;&gt;&lt;property id=&quot;20148&quot; value=&quot;5&quot;/&gt;&lt;property id=&quot;20300&quot; value=&quot;Slide 7 - &amp;quot;Collecting Project Requirements&amp;quot;&quot;/&gt;&lt;property id=&quot;20307&quot; value=&quot;265&quot;/&gt;&lt;/object&gt;&lt;object type=&quot;3&quot; unique_id=&quot;11551&quot;&gt;&lt;property id=&quot;20148&quot; value=&quot;5&quot;/&gt;&lt;property id=&quot;20300&quot; value=&quot;Slide 8 - &amp;quot;Types of Meetings the BA Participates in&amp;quot;&quot;/&gt;&lt;property id=&quot;20307&quot; value=&quot;266&quot;/&gt;&lt;/object&gt;&lt;object type=&quot;3&quot; unique_id=&quot;11552&quot;&gt;&lt;property id=&quot;20148&quot; value=&quot;5&quot;/&gt;&lt;property id=&quot;20300&quot; value=&quot;Slide 9 - &amp;quot;Collect Requirements Process&amp;quot;&quot;/&gt;&lt;property id=&quot;20307&quot; value=&quot;267&quot;/&gt;&lt;/object&gt;&lt;object type=&quot;3&quot; unique_id=&quot;11553&quot;&gt;&lt;property id=&quot;20148&quot; value=&quot;5&quot;/&gt;&lt;property id=&quot;20300&quot; value=&quot;Slide 10 - &amp;quot;Collect Requirements: Inputs&amp;quot;&quot;/&gt;&lt;property id=&quot;20307&quot; value=&quot;268&quot;/&gt;&lt;/object&gt;&lt;object type=&quot;3&quot; unique_id=&quot;11554&quot;&gt;&lt;property id=&quot;20148&quot; value=&quot;5&quot;/&gt;&lt;property id=&quot;20300&quot; value=&quot;Slide 11 - &amp;quot;Collect Requirements:  Tools and Techniques&amp;quot;&quot;/&gt;&lt;property id=&quot;20307&quot; value=&quot;269&quot;/&gt;&lt;/object&gt;&lt;object type=&quot;3&quot; unique_id=&quot;11555&quot;&gt;&lt;property id=&quot;20148&quot; value=&quot;5&quot;/&gt;&lt;property id=&quot;20300&quot; value=&quot;Slide 12 - &amp;quot;Interviews&amp;quot;&quot;/&gt;&lt;property id=&quot;20307&quot; value=&quot;270&quot;/&gt;&lt;/object&gt;&lt;object type=&quot;3&quot; unique_id=&quot;11556&quot;&gt;&lt;property id=&quot;20148&quot; value=&quot;5&quot;/&gt;&lt;property id=&quot;20300&quot; value=&quot;Slide 13 - &amp;quot;The Interview Process&amp;quot;&quot;/&gt;&lt;property id=&quot;20307&quot; value=&quot;271&quot;/&gt;&lt;/object&gt;&lt;object type=&quot;3&quot; unique_id=&quot;11557&quot;&gt;&lt;property id=&quot;20148&quot; value=&quot;5&quot;/&gt;&lt;property id=&quot;20300&quot; value=&quot;Slide 14 - &amp;quot;Step 1: Create Interview Plan&amp;quot;&quot;/&gt;&lt;property id=&quot;20307&quot; value=&quot;272&quot;/&gt;&lt;/object&gt;&lt;object type=&quot;3&quot; unique_id=&quot;11558&quot;&gt;&lt;property id=&quot;20148&quot; value=&quot;5&quot;/&gt;&lt;property id=&quot;20300&quot; value=&quot;Slide 15 - &amp;quot;Step 2: Create Questions&amp;quot;&quot;/&gt;&lt;property id=&quot;20307&quot; value=&quot;273&quot;/&gt;&lt;/object&gt;&lt;object type=&quot;3&quot; unique_id=&quot;11559&quot;&gt;&lt;property id=&quot;20148&quot; value=&quot;5&quot;/&gt;&lt;property id=&quot;20300&quot; value=&quot;Slide 16 - &amp;quot;Step 2: Create Questions&amp;quot;&quot;/&gt;&lt;property id=&quot;20307&quot; value=&quot;274&quot;/&gt;&lt;/object&gt;&lt;object type=&quot;3&quot; unique_id=&quot;11560&quot;&gt;&lt;property id=&quot;20148&quot; value=&quot;5&quot;/&gt;&lt;property id=&quot;20300&quot; value=&quot;Slide 17 - &amp;quot;Step 3: Conduct Interview&amp;quot;&quot;/&gt;&lt;property id=&quot;20307&quot; value=&quot;275&quot;/&gt;&lt;/object&gt;&lt;object type=&quot;3&quot; unique_id=&quot;11561&quot;&gt;&lt;property id=&quot;20148&quot; value=&quot;5&quot;/&gt;&lt;property id=&quot;20300&quot; value=&quot;Slide 18 - &amp;quot;Step 3: Conduct Interview MOST IMPORTANT&amp;quot;&quot;/&gt;&lt;property id=&quot;20307&quot; value=&quot;276&quot;/&gt;&lt;/object&gt;&lt;object type=&quot;3&quot; unique_id=&quot;11562&quot;&gt;&lt;property id=&quot;20148&quot; value=&quot;5&quot;/&gt;&lt;property id=&quot;20300&quot; value=&quot;Slide 19 - &amp;quot;Step 4: Record the Data&amp;quot;&quot;/&gt;&lt;property id=&quot;20307&quot; value=&quot;277&quot;/&gt;&lt;/object&gt;&lt;object type=&quot;3&quot; unique_id=&quot;11563&quot;&gt;&lt;property id=&quot;20148&quot; value=&quot;5&quot;/&gt;&lt;property id=&quot;20300&quot; value=&quot;Slide 20 - &amp;quot;Assignment for This Week – TEAM Assignment&amp;quot;&quot;/&gt;&lt;property id=&quot;20307&quot; value=&quot;278&quot;/&gt;&lt;/object&gt;&lt;object type=&quot;3&quot; unique_id=&quot;11564&quot;&gt;&lt;property id=&quot;20148&quot; value=&quot;5&quot;/&gt;&lt;property id=&quot;20300&quot; value=&quot;Slide 21 - &amp;quot;Interviews – Team Assignment #2&amp;quot;&quot;/&gt;&lt;property id=&quot;20307&quot; value=&quot;279&quot;/&gt;&lt;/object&gt;&lt;object type=&quot;3&quot; unique_id=&quot;11565&quot;&gt;&lt;property id=&quot;20148&quot; value=&quot;5&quot;/&gt;&lt;property id=&quot;20300&quot; value=&quot;Slide 22 - &amp;quot;Team Assignment: Interview Plan&amp;quot;&quot;/&gt;&lt;property id=&quot;20307&quot; value=&quot;280&quot;/&gt;&lt;/object&gt;&lt;object type=&quot;3&quot; unique_id=&quot;11566&quot;&gt;&lt;property id=&quot;20148&quot; value=&quot;5&quot;/&gt;&lt;property id=&quot;20300&quot; value=&quot;Slide 23 - &amp;quot;Team Assignment: Interview Plan&amp;quot;&quot;/&gt;&lt;property id=&quot;20307&quot; value=&quot;281&quot;/&gt;&lt;/object&gt;&lt;object type=&quot;3&quot; unique_id=&quot;11714&quot;&gt;&lt;property id=&quot;20148&quot; value=&quot;5&quot;/&gt;&lt;property id=&quot;20300&quot; value=&quot;Slide 1 - &amp;quot;MGMT 6055 Project Scope &amp;amp; requirements&amp;quot;&quot;/&gt;&lt;property id=&quot;20307&quot; value=&quot;282&quot;/&gt;&lt;/object&gt;&lt;/object&gt;&lt;object type=&quot;8&quot; unique_id=&quot;11591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LKSB_PowerPoin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KSB_PowerPoint_Template [Read-Only]" id="{42CBF927-25A3-4E8B-A82E-1F879174CF65}" vid="{A36FA767-59C6-45C5-857E-46233CC670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LKSB_PowerPoint_Template copy</Template>
  <TotalTime>1665</TotalTime>
  <Words>1701</Words>
  <Application>Microsoft Office PowerPoint</Application>
  <PresentationFormat>On-screen Show (4:3)</PresentationFormat>
  <Paragraphs>194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Trebuchet MS</vt:lpstr>
      <vt:lpstr>LKSB_PowerPoint_Template</vt:lpstr>
      <vt:lpstr>MGMT 6055 Project Scope &amp; requirements</vt:lpstr>
      <vt:lpstr>Why Do Projects Fail?</vt:lpstr>
      <vt:lpstr>Learning Objectives</vt:lpstr>
      <vt:lpstr> What Do We Mean by Requirements?</vt:lpstr>
      <vt:lpstr> Two Common Categories of Requirements</vt:lpstr>
      <vt:lpstr>The Business Analyst</vt:lpstr>
      <vt:lpstr>Collect Requirements Process</vt:lpstr>
      <vt:lpstr>Collect Requirements: Tools and Techniques</vt:lpstr>
      <vt:lpstr>Tools &amp; techniques: Interviews</vt:lpstr>
      <vt:lpstr>Tools &amp; techniques: Focus Groups</vt:lpstr>
      <vt:lpstr>The Process is the same for conducting Interviews or focus groups</vt:lpstr>
      <vt:lpstr>Step 1: Prepare A Plan</vt:lpstr>
      <vt:lpstr>Step 1: Prepare A Plan (cont’d)</vt:lpstr>
      <vt:lpstr>Step 2: Create Questions</vt:lpstr>
      <vt:lpstr>Step 2: Create Questions</vt:lpstr>
      <vt:lpstr>Step 3: Conduct Interview/FOCUS GROUP</vt:lpstr>
      <vt:lpstr>Step 3: Conduct Interview/FOCUS Group </vt:lpstr>
      <vt:lpstr>Step 4: summarize responses</vt:lpstr>
      <vt:lpstr>Focus group Example – New Product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katiewilson140@gmail.com</dc:creator>
  <cp:lastModifiedBy>Christine Newton</cp:lastModifiedBy>
  <cp:revision>52</cp:revision>
  <cp:lastPrinted>2015-07-29T13:31:27Z</cp:lastPrinted>
  <dcterms:created xsi:type="dcterms:W3CDTF">2016-07-21T01:47:58Z</dcterms:created>
  <dcterms:modified xsi:type="dcterms:W3CDTF">2023-08-21T04:58:47Z</dcterms:modified>
</cp:coreProperties>
</file>