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87" r:id="rId2"/>
    <p:sldId id="260" r:id="rId3"/>
    <p:sldId id="296" r:id="rId4"/>
    <p:sldId id="297" r:id="rId5"/>
    <p:sldId id="293" r:id="rId6"/>
    <p:sldId id="272" r:id="rId7"/>
    <p:sldId id="273" r:id="rId8"/>
    <p:sldId id="274" r:id="rId9"/>
    <p:sldId id="275" r:id="rId10"/>
    <p:sldId id="276" r:id="rId11"/>
    <p:sldId id="298" r:id="rId12"/>
    <p:sldId id="283" r:id="rId13"/>
    <p:sldId id="290" r:id="rId14"/>
    <p:sldId id="292" r:id="rId15"/>
    <p:sldId id="294" r:id="rId16"/>
    <p:sldId id="295" r:id="rId17"/>
  </p:sldIdLst>
  <p:sldSz cx="9144000" cy="6858000" type="screen4x3"/>
  <p:notesSz cx="7010400" cy="92964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5">
          <p15:clr>
            <a:srgbClr val="A4A3A4"/>
          </p15:clr>
        </p15:guide>
        <p15:guide id="2" orient="horz" pos="1678">
          <p15:clr>
            <a:srgbClr val="A4A3A4"/>
          </p15:clr>
        </p15:guide>
        <p15:guide id="3" orient="horz" pos="2767">
          <p15:clr>
            <a:srgbClr val="A4A3A4"/>
          </p15:clr>
        </p15:guide>
        <p15:guide id="4" pos="4377">
          <p15:clr>
            <a:srgbClr val="A4A3A4"/>
          </p15:clr>
        </p15:guide>
        <p15:guide id="5" pos="3645">
          <p15:clr>
            <a:srgbClr val="A4A3A4"/>
          </p15:clr>
        </p15:guide>
        <p15:guide id="6" pos="7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23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53" autoAdjust="0"/>
    <p:restoredTop sz="93353" autoAdjust="0"/>
  </p:normalViewPr>
  <p:slideViewPr>
    <p:cSldViewPr snapToGrid="0" snapToObjects="1" showGuides="1">
      <p:cViewPr varScale="1">
        <p:scale>
          <a:sx n="102" d="100"/>
          <a:sy n="102" d="100"/>
        </p:scale>
        <p:origin x="1428" y="108"/>
      </p:cViewPr>
      <p:guideLst>
        <p:guide orient="horz" pos="1345"/>
        <p:guide orient="horz" pos="1678"/>
        <p:guide orient="horz" pos="2767"/>
        <p:guide pos="4377"/>
        <p:guide pos="3645"/>
        <p:guide pos="721"/>
      </p:guideLst>
    </p:cSldViewPr>
  </p:slideViewPr>
  <p:notesTextViewPr>
    <p:cViewPr>
      <p:scale>
        <a:sx n="100" d="100"/>
        <a:sy n="100" d="100"/>
      </p:scale>
      <p:origin x="0" y="0"/>
    </p:cViewPr>
  </p:notesTextViewPr>
  <p:sorterViewPr>
    <p:cViewPr>
      <p:scale>
        <a:sx n="72" d="100"/>
        <a:sy n="7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F992999-753A-4E7B-B84A-F3BE988E09FB}" type="datetimeFigureOut">
              <a:rPr lang="en-CA" smtClean="0"/>
              <a:pPr/>
              <a:t>2023-08-21</a:t>
            </a:fld>
            <a:endParaRPr lang="en-CA"/>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7D89384-DA70-4946-ABF2-CF57645ADCE7}" type="slidenum">
              <a:rPr lang="en-CA" smtClean="0"/>
              <a:pPr/>
              <a:t>‹#›</a:t>
            </a:fld>
            <a:endParaRPr lang="en-CA"/>
          </a:p>
        </p:txBody>
      </p:sp>
    </p:spTree>
    <p:extLst>
      <p:ext uri="{BB962C8B-B14F-4D97-AF65-F5344CB8AC3E}">
        <p14:creationId xmlns:p14="http://schemas.microsoft.com/office/powerpoint/2010/main" val="1211663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7599390-CE60-AC44-8451-593A22B7EB9C}" type="datetimeFigureOut">
              <a:rPr lang="en-US" smtClean="0"/>
              <a:pPr/>
              <a:t>8/21/2023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034D44F-19E0-DB4C-A534-846A3D5F60DA}" type="slidenum">
              <a:rPr lang="en-US" smtClean="0"/>
              <a:pPr/>
              <a:t>‹#›</a:t>
            </a:fld>
            <a:endParaRPr lang="en-US"/>
          </a:p>
        </p:txBody>
      </p:sp>
    </p:spTree>
    <p:extLst>
      <p:ext uri="{BB962C8B-B14F-4D97-AF65-F5344CB8AC3E}">
        <p14:creationId xmlns:p14="http://schemas.microsoft.com/office/powerpoint/2010/main" val="3926374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Content for slides in this PPT file is drawn significantly from PMBOK,</a:t>
            </a:r>
            <a:r>
              <a:rPr lang="en-US" baseline="0"/>
              <a:t> 6th edition, published by PMI (required text for this course)</a:t>
            </a:r>
            <a:endParaRPr lang="en-US" dirty="0"/>
          </a:p>
        </p:txBody>
      </p:sp>
      <p:sp>
        <p:nvSpPr>
          <p:cNvPr id="4" name="Slide Number Placeholder 3"/>
          <p:cNvSpPr>
            <a:spLocks noGrp="1"/>
          </p:cNvSpPr>
          <p:nvPr>
            <p:ph type="sldNum" sz="quarter" idx="10"/>
          </p:nvPr>
        </p:nvSpPr>
        <p:spPr/>
        <p:txBody>
          <a:bodyPr/>
          <a:lstStyle/>
          <a:p>
            <a:fld id="{B034D44F-19E0-DB4C-A534-846A3D5F60DA}" type="slidenum">
              <a:rPr lang="en-US" smtClean="0"/>
              <a:pPr/>
              <a:t>1</a:t>
            </a:fld>
            <a:endParaRPr lang="en-US"/>
          </a:p>
        </p:txBody>
      </p:sp>
    </p:spTree>
    <p:extLst>
      <p:ext uri="{BB962C8B-B14F-4D97-AF65-F5344CB8AC3E}">
        <p14:creationId xmlns:p14="http://schemas.microsoft.com/office/powerpoint/2010/main" val="2661719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google.ca/url?sa=i&amp;rct=j&amp;q=&amp;esrc=s&amp;source=images&amp;cd=&amp;cad=rja&amp;uact=8&amp;ved=2ahUKEwiar66rxuDdAhVC9YMKHYhZDAgQjRx6BAgBEAU&amp;url=https%3A%2F%2Fwww.archives.gov%2Feducation%2Flessons%2Fworksheets&amp;psig=AOvVaw0139M_lWMAvdbX9q6pBTg-&amp;ust=1538321392182090</a:t>
            </a:r>
          </a:p>
        </p:txBody>
      </p:sp>
      <p:sp>
        <p:nvSpPr>
          <p:cNvPr id="4" name="Slide Number Placeholder 3"/>
          <p:cNvSpPr>
            <a:spLocks noGrp="1"/>
          </p:cNvSpPr>
          <p:nvPr>
            <p:ph type="sldNum" sz="quarter" idx="10"/>
          </p:nvPr>
        </p:nvSpPr>
        <p:spPr/>
        <p:txBody>
          <a:bodyPr/>
          <a:lstStyle/>
          <a:p>
            <a:fld id="{426CAB73-7126-48BD-BA45-5D2F1103CE06}" type="slidenum">
              <a:rPr lang="en-US" smtClean="0"/>
              <a:pPr/>
              <a:t>11</a:t>
            </a:fld>
            <a:endParaRPr lang="en-US"/>
          </a:p>
        </p:txBody>
      </p:sp>
    </p:spTree>
    <p:extLst>
      <p:ext uri="{BB962C8B-B14F-4D97-AF65-F5344CB8AC3E}">
        <p14:creationId xmlns:p14="http://schemas.microsoft.com/office/powerpoint/2010/main" val="133800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12</a:t>
            </a:fld>
            <a:endParaRPr lang="en-US"/>
          </a:p>
        </p:txBody>
      </p:sp>
    </p:spTree>
    <p:extLst>
      <p:ext uri="{BB962C8B-B14F-4D97-AF65-F5344CB8AC3E}">
        <p14:creationId xmlns:p14="http://schemas.microsoft.com/office/powerpoint/2010/main" val="1136046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https://expertprogrammanagement.com/wp-content/uploads/2017/09/Weighted-Decision-Matrix-1.png</a:t>
            </a:r>
          </a:p>
        </p:txBody>
      </p:sp>
      <p:sp>
        <p:nvSpPr>
          <p:cNvPr id="4" name="Slide Number Placeholder 3"/>
          <p:cNvSpPr>
            <a:spLocks noGrp="1"/>
          </p:cNvSpPr>
          <p:nvPr>
            <p:ph type="sldNum" sz="quarter" idx="10"/>
          </p:nvPr>
        </p:nvSpPr>
        <p:spPr/>
        <p:txBody>
          <a:bodyPr/>
          <a:lstStyle/>
          <a:p>
            <a:fld id="{426CAB73-7126-48BD-BA45-5D2F1103CE06}" type="slidenum">
              <a:rPr lang="en-US" smtClean="0"/>
              <a:pPr/>
              <a:t>13</a:t>
            </a:fld>
            <a:endParaRPr lang="en-US"/>
          </a:p>
        </p:txBody>
      </p:sp>
    </p:spTree>
    <p:extLst>
      <p:ext uri="{BB962C8B-B14F-4D97-AF65-F5344CB8AC3E}">
        <p14:creationId xmlns:p14="http://schemas.microsoft.com/office/powerpoint/2010/main" val="107077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Mind map example: http://www.tomevans.co/2011/04/20/mapping-your-mind/</a:t>
            </a:r>
          </a:p>
          <a:p>
            <a:endParaRPr lang="en-US" dirty="0"/>
          </a:p>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14</a:t>
            </a:fld>
            <a:endParaRPr lang="en-US"/>
          </a:p>
        </p:txBody>
      </p:sp>
    </p:spTree>
    <p:extLst>
      <p:ext uri="{BB962C8B-B14F-4D97-AF65-F5344CB8AC3E}">
        <p14:creationId xmlns:p14="http://schemas.microsoft.com/office/powerpoint/2010/main" val="61556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15</a:t>
            </a:fld>
            <a:endParaRPr lang="en-US"/>
          </a:p>
        </p:txBody>
      </p:sp>
    </p:spTree>
    <p:extLst>
      <p:ext uri="{BB962C8B-B14F-4D97-AF65-F5344CB8AC3E}">
        <p14:creationId xmlns:p14="http://schemas.microsoft.com/office/powerpoint/2010/main" val="1136720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16</a:t>
            </a:fld>
            <a:endParaRPr lang="en-US"/>
          </a:p>
        </p:txBody>
      </p:sp>
    </p:spTree>
    <p:extLst>
      <p:ext uri="{BB962C8B-B14F-4D97-AF65-F5344CB8AC3E}">
        <p14:creationId xmlns:p14="http://schemas.microsoft.com/office/powerpoint/2010/main" val="1638792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Source: https://www.pinterest.com/pin/157696424423780855/</a:t>
            </a:r>
            <a:endParaRPr lang="en-CA"/>
          </a:p>
        </p:txBody>
      </p:sp>
      <p:sp>
        <p:nvSpPr>
          <p:cNvPr id="4" name="Slide Number Placeholder 3"/>
          <p:cNvSpPr>
            <a:spLocks noGrp="1"/>
          </p:cNvSpPr>
          <p:nvPr>
            <p:ph type="sldNum" sz="quarter" idx="10"/>
          </p:nvPr>
        </p:nvSpPr>
        <p:spPr/>
        <p:txBody>
          <a:bodyPr/>
          <a:lstStyle/>
          <a:p>
            <a:fld id="{426CAB73-7126-48BD-BA45-5D2F1103CE06}" type="slidenum">
              <a:rPr lang="en-US" smtClean="0"/>
              <a:pPr/>
              <a:t>2</a:t>
            </a:fld>
            <a:endParaRPr lang="en-US"/>
          </a:p>
        </p:txBody>
      </p:sp>
    </p:spTree>
    <p:extLst>
      <p:ext uri="{BB962C8B-B14F-4D97-AF65-F5344CB8AC3E}">
        <p14:creationId xmlns:p14="http://schemas.microsoft.com/office/powerpoint/2010/main" val="484743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PMBOK 6</a:t>
            </a:r>
            <a:r>
              <a:rPr lang="en-CA" baseline="30000" dirty="0"/>
              <a:t>th</a:t>
            </a:r>
            <a:r>
              <a:rPr lang="en-CA" dirty="0"/>
              <a:t> ed. (PMI)</a:t>
            </a:r>
          </a:p>
        </p:txBody>
      </p:sp>
      <p:sp>
        <p:nvSpPr>
          <p:cNvPr id="4" name="Slide Number Placeholder 3"/>
          <p:cNvSpPr>
            <a:spLocks noGrp="1"/>
          </p:cNvSpPr>
          <p:nvPr>
            <p:ph type="sldNum" sz="quarter" idx="10"/>
          </p:nvPr>
        </p:nvSpPr>
        <p:spPr/>
        <p:txBody>
          <a:bodyPr/>
          <a:lstStyle/>
          <a:p>
            <a:fld id="{B034D44F-19E0-DB4C-A534-846A3D5F60DA}" type="slidenum">
              <a:rPr lang="en-US" smtClean="0"/>
              <a:pPr/>
              <a:t>4</a:t>
            </a:fld>
            <a:endParaRPr lang="en-US"/>
          </a:p>
        </p:txBody>
      </p:sp>
    </p:spTree>
    <p:extLst>
      <p:ext uri="{BB962C8B-B14F-4D97-AF65-F5344CB8AC3E}">
        <p14:creationId xmlns:p14="http://schemas.microsoft.com/office/powerpoint/2010/main" val="354158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a:t>
            </a:r>
            <a:r>
              <a:rPr lang="en-US" baseline="0" dirty="0"/>
              <a:t> http://www.linhartpr.com/wp-content/uploads/2016/06/brainstorm.jpg</a:t>
            </a:r>
          </a:p>
          <a:p>
            <a:endParaRPr lang="en-US" dirty="0"/>
          </a:p>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5</a:t>
            </a:fld>
            <a:endParaRPr lang="en-US"/>
          </a:p>
        </p:txBody>
      </p:sp>
    </p:spTree>
    <p:extLst>
      <p:ext uri="{BB962C8B-B14F-4D97-AF65-F5344CB8AC3E}">
        <p14:creationId xmlns:p14="http://schemas.microsoft.com/office/powerpoint/2010/main" val="307156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6</a:t>
            </a:fld>
            <a:endParaRPr lang="en-US"/>
          </a:p>
        </p:txBody>
      </p:sp>
    </p:spTree>
    <p:extLst>
      <p:ext uri="{BB962C8B-B14F-4D97-AF65-F5344CB8AC3E}">
        <p14:creationId xmlns:p14="http://schemas.microsoft.com/office/powerpoint/2010/main" val="2330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7</a:t>
            </a:fld>
            <a:endParaRPr lang="en-US"/>
          </a:p>
        </p:txBody>
      </p:sp>
    </p:spTree>
    <p:extLst>
      <p:ext uri="{BB962C8B-B14F-4D97-AF65-F5344CB8AC3E}">
        <p14:creationId xmlns:p14="http://schemas.microsoft.com/office/powerpoint/2010/main" val="522729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8</a:t>
            </a:fld>
            <a:endParaRPr lang="en-US"/>
          </a:p>
        </p:txBody>
      </p:sp>
    </p:spTree>
    <p:extLst>
      <p:ext uri="{BB962C8B-B14F-4D97-AF65-F5344CB8AC3E}">
        <p14:creationId xmlns:p14="http://schemas.microsoft.com/office/powerpoint/2010/main" val="69161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9</a:t>
            </a:fld>
            <a:endParaRPr lang="en-US"/>
          </a:p>
        </p:txBody>
      </p:sp>
    </p:spTree>
    <p:extLst>
      <p:ext uri="{BB962C8B-B14F-4D97-AF65-F5344CB8AC3E}">
        <p14:creationId xmlns:p14="http://schemas.microsoft.com/office/powerpoint/2010/main" val="136940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10</a:t>
            </a:fld>
            <a:endParaRPr lang="en-US"/>
          </a:p>
        </p:txBody>
      </p:sp>
    </p:spTree>
    <p:extLst>
      <p:ext uri="{BB962C8B-B14F-4D97-AF65-F5344CB8AC3E}">
        <p14:creationId xmlns:p14="http://schemas.microsoft.com/office/powerpoint/2010/main" val="542206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No Pictur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1203015" y="1316256"/>
            <a:ext cx="6318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
        <p:nvSpPr>
          <p:cNvPr id="9" name="Subtitle 2"/>
          <p:cNvSpPr>
            <a:spLocks noGrp="1"/>
          </p:cNvSpPr>
          <p:nvPr>
            <p:ph type="subTitle" idx="1"/>
          </p:nvPr>
        </p:nvSpPr>
        <p:spPr>
          <a:xfrm>
            <a:off x="1192066" y="3776712"/>
            <a:ext cx="6404289" cy="1566260"/>
          </a:xfrm>
          <a:prstGeom prst="rect">
            <a:avLst/>
          </a:prstGeom>
        </p:spPr>
        <p:txBody>
          <a:bodyPr lIns="0" tIns="0" rIns="0" bIns="0"/>
          <a:lstStyle>
            <a:lvl1pPr marL="0" indent="0" algn="l">
              <a:buNone/>
              <a:defRPr sz="13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56640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2400" cy="4572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152400" y="609600"/>
            <a:ext cx="8839200" cy="58674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152400" y="6553200"/>
            <a:ext cx="2057400" cy="228600"/>
          </a:xfrm>
          <a:prstGeom prst="rect">
            <a:avLst/>
          </a:prstGeom>
          <a:ln/>
        </p:spPr>
        <p:txBody>
          <a:bodyPr/>
          <a:lstStyle>
            <a:lvl1pPr>
              <a:defRPr/>
            </a:lvl1pPr>
          </a:lstStyle>
          <a:p>
            <a:pPr>
              <a:defRPr/>
            </a:pPr>
            <a:fld id="{0CCFDD3A-8601-DE48-B5B1-1B185D1602DE}" type="datetime2">
              <a:rPr lang="en-CA"/>
              <a:pPr>
                <a:defRPr/>
              </a:pPr>
              <a:t>Monday, August 21, 2023</a:t>
            </a:fld>
            <a:endParaRPr lang="en-CA"/>
          </a:p>
        </p:txBody>
      </p:sp>
      <p:sp>
        <p:nvSpPr>
          <p:cNvPr id="5" name="Rectangle 6"/>
          <p:cNvSpPr>
            <a:spLocks noGrp="1" noChangeArrowheads="1"/>
          </p:cNvSpPr>
          <p:nvPr>
            <p:ph type="sldNum" sz="quarter" idx="11"/>
          </p:nvPr>
        </p:nvSpPr>
        <p:spPr>
          <a:xfrm>
            <a:off x="6934200" y="6553200"/>
            <a:ext cx="2057400" cy="228600"/>
          </a:xfrm>
          <a:prstGeom prst="rect">
            <a:avLst/>
          </a:prstGeom>
          <a:ln/>
        </p:spPr>
        <p:txBody>
          <a:bodyPr/>
          <a:lstStyle>
            <a:lvl1pPr>
              <a:defRPr/>
            </a:lvl1pPr>
          </a:lstStyle>
          <a:p>
            <a:fld id="{9478310D-B237-A84F-8EF7-AA00BDBB9FFF}" type="slidenum">
              <a:rPr lang="en-CA" altLang="en-US"/>
              <a:pPr/>
              <a:t>‹#›</a:t>
            </a:fld>
            <a:endParaRPr lang="en-CA" altLang="en-US"/>
          </a:p>
        </p:txBody>
      </p:sp>
    </p:spTree>
    <p:extLst>
      <p:ext uri="{BB962C8B-B14F-4D97-AF65-F5344CB8AC3E}">
        <p14:creationId xmlns:p14="http://schemas.microsoft.com/office/powerpoint/2010/main" val="117626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2400" cy="457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52400" y="609600"/>
            <a:ext cx="4343400" cy="5867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609600"/>
            <a:ext cx="4343400" cy="5867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152400" y="6553200"/>
            <a:ext cx="2057400" cy="228600"/>
          </a:xfrm>
          <a:prstGeom prst="rect">
            <a:avLst/>
          </a:prstGeom>
          <a:ln/>
        </p:spPr>
        <p:txBody>
          <a:bodyPr/>
          <a:lstStyle>
            <a:lvl1pPr>
              <a:defRPr/>
            </a:lvl1pPr>
          </a:lstStyle>
          <a:p>
            <a:pPr>
              <a:defRPr/>
            </a:pPr>
            <a:fld id="{3F007789-A50A-E743-A30D-079D6154DB19}" type="datetime2">
              <a:rPr lang="en-CA"/>
              <a:pPr>
                <a:defRPr/>
              </a:pPr>
              <a:t>Monday, August 21, 2023</a:t>
            </a:fld>
            <a:endParaRPr lang="en-CA"/>
          </a:p>
        </p:txBody>
      </p:sp>
      <p:sp>
        <p:nvSpPr>
          <p:cNvPr id="6" name="Rectangle 6"/>
          <p:cNvSpPr>
            <a:spLocks noGrp="1" noChangeArrowheads="1"/>
          </p:cNvSpPr>
          <p:nvPr>
            <p:ph type="sldNum" sz="quarter" idx="11"/>
          </p:nvPr>
        </p:nvSpPr>
        <p:spPr>
          <a:xfrm>
            <a:off x="6934200" y="6553200"/>
            <a:ext cx="2057400" cy="228600"/>
          </a:xfrm>
          <a:prstGeom prst="rect">
            <a:avLst/>
          </a:prstGeom>
          <a:ln/>
        </p:spPr>
        <p:txBody>
          <a:bodyPr/>
          <a:lstStyle>
            <a:lvl1pPr>
              <a:defRPr/>
            </a:lvl1pPr>
          </a:lstStyle>
          <a:p>
            <a:fld id="{7798FC96-D120-7642-8797-E62AB7079964}" type="slidenum">
              <a:rPr lang="en-CA" altLang="en-US"/>
              <a:pPr/>
              <a:t>‹#›</a:t>
            </a:fld>
            <a:endParaRPr lang="en-CA" altLang="en-US"/>
          </a:p>
        </p:txBody>
      </p:sp>
    </p:spTree>
    <p:extLst>
      <p:ext uri="{BB962C8B-B14F-4D97-AF65-F5344CB8AC3E}">
        <p14:creationId xmlns:p14="http://schemas.microsoft.com/office/powerpoint/2010/main" val="4295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r Tab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1203015" y="1316256"/>
            <a:ext cx="6318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Tree>
    <p:extLst>
      <p:ext uri="{BB962C8B-B14F-4D97-AF65-F5344CB8AC3E}">
        <p14:creationId xmlns:p14="http://schemas.microsoft.com/office/powerpoint/2010/main" val="287282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p:cNvSpPr>
            <a:spLocks noGrp="1"/>
          </p:cNvSpPr>
          <p:nvPr>
            <p:ph type="title"/>
          </p:nvPr>
        </p:nvSpPr>
        <p:spPr>
          <a:xfrm>
            <a:off x="1025878" y="887506"/>
            <a:ext cx="6381023" cy="537812"/>
          </a:xfrm>
          <a:prstGeom prst="rect">
            <a:avLst/>
          </a:prstGeom>
        </p:spPr>
        <p:txBody>
          <a:bodyPr lIns="0" tIns="0" rIns="0" bIns="0" anchor="b" anchorCtr="0"/>
          <a:lstStyle>
            <a:lvl1pPr algn="l">
              <a:defRPr sz="2800" cap="all">
                <a:solidFill>
                  <a:srgbClr val="E2231A"/>
                </a:solidFill>
              </a:defRPr>
            </a:lvl1pPr>
          </a:lstStyle>
          <a:p>
            <a:r>
              <a:rPr lang="en-US" dirty="0"/>
              <a:t>Click to edit Master title style</a:t>
            </a:r>
          </a:p>
        </p:txBody>
      </p:sp>
      <p:sp>
        <p:nvSpPr>
          <p:cNvPr id="10" name="Text Placeholder 9"/>
          <p:cNvSpPr>
            <a:spLocks noGrp="1"/>
          </p:cNvSpPr>
          <p:nvPr>
            <p:ph type="body" sz="quarter" idx="10"/>
          </p:nvPr>
        </p:nvSpPr>
        <p:spPr>
          <a:xfrm>
            <a:off x="1025877" y="1677579"/>
            <a:ext cx="7338194" cy="290130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400"/>
            </a:lvl1pPr>
            <a:lvl2pPr>
              <a:defRPr sz="2400"/>
            </a:lvl2pPr>
            <a:lvl3pPr>
              <a:defRPr sz="2400"/>
            </a:lvl3pPr>
            <a:lvl4pPr>
              <a:defRPr sz="24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9144000" cy="690282"/>
          </a:xfrm>
          <a:prstGeom prst="rect">
            <a:avLst/>
          </a:prstGeom>
        </p:spPr>
      </p:pic>
      <p:pic>
        <p:nvPicPr>
          <p:cNvPr id="6" name="Picture 5" descr="bottom_b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531224"/>
            <a:ext cx="9144000" cy="1326776"/>
          </a:xfrm>
          <a:prstGeom prst="rect">
            <a:avLst/>
          </a:prstGeom>
        </p:spPr>
      </p:pic>
    </p:spTree>
    <p:extLst>
      <p:ext uri="{BB962C8B-B14F-4D97-AF65-F5344CB8AC3E}">
        <p14:creationId xmlns:p14="http://schemas.microsoft.com/office/powerpoint/2010/main" val="428680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9144000" cy="690282"/>
          </a:xfrm>
          <a:prstGeom prst="rect">
            <a:avLst/>
          </a:prstGeom>
        </p:spPr>
      </p:pic>
      <p:sp>
        <p:nvSpPr>
          <p:cNvPr id="16" name="Picture Placeholder 15"/>
          <p:cNvSpPr>
            <a:spLocks noGrp="1"/>
          </p:cNvSpPr>
          <p:nvPr>
            <p:ph type="pic" sz="quarter" idx="11"/>
          </p:nvPr>
        </p:nvSpPr>
        <p:spPr>
          <a:xfrm>
            <a:off x="5180098" y="150"/>
            <a:ext cx="3963902" cy="6857849"/>
          </a:xfrm>
          <a:custGeom>
            <a:avLst/>
            <a:gdLst>
              <a:gd name="connsiteX0" fmla="*/ 0 w 4065050"/>
              <a:gd name="connsiteY0" fmla="*/ 0 h 6857849"/>
              <a:gd name="connsiteX1" fmla="*/ 4065050 w 4065050"/>
              <a:gd name="connsiteY1" fmla="*/ 0 h 6857849"/>
              <a:gd name="connsiteX2" fmla="*/ 4065050 w 4065050"/>
              <a:gd name="connsiteY2" fmla="*/ 6857849 h 6857849"/>
              <a:gd name="connsiteX3" fmla="*/ 0 w 4065050"/>
              <a:gd name="connsiteY3" fmla="*/ 6857849 h 6857849"/>
              <a:gd name="connsiteX4" fmla="*/ 0 w 4065050"/>
              <a:gd name="connsiteY4" fmla="*/ 0 h 6857849"/>
              <a:gd name="connsiteX0" fmla="*/ 0 w 4065050"/>
              <a:gd name="connsiteY0" fmla="*/ 0 h 6857849"/>
              <a:gd name="connsiteX1" fmla="*/ 4065050 w 4065050"/>
              <a:gd name="connsiteY1" fmla="*/ 0 h 6857849"/>
              <a:gd name="connsiteX2" fmla="*/ 4065050 w 4065050"/>
              <a:gd name="connsiteY2" fmla="*/ 6857849 h 6857849"/>
              <a:gd name="connsiteX3" fmla="*/ 1640835 w 4065050"/>
              <a:gd name="connsiteY3" fmla="*/ 6857849 h 6857849"/>
              <a:gd name="connsiteX4" fmla="*/ 0 w 4065050"/>
              <a:gd name="connsiteY4" fmla="*/ 0 h 6857849"/>
              <a:gd name="connsiteX0" fmla="*/ 0 w 3963902"/>
              <a:gd name="connsiteY0" fmla="*/ 0 h 6857849"/>
              <a:gd name="connsiteX1" fmla="*/ 3963902 w 3963902"/>
              <a:gd name="connsiteY1" fmla="*/ 0 h 6857849"/>
              <a:gd name="connsiteX2" fmla="*/ 3963902 w 3963902"/>
              <a:gd name="connsiteY2" fmla="*/ 6857849 h 6857849"/>
              <a:gd name="connsiteX3" fmla="*/ 1539687 w 3963902"/>
              <a:gd name="connsiteY3" fmla="*/ 6857849 h 6857849"/>
              <a:gd name="connsiteX4" fmla="*/ 0 w 3963902"/>
              <a:gd name="connsiteY4" fmla="*/ 0 h 6857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3902" h="6857849">
                <a:moveTo>
                  <a:pt x="0" y="0"/>
                </a:moveTo>
                <a:lnTo>
                  <a:pt x="3963902" y="0"/>
                </a:lnTo>
                <a:lnTo>
                  <a:pt x="3963902" y="6857849"/>
                </a:lnTo>
                <a:lnTo>
                  <a:pt x="1539687" y="6857849"/>
                </a:lnTo>
                <a:lnTo>
                  <a:pt x="0" y="0"/>
                </a:lnTo>
                <a:close/>
              </a:path>
            </a:pathLst>
          </a:custGeom>
        </p:spPr>
        <p:txBody>
          <a:bodyPr vert="horz"/>
          <a:lstStyle/>
          <a:p>
            <a:r>
              <a:rPr lang="en-US"/>
              <a:t>Drag picture to placeholder or click icon to add</a:t>
            </a:r>
            <a:endParaRPr lang="en-US" dirty="0"/>
          </a:p>
        </p:txBody>
      </p:sp>
      <p:sp>
        <p:nvSpPr>
          <p:cNvPr id="13" name="Title 1"/>
          <p:cNvSpPr>
            <a:spLocks noGrp="1"/>
          </p:cNvSpPr>
          <p:nvPr>
            <p:ph type="title"/>
          </p:nvPr>
        </p:nvSpPr>
        <p:spPr>
          <a:xfrm>
            <a:off x="1146902" y="1035353"/>
            <a:ext cx="4236311" cy="1143000"/>
          </a:xfrm>
          <a:prstGeom prst="rect">
            <a:avLst/>
          </a:prstGeom>
        </p:spPr>
        <p:txBody>
          <a:bodyPr lIns="0" tIns="0" rIns="0" bIns="0" anchor="b" anchorCtr="0"/>
          <a:lstStyle>
            <a:lvl1pPr algn="l">
              <a:defRPr sz="2800" cap="all">
                <a:solidFill>
                  <a:srgbClr val="E2231A"/>
                </a:solidFill>
              </a:defRPr>
            </a:lvl1pPr>
          </a:lstStyle>
          <a:p>
            <a:r>
              <a:rPr lang="en-US"/>
              <a:t>Click to edit Master title style</a:t>
            </a:r>
            <a:endParaRPr lang="en-US" dirty="0"/>
          </a:p>
        </p:txBody>
      </p:sp>
      <p:sp>
        <p:nvSpPr>
          <p:cNvPr id="14" name="Text Placeholder 9"/>
          <p:cNvSpPr>
            <a:spLocks noGrp="1"/>
          </p:cNvSpPr>
          <p:nvPr>
            <p:ph type="body" sz="quarter" idx="10"/>
          </p:nvPr>
        </p:nvSpPr>
        <p:spPr>
          <a:xfrm>
            <a:off x="1146902" y="2430614"/>
            <a:ext cx="4236312" cy="2901306"/>
          </a:xfrm>
          <a:prstGeom prst="rect">
            <a:avLst/>
          </a:prstGeom>
        </p:spPr>
        <p:txBody>
          <a:bodyPr vert="horz"/>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descr="photo-mas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37866" y="292189"/>
            <a:ext cx="9144000" cy="6858000"/>
          </a:xfrm>
          <a:prstGeom prst="rect">
            <a:avLst/>
          </a:prstGeom>
        </p:spPr>
      </p:pic>
      <p:pic>
        <p:nvPicPr>
          <p:cNvPr id="2" name="Picture 1" descr="bottom_bar.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5531224"/>
            <a:ext cx="9144000" cy="1326776"/>
          </a:xfrm>
          <a:prstGeom prst="rect">
            <a:avLst/>
          </a:prstGeom>
        </p:spPr>
      </p:pic>
    </p:spTree>
    <p:extLst>
      <p:ext uri="{BB962C8B-B14F-4D97-AF65-F5344CB8AC3E}">
        <p14:creationId xmlns:p14="http://schemas.microsoft.com/office/powerpoint/2010/main" val="143011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page - 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1"/>
          <p:cNvSpPr>
            <a:spLocks noGrp="1"/>
          </p:cNvSpPr>
          <p:nvPr>
            <p:ph type="title"/>
          </p:nvPr>
        </p:nvSpPr>
        <p:spPr>
          <a:xfrm>
            <a:off x="1146902" y="1046302"/>
            <a:ext cx="6166108" cy="1439056"/>
          </a:xfrm>
          <a:prstGeom prst="rect">
            <a:avLst/>
          </a:prstGeom>
        </p:spPr>
        <p:txBody>
          <a:bodyPr lIns="0" tIns="0" rIns="0" bIns="0" anchor="b" anchorCtr="0"/>
          <a:lstStyle>
            <a:lvl1pPr algn="l">
              <a:defRPr sz="2800" b="1" i="0" cap="all">
                <a:solidFill>
                  <a:schemeClr val="bg1"/>
                </a:solidFill>
              </a:defRPr>
            </a:lvl1pPr>
          </a:lstStyle>
          <a:p>
            <a:r>
              <a:rPr lang="en-US"/>
              <a:t>Click to edit Master title style</a:t>
            </a:r>
            <a:endParaRPr lang="en-US" dirty="0"/>
          </a:p>
        </p:txBody>
      </p:sp>
      <p:sp>
        <p:nvSpPr>
          <p:cNvPr id="11" name="Text Placeholder 10"/>
          <p:cNvSpPr>
            <a:spLocks noGrp="1"/>
          </p:cNvSpPr>
          <p:nvPr>
            <p:ph type="body" sz="quarter" idx="10" hasCustomPrompt="1"/>
          </p:nvPr>
        </p:nvSpPr>
        <p:spPr>
          <a:xfrm>
            <a:off x="1146902" y="4215253"/>
            <a:ext cx="4587552" cy="1697051"/>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0" baseline="0"/>
            </a:lvl1pPr>
            <a:lvl2pPr>
              <a:defRPr sz="1400"/>
            </a:lvl2pPr>
            <a:lvl3pPr>
              <a:defRPr sz="1400"/>
            </a:lvl3pPr>
            <a:lvl4pPr>
              <a:defRPr sz="1400"/>
            </a:lvl4pPr>
            <a:lvl5pPr>
              <a:defRPr sz="1400"/>
            </a:lvl5pPr>
          </a:lstStyle>
          <a:p>
            <a:pPr lvl="0"/>
            <a:r>
              <a:rPr lang="en-CA" dirty="0"/>
              <a:t>Room</a:t>
            </a:r>
          </a:p>
          <a:p>
            <a:pPr lvl="0"/>
            <a:r>
              <a:rPr lang="en-CA" dirty="0"/>
              <a:t>Address 1</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Address 2</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Address 3</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Phone:</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Fax:</a:t>
            </a:r>
          </a:p>
          <a:p>
            <a:pPr marL="0" marR="0" lvl="0" indent="0" algn="l" defTabSz="457200" rtl="0" eaLnBrk="1" fontAlgn="auto" latinLnBrk="0" hangingPunct="1">
              <a:lnSpc>
                <a:spcPct val="100000"/>
              </a:lnSpc>
              <a:spcBef>
                <a:spcPct val="20000"/>
              </a:spcBef>
              <a:spcAft>
                <a:spcPts val="0"/>
              </a:spcAft>
              <a:buClrTx/>
              <a:buSzTx/>
              <a:buFontTx/>
              <a:buNone/>
              <a:tabLst/>
              <a:defRPr/>
            </a:pPr>
            <a:endParaRPr lang="en-CA" dirty="0"/>
          </a:p>
          <a:p>
            <a:pPr lvl="0"/>
            <a:endParaRPr lang="en-CA" dirty="0"/>
          </a:p>
        </p:txBody>
      </p:sp>
      <p:sp>
        <p:nvSpPr>
          <p:cNvPr id="12" name="Text Placeholder 10"/>
          <p:cNvSpPr>
            <a:spLocks noGrp="1"/>
          </p:cNvSpPr>
          <p:nvPr>
            <p:ph type="body" sz="quarter" idx="11" hasCustomPrompt="1"/>
          </p:nvPr>
        </p:nvSpPr>
        <p:spPr>
          <a:xfrm>
            <a:off x="1146902" y="3963562"/>
            <a:ext cx="4587552" cy="251692"/>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1" i="0" baseline="0"/>
            </a:lvl1pPr>
            <a:lvl2pPr>
              <a:defRPr sz="1400"/>
            </a:lvl2pPr>
            <a:lvl3pPr>
              <a:defRPr sz="1400"/>
            </a:lvl3pPr>
            <a:lvl4pPr>
              <a:defRPr sz="1400"/>
            </a:lvl4pPr>
            <a:lvl5pPr>
              <a:defRPr sz="1400"/>
            </a:lvl5pPr>
          </a:lstStyle>
          <a:p>
            <a:pPr lvl="0"/>
            <a:r>
              <a:rPr lang="en-CA" dirty="0"/>
              <a:t>Lawrence </a:t>
            </a:r>
            <a:r>
              <a:rPr lang="en-CA" dirty="0" err="1"/>
              <a:t>Kinlin</a:t>
            </a:r>
            <a:r>
              <a:rPr lang="en-CA" dirty="0"/>
              <a:t> School of Business</a:t>
            </a:r>
          </a:p>
        </p:txBody>
      </p:sp>
      <p:sp>
        <p:nvSpPr>
          <p:cNvPr id="7" name="Text Placeholder 10"/>
          <p:cNvSpPr txBox="1">
            <a:spLocks/>
          </p:cNvSpPr>
          <p:nvPr userDrawn="1"/>
        </p:nvSpPr>
        <p:spPr>
          <a:xfrm>
            <a:off x="1144588" y="6280484"/>
            <a:ext cx="4587552" cy="251692"/>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1" i="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dirty="0" err="1"/>
              <a:t>fanshawec.ca</a:t>
            </a:r>
            <a:endParaRPr lang="en-CA" dirty="0"/>
          </a:p>
        </p:txBody>
      </p:sp>
    </p:spTree>
    <p:extLst>
      <p:ext uri="{BB962C8B-B14F-4D97-AF65-F5344CB8AC3E}">
        <p14:creationId xmlns:p14="http://schemas.microsoft.com/office/powerpoint/2010/main" val="284885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71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2804750"/>
            <a:ext cx="6400800" cy="1752600"/>
          </a:xfrm>
          <a:prstGeom prst="rect">
            <a:avLst/>
          </a:prstGeom>
        </p:spPr>
        <p:txBody>
          <a:bodyPr>
            <a:normAutofit/>
          </a:bodyPr>
          <a:lstStyle>
            <a:lvl1pPr marL="0" indent="0" algn="ctr">
              <a:buNone/>
              <a:defRPr sz="40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2EC81D-3481-0048-93B1-48E5B820EFA9}" type="datetimeFigureOut">
              <a:rPr lang="en-US" smtClean="0"/>
              <a:pPr/>
              <a:t>8/21/2023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8175660-02F0-F148-A23E-3AFE1E1DC15A}" type="slidenum">
              <a:rPr lang="en-US" smtClean="0"/>
              <a:pPr/>
              <a:t>‹#›</a:t>
            </a:fld>
            <a:endParaRPr lang="en-US"/>
          </a:p>
        </p:txBody>
      </p:sp>
      <p:sp>
        <p:nvSpPr>
          <p:cNvPr id="7" name="Subtitle 2"/>
          <p:cNvSpPr txBox="1">
            <a:spLocks/>
          </p:cNvSpPr>
          <p:nvPr userDrawn="1"/>
        </p:nvSpPr>
        <p:spPr>
          <a:xfrm>
            <a:off x="1371600" y="2540126"/>
            <a:ext cx="6400800" cy="1752600"/>
          </a:xfrm>
          <a:prstGeom prst="rect">
            <a:avLst/>
          </a:prstGeom>
        </p:spPr>
        <p:txBody>
          <a:bodyPr vert="horz" lIns="91440" tIns="45720" rIns="91440" bIns="45720" rtlCol="0">
            <a:normAutofit/>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4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4300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a:prstGeom prst="rect">
            <a:avLst/>
          </a:prstGeom>
        </p:spPr>
        <p:txBody>
          <a:bodyPr/>
          <a:lstStyle/>
          <a:p>
            <a:r>
              <a:rPr lang="en-US" dirty="0"/>
              <a:t>Click to edit Master title style</a:t>
            </a:r>
            <a:endParaRPr lang="en-CA"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6CED753-E26C-48CD-8810-690417EFF2B3}" type="datetimeFigureOut">
              <a:rPr lang="en-US" smtClean="0"/>
              <a:pPr/>
              <a:t>8/21/2023</a:t>
            </a:fld>
            <a:endParaRPr lang="en-C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36612B7-B374-403A-8482-4E25514FF41D}" type="slidenum">
              <a:rPr lang="en-CA" smtClean="0"/>
              <a:pPr/>
              <a:t>‹#›</a:t>
            </a:fld>
            <a:endParaRPr lang="en-CA"/>
          </a:p>
        </p:txBody>
      </p:sp>
    </p:spTree>
    <p:extLst>
      <p:ext uri="{BB962C8B-B14F-4D97-AF65-F5344CB8AC3E}">
        <p14:creationId xmlns:p14="http://schemas.microsoft.com/office/powerpoint/2010/main" val="292828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9144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1062038" y="1766888"/>
            <a:ext cx="7769225" cy="19796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62038" y="3898900"/>
            <a:ext cx="7769225" cy="1981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noChangeArrowheads="1"/>
          </p:cNvSpPr>
          <p:nvPr>
            <p:ph type="sldNum" sz="quarter" idx="10"/>
          </p:nvPr>
        </p:nvSpPr>
        <p:spPr>
          <a:xfrm>
            <a:off x="6553200" y="6356350"/>
            <a:ext cx="2133600" cy="365125"/>
          </a:xfrm>
          <a:prstGeom prst="rect">
            <a:avLst/>
          </a:prstGeom>
        </p:spPr>
        <p:txBody>
          <a:bodyPr/>
          <a:lstStyle>
            <a:lvl1pPr>
              <a:defRPr/>
            </a:lvl1pPr>
          </a:lstStyle>
          <a:p>
            <a:pPr>
              <a:defRPr/>
            </a:pPr>
            <a:r>
              <a:rPr lang="en-US"/>
              <a:t>1-</a:t>
            </a:r>
            <a:fld id="{307B7827-5307-4E78-993A-FFA99B84EB45}" type="slidenum">
              <a:rPr lang="en-US"/>
              <a:pPr>
                <a:defRPr/>
              </a:pPr>
              <a:t>‹#›</a:t>
            </a:fld>
            <a:endParaRPr lang="en-US"/>
          </a:p>
        </p:txBody>
      </p:sp>
    </p:spTree>
    <p:extLst>
      <p:ext uri="{BB962C8B-B14F-4D97-AF65-F5344CB8AC3E}">
        <p14:creationId xmlns:p14="http://schemas.microsoft.com/office/powerpoint/2010/main" val="164933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Tree>
    <p:extLst>
      <p:ext uri="{BB962C8B-B14F-4D97-AF65-F5344CB8AC3E}">
        <p14:creationId xmlns:p14="http://schemas.microsoft.com/office/powerpoint/2010/main" val="481301283"/>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mTJstCUWpY0"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www.youtube.com/watch?v=LXZNHCv2xQk" TargetMode="Externa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GJoVjOk1SVY"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MGMT 6055</a:t>
            </a:r>
            <a:br>
              <a:rPr lang="en-US" dirty="0"/>
            </a:br>
            <a:r>
              <a:rPr lang="en-US" dirty="0"/>
              <a:t>Project Scope &amp; requirements</a:t>
            </a:r>
          </a:p>
        </p:txBody>
      </p:sp>
      <p:sp>
        <p:nvSpPr>
          <p:cNvPr id="6" name="Subtitle 5"/>
          <p:cNvSpPr>
            <a:spLocks noGrp="1"/>
          </p:cNvSpPr>
          <p:nvPr>
            <p:ph type="subTitle" idx="1"/>
          </p:nvPr>
        </p:nvSpPr>
        <p:spPr/>
        <p:txBody>
          <a:bodyPr/>
          <a:lstStyle/>
          <a:p>
            <a:r>
              <a:rPr lang="en-US" sz="2000" b="1" dirty="0"/>
              <a:t>Lawrence </a:t>
            </a:r>
            <a:r>
              <a:rPr lang="en-US" sz="2000" b="1" dirty="0" err="1"/>
              <a:t>Kinlin</a:t>
            </a:r>
            <a:r>
              <a:rPr lang="en-US" sz="2000" b="1" dirty="0"/>
              <a:t> School of Business</a:t>
            </a:r>
          </a:p>
          <a:p>
            <a:pPr fontAlgn="auto">
              <a:lnSpc>
                <a:spcPct val="90000"/>
              </a:lnSpc>
              <a:spcAft>
                <a:spcPts val="0"/>
              </a:spcAft>
              <a:defRPr/>
            </a:pPr>
            <a:r>
              <a:rPr lang="en-CA" sz="2000" b="1" dirty="0"/>
              <a:t>Module 5</a:t>
            </a:r>
            <a:endParaRPr lang="en-US" sz="2000" b="1" dirty="0"/>
          </a:p>
        </p:txBody>
      </p:sp>
    </p:spTree>
    <p:extLst>
      <p:ext uri="{BB962C8B-B14F-4D97-AF65-F5344CB8AC3E}">
        <p14:creationId xmlns:p14="http://schemas.microsoft.com/office/powerpoint/2010/main" val="318175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192" y="18022"/>
            <a:ext cx="6381023" cy="1143000"/>
          </a:xfrm>
        </p:spPr>
        <p:txBody>
          <a:bodyPr/>
          <a:lstStyle/>
          <a:p>
            <a:r>
              <a:rPr lang="en-CA" dirty="0"/>
              <a:t>Questionnaires and Surveys</a:t>
            </a:r>
          </a:p>
        </p:txBody>
      </p:sp>
      <p:sp>
        <p:nvSpPr>
          <p:cNvPr id="3" name="Content Placeholder 2"/>
          <p:cNvSpPr>
            <a:spLocks noGrp="1"/>
          </p:cNvSpPr>
          <p:nvPr>
            <p:ph type="body" sz="quarter" idx="10"/>
          </p:nvPr>
        </p:nvSpPr>
        <p:spPr>
          <a:xfrm>
            <a:off x="191733" y="1481077"/>
            <a:ext cx="5859444" cy="4967347"/>
          </a:xfrm>
        </p:spPr>
        <p:txBody>
          <a:bodyPr/>
          <a:lstStyle/>
          <a:p>
            <a:pPr marL="342900" indent="-342900">
              <a:buFont typeface="Arial" panose="020B0604020202020204" pitchFamily="34" charset="0"/>
              <a:buChar char="•"/>
            </a:pPr>
            <a:r>
              <a:rPr lang="en-CA" dirty="0"/>
              <a:t>Multiple choice</a:t>
            </a:r>
          </a:p>
          <a:p>
            <a:pPr lvl="1"/>
            <a:r>
              <a:rPr lang="en-CA" dirty="0"/>
              <a:t>Q1: What is your marital status? (check one only)</a:t>
            </a:r>
          </a:p>
          <a:p>
            <a:pPr lvl="2"/>
            <a:r>
              <a:rPr lang="en-CA" dirty="0"/>
              <a:t>Single</a:t>
            </a:r>
          </a:p>
          <a:p>
            <a:pPr lvl="2"/>
            <a:r>
              <a:rPr lang="en-CA" dirty="0"/>
              <a:t>Married</a:t>
            </a:r>
          </a:p>
          <a:p>
            <a:pPr lvl="2"/>
            <a:r>
              <a:rPr lang="en-CA" dirty="0"/>
              <a:t>Divorced</a:t>
            </a:r>
          </a:p>
          <a:p>
            <a:pPr lvl="2"/>
            <a:r>
              <a:rPr lang="en-CA" dirty="0"/>
              <a:t>Separated</a:t>
            </a:r>
          </a:p>
          <a:p>
            <a:pPr lvl="2"/>
            <a:r>
              <a:rPr lang="en-CA" dirty="0"/>
              <a:t>Widowed</a:t>
            </a:r>
          </a:p>
          <a:p>
            <a:pPr lvl="2"/>
            <a:r>
              <a:rPr lang="en-CA" dirty="0"/>
              <a:t>Other (please specify)</a:t>
            </a:r>
          </a:p>
          <a:p>
            <a:endParaRPr lang="en-CA" dirty="0"/>
          </a:p>
          <a:p>
            <a:endParaRPr lang="en-CA" dirty="0"/>
          </a:p>
          <a:p>
            <a:endParaRPr lang="en-CA" dirty="0"/>
          </a:p>
          <a:p>
            <a:pPr lvl="1"/>
            <a:endParaRPr lang="en-CA" dirty="0"/>
          </a:p>
          <a:p>
            <a:endParaRPr lang="en-CA" dirty="0"/>
          </a:p>
          <a:p>
            <a:endParaRPr lang="en-CA" dirty="0"/>
          </a:p>
          <a:p>
            <a:endParaRPr lang="en-CA" dirty="0"/>
          </a:p>
          <a:p>
            <a:endParaRPr lang="en-CA" dirty="0"/>
          </a:p>
        </p:txBody>
      </p:sp>
      <p:sp>
        <p:nvSpPr>
          <p:cNvPr id="4" name="TextBox 3"/>
          <p:cNvSpPr txBox="1"/>
          <p:nvPr/>
        </p:nvSpPr>
        <p:spPr>
          <a:xfrm>
            <a:off x="4781549" y="2798161"/>
            <a:ext cx="4205549" cy="3970318"/>
          </a:xfrm>
          <a:prstGeom prst="rect">
            <a:avLst/>
          </a:prstGeom>
          <a:solidFill>
            <a:schemeClr val="bg1"/>
          </a:solidFill>
          <a:ln>
            <a:solidFill>
              <a:srgbClr val="C00000"/>
            </a:solidFill>
          </a:ln>
        </p:spPr>
        <p:txBody>
          <a:bodyPr wrap="square" rtlCol="0">
            <a:spAutoFit/>
          </a:bodyPr>
          <a:lstStyle/>
          <a:p>
            <a:r>
              <a:rPr lang="en-CA" dirty="0"/>
              <a:t>Some multiple choice questions are designed so that only one response is permitted. For other multiple choice questions, you may permit the respondent to select more than one answer. It’s helpful to indicate in your question whether you want the respondent to pick only ONE choice or whether they can select more than one answer…</a:t>
            </a:r>
          </a:p>
          <a:p>
            <a:endParaRPr lang="en-CA" dirty="0"/>
          </a:p>
          <a:p>
            <a:r>
              <a:rPr lang="en-CA" dirty="0"/>
              <a:t>It’s also helpful to provide an “other” option, and allow respondents to write in their “other” answer…</a:t>
            </a:r>
          </a:p>
        </p:txBody>
      </p:sp>
    </p:spTree>
    <p:extLst>
      <p:ext uri="{BB962C8B-B14F-4D97-AF65-F5344CB8AC3E}">
        <p14:creationId xmlns:p14="http://schemas.microsoft.com/office/powerpoint/2010/main" val="96190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792" y="406931"/>
            <a:ext cx="7577998" cy="743253"/>
          </a:xfrm>
        </p:spPr>
        <p:txBody>
          <a:bodyPr>
            <a:normAutofit/>
          </a:bodyPr>
          <a:lstStyle/>
          <a:p>
            <a:r>
              <a:rPr lang="en-CA" dirty="0"/>
              <a:t> data analysis: </a:t>
            </a:r>
            <a:r>
              <a:rPr lang="en-CA" dirty="0">
                <a:solidFill>
                  <a:schemeClr val="tx2">
                    <a:lumMod val="60000"/>
                    <a:lumOff val="40000"/>
                  </a:schemeClr>
                </a:solidFill>
              </a:rPr>
              <a:t>Document Analysis</a:t>
            </a:r>
          </a:p>
        </p:txBody>
      </p:sp>
      <p:sp>
        <p:nvSpPr>
          <p:cNvPr id="3" name="Content Placeholder 2"/>
          <p:cNvSpPr>
            <a:spLocks noGrp="1"/>
          </p:cNvSpPr>
          <p:nvPr>
            <p:ph type="body" sz="quarter" idx="10"/>
          </p:nvPr>
        </p:nvSpPr>
        <p:spPr>
          <a:xfrm>
            <a:off x="4433724" y="1569308"/>
            <a:ext cx="4258358" cy="4280525"/>
          </a:xfrm>
        </p:spPr>
        <p:txBody>
          <a:bodyPr/>
          <a:lstStyle/>
          <a:p>
            <a:pPr lvl="1"/>
            <a:endParaRPr lang="en-US" sz="1800" dirty="0"/>
          </a:p>
          <a:p>
            <a:pPr marL="342900" indent="3175"/>
            <a:r>
              <a:rPr lang="en-CA" sz="2000" dirty="0"/>
              <a:t>Analyzing existing documents to identify information relevant to project requirements</a:t>
            </a:r>
          </a:p>
          <a:p>
            <a:pPr lvl="1"/>
            <a:r>
              <a:rPr lang="en-CA" sz="2000" dirty="0"/>
              <a:t>Examples might include building codes and other regulatory information, problem/issue logs, etc.</a:t>
            </a:r>
          </a:p>
          <a:p>
            <a:endParaRPr lang="en-CA" dirty="0"/>
          </a:p>
        </p:txBody>
      </p:sp>
      <p:pic>
        <p:nvPicPr>
          <p:cNvPr id="1026" name="Picture 2"/>
          <p:cNvPicPr>
            <a:picLocks noChangeAspect="1" noChangeArrowheads="1"/>
          </p:cNvPicPr>
          <p:nvPr/>
        </p:nvPicPr>
        <p:blipFill>
          <a:blip r:embed="rId3"/>
          <a:srcRect/>
          <a:stretch>
            <a:fillRect/>
          </a:stretch>
        </p:blipFill>
        <p:spPr bwMode="auto">
          <a:xfrm>
            <a:off x="946401" y="1934005"/>
            <a:ext cx="3055837" cy="2563854"/>
          </a:xfrm>
          <a:prstGeom prst="rect">
            <a:avLst/>
          </a:prstGeom>
          <a:noFill/>
          <a:ln w="9525">
            <a:noFill/>
            <a:miter lim="800000"/>
            <a:headEnd/>
            <a:tailEnd/>
          </a:ln>
        </p:spPr>
      </p:pic>
    </p:spTree>
    <p:extLst>
      <p:ext uri="{BB962C8B-B14F-4D97-AF65-F5344CB8AC3E}">
        <p14:creationId xmlns:p14="http://schemas.microsoft.com/office/powerpoint/2010/main" val="2917430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901" y="0"/>
            <a:ext cx="6381023" cy="1143000"/>
          </a:xfrm>
        </p:spPr>
        <p:txBody>
          <a:bodyPr/>
          <a:lstStyle/>
          <a:p>
            <a:r>
              <a:rPr lang="en-CA" dirty="0"/>
              <a:t>Decision-Making: </a:t>
            </a:r>
            <a:r>
              <a:rPr lang="en-CA" dirty="0">
                <a:solidFill>
                  <a:schemeClr val="tx2">
                    <a:lumMod val="60000"/>
                    <a:lumOff val="40000"/>
                  </a:schemeClr>
                </a:solidFill>
              </a:rPr>
              <a:t>voting</a:t>
            </a:r>
          </a:p>
        </p:txBody>
      </p:sp>
      <p:sp>
        <p:nvSpPr>
          <p:cNvPr id="5" name="Content Placeholder 2"/>
          <p:cNvSpPr txBox="1">
            <a:spLocks/>
          </p:cNvSpPr>
          <p:nvPr/>
        </p:nvSpPr>
        <p:spPr>
          <a:xfrm>
            <a:off x="252247" y="1376549"/>
            <a:ext cx="8552329" cy="48723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400" dirty="0"/>
              <a:t>For making decisions about requirements:</a:t>
            </a:r>
          </a:p>
          <a:p>
            <a:r>
              <a:rPr lang="en-CA" sz="2000" b="1" dirty="0"/>
              <a:t>Unanimity</a:t>
            </a:r>
            <a:r>
              <a:rPr lang="en-CA" sz="2000" dirty="0"/>
              <a:t> – everyone agrees on the requirement</a:t>
            </a:r>
          </a:p>
          <a:p>
            <a:r>
              <a:rPr lang="en-CA" sz="2000" b="1" dirty="0"/>
              <a:t>Majority</a:t>
            </a:r>
            <a:r>
              <a:rPr lang="en-CA" sz="2000" dirty="0"/>
              <a:t> – more than 50% of the people agree on the requirement</a:t>
            </a:r>
          </a:p>
          <a:p>
            <a:r>
              <a:rPr lang="en-CA" sz="2000" b="1" dirty="0"/>
              <a:t>Plurality</a:t>
            </a:r>
            <a:r>
              <a:rPr lang="en-CA" sz="2000" dirty="0"/>
              <a:t> – when there’s a choice of options, the choice that gets the most votes is the winner (even though it may not have received the numerical majority of votes)</a:t>
            </a:r>
          </a:p>
          <a:p>
            <a:pPr marL="457200" lvl="1" indent="0">
              <a:buNone/>
            </a:pPr>
            <a:r>
              <a:rPr lang="en-CA" sz="1700" dirty="0"/>
              <a:t>Example:	blue option – 3 out of 7 people vote for this option</a:t>
            </a:r>
          </a:p>
          <a:p>
            <a:pPr marL="457200" lvl="1" indent="0">
              <a:buNone/>
            </a:pPr>
            <a:r>
              <a:rPr lang="en-CA" sz="1700" dirty="0"/>
              <a:t>	  	green option -  2 out of 7 people vote for this option</a:t>
            </a:r>
          </a:p>
          <a:p>
            <a:pPr marL="457200" lvl="1" indent="0">
              <a:buNone/>
            </a:pPr>
            <a:r>
              <a:rPr lang="en-CA" sz="1700" dirty="0"/>
              <a:t>	    	red option – 2 out of 7 people vote for this option</a:t>
            </a:r>
          </a:p>
          <a:p>
            <a:pPr marL="457200" lvl="1" indent="0">
              <a:buNone/>
            </a:pPr>
            <a:r>
              <a:rPr lang="en-CA" sz="1700" dirty="0"/>
              <a:t>Therefore, the blue option is picked, even though less than 50% of the group selected this option (a majority would have been 4 or more people voting for this option).</a:t>
            </a:r>
            <a:endParaRPr lang="en-CA" dirty="0"/>
          </a:p>
          <a:p>
            <a:endParaRPr lang="en-CA" dirty="0"/>
          </a:p>
        </p:txBody>
      </p:sp>
      <p:sp>
        <p:nvSpPr>
          <p:cNvPr id="3" name="Oval 2"/>
          <p:cNvSpPr/>
          <p:nvPr/>
        </p:nvSpPr>
        <p:spPr>
          <a:xfrm>
            <a:off x="1864463" y="5366106"/>
            <a:ext cx="331076" cy="409903"/>
          </a:xfrm>
          <a:prstGeom prst="ellipse">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 name="Oval 5"/>
          <p:cNvSpPr/>
          <p:nvPr/>
        </p:nvSpPr>
        <p:spPr>
          <a:xfrm>
            <a:off x="3938753" y="5439098"/>
            <a:ext cx="331076" cy="409903"/>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7" name="Oval 6"/>
          <p:cNvSpPr/>
          <p:nvPr/>
        </p:nvSpPr>
        <p:spPr>
          <a:xfrm>
            <a:off x="5840428" y="5402317"/>
            <a:ext cx="331076" cy="409903"/>
          </a:xfrm>
          <a:prstGeom prst="ellipse">
            <a:avLst/>
          </a:prstGeom>
          <a:solidFill>
            <a:srgbClr val="E2231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50857">
            <a:off x="1061804" y="5877673"/>
            <a:ext cx="468629" cy="742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00128">
            <a:off x="1656701" y="5877672"/>
            <a:ext cx="468629" cy="742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57060" flipH="1">
            <a:off x="2199578" y="5889558"/>
            <a:ext cx="408636" cy="742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57060" flipH="1">
            <a:off x="4269420" y="5837119"/>
            <a:ext cx="408636" cy="742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50857">
            <a:off x="3567950" y="5808554"/>
            <a:ext cx="468629" cy="742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50857">
            <a:off x="5424759" y="5808554"/>
            <a:ext cx="468629" cy="742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57060" flipH="1">
            <a:off x="5993117" y="5820440"/>
            <a:ext cx="408636" cy="742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18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844" y="569081"/>
            <a:ext cx="8593367" cy="644095"/>
          </a:xfrm>
        </p:spPr>
        <p:txBody>
          <a:bodyPr>
            <a:noAutofit/>
          </a:bodyPr>
          <a:lstStyle/>
          <a:p>
            <a:r>
              <a:rPr lang="en-CA" dirty="0"/>
              <a:t>Decision making: </a:t>
            </a:r>
            <a:r>
              <a:rPr lang="en-CA" dirty="0">
                <a:solidFill>
                  <a:schemeClr val="tx2">
                    <a:lumMod val="60000"/>
                    <a:lumOff val="40000"/>
                  </a:schemeClr>
                </a:solidFill>
              </a:rPr>
              <a:t>multi-criteria decision analysis</a:t>
            </a:r>
          </a:p>
        </p:txBody>
      </p:sp>
      <p:sp>
        <p:nvSpPr>
          <p:cNvPr id="5" name="Content Placeholder 2"/>
          <p:cNvSpPr txBox="1">
            <a:spLocks/>
          </p:cNvSpPr>
          <p:nvPr/>
        </p:nvSpPr>
        <p:spPr>
          <a:xfrm>
            <a:off x="352545" y="1836785"/>
            <a:ext cx="8234864" cy="16832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800" dirty="0"/>
              <a:t>Making decisions about what criteria are more important than others (weighted criteria)</a:t>
            </a:r>
          </a:p>
          <a:p>
            <a:endParaRPr lang="en-CA" sz="2800" dirty="0"/>
          </a:p>
          <a:p>
            <a:endParaRPr lang="en-CA" sz="2800" dirty="0"/>
          </a:p>
        </p:txBody>
      </p:sp>
      <p:pic>
        <p:nvPicPr>
          <p:cNvPr id="4" name="Picture 3">
            <a:extLst>
              <a:ext uri="{FF2B5EF4-FFF2-40B4-BE49-F238E27FC236}">
                <a16:creationId xmlns:a16="http://schemas.microsoft.com/office/drawing/2014/main" id="{6AB5DD4D-A5CB-45BB-B154-2A32032BE01E}"/>
              </a:ext>
            </a:extLst>
          </p:cNvPr>
          <p:cNvPicPr>
            <a:picLocks noChangeAspect="1"/>
          </p:cNvPicPr>
          <p:nvPr/>
        </p:nvPicPr>
        <p:blipFill>
          <a:blip r:embed="rId3"/>
          <a:stretch>
            <a:fillRect/>
          </a:stretch>
        </p:blipFill>
        <p:spPr>
          <a:xfrm>
            <a:off x="212808" y="3349691"/>
            <a:ext cx="8714742" cy="3308284"/>
          </a:xfrm>
          <a:prstGeom prst="rect">
            <a:avLst/>
          </a:prstGeom>
        </p:spPr>
      </p:pic>
    </p:spTree>
    <p:extLst>
      <p:ext uri="{BB962C8B-B14F-4D97-AF65-F5344CB8AC3E}">
        <p14:creationId xmlns:p14="http://schemas.microsoft.com/office/powerpoint/2010/main" val="3435978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03" y="666587"/>
            <a:ext cx="3689245" cy="644095"/>
          </a:xfrm>
        </p:spPr>
        <p:txBody>
          <a:bodyPr/>
          <a:lstStyle/>
          <a:p>
            <a:r>
              <a:rPr lang="en-CA" dirty="0"/>
              <a:t>Data representation</a:t>
            </a:r>
          </a:p>
        </p:txBody>
      </p:sp>
      <p:sp>
        <p:nvSpPr>
          <p:cNvPr id="5" name="Content Placeholder 2"/>
          <p:cNvSpPr txBox="1">
            <a:spLocks/>
          </p:cNvSpPr>
          <p:nvPr/>
        </p:nvSpPr>
        <p:spPr>
          <a:xfrm>
            <a:off x="394030" y="1579509"/>
            <a:ext cx="3531590" cy="49316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400" b="1" dirty="0">
                <a:solidFill>
                  <a:schemeClr val="tx2">
                    <a:lumMod val="60000"/>
                    <a:lumOff val="40000"/>
                  </a:schemeClr>
                </a:solidFill>
              </a:rPr>
              <a:t>Affinity Diagrams</a:t>
            </a:r>
            <a:r>
              <a:rPr lang="en-CA" sz="2400" b="1" dirty="0"/>
              <a:t>: </a:t>
            </a:r>
            <a:r>
              <a:rPr lang="en-CA" sz="2400" dirty="0"/>
              <a:t>Ideas are grouped into their natural relationships</a:t>
            </a:r>
          </a:p>
          <a:p>
            <a:pPr marL="0" indent="0">
              <a:buNone/>
            </a:pPr>
            <a:endParaRPr lang="en-CA" sz="2400" dirty="0"/>
          </a:p>
          <a:p>
            <a:pPr marL="0" indent="0">
              <a:buNone/>
            </a:pPr>
            <a:endParaRPr lang="en-CA" sz="2400" dirty="0"/>
          </a:p>
          <a:p>
            <a:pPr marL="0" indent="0">
              <a:buNone/>
            </a:pPr>
            <a:endParaRPr lang="en-CA" sz="2400" dirty="0"/>
          </a:p>
          <a:p>
            <a:pPr marL="0" indent="0">
              <a:buNone/>
            </a:pPr>
            <a:endParaRPr lang="en-CA" sz="2400" dirty="0"/>
          </a:p>
          <a:p>
            <a:pPr marL="0" indent="0">
              <a:buNone/>
            </a:pPr>
            <a:r>
              <a:rPr lang="en-CA" sz="2400" b="1" dirty="0">
                <a:solidFill>
                  <a:schemeClr val="tx2">
                    <a:lumMod val="60000"/>
                    <a:lumOff val="40000"/>
                  </a:schemeClr>
                </a:solidFill>
              </a:rPr>
              <a:t>Mind Maps</a:t>
            </a:r>
            <a:r>
              <a:rPr lang="en-CA" sz="2400" dirty="0"/>
              <a:t>: A visual/graphic way to represent groupings of ideas, using branches and sub-branches</a:t>
            </a:r>
          </a:p>
          <a:p>
            <a:pPr marL="0" indent="0">
              <a:buNone/>
            </a:pPr>
            <a:endParaRPr lang="en-CA" dirty="0"/>
          </a:p>
          <a:p>
            <a:endParaRPr lang="en-CA"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9505" y="617757"/>
            <a:ext cx="4845301" cy="3023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9505" y="3749456"/>
            <a:ext cx="4703412" cy="2928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127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chemeClr val="tx2">
                    <a:lumMod val="60000"/>
                    <a:lumOff val="40000"/>
                  </a:schemeClr>
                </a:solidFill>
              </a:rPr>
              <a:t>Prototype</a:t>
            </a:r>
          </a:p>
        </p:txBody>
      </p:sp>
      <p:sp>
        <p:nvSpPr>
          <p:cNvPr id="3" name="Content Placeholder 2"/>
          <p:cNvSpPr>
            <a:spLocks noGrp="1"/>
          </p:cNvSpPr>
          <p:nvPr>
            <p:ph type="body" sz="quarter" idx="10"/>
          </p:nvPr>
        </p:nvSpPr>
        <p:spPr/>
        <p:txBody>
          <a:bodyPr/>
          <a:lstStyle/>
          <a:p>
            <a:pPr marL="342900" indent="-342900">
              <a:buFont typeface="Arial" panose="020B0604020202020204" pitchFamily="34" charset="0"/>
              <a:buChar char="•"/>
            </a:pPr>
            <a:r>
              <a:rPr lang="en-US" dirty="0"/>
              <a:t>Full-scale working model of something built for study, testing or display</a:t>
            </a:r>
            <a:endParaRPr lang="en-CA" dirty="0"/>
          </a:p>
          <a:p>
            <a:endParaRPr lang="en-CA" dirty="0"/>
          </a:p>
          <a:p>
            <a:pPr lvl="1"/>
            <a:endParaRPr lang="en-CA" dirty="0"/>
          </a:p>
          <a:p>
            <a:endParaRPr lang="en-CA" dirty="0"/>
          </a:p>
          <a:p>
            <a:endParaRPr lang="en-CA" dirty="0"/>
          </a:p>
          <a:p>
            <a:endParaRPr lang="en-CA" dirty="0"/>
          </a:p>
          <a:p>
            <a:endParaRPr lang="en-CA" dirty="0"/>
          </a:p>
        </p:txBody>
      </p:sp>
      <p:pic>
        <p:nvPicPr>
          <p:cNvPr id="7170" name="Picture 2" descr="http://www.deviantart.com/download/69445479/Concept_Car_Vexel_by_aSoKiMoZ.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390900"/>
            <a:ext cx="35560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590800"/>
            <a:ext cx="3550546"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7463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Prototype</a:t>
            </a:r>
            <a:endParaRPr lang="en-CA" dirty="0"/>
          </a:p>
        </p:txBody>
      </p:sp>
      <p:sp>
        <p:nvSpPr>
          <p:cNvPr id="3" name="Content Placeholder 2"/>
          <p:cNvSpPr>
            <a:spLocks noGrp="1"/>
          </p:cNvSpPr>
          <p:nvPr>
            <p:ph type="body" sz="quarter" idx="10"/>
          </p:nvPr>
        </p:nvSpPr>
        <p:spPr>
          <a:xfrm>
            <a:off x="1025877" y="1677579"/>
            <a:ext cx="7338194" cy="2118244"/>
          </a:xfrm>
        </p:spPr>
        <p:txBody>
          <a:bodyPr/>
          <a:lstStyle/>
          <a:p>
            <a:pPr marL="342900" indent="-342900">
              <a:buFont typeface="Arial" panose="020B0604020202020204" pitchFamily="34" charset="0"/>
              <a:buChar char="•"/>
            </a:pPr>
            <a:r>
              <a:rPr lang="en-US" dirty="0"/>
              <a:t>Done in the early phases of a project</a:t>
            </a:r>
          </a:p>
          <a:p>
            <a:pPr marL="342900" indent="-342900">
              <a:buFont typeface="Arial" panose="020B0604020202020204" pitchFamily="34" charset="0"/>
              <a:buChar char="•"/>
            </a:pPr>
            <a:r>
              <a:rPr lang="en-US" dirty="0"/>
              <a:t>Allows the end user to touch, feel, see and to some degree use the end product</a:t>
            </a:r>
          </a:p>
          <a:p>
            <a:r>
              <a:rPr lang="en-CA" dirty="0">
                <a:hlinkClick r:id="rId3">
                  <a:extLst>
                    <a:ext uri="{A12FA001-AC4F-418D-AE19-62706E023703}">
                      <ahyp:hlinkClr xmlns:ahyp="http://schemas.microsoft.com/office/drawing/2018/hyperlinkcolor" val="tx"/>
                    </a:ext>
                  </a:extLst>
                </a:hlinkClick>
              </a:rPr>
              <a:t>http://www.youtube.com/watch?v=mTJstCUWpY0</a:t>
            </a:r>
            <a:endParaRPr lang="en-CA" dirty="0"/>
          </a:p>
          <a:p>
            <a:endParaRPr lang="en-CA" dirty="0"/>
          </a:p>
          <a:p>
            <a:endParaRPr lang="en-CA" dirty="0"/>
          </a:p>
          <a:p>
            <a:endParaRPr lang="en-CA" dirty="0"/>
          </a:p>
          <a:p>
            <a:endParaRPr lang="en-CA"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0363" y="4511040"/>
            <a:ext cx="5892800" cy="2164080"/>
          </a:xfrm>
          <a:prstGeom prst="rect">
            <a:avLst/>
          </a:prstGeom>
        </p:spPr>
      </p:pic>
      <p:sp>
        <p:nvSpPr>
          <p:cNvPr id="6" name="TextBox 5"/>
          <p:cNvSpPr txBox="1"/>
          <p:nvPr/>
        </p:nvSpPr>
        <p:spPr>
          <a:xfrm>
            <a:off x="481463" y="4874565"/>
            <a:ext cx="2381693" cy="1169551"/>
          </a:xfrm>
          <a:prstGeom prst="rect">
            <a:avLst/>
          </a:prstGeom>
          <a:noFill/>
        </p:spPr>
        <p:txBody>
          <a:bodyPr wrap="square" rtlCol="0">
            <a:spAutoFit/>
          </a:bodyPr>
          <a:lstStyle/>
          <a:p>
            <a:r>
              <a:rPr lang="en-CA" sz="1400" dirty="0"/>
              <a:t>Development of NASA’s Apollo Lunar Landing Module: </a:t>
            </a:r>
          </a:p>
          <a:p>
            <a:r>
              <a:rPr lang="en-CA" sz="1400" dirty="0">
                <a:hlinkClick r:id="rId5">
                  <a:extLst>
                    <a:ext uri="{A12FA001-AC4F-418D-AE19-62706E023703}">
                      <ahyp:hlinkClr xmlns:ahyp="http://schemas.microsoft.com/office/drawing/2018/hyperlinkcolor" val="tx"/>
                    </a:ext>
                  </a:extLst>
                </a:hlinkClick>
              </a:rPr>
              <a:t>https://www.youtube.com/watch?v=LXZNHCv2xQk</a:t>
            </a:r>
            <a:endParaRPr lang="en-CA" sz="1400" dirty="0"/>
          </a:p>
        </p:txBody>
      </p:sp>
    </p:spTree>
    <p:extLst>
      <p:ext uri="{BB962C8B-B14F-4D97-AF65-F5344CB8AC3E}">
        <p14:creationId xmlns:p14="http://schemas.microsoft.com/office/powerpoint/2010/main" val="269691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3"/>
          <a:stretch>
            <a:fillRect/>
          </a:stretch>
        </p:blipFill>
        <p:spPr>
          <a:xfrm>
            <a:off x="152400" y="609600"/>
            <a:ext cx="8839200" cy="5181600"/>
          </a:xfrm>
          <a:prstGeom prst="rect">
            <a:avLst/>
          </a:prstGeom>
        </p:spPr>
      </p:pic>
    </p:spTree>
    <p:extLst>
      <p:ext uri="{BB962C8B-B14F-4D97-AF65-F5344CB8AC3E}">
        <p14:creationId xmlns:p14="http://schemas.microsoft.com/office/powerpoint/2010/main" val="68246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722" y="618600"/>
            <a:ext cx="6381023" cy="671162"/>
          </a:xfrm>
        </p:spPr>
        <p:txBody>
          <a:bodyPr>
            <a:normAutofit fontScale="90000"/>
          </a:bodyPr>
          <a:lstStyle/>
          <a:p>
            <a:r>
              <a:rPr lang="en-CA" dirty="0"/>
              <a:t>Objectives: Collect requirements – Tools &amp; techniques (cont’d)</a:t>
            </a:r>
          </a:p>
        </p:txBody>
      </p:sp>
      <p:sp>
        <p:nvSpPr>
          <p:cNvPr id="3" name="Content Placeholder 2"/>
          <p:cNvSpPr>
            <a:spLocks noGrp="1"/>
          </p:cNvSpPr>
          <p:nvPr>
            <p:ph type="body" sz="quarter" idx="10"/>
          </p:nvPr>
        </p:nvSpPr>
        <p:spPr>
          <a:xfrm>
            <a:off x="902043" y="1482811"/>
            <a:ext cx="8056605" cy="4819135"/>
          </a:xfrm>
        </p:spPr>
        <p:txBody>
          <a:bodyPr/>
          <a:lstStyle/>
          <a:p>
            <a:pPr marL="342900" indent="-342900">
              <a:buFont typeface="Arial" panose="020B0604020202020204" pitchFamily="34" charset="0"/>
              <a:buChar char="•"/>
            </a:pPr>
            <a:r>
              <a:rPr lang="en-CA" sz="2000" b="1" dirty="0">
                <a:solidFill>
                  <a:schemeClr val="tx2">
                    <a:lumMod val="60000"/>
                    <a:lumOff val="40000"/>
                  </a:schemeClr>
                </a:solidFill>
              </a:rPr>
              <a:t>Data gathering:</a:t>
            </a:r>
          </a:p>
          <a:p>
            <a:pPr marL="1085850" lvl="1" indent="-342900">
              <a:buFont typeface="Arial" panose="020B0604020202020204" pitchFamily="34" charset="0"/>
              <a:buChar char="•"/>
            </a:pPr>
            <a:r>
              <a:rPr lang="en-CA" sz="2000" dirty="0">
                <a:solidFill>
                  <a:schemeClr val="tx2">
                    <a:lumMod val="60000"/>
                    <a:lumOff val="40000"/>
                  </a:schemeClr>
                </a:solidFill>
              </a:rPr>
              <a:t>Benchmarking</a:t>
            </a:r>
          </a:p>
          <a:p>
            <a:pPr marL="1085850" lvl="1" indent="-342900">
              <a:buFont typeface="Arial" panose="020B0604020202020204" pitchFamily="34" charset="0"/>
              <a:buChar char="•"/>
            </a:pPr>
            <a:r>
              <a:rPr lang="en-CA" sz="2000" dirty="0">
                <a:solidFill>
                  <a:schemeClr val="tx2">
                    <a:lumMod val="60000"/>
                    <a:lumOff val="40000"/>
                  </a:schemeClr>
                </a:solidFill>
              </a:rPr>
              <a:t>Brainstorming</a:t>
            </a:r>
          </a:p>
          <a:p>
            <a:pPr marL="1085850" lvl="1" indent="-342900">
              <a:buFont typeface="Arial" panose="020B0604020202020204" pitchFamily="34" charset="0"/>
              <a:buChar char="•"/>
            </a:pPr>
            <a:r>
              <a:rPr lang="en-CA" sz="2000" dirty="0">
                <a:solidFill>
                  <a:schemeClr val="tx2">
                    <a:lumMod val="60000"/>
                    <a:lumOff val="40000"/>
                  </a:schemeClr>
                </a:solidFill>
              </a:rPr>
              <a:t>Questionnaires/surveys</a:t>
            </a:r>
          </a:p>
          <a:p>
            <a:pPr marL="342900" indent="-342900">
              <a:buFont typeface="Arial" panose="020B0604020202020204" pitchFamily="34" charset="0"/>
              <a:buChar char="•"/>
            </a:pPr>
            <a:r>
              <a:rPr lang="en-CA" sz="2000" b="1" dirty="0">
                <a:solidFill>
                  <a:schemeClr val="tx2">
                    <a:lumMod val="60000"/>
                    <a:lumOff val="40000"/>
                  </a:schemeClr>
                </a:solidFill>
              </a:rPr>
              <a:t>Data analysis:</a:t>
            </a:r>
          </a:p>
          <a:p>
            <a:pPr marL="1085850" lvl="1" indent="-342900">
              <a:buFont typeface="Arial" panose="020B0604020202020204" pitchFamily="34" charset="0"/>
              <a:buChar char="•"/>
            </a:pPr>
            <a:r>
              <a:rPr lang="en-CA" sz="2000" dirty="0">
                <a:solidFill>
                  <a:schemeClr val="tx2">
                    <a:lumMod val="60000"/>
                    <a:lumOff val="40000"/>
                  </a:schemeClr>
                </a:solidFill>
              </a:rPr>
              <a:t>Document analysis</a:t>
            </a:r>
          </a:p>
          <a:p>
            <a:pPr marL="342900" indent="-342900">
              <a:buFont typeface="Arial" panose="020B0604020202020204" pitchFamily="34" charset="0"/>
              <a:buChar char="•"/>
            </a:pPr>
            <a:r>
              <a:rPr lang="en-CA" sz="2000" b="1" dirty="0">
                <a:solidFill>
                  <a:schemeClr val="tx2">
                    <a:lumMod val="60000"/>
                    <a:lumOff val="40000"/>
                  </a:schemeClr>
                </a:solidFill>
              </a:rPr>
              <a:t>Decision making:</a:t>
            </a:r>
          </a:p>
          <a:p>
            <a:pPr marL="1085850" lvl="1" indent="-342900">
              <a:buFont typeface="Arial" panose="020B0604020202020204" pitchFamily="34" charset="0"/>
              <a:buChar char="•"/>
            </a:pPr>
            <a:r>
              <a:rPr lang="en-CA" sz="2000" dirty="0">
                <a:solidFill>
                  <a:schemeClr val="tx2">
                    <a:lumMod val="60000"/>
                    <a:lumOff val="40000"/>
                  </a:schemeClr>
                </a:solidFill>
              </a:rPr>
              <a:t>Voting</a:t>
            </a:r>
          </a:p>
          <a:p>
            <a:pPr marL="1085850" lvl="1" indent="-342900">
              <a:buFont typeface="Arial" panose="020B0604020202020204" pitchFamily="34" charset="0"/>
              <a:buChar char="•"/>
            </a:pPr>
            <a:r>
              <a:rPr lang="en-CA" sz="2000" dirty="0">
                <a:solidFill>
                  <a:schemeClr val="tx2">
                    <a:lumMod val="60000"/>
                    <a:lumOff val="40000"/>
                  </a:schemeClr>
                </a:solidFill>
              </a:rPr>
              <a:t>Multi-criteria decision analysis</a:t>
            </a:r>
          </a:p>
          <a:p>
            <a:pPr marL="342900" indent="-342900">
              <a:buFont typeface="Arial" panose="020B0604020202020204" pitchFamily="34" charset="0"/>
              <a:buChar char="•"/>
            </a:pPr>
            <a:r>
              <a:rPr lang="en-CA" sz="2000" b="1" dirty="0">
                <a:solidFill>
                  <a:schemeClr val="tx2">
                    <a:lumMod val="60000"/>
                    <a:lumOff val="40000"/>
                  </a:schemeClr>
                </a:solidFill>
              </a:rPr>
              <a:t>Data representation:</a:t>
            </a:r>
          </a:p>
          <a:p>
            <a:pPr marL="1085850" lvl="1" indent="-342900">
              <a:buFont typeface="Arial" panose="020B0604020202020204" pitchFamily="34" charset="0"/>
              <a:buChar char="•"/>
            </a:pPr>
            <a:r>
              <a:rPr lang="en-CA" sz="2000" dirty="0">
                <a:solidFill>
                  <a:schemeClr val="tx2">
                    <a:lumMod val="60000"/>
                    <a:lumOff val="40000"/>
                  </a:schemeClr>
                </a:solidFill>
              </a:rPr>
              <a:t>Affinity diagrams</a:t>
            </a:r>
          </a:p>
          <a:p>
            <a:pPr marL="1085850" lvl="1" indent="-342900">
              <a:buFont typeface="Arial" panose="020B0604020202020204" pitchFamily="34" charset="0"/>
              <a:buChar char="•"/>
            </a:pPr>
            <a:r>
              <a:rPr lang="en-CA" sz="2000" dirty="0">
                <a:solidFill>
                  <a:schemeClr val="tx2">
                    <a:lumMod val="60000"/>
                    <a:lumOff val="40000"/>
                  </a:schemeClr>
                </a:solidFill>
              </a:rPr>
              <a:t>Mind mapping</a:t>
            </a:r>
          </a:p>
          <a:p>
            <a:pPr marL="342900" indent="-342900">
              <a:buFont typeface="Arial" panose="020B0604020202020204" pitchFamily="34" charset="0"/>
              <a:buChar char="•"/>
            </a:pPr>
            <a:r>
              <a:rPr lang="en-CA" sz="2000" b="1" dirty="0">
                <a:solidFill>
                  <a:schemeClr val="tx2">
                    <a:lumMod val="60000"/>
                    <a:lumOff val="40000"/>
                  </a:schemeClr>
                </a:solidFill>
              </a:rPr>
              <a:t>Prototypes</a:t>
            </a:r>
          </a:p>
          <a:p>
            <a:endParaRPr lang="en-CA" dirty="0"/>
          </a:p>
        </p:txBody>
      </p:sp>
      <p:sp>
        <p:nvSpPr>
          <p:cNvPr id="4" name="TextBox 3">
            <a:extLst>
              <a:ext uri="{FF2B5EF4-FFF2-40B4-BE49-F238E27FC236}">
                <a16:creationId xmlns:a16="http://schemas.microsoft.com/office/drawing/2014/main" id="{0E30C583-CD61-0E29-98E2-87F5C3285825}"/>
              </a:ext>
            </a:extLst>
          </p:cNvPr>
          <p:cNvSpPr txBox="1"/>
          <p:nvPr/>
        </p:nvSpPr>
        <p:spPr>
          <a:xfrm>
            <a:off x="6733922" y="1981261"/>
            <a:ext cx="2130458" cy="3754874"/>
          </a:xfrm>
          <a:prstGeom prst="rect">
            <a:avLst/>
          </a:prstGeom>
          <a:solidFill>
            <a:srgbClr val="FFFF00"/>
          </a:solidFill>
          <a:ln>
            <a:solidFill>
              <a:schemeClr val="tx1"/>
            </a:solidFill>
          </a:ln>
        </p:spPr>
        <p:txBody>
          <a:bodyPr wrap="square" rtlCol="0">
            <a:spAutoFit/>
          </a:bodyPr>
          <a:lstStyle/>
          <a:p>
            <a:r>
              <a:rPr lang="en-CA" sz="1400" i="1" dirty="0"/>
              <a:t>Remember! The assigned readings in this course describe several ITTOs for each PMBOK process. </a:t>
            </a:r>
          </a:p>
          <a:p>
            <a:endParaRPr lang="en-CA" sz="1400" i="1" dirty="0"/>
          </a:p>
          <a:p>
            <a:r>
              <a:rPr lang="en-CA" sz="1400" i="1" dirty="0"/>
              <a:t>For the exam, you will need to study/ memorize only the ITTOs that appear in the PPT slides in blue font. </a:t>
            </a:r>
          </a:p>
          <a:p>
            <a:endParaRPr lang="en-CA" sz="1400" i="1" dirty="0"/>
          </a:p>
          <a:p>
            <a:r>
              <a:rPr lang="en-CA" sz="1400" i="1" dirty="0"/>
              <a:t>If an ITTO is not shown in blue font, then you don’t need to memorize it for the exam!</a:t>
            </a:r>
          </a:p>
        </p:txBody>
      </p:sp>
    </p:spTree>
    <p:extLst>
      <p:ext uri="{BB962C8B-B14F-4D97-AF65-F5344CB8AC3E}">
        <p14:creationId xmlns:p14="http://schemas.microsoft.com/office/powerpoint/2010/main" val="192929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12" y="126593"/>
            <a:ext cx="6124575" cy="666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1"/>
          <p:cNvSpPr/>
          <p:nvPr/>
        </p:nvSpPr>
        <p:spPr>
          <a:xfrm>
            <a:off x="4509540" y="536538"/>
            <a:ext cx="2286000" cy="4114800"/>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p:cNvSpPr txBox="1"/>
          <p:nvPr/>
        </p:nvSpPr>
        <p:spPr>
          <a:xfrm>
            <a:off x="119089" y="5849394"/>
            <a:ext cx="2381223" cy="923330"/>
          </a:xfrm>
          <a:prstGeom prst="rect">
            <a:avLst/>
          </a:prstGeom>
          <a:noFill/>
          <a:ln>
            <a:solidFill>
              <a:srgbClr val="C00000"/>
            </a:solidFill>
          </a:ln>
        </p:spPr>
        <p:txBody>
          <a:bodyPr wrap="square" rtlCol="0">
            <a:spAutoFit/>
          </a:bodyPr>
          <a:lstStyle/>
          <a:p>
            <a:r>
              <a:rPr lang="en-CA" b="1" dirty="0"/>
              <a:t>Recall from last module (in PMBOK 6</a:t>
            </a:r>
            <a:r>
              <a:rPr lang="en-CA" b="1" baseline="30000" dirty="0"/>
              <a:t>th</a:t>
            </a:r>
            <a:r>
              <a:rPr lang="en-CA" b="1" dirty="0"/>
              <a:t> ed., p. 130)…</a:t>
            </a:r>
          </a:p>
        </p:txBody>
      </p:sp>
    </p:spTree>
    <p:extLst>
      <p:ext uri="{BB962C8B-B14F-4D97-AF65-F5344CB8AC3E}">
        <p14:creationId xmlns:p14="http://schemas.microsoft.com/office/powerpoint/2010/main" val="3006477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967" y="357059"/>
            <a:ext cx="7577998" cy="743253"/>
          </a:xfrm>
        </p:spPr>
        <p:txBody>
          <a:bodyPr>
            <a:normAutofit fontScale="90000"/>
          </a:bodyPr>
          <a:lstStyle/>
          <a:p>
            <a:r>
              <a:rPr lang="en-CA" dirty="0"/>
              <a:t>Data gathering: </a:t>
            </a:r>
            <a:r>
              <a:rPr lang="en-CA" dirty="0">
                <a:solidFill>
                  <a:schemeClr val="tx2">
                    <a:lumMod val="60000"/>
                    <a:lumOff val="40000"/>
                  </a:schemeClr>
                </a:solidFill>
              </a:rPr>
              <a:t>Benchmarking, Brainstorming</a:t>
            </a:r>
          </a:p>
        </p:txBody>
      </p:sp>
      <p:sp>
        <p:nvSpPr>
          <p:cNvPr id="3" name="Content Placeholder 2"/>
          <p:cNvSpPr>
            <a:spLocks noGrp="1"/>
          </p:cNvSpPr>
          <p:nvPr>
            <p:ph type="body" sz="quarter" idx="10"/>
          </p:nvPr>
        </p:nvSpPr>
        <p:spPr>
          <a:xfrm>
            <a:off x="391307" y="1387475"/>
            <a:ext cx="8200244" cy="5327650"/>
          </a:xfrm>
        </p:spPr>
        <p:txBody>
          <a:bodyPr/>
          <a:lstStyle/>
          <a:p>
            <a:pPr marL="342900" indent="-342900">
              <a:buFont typeface="Arial" panose="020B0604020202020204" pitchFamily="34" charset="0"/>
              <a:buChar char="•"/>
            </a:pPr>
            <a:r>
              <a:rPr lang="en-US" b="1" dirty="0"/>
              <a:t>Benchmarking</a:t>
            </a:r>
            <a:r>
              <a:rPr lang="en-US" dirty="0"/>
              <a:t>: </a:t>
            </a:r>
            <a:r>
              <a:rPr lang="en-US" sz="2000" dirty="0"/>
              <a:t>Comparing actual or planned practices to those of comparable products to identify best practices, generate ideas for improvement, or providing a basis for measuring performance</a:t>
            </a:r>
          </a:p>
          <a:p>
            <a:pPr lvl="1"/>
            <a:r>
              <a:rPr lang="en-US" sz="2000" dirty="0"/>
              <a:t>E.g., </a:t>
            </a:r>
            <a:r>
              <a:rPr lang="en-US" sz="2000" dirty="0" err="1"/>
              <a:t>Youtube</a:t>
            </a:r>
            <a:r>
              <a:rPr lang="en-US" sz="2000" dirty="0"/>
              <a:t> video – How video game developers  might benchmark graphics speeds with different types  graphics cards to determine appropriate frames per second: </a:t>
            </a:r>
            <a:r>
              <a:rPr lang="en-US" sz="2000" dirty="0">
                <a:hlinkClick r:id="rId3">
                  <a:extLst>
                    <a:ext uri="{A12FA001-AC4F-418D-AE19-62706E023703}">
                      <ahyp:hlinkClr xmlns:ahyp="http://schemas.microsoft.com/office/drawing/2018/hyperlinkcolor" val="tx"/>
                    </a:ext>
                  </a:extLst>
                </a:hlinkClick>
              </a:rPr>
              <a:t>https://www.youtube.com/watch?v=GJoVjOk1SVY</a:t>
            </a:r>
            <a:r>
              <a:rPr lang="en-US" sz="2000" dirty="0"/>
              <a:t> </a:t>
            </a:r>
            <a:r>
              <a:rPr lang="en-US" sz="1050" dirty="0"/>
              <a:t>(start approx. 53 seconds into video, FPS = frames per second)</a:t>
            </a:r>
            <a:endParaRPr lang="en-US" sz="2000" dirty="0"/>
          </a:p>
          <a:p>
            <a:endParaRPr lang="en-CA" sz="2000" b="1" dirty="0"/>
          </a:p>
          <a:p>
            <a:pPr marL="342900" indent="-342900">
              <a:buFont typeface="Arial" panose="020B0604020202020204" pitchFamily="34" charset="0"/>
              <a:buChar char="•"/>
            </a:pPr>
            <a:r>
              <a:rPr lang="en-CA" b="1" dirty="0"/>
              <a:t>Brainstorming:</a:t>
            </a:r>
            <a:r>
              <a:rPr lang="en-CA" dirty="0"/>
              <a:t> </a:t>
            </a:r>
            <a:r>
              <a:rPr lang="en-CA" sz="2000" dirty="0"/>
              <a:t>Sharing your ideas, no matter how crazy they sound</a:t>
            </a:r>
            <a:endParaRPr lang="en-CA" sz="3600" dirty="0"/>
          </a:p>
          <a:p>
            <a:endParaRPr lang="en-US" sz="2000" dirty="0"/>
          </a:p>
          <a:p>
            <a:pPr lvl="1"/>
            <a:endParaRPr lang="en-US" sz="1800"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5789" y="4903920"/>
            <a:ext cx="2980176" cy="1630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5702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425" y="618600"/>
            <a:ext cx="7565750" cy="537812"/>
          </a:xfrm>
        </p:spPr>
        <p:txBody>
          <a:bodyPr>
            <a:noAutofit/>
          </a:bodyPr>
          <a:lstStyle/>
          <a:p>
            <a:r>
              <a:rPr lang="en-CA" dirty="0"/>
              <a:t>Data gathering: </a:t>
            </a:r>
            <a:r>
              <a:rPr lang="en-CA" dirty="0">
                <a:solidFill>
                  <a:schemeClr val="tx2">
                    <a:lumMod val="60000"/>
                    <a:lumOff val="40000"/>
                  </a:schemeClr>
                </a:solidFill>
              </a:rPr>
              <a:t>Questionnaires/Surveys</a:t>
            </a:r>
          </a:p>
        </p:txBody>
      </p:sp>
      <p:sp>
        <p:nvSpPr>
          <p:cNvPr id="3" name="Content Placeholder 2"/>
          <p:cNvSpPr>
            <a:spLocks noGrp="1"/>
          </p:cNvSpPr>
          <p:nvPr>
            <p:ph type="body" sz="quarter" idx="10"/>
          </p:nvPr>
        </p:nvSpPr>
        <p:spPr>
          <a:xfrm>
            <a:off x="477078" y="1346274"/>
            <a:ext cx="8203096" cy="5243711"/>
          </a:xfrm>
        </p:spPr>
        <p:txBody>
          <a:bodyPr/>
          <a:lstStyle/>
          <a:p>
            <a:pPr marL="342900" indent="-342900">
              <a:buFont typeface="Arial" panose="020B0604020202020204" pitchFamily="34" charset="0"/>
              <a:buChar char="•"/>
            </a:pPr>
            <a:r>
              <a:rPr lang="en-CA" dirty="0"/>
              <a:t>Quick</a:t>
            </a:r>
          </a:p>
          <a:p>
            <a:pPr marL="342900" indent="-342900">
              <a:buFont typeface="Arial" panose="020B0604020202020204" pitchFamily="34" charset="0"/>
              <a:buChar char="•"/>
            </a:pPr>
            <a:r>
              <a:rPr lang="en-CA" dirty="0"/>
              <a:t>Cheap (compared to in-person interviews)</a:t>
            </a:r>
          </a:p>
          <a:p>
            <a:pPr marL="342900" indent="-342900">
              <a:buFont typeface="Arial" panose="020B0604020202020204" pitchFamily="34" charset="0"/>
              <a:buChar char="•"/>
            </a:pPr>
            <a:r>
              <a:rPr lang="en-CA" dirty="0"/>
              <a:t>Can get information for a </a:t>
            </a:r>
            <a:r>
              <a:rPr lang="en-CA" i="1" dirty="0"/>
              <a:t>large</a:t>
            </a:r>
            <a:r>
              <a:rPr lang="en-CA" dirty="0"/>
              <a:t> sample group</a:t>
            </a:r>
          </a:p>
          <a:p>
            <a:pPr marL="342900" indent="-342900">
              <a:buFont typeface="Arial" panose="020B0604020202020204" pitchFamily="34" charset="0"/>
              <a:buChar char="•"/>
            </a:pPr>
            <a:r>
              <a:rPr lang="en-CA" dirty="0"/>
              <a:t>Results are tabulated and a summary of aggregated findings are produced (often using statistical procedures)</a:t>
            </a:r>
          </a:p>
          <a:p>
            <a:pPr marL="342900" indent="-342900">
              <a:buFont typeface="Arial" panose="020B0604020202020204" pitchFamily="34" charset="0"/>
              <a:buChar char="•"/>
            </a:pPr>
            <a:endParaRPr lang="en-CA" dirty="0"/>
          </a:p>
          <a:p>
            <a:pPr marL="342900" indent="-342900">
              <a:buFont typeface="Arial" panose="020B0604020202020204" pitchFamily="34" charset="0"/>
              <a:buChar char="•"/>
            </a:pPr>
            <a:r>
              <a:rPr lang="en-CA" dirty="0"/>
              <a:t>But…Don't ask too many questions – people will typically stop after 8 to 10 minutes </a:t>
            </a:r>
          </a:p>
          <a:p>
            <a:pPr marL="1085850" lvl="1" indent="-342900">
              <a:buFont typeface="Arial" panose="020B0604020202020204" pitchFamily="34" charset="0"/>
              <a:buChar char="•"/>
            </a:pPr>
            <a:r>
              <a:rPr lang="en-CA" dirty="0"/>
              <a:t>If survey is longer, let participants know in advance, and/or give them opportunity to complete survey at a later date</a:t>
            </a:r>
          </a:p>
          <a:p>
            <a:endParaRPr lang="en-CA" dirty="0"/>
          </a:p>
          <a:p>
            <a:endParaRPr lang="en-CA" dirty="0"/>
          </a:p>
          <a:p>
            <a:pPr lvl="1"/>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99522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628" y="697006"/>
            <a:ext cx="6381023" cy="537812"/>
          </a:xfrm>
        </p:spPr>
        <p:txBody>
          <a:bodyPr/>
          <a:lstStyle/>
          <a:p>
            <a:r>
              <a:rPr lang="en-CA" dirty="0"/>
              <a:t>Questionnaires and Surveys</a:t>
            </a:r>
          </a:p>
        </p:txBody>
      </p:sp>
      <p:sp>
        <p:nvSpPr>
          <p:cNvPr id="3" name="Content Placeholder 2"/>
          <p:cNvSpPr>
            <a:spLocks noGrp="1"/>
          </p:cNvSpPr>
          <p:nvPr>
            <p:ph type="body" sz="quarter" idx="10"/>
          </p:nvPr>
        </p:nvSpPr>
        <p:spPr>
          <a:xfrm>
            <a:off x="625826" y="1553753"/>
            <a:ext cx="8099073" cy="4932771"/>
          </a:xfrm>
        </p:spPr>
        <p:txBody>
          <a:bodyPr/>
          <a:lstStyle/>
          <a:p>
            <a:pPr marL="342900" indent="-342900">
              <a:buFont typeface="Arial" panose="020B0604020202020204" pitchFamily="34" charset="0"/>
              <a:buChar char="•"/>
            </a:pPr>
            <a:r>
              <a:rPr lang="en-CA" dirty="0"/>
              <a:t>Closed-ended questions are best (analyzing open-ended questions is very time-consuming!)</a:t>
            </a:r>
          </a:p>
          <a:p>
            <a:pPr marL="342900" indent="-342900">
              <a:buFont typeface="Arial" panose="020B0604020202020204" pitchFamily="34" charset="0"/>
              <a:buChar char="•"/>
            </a:pPr>
            <a:r>
              <a:rPr lang="en-CA" dirty="0"/>
              <a:t>A small number of open-ended questions can be included (with limited space to answer)</a:t>
            </a:r>
          </a:p>
          <a:p>
            <a:pPr marL="342900" indent="-342900">
              <a:buFont typeface="Arial" panose="020B0604020202020204" pitchFamily="34" charset="0"/>
              <a:buChar char="•"/>
            </a:pPr>
            <a:r>
              <a:rPr lang="en-CA" dirty="0"/>
              <a:t>Likert scale (respondents choose their answer based on a scale from 1 to 5, 1 to 7, or 1 to 10)</a:t>
            </a:r>
          </a:p>
          <a:p>
            <a:pPr lvl="1"/>
            <a:r>
              <a:rPr lang="en-CA" dirty="0"/>
              <a:t>Q1: Chocolate is great!</a:t>
            </a:r>
          </a:p>
          <a:p>
            <a:pPr lvl="2"/>
            <a:r>
              <a:rPr lang="en-CA" sz="2000" dirty="0"/>
              <a:t>1 - strongly disagree</a:t>
            </a:r>
          </a:p>
          <a:p>
            <a:pPr lvl="2"/>
            <a:r>
              <a:rPr lang="en-CA" sz="2000" dirty="0"/>
              <a:t>2 – disagree</a:t>
            </a:r>
          </a:p>
          <a:p>
            <a:pPr lvl="2"/>
            <a:r>
              <a:rPr lang="en-CA" sz="2000" dirty="0"/>
              <a:t>3 – neither agree nor disagree</a:t>
            </a:r>
          </a:p>
          <a:p>
            <a:pPr lvl="2"/>
            <a:r>
              <a:rPr lang="en-CA" sz="2000" dirty="0"/>
              <a:t>4 – agree</a:t>
            </a:r>
          </a:p>
          <a:p>
            <a:pPr lvl="2"/>
            <a:r>
              <a:rPr lang="en-CA" sz="2000" dirty="0"/>
              <a:t>5 – strongly agree</a:t>
            </a:r>
          </a:p>
          <a:p>
            <a:endParaRPr lang="en-CA" dirty="0"/>
          </a:p>
          <a:p>
            <a:endParaRPr lang="en-CA" dirty="0"/>
          </a:p>
          <a:p>
            <a:endParaRPr lang="en-CA" dirty="0"/>
          </a:p>
          <a:p>
            <a:pPr lvl="1"/>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52185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Questionnaires and Surveys</a:t>
            </a:r>
            <a:endParaRPr lang="en-CA" dirty="0"/>
          </a:p>
        </p:txBody>
      </p:sp>
      <p:pic>
        <p:nvPicPr>
          <p:cNvPr id="5122" name="Picture 2" descr="http://rmsbunkerblog.files.wordpress.com/2010/09/likert-scal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1828800"/>
            <a:ext cx="82296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02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Questionnaires and Surveys</a:t>
            </a:r>
            <a:endParaRPr lang="en-CA" dirty="0"/>
          </a:p>
        </p:txBody>
      </p:sp>
      <p:sp>
        <p:nvSpPr>
          <p:cNvPr id="3" name="Content Placeholder 2"/>
          <p:cNvSpPr>
            <a:spLocks noGrp="1"/>
          </p:cNvSpPr>
          <p:nvPr>
            <p:ph type="body" sz="quarter" idx="10"/>
          </p:nvPr>
        </p:nvSpPr>
        <p:spPr>
          <a:xfrm>
            <a:off x="551329" y="1677579"/>
            <a:ext cx="7812742" cy="2901306"/>
          </a:xfrm>
        </p:spPr>
        <p:txBody>
          <a:bodyPr/>
          <a:lstStyle/>
          <a:p>
            <a:pPr marL="342900" indent="-342900">
              <a:buFont typeface="Arial" panose="020B0604020202020204" pitchFamily="34" charset="0"/>
              <a:buChar char="•"/>
            </a:pPr>
            <a:r>
              <a:rPr lang="en-US" dirty="0"/>
              <a:t>You  may wish to ask two or three questions about the same construct (or concept), using different words and phrasing</a:t>
            </a:r>
          </a:p>
          <a:p>
            <a:pPr lvl="1"/>
            <a:r>
              <a:rPr lang="en-US" sz="2000" dirty="0"/>
              <a:t>Do you consider yourself as being an active person?</a:t>
            </a:r>
          </a:p>
          <a:p>
            <a:pPr lvl="1"/>
            <a:r>
              <a:rPr lang="en-US" sz="2000" dirty="0"/>
              <a:t>How many hours during a normal week are you physically active (</a:t>
            </a:r>
            <a:r>
              <a:rPr lang="en-CA" sz="2000" dirty="0"/>
              <a:t>number range</a:t>
            </a:r>
            <a:r>
              <a:rPr lang="en-US" sz="2000" dirty="0"/>
              <a:t>)</a:t>
            </a:r>
          </a:p>
          <a:p>
            <a:pPr lvl="1"/>
            <a:r>
              <a:rPr lang="en-US" sz="2000" dirty="0"/>
              <a:t>How many hours a day do you watch television or surf the web?</a:t>
            </a:r>
          </a:p>
          <a:p>
            <a:endParaRPr lang="en-US" dirty="0"/>
          </a:p>
          <a:p>
            <a:endParaRPr lang="en-CA" dirty="0"/>
          </a:p>
          <a:p>
            <a:endParaRPr lang="en-CA" dirty="0"/>
          </a:p>
          <a:p>
            <a:pPr lvl="1"/>
            <a:endParaRPr lang="en-CA" dirty="0"/>
          </a:p>
          <a:p>
            <a:endParaRPr lang="en-CA" dirty="0"/>
          </a:p>
          <a:p>
            <a:endParaRPr lang="en-CA" dirty="0"/>
          </a:p>
          <a:p>
            <a:endParaRPr lang="en-CA" dirty="0"/>
          </a:p>
          <a:p>
            <a:endParaRPr lang="en-CA" dirty="0"/>
          </a:p>
        </p:txBody>
      </p:sp>
      <p:sp>
        <p:nvSpPr>
          <p:cNvPr id="4" name="TextBox 3"/>
          <p:cNvSpPr txBox="1"/>
          <p:nvPr/>
        </p:nvSpPr>
        <p:spPr>
          <a:xfrm>
            <a:off x="2314575" y="5172075"/>
            <a:ext cx="6629400" cy="1477328"/>
          </a:xfrm>
          <a:prstGeom prst="rect">
            <a:avLst/>
          </a:prstGeom>
          <a:solidFill>
            <a:schemeClr val="bg1"/>
          </a:solidFill>
          <a:ln>
            <a:solidFill>
              <a:srgbClr val="C00000"/>
            </a:solidFill>
          </a:ln>
        </p:spPr>
        <p:txBody>
          <a:bodyPr wrap="square" rtlCol="0">
            <a:spAutoFit/>
          </a:bodyPr>
          <a:lstStyle/>
          <a:p>
            <a:r>
              <a:rPr lang="en-CA" i="1" dirty="0"/>
              <a:t>(If the respondent indicates that he/she is an active person, </a:t>
            </a:r>
            <a:br>
              <a:rPr lang="en-CA" i="1" dirty="0"/>
            </a:br>
            <a:r>
              <a:rPr lang="en-CA" i="1" dirty="0"/>
              <a:t>you would expect that the answer to the second question</a:t>
            </a:r>
            <a:br>
              <a:rPr lang="en-CA" i="1" dirty="0"/>
            </a:br>
            <a:r>
              <a:rPr lang="en-CA" i="1" dirty="0"/>
              <a:t>would be a high number AND the answer to the third</a:t>
            </a:r>
            <a:br>
              <a:rPr lang="en-CA" i="1" dirty="0"/>
            </a:br>
            <a:r>
              <a:rPr lang="en-CA" i="1" dirty="0"/>
              <a:t>question would be a lower number. Asking questions this way helps increase the reliability/validity of the survey)</a:t>
            </a:r>
          </a:p>
        </p:txBody>
      </p:sp>
    </p:spTree>
    <p:extLst>
      <p:ext uri="{BB962C8B-B14F-4D97-AF65-F5344CB8AC3E}">
        <p14:creationId xmlns:p14="http://schemas.microsoft.com/office/powerpoint/2010/main" val="18234045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4&quot;&gt;&lt;property id=&quot;20148&quot; value=&quot;5&quot;/&gt;&lt;property id=&quot;20300&quot; value=&quot;Slide 2&quot;/&gt;&lt;property id=&quot;20307&quot; value=&quot;260&quot;/&gt;&lt;/object&gt;&lt;object type=&quot;3&quot; unique_id=&quot;10005&quot;&gt;&lt;property id=&quot;20148&quot; value=&quot;5&quot;/&gt;&lt;property id=&quot;20300&quot; value=&quot;Slide 3 - &amp;quot;Agenda&amp;quot;&quot;/&gt;&lt;property id=&quot;20307&quot; value=&quot;261&quot;/&gt;&lt;/object&gt;&lt;object type=&quot;3&quot; unique_id=&quot;10006&quot;&gt;&lt;property id=&quot;20148&quot; value=&quot;5&quot;/&gt;&lt;property id=&quot;20300&quot; value=&quot;Slide 4 - &amp;quot;Focus Groups&amp;quot;&quot;/&gt;&lt;property id=&quot;20307&quot; value=&quot;262&quot;/&gt;&lt;/object&gt;&lt;object type=&quot;3&quot; unique_id=&quot;10007&quot;&gt;&lt;property id=&quot;20148&quot; value=&quot;5&quot;/&gt;&lt;property id=&quot;20300&quot; value=&quot;Slide 5 - &amp;quot;Focus Groups&amp;quot;&quot;/&gt;&lt;property id=&quot;20307&quot; value=&quot;263&quot;/&gt;&lt;/object&gt;&lt;object type=&quot;3&quot; unique_id=&quot;10008&quot;&gt;&lt;property id=&quot;20148&quot; value=&quot;5&quot;/&gt;&lt;property id=&quot;20300&quot; value=&quot;Slide 6 - &amp;quot;Step 1:  Plan the Focus Group Session(s)&amp;quot;&quot;/&gt;&lt;property id=&quot;20307&quot; value=&quot;264&quot;/&gt;&lt;/object&gt;&lt;object type=&quot;3&quot; unique_id=&quot;10009&quot;&gt;&lt;property id=&quot;20148&quot; value=&quot;5&quot;/&gt;&lt;property id=&quot;20300&quot; value=&quot;Slide 7 - &amp;quot;Step 2:  Create Focus Group Questions&amp;quot;&quot;/&gt;&lt;property id=&quot;20307&quot; value=&quot;265&quot;/&gt;&lt;/object&gt;&lt;object type=&quot;3&quot; unique_id=&quot;10010&quot;&gt;&lt;property id=&quot;20148&quot; value=&quot;5&quot;/&gt;&lt;property id=&quot;20300&quot; value=&quot;Slide 8 - &amp;quot;Examples of  Focus Group Questions&amp;quot;&quot;/&gt;&lt;property id=&quot;20307&quot; value=&quot;266&quot;/&gt;&lt;/object&gt;&lt;object type=&quot;3&quot; unique_id=&quot;10011&quot;&gt;&lt;property id=&quot;20148&quot; value=&quot;5&quot;/&gt;&lt;property id=&quot;20300&quot; value=&quot;Slide 9 - &amp;quot;Step 3:  Conduct the Focus Group Session (s)&amp;quot;&quot;/&gt;&lt;property id=&quot;20307&quot; value=&quot;267&quot;/&gt;&lt;/object&gt;&lt;object type=&quot;3&quot; unique_id=&quot;10012&quot;&gt;&lt;property id=&quot;20148&quot; value=&quot;5&quot;/&gt;&lt;property id=&quot;20300&quot; value=&quot;Slide 10 - &amp;quot;Conducting the Focus Group Session&amp;quot;&quot;/&gt;&lt;property id=&quot;20307&quot; value=&quot;268&quot;/&gt;&lt;/object&gt;&lt;object type=&quot;3&quot; unique_id=&quot;10013&quot;&gt;&lt;property id=&quot;20148&quot; value=&quot;5&quot;/&gt;&lt;property id=&quot;20300&quot; value=&quot;Slide 11 - &amp;quot;Step 4: Post-Session&amp;quot;&quot;/&gt;&lt;property id=&quot;20307&quot; value=&quot;269&quot;/&gt;&lt;/object&gt;&lt;object type=&quot;3&quot; unique_id=&quot;10014&quot;&gt;&lt;property id=&quot;20148&quot; value=&quot;5&quot;/&gt;&lt;property id=&quot;20300&quot; value=&quot;Slide 12 - &amp;quot;Example – New Product Development at Weatherchem&amp;quot;&quot;/&gt;&lt;property id=&quot;20307&quot; value=&quot;270&quot;/&gt;&lt;/object&gt;&lt;object type=&quot;3&quot; unique_id=&quot;10015&quot;&gt;&lt;property id=&quot;20148&quot; value=&quot;5&quot;/&gt;&lt;property id=&quot;20300&quot; value=&quot;Slide 13 - &amp;quot;Focus Group – In-Class Activity (10 minutes)&amp;quot;&quot;/&gt;&lt;property id=&quot;20307&quot; value=&quot;271&quot;/&gt;&lt;/object&gt;&lt;object type=&quot;3&quot; unique_id=&quot;10016&quot;&gt;&lt;property id=&quot;20148&quot; value=&quot;5&quot;/&gt;&lt;property id=&quot;20300&quot; value=&quot;Slide 14 - &amp;quot;Questionnaires and Surveys&amp;quot;&quot;/&gt;&lt;property id=&quot;20307&quot; value=&quot;272&quot;/&gt;&lt;/object&gt;&lt;object type=&quot;3&quot; unique_id=&quot;10017&quot;&gt;&lt;property id=&quot;20148&quot; value=&quot;5&quot;/&gt;&lt;property id=&quot;20300&quot; value=&quot;Slide 15 - &amp;quot;Questionnaires and Surveys&amp;quot;&quot;/&gt;&lt;property id=&quot;20307&quot; value=&quot;273&quot;/&gt;&lt;/object&gt;&lt;object type=&quot;3&quot; unique_id=&quot;10018&quot;&gt;&lt;property id=&quot;20148&quot; value=&quot;5&quot;/&gt;&lt;property id=&quot;20300&quot; value=&quot;Slide 16 - &amp;quot;Questionnaires and Surveys&amp;quot;&quot;/&gt;&lt;property id=&quot;20307&quot; value=&quot;274&quot;/&gt;&lt;/object&gt;&lt;object type=&quot;3&quot; unique_id=&quot;10019&quot;&gt;&lt;property id=&quot;20148&quot; value=&quot;5&quot;/&gt;&lt;property id=&quot;20300&quot; value=&quot;Slide 17 - &amp;quot;Questionnaires and Surveys&amp;quot;&quot;/&gt;&lt;property id=&quot;20307&quot; value=&quot;275&quot;/&gt;&lt;/object&gt;&lt;object type=&quot;3&quot; unique_id=&quot;10020&quot;&gt;&lt;property id=&quot;20148&quot; value=&quot;5&quot;/&gt;&lt;property id=&quot;20300&quot; value=&quot;Slide 18 - &amp;quot;Questionnaires and Surveys&amp;quot;&quot;/&gt;&lt;property id=&quot;20307&quot; value=&quot;276&quot;/&gt;&lt;/object&gt;&lt;object type=&quot;3&quot; unique_id=&quot;10021&quot;&gt;&lt;property id=&quot;20148&quot; value=&quot;5&quot;/&gt;&lt;property id=&quot;20300&quot; value=&quot;Slide 19 - &amp;quot;Questionnaires and Surveys –  In-Class Activity (10 minutes)&amp;quot;&quot;/&gt;&lt;property id=&quot;20307&quot; value=&quot;277&quot;/&gt;&lt;/object&gt;&lt;object type=&quot;3&quot; unique_id=&quot;10022&quot;&gt;&lt;property id=&quot;20148&quot; value=&quot;5&quot;/&gt;&lt;property id=&quot;20300&quot; value=&quot;Slide 20 - &amp;quot;Requirements Workshop&amp;quot;&quot;/&gt;&lt;property id=&quot;20307&quot; value=&quot;278&quot;/&gt;&lt;/object&gt;&lt;object type=&quot;3&quot; unique_id=&quot;10023&quot;&gt;&lt;property id=&quot;20148&quot; value=&quot;5&quot;/&gt;&lt;property id=&quot;20300&quot; value=&quot;Slide 21 - &amp;quot;Preparing for the  Requirements Workshop Meeting&amp;quot;&quot;/&gt;&lt;property id=&quot;20307&quot; value=&quot;279&quot;/&gt;&lt;/object&gt;&lt;object type=&quot;3&quot; unique_id=&quot;10024&quot;&gt;&lt;property id=&quot;20148&quot; value=&quot;5&quot;/&gt;&lt;property id=&quot;20300&quot; value=&quot;Slide 22 - &amp;quot;Requirements Workshop&amp;quot;&quot;/&gt;&lt;property id=&quot;20307&quot; value=&quot;280&quot;/&gt;&lt;/object&gt;&lt;object type=&quot;3&quot; unique_id=&quot;10025&quot;&gt;&lt;property id=&quot;20148&quot; value=&quot;5&quot;/&gt;&lt;property id=&quot;20300&quot; value=&quot;Slide 23 - &amp;quot;Group Creativity Techniques&amp;quot;&quot;/&gt;&lt;property id=&quot;20307&quot; value=&quot;281&quot;/&gt;&lt;/object&gt;&lt;object type=&quot;3&quot; unique_id=&quot;10026&quot;&gt;&lt;property id=&quot;20148&quot; value=&quot;5&quot;/&gt;&lt;property id=&quot;20300&quot; value=&quot;Slide 24 - &amp;quot;Group Creativity  Techniques (cont’d)&amp;quot;&quot;/&gt;&lt;property id=&quot;20307&quot; value=&quot;282&quot;/&gt;&lt;/object&gt;&lt;object type=&quot;3&quot; unique_id=&quot;10027&quot;&gt;&lt;property id=&quot;20148&quot; value=&quot;5&quot;/&gt;&lt;property id=&quot;20300&quot; value=&quot;Slide 25 - &amp;quot;Group Decision-Making Techniques&amp;quot;&quot;/&gt;&lt;property id=&quot;20307&quot; value=&quot;283&quot;/&gt;&lt;/object&gt;&lt;object type=&quot;3&quot; unique_id=&quot;10028&quot;&gt;&lt;property id=&quot;20148&quot; value=&quot;5&quot;/&gt;&lt;property id=&quot;20300&quot; value=&quot;Slide 26 - &amp;quot;Observations&amp;quot;&quot;/&gt;&lt;property id=&quot;20307&quot; value=&quot;284&quot;/&gt;&lt;/object&gt;&lt;object type=&quot;3&quot; unique_id=&quot;10029&quot;&gt;&lt;property id=&quot;20148&quot; value=&quot;5&quot;/&gt;&lt;property id=&quot;20300&quot; value=&quot;Slide 27 - &amp;quot;Observations&amp;quot;&quot;/&gt;&lt;property id=&quot;20307&quot; value=&quot;285&quot;/&gt;&lt;/object&gt;&lt;object type=&quot;3&quot; unique_id=&quot;10030&quot;&gt;&lt;property id=&quot;20148&quot; value=&quot;5&quot;/&gt;&lt;property id=&quot;20300&quot; value=&quot;Slide 28 - &amp;quot;Next Class: Mid-Term Exam&amp;quot;&quot;/&gt;&lt;property id=&quot;20307&quot; value=&quot;286&quot;/&gt;&lt;/object&gt;&lt;object type=&quot;3&quot; unique_id=&quot;10121&quot;&gt;&lt;property id=&quot;20148&quot; value=&quot;5&quot;/&gt;&lt;property id=&quot;20300&quot; value=&quot;Slide 1 - &amp;quot;MGMT 6055 Project Scope &amp;amp; requirements&amp;quot;&quot;/&gt;&lt;property id=&quot;20307&quot; value=&quot;287&quot;/&gt;&lt;/object&gt;&lt;/object&gt;&lt;object type=&quot;8&quot; unique_id=&quot;10060&quot;&gt;&lt;/object&gt;&lt;/object&gt;&lt;/database&gt;"/>
  <p:tag name="SECTOMILLISECCONVERTED" val="1"/>
</p:tagLst>
</file>

<file path=ppt/theme/theme1.xml><?xml version="1.0" encoding="utf-8"?>
<a:theme xmlns:a="http://schemas.openxmlformats.org/drawingml/2006/main" name="LKSB_PowerPoin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KSB_PowerPoint_Template [Read-Only]" id="{42CBF927-25A3-4E8B-A82E-1F879174CF65}" vid="{A36FA767-59C6-45C5-857E-46233CC670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LKSB_PowerPoint_Template copy</Template>
  <TotalTime>1768</TotalTime>
  <Words>1116</Words>
  <Application>Microsoft Office PowerPoint</Application>
  <PresentationFormat>On-screen Show (4:3)</PresentationFormat>
  <Paragraphs>146</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Trebuchet MS</vt:lpstr>
      <vt:lpstr>LKSB_PowerPoint_Template</vt:lpstr>
      <vt:lpstr>MGMT 6055 Project Scope &amp; requirements</vt:lpstr>
      <vt:lpstr>PowerPoint Presentation</vt:lpstr>
      <vt:lpstr>Objectives: Collect requirements – Tools &amp; techniques (cont’d)</vt:lpstr>
      <vt:lpstr>PowerPoint Presentation</vt:lpstr>
      <vt:lpstr>Data gathering: Benchmarking, Brainstorming</vt:lpstr>
      <vt:lpstr>Data gathering: Questionnaires/Surveys</vt:lpstr>
      <vt:lpstr>Questionnaires and Surveys</vt:lpstr>
      <vt:lpstr>Questionnaires and Surveys</vt:lpstr>
      <vt:lpstr>Questionnaires and Surveys</vt:lpstr>
      <vt:lpstr>Questionnaires and Surveys</vt:lpstr>
      <vt:lpstr> data analysis: Document Analysis</vt:lpstr>
      <vt:lpstr>Decision-Making: voting</vt:lpstr>
      <vt:lpstr>Decision making: multi-criteria decision analysis</vt:lpstr>
      <vt:lpstr>Data representation</vt:lpstr>
      <vt:lpstr>Prototype</vt:lpstr>
      <vt:lpstr>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katiewilson140@gmail.com</dc:creator>
  <cp:lastModifiedBy>Christine Newton</cp:lastModifiedBy>
  <cp:revision>47</cp:revision>
  <cp:lastPrinted>2018-03-02T15:12:28Z</cp:lastPrinted>
  <dcterms:created xsi:type="dcterms:W3CDTF">2016-07-21T01:47:58Z</dcterms:created>
  <dcterms:modified xsi:type="dcterms:W3CDTF">2023-08-21T05:06:59Z</dcterms:modified>
</cp:coreProperties>
</file>