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85" r:id="rId2"/>
    <p:sldId id="260" r:id="rId3"/>
    <p:sldId id="297" r:id="rId4"/>
    <p:sldId id="262" r:id="rId5"/>
    <p:sldId id="292" r:id="rId6"/>
    <p:sldId id="293" r:id="rId7"/>
    <p:sldId id="294" r:id="rId8"/>
    <p:sldId id="266" r:id="rId9"/>
    <p:sldId id="286" r:id="rId10"/>
    <p:sldId id="267" r:id="rId11"/>
    <p:sldId id="273" r:id="rId12"/>
    <p:sldId id="268" r:id="rId13"/>
    <p:sldId id="269" r:id="rId14"/>
    <p:sldId id="270" r:id="rId15"/>
    <p:sldId id="300" r:id="rId16"/>
    <p:sldId id="271" r:id="rId17"/>
    <p:sldId id="272" r:id="rId18"/>
    <p:sldId id="301" r:id="rId19"/>
    <p:sldId id="298" r:id="rId20"/>
    <p:sldId id="299" r:id="rId21"/>
    <p:sldId id="275" r:id="rId22"/>
    <p:sldId id="277" r:id="rId23"/>
    <p:sldId id="279" r:id="rId24"/>
    <p:sldId id="276" r:id="rId25"/>
    <p:sldId id="287" r:id="rId26"/>
    <p:sldId id="302" r:id="rId27"/>
  </p:sldIdLst>
  <p:sldSz cx="9144000" cy="6858000" type="screen4x3"/>
  <p:notesSz cx="7010400" cy="92964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5">
          <p15:clr>
            <a:srgbClr val="A4A3A4"/>
          </p15:clr>
        </p15:guide>
        <p15:guide id="2" orient="horz" pos="1678">
          <p15:clr>
            <a:srgbClr val="A4A3A4"/>
          </p15:clr>
        </p15:guide>
        <p15:guide id="3" orient="horz" pos="2767">
          <p15:clr>
            <a:srgbClr val="A4A3A4"/>
          </p15:clr>
        </p15:guide>
        <p15:guide id="4" pos="4377">
          <p15:clr>
            <a:srgbClr val="A4A3A4"/>
          </p15:clr>
        </p15:guide>
        <p15:guide id="5" pos="3645">
          <p15:clr>
            <a:srgbClr val="A4A3A4"/>
          </p15:clr>
        </p15:guide>
        <p15:guide id="6" pos="7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23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63" autoAdjust="0"/>
    <p:restoredTop sz="96096" autoAdjust="0"/>
  </p:normalViewPr>
  <p:slideViewPr>
    <p:cSldViewPr snapToGrid="0" snapToObjects="1" showGuides="1">
      <p:cViewPr varScale="1">
        <p:scale>
          <a:sx n="105" d="100"/>
          <a:sy n="105" d="100"/>
        </p:scale>
        <p:origin x="1314" y="114"/>
      </p:cViewPr>
      <p:guideLst>
        <p:guide orient="horz" pos="1345"/>
        <p:guide orient="horz" pos="1678"/>
        <p:guide orient="horz" pos="2767"/>
        <p:guide pos="4377"/>
        <p:guide pos="3645"/>
        <p:guide pos="721"/>
      </p:guideLst>
    </p:cSldViewPr>
  </p:slideViewPr>
  <p:notesTextViewPr>
    <p:cViewPr>
      <p:scale>
        <a:sx n="100" d="100"/>
        <a:sy n="100" d="100"/>
      </p:scale>
      <p:origin x="0" y="0"/>
    </p:cViewPr>
  </p:notesTextViewPr>
  <p:sorterViewPr>
    <p:cViewPr>
      <p:scale>
        <a:sx n="82" d="100"/>
        <a:sy n="82" d="100"/>
      </p:scale>
      <p:origin x="0" y="7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964EDB4-17C7-4849-8ED9-3077E7B2ED87}" type="datetimeFigureOut">
              <a:rPr lang="en-US" smtClean="0"/>
              <a:pPr/>
              <a:t>8/21/2023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CE6449C-8772-48CF-992C-6290DC7A1DF5}" type="slidenum">
              <a:rPr lang="en-US" smtClean="0"/>
              <a:pPr/>
              <a:t>‹#›</a:t>
            </a:fld>
            <a:endParaRPr lang="en-US"/>
          </a:p>
        </p:txBody>
      </p:sp>
    </p:spTree>
    <p:extLst>
      <p:ext uri="{BB962C8B-B14F-4D97-AF65-F5344CB8AC3E}">
        <p14:creationId xmlns:p14="http://schemas.microsoft.com/office/powerpoint/2010/main" val="1646439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7599390-CE60-AC44-8451-593A22B7EB9C}" type="datetimeFigureOut">
              <a:rPr lang="en-US" smtClean="0"/>
              <a:pPr/>
              <a:t>8/21/2023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034D44F-19E0-DB4C-A534-846A3D5F60DA}" type="slidenum">
              <a:rPr lang="en-US" smtClean="0"/>
              <a:pPr/>
              <a:t>‹#›</a:t>
            </a:fld>
            <a:endParaRPr lang="en-US"/>
          </a:p>
        </p:txBody>
      </p:sp>
    </p:spTree>
    <p:extLst>
      <p:ext uri="{BB962C8B-B14F-4D97-AF65-F5344CB8AC3E}">
        <p14:creationId xmlns:p14="http://schemas.microsoft.com/office/powerpoint/2010/main" val="3926374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Content for slides in this PPT file is drawn significantly from PMBOK,</a:t>
            </a:r>
            <a:r>
              <a:rPr lang="en-US" baseline="0"/>
              <a:t> 6th edition, published by PMI (required text for this course)</a:t>
            </a:r>
            <a:endParaRPr lang="en-US" dirty="0"/>
          </a:p>
        </p:txBody>
      </p:sp>
      <p:sp>
        <p:nvSpPr>
          <p:cNvPr id="4" name="Slide Number Placeholder 3"/>
          <p:cNvSpPr>
            <a:spLocks noGrp="1"/>
          </p:cNvSpPr>
          <p:nvPr>
            <p:ph type="sldNum" sz="quarter" idx="10"/>
          </p:nvPr>
        </p:nvSpPr>
        <p:spPr/>
        <p:txBody>
          <a:bodyPr/>
          <a:lstStyle/>
          <a:p>
            <a:fld id="{B034D44F-19E0-DB4C-A534-846A3D5F60DA}" type="slidenum">
              <a:rPr lang="en-US" smtClean="0"/>
              <a:pPr/>
              <a:t>1</a:t>
            </a:fld>
            <a:endParaRPr lang="en-US"/>
          </a:p>
        </p:txBody>
      </p:sp>
    </p:spTree>
    <p:extLst>
      <p:ext uri="{BB962C8B-B14F-4D97-AF65-F5344CB8AC3E}">
        <p14:creationId xmlns:p14="http://schemas.microsoft.com/office/powerpoint/2010/main" val="2045553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11</a:t>
            </a:fld>
            <a:endParaRPr lang="en-US"/>
          </a:p>
        </p:txBody>
      </p:sp>
    </p:spTree>
    <p:extLst>
      <p:ext uri="{BB962C8B-B14F-4D97-AF65-F5344CB8AC3E}">
        <p14:creationId xmlns:p14="http://schemas.microsoft.com/office/powerpoint/2010/main" val="948294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12</a:t>
            </a:fld>
            <a:endParaRPr lang="en-US"/>
          </a:p>
        </p:txBody>
      </p:sp>
    </p:spTree>
    <p:extLst>
      <p:ext uri="{BB962C8B-B14F-4D97-AF65-F5344CB8AC3E}">
        <p14:creationId xmlns:p14="http://schemas.microsoft.com/office/powerpoint/2010/main" val="607027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oogle.ca/url?sa=i&amp;rct=j&amp;q=&amp;esrc=s&amp;source=images&amp;cd=&amp;cad=rja&amp;uact=8&amp;ved=2ahUKEwiV8src5-DdAhXFxYMKHb4JDyUQjRx6BAgBEAU&amp;url=https%3A%2F%2Fwww.videoblocks.com%2Fvideo%2Ffemale-customer-gets-cash-from-bank-teller-over-the-shoulder-shot-from-behind-teller-showing-other-customers-and-bank-interior-camera-mounted-on-jib-arm-hgzrt7wqgizu3o74u&amp;psig=AOvVaw0fEq-oLJE4dUluvVLE_Iw3&amp;ust=1538330959655582</a:t>
            </a:r>
          </a:p>
        </p:txBody>
      </p:sp>
      <p:sp>
        <p:nvSpPr>
          <p:cNvPr id="4" name="Slide Number Placeholder 3"/>
          <p:cNvSpPr>
            <a:spLocks noGrp="1"/>
          </p:cNvSpPr>
          <p:nvPr>
            <p:ph type="sldNum" sz="quarter" idx="10"/>
          </p:nvPr>
        </p:nvSpPr>
        <p:spPr/>
        <p:txBody>
          <a:bodyPr/>
          <a:lstStyle/>
          <a:p>
            <a:fld id="{426CAB73-7126-48BD-BA45-5D2F1103CE06}" type="slidenum">
              <a:rPr lang="en-US" smtClean="0"/>
              <a:pPr/>
              <a:t>13</a:t>
            </a:fld>
            <a:endParaRPr lang="en-US"/>
          </a:p>
        </p:txBody>
      </p:sp>
    </p:spTree>
    <p:extLst>
      <p:ext uri="{BB962C8B-B14F-4D97-AF65-F5344CB8AC3E}">
        <p14:creationId xmlns:p14="http://schemas.microsoft.com/office/powerpoint/2010/main" val="1585104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http://www.agilemodeling.com/artifacts/personas.htm</a:t>
            </a:r>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14</a:t>
            </a:fld>
            <a:endParaRPr lang="en-US"/>
          </a:p>
        </p:txBody>
      </p:sp>
    </p:spTree>
    <p:extLst>
      <p:ext uri="{BB962C8B-B14F-4D97-AF65-F5344CB8AC3E}">
        <p14:creationId xmlns:p14="http://schemas.microsoft.com/office/powerpoint/2010/main" val="730536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http://www.agilemodeling.com/artifacts/personas.htm</a:t>
            </a:r>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15</a:t>
            </a:fld>
            <a:endParaRPr lang="en-US"/>
          </a:p>
        </p:txBody>
      </p:sp>
    </p:spTree>
    <p:extLst>
      <p:ext uri="{BB962C8B-B14F-4D97-AF65-F5344CB8AC3E}">
        <p14:creationId xmlns:p14="http://schemas.microsoft.com/office/powerpoint/2010/main" val="2494881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google.ca/url?sa=i&amp;rct=j&amp;q=&amp;esrc=s&amp;source=images&amp;cd=&amp;cad=rja&amp;uact=8&amp;ved=2ahUKEwjNt6_Z5uDdAhUh8IMKHXpJADkQjRx6BAgBEAU&amp;url=https%3A%2F%2Fwww.wrike.com%2Fblog%2Fprogram-manager-vs-project-manager%2F&amp;psig=AOvVaw2RKy_y4eKRFsnJIaoGQQ7r&amp;ust=1538330712564370</a:t>
            </a:r>
          </a:p>
        </p:txBody>
      </p:sp>
      <p:sp>
        <p:nvSpPr>
          <p:cNvPr id="4" name="Slide Number Placeholder 3"/>
          <p:cNvSpPr>
            <a:spLocks noGrp="1"/>
          </p:cNvSpPr>
          <p:nvPr>
            <p:ph type="sldNum" sz="quarter" idx="10"/>
          </p:nvPr>
        </p:nvSpPr>
        <p:spPr/>
        <p:txBody>
          <a:bodyPr/>
          <a:lstStyle/>
          <a:p>
            <a:fld id="{426CAB73-7126-48BD-BA45-5D2F1103CE06}" type="slidenum">
              <a:rPr lang="en-US" smtClean="0"/>
              <a:pPr/>
              <a:t>16</a:t>
            </a:fld>
            <a:endParaRPr lang="en-US"/>
          </a:p>
        </p:txBody>
      </p:sp>
    </p:spTree>
    <p:extLst>
      <p:ext uri="{BB962C8B-B14F-4D97-AF65-F5344CB8AC3E}">
        <p14:creationId xmlns:p14="http://schemas.microsoft.com/office/powerpoint/2010/main" val="1100037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http://www.slideshare.net/UPABoston/persona-development</a:t>
            </a:r>
          </a:p>
        </p:txBody>
      </p:sp>
      <p:sp>
        <p:nvSpPr>
          <p:cNvPr id="4" name="Slide Number Placeholder 3"/>
          <p:cNvSpPr>
            <a:spLocks noGrp="1"/>
          </p:cNvSpPr>
          <p:nvPr>
            <p:ph type="sldNum" sz="quarter" idx="10"/>
          </p:nvPr>
        </p:nvSpPr>
        <p:spPr/>
        <p:txBody>
          <a:bodyPr/>
          <a:lstStyle/>
          <a:p>
            <a:fld id="{426CAB73-7126-48BD-BA45-5D2F1103CE06}" type="slidenum">
              <a:rPr lang="en-US" smtClean="0"/>
              <a:pPr/>
              <a:t>17</a:t>
            </a:fld>
            <a:endParaRPr lang="en-US"/>
          </a:p>
        </p:txBody>
      </p:sp>
    </p:spTree>
    <p:extLst>
      <p:ext uri="{BB962C8B-B14F-4D97-AF65-F5344CB8AC3E}">
        <p14:creationId xmlns:p14="http://schemas.microsoft.com/office/powerpoint/2010/main" val="115349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http://www.agilemodeling.com/artifacts/personas.htm</a:t>
            </a:r>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18</a:t>
            </a:fld>
            <a:endParaRPr lang="en-US"/>
          </a:p>
        </p:txBody>
      </p:sp>
    </p:spTree>
    <p:extLst>
      <p:ext uri="{BB962C8B-B14F-4D97-AF65-F5344CB8AC3E}">
        <p14:creationId xmlns:p14="http://schemas.microsoft.com/office/powerpoint/2010/main" val="4146302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personas and user stories link together: https://www.justinmind.com/blog/user-personas-scenarios-user-stories-and-storyboards-whats-the-difference/</a:t>
            </a:r>
          </a:p>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19</a:t>
            </a:fld>
            <a:endParaRPr lang="en-US"/>
          </a:p>
        </p:txBody>
      </p:sp>
    </p:spTree>
    <p:extLst>
      <p:ext uri="{BB962C8B-B14F-4D97-AF65-F5344CB8AC3E}">
        <p14:creationId xmlns:p14="http://schemas.microsoft.com/office/powerpoint/2010/main" val="1117565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personas and user stories link together: https://www.justinmind.com/blog/user-personas-scenarios-user-stories-and-storyboards-whats-the-difference/</a:t>
            </a:r>
          </a:p>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20</a:t>
            </a:fld>
            <a:endParaRPr lang="en-US"/>
          </a:p>
        </p:txBody>
      </p:sp>
    </p:spTree>
    <p:extLst>
      <p:ext uri="{BB962C8B-B14F-4D97-AF65-F5344CB8AC3E}">
        <p14:creationId xmlns:p14="http://schemas.microsoft.com/office/powerpoint/2010/main" val="1117565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Requirements (http://dilbert.com/strip/2002-04-04)</a:t>
            </a:r>
            <a:endParaRPr lang="en-CA"/>
          </a:p>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2</a:t>
            </a:fld>
            <a:endParaRPr lang="en-US"/>
          </a:p>
        </p:txBody>
      </p:sp>
    </p:spTree>
    <p:extLst>
      <p:ext uri="{BB962C8B-B14F-4D97-AF65-F5344CB8AC3E}">
        <p14:creationId xmlns:p14="http://schemas.microsoft.com/office/powerpoint/2010/main" val="1194440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http://www.bredemeyer.com/use_cases.htm</a:t>
            </a:r>
          </a:p>
        </p:txBody>
      </p:sp>
      <p:sp>
        <p:nvSpPr>
          <p:cNvPr id="4" name="Slide Number Placeholder 3"/>
          <p:cNvSpPr>
            <a:spLocks noGrp="1"/>
          </p:cNvSpPr>
          <p:nvPr>
            <p:ph type="sldNum" sz="quarter" idx="10"/>
          </p:nvPr>
        </p:nvSpPr>
        <p:spPr/>
        <p:txBody>
          <a:bodyPr/>
          <a:lstStyle/>
          <a:p>
            <a:fld id="{426CAB73-7126-48BD-BA45-5D2F1103CE06}" type="slidenum">
              <a:rPr lang="en-US" smtClean="0"/>
              <a:pPr/>
              <a:t>21</a:t>
            </a:fld>
            <a:endParaRPr lang="en-US"/>
          </a:p>
        </p:txBody>
      </p:sp>
    </p:spTree>
    <p:extLst>
      <p:ext uri="{BB962C8B-B14F-4D97-AF65-F5344CB8AC3E}">
        <p14:creationId xmlns:p14="http://schemas.microsoft.com/office/powerpoint/2010/main" val="761811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simple  http://www.developer.com/design/article.php/2109801/Creating-Use-Case-Diagrams.htm</a:t>
            </a:r>
          </a:p>
        </p:txBody>
      </p:sp>
      <p:sp>
        <p:nvSpPr>
          <p:cNvPr id="4" name="Slide Number Placeholder 3"/>
          <p:cNvSpPr>
            <a:spLocks noGrp="1"/>
          </p:cNvSpPr>
          <p:nvPr>
            <p:ph type="sldNum" sz="quarter" idx="10"/>
          </p:nvPr>
        </p:nvSpPr>
        <p:spPr/>
        <p:txBody>
          <a:bodyPr/>
          <a:lstStyle/>
          <a:p>
            <a:fld id="{426CAB73-7126-48BD-BA45-5D2F1103CE06}" type="slidenum">
              <a:rPr lang="en-US" smtClean="0"/>
              <a:pPr/>
              <a:t>22</a:t>
            </a:fld>
            <a:endParaRPr lang="en-US"/>
          </a:p>
        </p:txBody>
      </p:sp>
    </p:spTree>
    <p:extLst>
      <p:ext uri="{BB962C8B-B14F-4D97-AF65-F5344CB8AC3E}">
        <p14:creationId xmlns:p14="http://schemas.microsoft.com/office/powerpoint/2010/main" val="2065873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23</a:t>
            </a:fld>
            <a:endParaRPr lang="en-US"/>
          </a:p>
        </p:txBody>
      </p:sp>
    </p:spTree>
    <p:extLst>
      <p:ext uri="{BB962C8B-B14F-4D97-AF65-F5344CB8AC3E}">
        <p14:creationId xmlns:p14="http://schemas.microsoft.com/office/powerpoint/2010/main" val="1151147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24</a:t>
            </a:fld>
            <a:endParaRPr lang="en-US"/>
          </a:p>
        </p:txBody>
      </p:sp>
    </p:spTree>
    <p:extLst>
      <p:ext uri="{BB962C8B-B14F-4D97-AF65-F5344CB8AC3E}">
        <p14:creationId xmlns:p14="http://schemas.microsoft.com/office/powerpoint/2010/main" val="1850682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https://www.lucidchart.com/pages/uml-use-case-diagram</a:t>
            </a:r>
          </a:p>
        </p:txBody>
      </p:sp>
      <p:sp>
        <p:nvSpPr>
          <p:cNvPr id="4" name="Slide Number Placeholder 3"/>
          <p:cNvSpPr>
            <a:spLocks noGrp="1"/>
          </p:cNvSpPr>
          <p:nvPr>
            <p:ph type="sldNum" sz="quarter" idx="10"/>
          </p:nvPr>
        </p:nvSpPr>
        <p:spPr/>
        <p:txBody>
          <a:bodyPr/>
          <a:lstStyle/>
          <a:p>
            <a:fld id="{426CAB73-7126-48BD-BA45-5D2F1103CE06}" type="slidenum">
              <a:rPr lang="en-US" smtClean="0"/>
              <a:pPr/>
              <a:t>25</a:t>
            </a:fld>
            <a:endParaRPr lang="en-US"/>
          </a:p>
        </p:txBody>
      </p:sp>
    </p:spTree>
    <p:extLst>
      <p:ext uri="{BB962C8B-B14F-4D97-AF65-F5344CB8AC3E}">
        <p14:creationId xmlns:p14="http://schemas.microsoft.com/office/powerpoint/2010/main" val="1155398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https://www.lucidchart.com/pages/uml-use-case-diagram</a:t>
            </a:r>
          </a:p>
        </p:txBody>
      </p:sp>
      <p:sp>
        <p:nvSpPr>
          <p:cNvPr id="4" name="Slide Number Placeholder 3"/>
          <p:cNvSpPr>
            <a:spLocks noGrp="1"/>
          </p:cNvSpPr>
          <p:nvPr>
            <p:ph type="sldNum" sz="quarter" idx="10"/>
          </p:nvPr>
        </p:nvSpPr>
        <p:spPr/>
        <p:txBody>
          <a:bodyPr/>
          <a:lstStyle/>
          <a:p>
            <a:fld id="{426CAB73-7126-48BD-BA45-5D2F1103CE06}" type="slidenum">
              <a:rPr lang="en-US" smtClean="0"/>
              <a:pPr/>
              <a:t>26</a:t>
            </a:fld>
            <a:endParaRPr lang="en-US"/>
          </a:p>
        </p:txBody>
      </p:sp>
    </p:spTree>
    <p:extLst>
      <p:ext uri="{BB962C8B-B14F-4D97-AF65-F5344CB8AC3E}">
        <p14:creationId xmlns:p14="http://schemas.microsoft.com/office/powerpoint/2010/main" val="238771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Source: PMBOK 6</a:t>
            </a:r>
            <a:r>
              <a:rPr lang="en-CA" baseline="30000" dirty="0"/>
              <a:t>th</a:t>
            </a:r>
            <a:r>
              <a:rPr lang="en-CA" dirty="0"/>
              <a:t> ed. (PMI)</a:t>
            </a:r>
          </a:p>
        </p:txBody>
      </p:sp>
      <p:sp>
        <p:nvSpPr>
          <p:cNvPr id="4" name="Slide Number Placeholder 3"/>
          <p:cNvSpPr>
            <a:spLocks noGrp="1"/>
          </p:cNvSpPr>
          <p:nvPr>
            <p:ph type="sldNum" sz="quarter" idx="10"/>
          </p:nvPr>
        </p:nvSpPr>
        <p:spPr/>
        <p:txBody>
          <a:bodyPr/>
          <a:lstStyle/>
          <a:p>
            <a:fld id="{B034D44F-19E0-DB4C-A534-846A3D5F60DA}" type="slidenum">
              <a:rPr lang="en-US" smtClean="0"/>
              <a:pPr/>
              <a:t>4</a:t>
            </a:fld>
            <a:endParaRPr lang="en-US"/>
          </a:p>
        </p:txBody>
      </p:sp>
    </p:spTree>
    <p:extLst>
      <p:ext uri="{BB962C8B-B14F-4D97-AF65-F5344CB8AC3E}">
        <p14:creationId xmlns:p14="http://schemas.microsoft.com/office/powerpoint/2010/main" val="290994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source: https://www.flickr.com/photos/93642218@N07/8514741155</a:t>
            </a:r>
            <a:endParaRPr lang="en-US" dirty="0"/>
          </a:p>
          <a:p>
            <a:endParaRPr lang="en-US" dirty="0"/>
          </a:p>
          <a:p>
            <a:r>
              <a:rPr lang="en-US" dirty="0"/>
              <a:t>Explanation</a:t>
            </a:r>
            <a:r>
              <a:rPr lang="en-US" baseline="0" dirty="0"/>
              <a:t>: e.g., https://www.rsna.org/NGT/ or http://asq.org/learn-about-quality/idea-creation-tools/overview/nominal-group.html</a:t>
            </a:r>
          </a:p>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5</a:t>
            </a:fld>
            <a:endParaRPr lang="en-US"/>
          </a:p>
        </p:txBody>
      </p:sp>
    </p:spTree>
    <p:extLst>
      <p:ext uri="{BB962C8B-B14F-4D97-AF65-F5344CB8AC3E}">
        <p14:creationId xmlns:p14="http://schemas.microsoft.com/office/powerpoint/2010/main" val="52743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6</a:t>
            </a:fld>
            <a:endParaRPr lang="en-US"/>
          </a:p>
        </p:txBody>
      </p:sp>
    </p:spTree>
    <p:extLst>
      <p:ext uri="{BB962C8B-B14F-4D97-AF65-F5344CB8AC3E}">
        <p14:creationId xmlns:p14="http://schemas.microsoft.com/office/powerpoint/2010/main" val="3638342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7</a:t>
            </a:fld>
            <a:endParaRPr lang="en-US"/>
          </a:p>
        </p:txBody>
      </p:sp>
    </p:spTree>
    <p:extLst>
      <p:ext uri="{BB962C8B-B14F-4D97-AF65-F5344CB8AC3E}">
        <p14:creationId xmlns:p14="http://schemas.microsoft.com/office/powerpoint/2010/main" val="191040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http://www.isanalisti.net/2011/06/context-diagram/</a:t>
            </a:r>
          </a:p>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8</a:t>
            </a:fld>
            <a:endParaRPr lang="en-US"/>
          </a:p>
        </p:txBody>
      </p:sp>
    </p:spTree>
    <p:extLst>
      <p:ext uri="{BB962C8B-B14F-4D97-AF65-F5344CB8AC3E}">
        <p14:creationId xmlns:p14="http://schemas.microsoft.com/office/powerpoint/2010/main" val="183776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google.ca/url?sa=i&amp;rct=j&amp;q=&amp;esrc=s&amp;source=images&amp;cd=&amp;cad=rja&amp;uact=8&amp;ved=2ahUKEwjQ-Kna3uDdAhUE8IMKHSGLBwoQjRx6BAgBEAU&amp;url=https%3A%2F%2Fstudy.com%2Facademy%2Flesson%2Fsystem-context-diagram-description-examples.html&amp;psig=AOvVaw2Yo-ZlyrXMikWQQQf-IZgV&amp;ust=1538328573926057</a:t>
            </a:r>
          </a:p>
          <a:p>
            <a:endParaRPr lang="en-US" dirty="0"/>
          </a:p>
          <a:p>
            <a:r>
              <a:rPr lang="en-US" dirty="0"/>
              <a:t>Explanation</a:t>
            </a:r>
            <a:r>
              <a:rPr lang="en-US" baseline="0" dirty="0"/>
              <a:t> from https://www.jamasoftware.com/blog/defining-project-scope-context-use-case-diagrams/: </a:t>
            </a:r>
            <a:r>
              <a:rPr lang="en-US" dirty="0"/>
              <a:t> </a:t>
            </a:r>
            <a:r>
              <a:rPr lang="en-US" sz="1200" b="0" i="0" kern="1200" dirty="0">
                <a:solidFill>
                  <a:schemeClr val="tx1"/>
                </a:solidFill>
                <a:latin typeface="+mn-lt"/>
                <a:ea typeface="+mn-ea"/>
                <a:cs typeface="+mn-cs"/>
              </a:rPr>
              <a:t>The context diagram depicts the project scope at a high level of abstraction. This diagram deliberately reveals nothing about the system internals: no information about functionality, architecture, or look-and-feel. Nor does it explicitly identify which features or functionality are in scope and which are not. The functional behavior of the system is merely implied by the labeled flows that connect the system to the external entities. Even the flows are labeled at a high level of abstraction, just to keep the diagram’s complexity manageable.</a:t>
            </a:r>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9</a:t>
            </a:fld>
            <a:endParaRPr lang="en-US"/>
          </a:p>
        </p:txBody>
      </p:sp>
    </p:spTree>
    <p:extLst>
      <p:ext uri="{BB962C8B-B14F-4D97-AF65-F5344CB8AC3E}">
        <p14:creationId xmlns:p14="http://schemas.microsoft.com/office/powerpoint/2010/main" val="2521346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personas and user stories link together: https://www.justinmind.com/blog/user-personas-scenarios-user-stories-and-storyboards-whats-the-difference/</a:t>
            </a:r>
          </a:p>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pPr/>
              <a:t>10</a:t>
            </a:fld>
            <a:endParaRPr lang="en-US"/>
          </a:p>
        </p:txBody>
      </p:sp>
    </p:spTree>
    <p:extLst>
      <p:ext uri="{BB962C8B-B14F-4D97-AF65-F5344CB8AC3E}">
        <p14:creationId xmlns:p14="http://schemas.microsoft.com/office/powerpoint/2010/main" val="1117565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No Pictur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1203015" y="1316256"/>
            <a:ext cx="6318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
        <p:nvSpPr>
          <p:cNvPr id="9" name="Subtitle 2"/>
          <p:cNvSpPr>
            <a:spLocks noGrp="1"/>
          </p:cNvSpPr>
          <p:nvPr>
            <p:ph type="subTitle" idx="1"/>
          </p:nvPr>
        </p:nvSpPr>
        <p:spPr>
          <a:xfrm>
            <a:off x="1192066" y="3776712"/>
            <a:ext cx="6404289" cy="1566260"/>
          </a:xfrm>
          <a:prstGeom prst="rect">
            <a:avLst/>
          </a:prstGeom>
        </p:spPr>
        <p:txBody>
          <a:bodyPr lIns="0" tIns="0" rIns="0" bIns="0"/>
          <a:lstStyle>
            <a:lvl1pPr marL="0" indent="0" algn="l">
              <a:buNone/>
              <a:defRPr sz="13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664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152400" y="609600"/>
            <a:ext cx="8839200" cy="58674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152400" y="6553200"/>
            <a:ext cx="2057400" cy="228600"/>
          </a:xfrm>
          <a:prstGeom prst="rect">
            <a:avLst/>
          </a:prstGeom>
          <a:ln/>
        </p:spPr>
        <p:txBody>
          <a:bodyPr/>
          <a:lstStyle>
            <a:lvl1pPr>
              <a:defRPr/>
            </a:lvl1pPr>
          </a:lstStyle>
          <a:p>
            <a:pPr>
              <a:defRPr/>
            </a:pPr>
            <a:fld id="{0CCFDD3A-8601-DE48-B5B1-1B185D1602DE}" type="datetime2">
              <a:rPr lang="en-CA"/>
              <a:pPr>
                <a:defRPr/>
              </a:pPr>
              <a:t>Monday, August 21, 2023</a:t>
            </a:fld>
            <a:endParaRPr lang="en-CA"/>
          </a:p>
        </p:txBody>
      </p:sp>
      <p:sp>
        <p:nvSpPr>
          <p:cNvPr id="5" name="Rectangle 6"/>
          <p:cNvSpPr>
            <a:spLocks noGrp="1" noChangeArrowheads="1"/>
          </p:cNvSpPr>
          <p:nvPr>
            <p:ph type="sldNum" sz="quarter" idx="11"/>
          </p:nvPr>
        </p:nvSpPr>
        <p:spPr>
          <a:xfrm>
            <a:off x="6934200" y="6553200"/>
            <a:ext cx="2057400" cy="228600"/>
          </a:xfrm>
          <a:prstGeom prst="rect">
            <a:avLst/>
          </a:prstGeom>
          <a:ln/>
        </p:spPr>
        <p:txBody>
          <a:bodyPr/>
          <a:lstStyle>
            <a:lvl1pPr>
              <a:defRPr/>
            </a:lvl1pPr>
          </a:lstStyle>
          <a:p>
            <a:fld id="{9478310D-B237-A84F-8EF7-AA00BDBB9FFF}" type="slidenum">
              <a:rPr lang="en-CA" altLang="en-US"/>
              <a:pPr/>
              <a:t>‹#›</a:t>
            </a:fld>
            <a:endParaRPr lang="en-CA" altLang="en-US"/>
          </a:p>
        </p:txBody>
      </p:sp>
    </p:spTree>
    <p:extLst>
      <p:ext uri="{BB962C8B-B14F-4D97-AF65-F5344CB8AC3E}">
        <p14:creationId xmlns:p14="http://schemas.microsoft.com/office/powerpoint/2010/main" val="117626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772400" cy="457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524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609600"/>
            <a:ext cx="4343400" cy="5867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52400" y="6553200"/>
            <a:ext cx="2057400" cy="228600"/>
          </a:xfrm>
          <a:prstGeom prst="rect">
            <a:avLst/>
          </a:prstGeom>
          <a:ln/>
        </p:spPr>
        <p:txBody>
          <a:bodyPr/>
          <a:lstStyle>
            <a:lvl1pPr>
              <a:defRPr/>
            </a:lvl1pPr>
          </a:lstStyle>
          <a:p>
            <a:pPr>
              <a:defRPr/>
            </a:pPr>
            <a:fld id="{3F007789-A50A-E743-A30D-079D6154DB19}" type="datetime2">
              <a:rPr lang="en-CA"/>
              <a:pPr>
                <a:defRPr/>
              </a:pPr>
              <a:t>Monday, August 21, 2023</a:t>
            </a:fld>
            <a:endParaRPr lang="en-CA"/>
          </a:p>
        </p:txBody>
      </p:sp>
      <p:sp>
        <p:nvSpPr>
          <p:cNvPr id="6" name="Rectangle 6"/>
          <p:cNvSpPr>
            <a:spLocks noGrp="1" noChangeArrowheads="1"/>
          </p:cNvSpPr>
          <p:nvPr>
            <p:ph type="sldNum" sz="quarter" idx="11"/>
          </p:nvPr>
        </p:nvSpPr>
        <p:spPr>
          <a:xfrm>
            <a:off x="6934200" y="6553200"/>
            <a:ext cx="2057400" cy="228600"/>
          </a:xfrm>
          <a:prstGeom prst="rect">
            <a:avLst/>
          </a:prstGeom>
          <a:ln/>
        </p:spPr>
        <p:txBody>
          <a:bodyPr/>
          <a:lstStyle>
            <a:lvl1pPr>
              <a:defRPr/>
            </a:lvl1pPr>
          </a:lstStyle>
          <a:p>
            <a:fld id="{7798FC96-D120-7642-8797-E62AB7079964}" type="slidenum">
              <a:rPr lang="en-CA" altLang="en-US"/>
              <a:pPr/>
              <a:t>‹#›</a:t>
            </a:fld>
            <a:endParaRPr lang="en-CA" altLang="en-US"/>
          </a:p>
        </p:txBody>
      </p:sp>
    </p:spTree>
    <p:extLst>
      <p:ext uri="{BB962C8B-B14F-4D97-AF65-F5344CB8AC3E}">
        <p14:creationId xmlns:p14="http://schemas.microsoft.com/office/powerpoint/2010/main" val="4295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r Tab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1203015" y="1316256"/>
            <a:ext cx="6318000" cy="2281314"/>
          </a:xfrm>
          <a:prstGeom prst="rect">
            <a:avLst/>
          </a:prstGeom>
        </p:spPr>
        <p:txBody>
          <a:bodyPr lIns="0" anchor="b" anchorCtr="0"/>
          <a:lstStyle>
            <a:lvl1pPr algn="l">
              <a:lnSpc>
                <a:spcPts val="4500"/>
              </a:lnSpc>
              <a:defRPr sz="5000" b="1" i="0" cap="all">
                <a:solidFill>
                  <a:schemeClr val="bg1"/>
                </a:solidFill>
              </a:defRPr>
            </a:lvl1pPr>
          </a:lstStyle>
          <a:p>
            <a:r>
              <a:rPr lang="en-CA" dirty="0"/>
              <a:t>Click to edit </a:t>
            </a:r>
            <a:br>
              <a:rPr lang="en-CA" dirty="0"/>
            </a:br>
            <a:r>
              <a:rPr lang="en-CA" dirty="0"/>
              <a:t>Master title </a:t>
            </a:r>
            <a:br>
              <a:rPr lang="en-CA" dirty="0"/>
            </a:br>
            <a:r>
              <a:rPr lang="en-CA" dirty="0"/>
              <a:t>style</a:t>
            </a:r>
            <a:endParaRPr lang="en-US" dirty="0"/>
          </a:p>
        </p:txBody>
      </p:sp>
    </p:spTree>
    <p:extLst>
      <p:ext uri="{BB962C8B-B14F-4D97-AF65-F5344CB8AC3E}">
        <p14:creationId xmlns:p14="http://schemas.microsoft.com/office/powerpoint/2010/main" val="287282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p:nvPr>
        </p:nvSpPr>
        <p:spPr>
          <a:xfrm>
            <a:off x="1146902" y="706734"/>
            <a:ext cx="6381023" cy="743253"/>
          </a:xfrm>
          <a:prstGeom prst="rect">
            <a:avLst/>
          </a:prstGeom>
        </p:spPr>
        <p:txBody>
          <a:bodyPr lIns="0" tIns="0" rIns="0" bIns="0" anchor="b" anchorCtr="0"/>
          <a:lstStyle>
            <a:lvl1pPr algn="l">
              <a:defRPr sz="2800" cap="all">
                <a:solidFill>
                  <a:srgbClr val="E2231A"/>
                </a:solidFill>
              </a:defRPr>
            </a:lvl1pPr>
          </a:lstStyle>
          <a:p>
            <a:r>
              <a:rPr lang="en-US" dirty="0"/>
              <a:t>Click to edit Master title style</a:t>
            </a:r>
          </a:p>
        </p:txBody>
      </p:sp>
      <p:sp>
        <p:nvSpPr>
          <p:cNvPr id="10" name="Text Placeholder 9"/>
          <p:cNvSpPr>
            <a:spLocks noGrp="1"/>
          </p:cNvSpPr>
          <p:nvPr>
            <p:ph type="body" sz="quarter" idx="10"/>
          </p:nvPr>
        </p:nvSpPr>
        <p:spPr>
          <a:xfrm>
            <a:off x="1146901" y="1625600"/>
            <a:ext cx="7577999" cy="2977955"/>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2400"/>
            </a:lvl1pPr>
            <a:lvl2pPr>
              <a:defRPr sz="2400"/>
            </a:lvl2pPr>
            <a:lvl3pPr>
              <a:defRPr sz="2400"/>
            </a:lvl3pPr>
            <a:lvl4pPr>
              <a:defRPr sz="24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pic>
        <p:nvPicPr>
          <p:cNvPr id="6" name="Picture 5" descr="bottom_b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31224"/>
            <a:ext cx="9144000" cy="1326776"/>
          </a:xfrm>
          <a:prstGeom prst="rect">
            <a:avLst/>
          </a:prstGeom>
        </p:spPr>
      </p:pic>
    </p:spTree>
    <p:extLst>
      <p:ext uri="{BB962C8B-B14F-4D97-AF65-F5344CB8AC3E}">
        <p14:creationId xmlns:p14="http://schemas.microsoft.com/office/powerpoint/2010/main" val="428680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0"/>
            <a:ext cx="9144000" cy="690282"/>
          </a:xfrm>
          <a:prstGeom prst="rect">
            <a:avLst/>
          </a:prstGeom>
        </p:spPr>
      </p:pic>
      <p:sp>
        <p:nvSpPr>
          <p:cNvPr id="16" name="Picture Placeholder 15"/>
          <p:cNvSpPr>
            <a:spLocks noGrp="1"/>
          </p:cNvSpPr>
          <p:nvPr>
            <p:ph type="pic" sz="quarter" idx="11"/>
          </p:nvPr>
        </p:nvSpPr>
        <p:spPr>
          <a:xfrm>
            <a:off x="5180098" y="150"/>
            <a:ext cx="3963902" cy="6857849"/>
          </a:xfrm>
          <a:custGeom>
            <a:avLst/>
            <a:gdLst>
              <a:gd name="connsiteX0" fmla="*/ 0 w 4065050"/>
              <a:gd name="connsiteY0" fmla="*/ 0 h 6857849"/>
              <a:gd name="connsiteX1" fmla="*/ 4065050 w 4065050"/>
              <a:gd name="connsiteY1" fmla="*/ 0 h 6857849"/>
              <a:gd name="connsiteX2" fmla="*/ 4065050 w 4065050"/>
              <a:gd name="connsiteY2" fmla="*/ 6857849 h 6857849"/>
              <a:gd name="connsiteX3" fmla="*/ 0 w 4065050"/>
              <a:gd name="connsiteY3" fmla="*/ 6857849 h 6857849"/>
              <a:gd name="connsiteX4" fmla="*/ 0 w 4065050"/>
              <a:gd name="connsiteY4" fmla="*/ 0 h 6857849"/>
              <a:gd name="connsiteX0" fmla="*/ 0 w 4065050"/>
              <a:gd name="connsiteY0" fmla="*/ 0 h 6857849"/>
              <a:gd name="connsiteX1" fmla="*/ 4065050 w 4065050"/>
              <a:gd name="connsiteY1" fmla="*/ 0 h 6857849"/>
              <a:gd name="connsiteX2" fmla="*/ 4065050 w 4065050"/>
              <a:gd name="connsiteY2" fmla="*/ 6857849 h 6857849"/>
              <a:gd name="connsiteX3" fmla="*/ 1640835 w 4065050"/>
              <a:gd name="connsiteY3" fmla="*/ 6857849 h 6857849"/>
              <a:gd name="connsiteX4" fmla="*/ 0 w 4065050"/>
              <a:gd name="connsiteY4" fmla="*/ 0 h 6857849"/>
              <a:gd name="connsiteX0" fmla="*/ 0 w 3963902"/>
              <a:gd name="connsiteY0" fmla="*/ 0 h 6857849"/>
              <a:gd name="connsiteX1" fmla="*/ 3963902 w 3963902"/>
              <a:gd name="connsiteY1" fmla="*/ 0 h 6857849"/>
              <a:gd name="connsiteX2" fmla="*/ 3963902 w 3963902"/>
              <a:gd name="connsiteY2" fmla="*/ 6857849 h 6857849"/>
              <a:gd name="connsiteX3" fmla="*/ 1539687 w 3963902"/>
              <a:gd name="connsiteY3" fmla="*/ 6857849 h 6857849"/>
              <a:gd name="connsiteX4" fmla="*/ 0 w 3963902"/>
              <a:gd name="connsiteY4" fmla="*/ 0 h 6857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3902" h="6857849">
                <a:moveTo>
                  <a:pt x="0" y="0"/>
                </a:moveTo>
                <a:lnTo>
                  <a:pt x="3963902" y="0"/>
                </a:lnTo>
                <a:lnTo>
                  <a:pt x="3963902" y="6857849"/>
                </a:lnTo>
                <a:lnTo>
                  <a:pt x="1539687" y="6857849"/>
                </a:lnTo>
                <a:lnTo>
                  <a:pt x="0" y="0"/>
                </a:lnTo>
                <a:close/>
              </a:path>
            </a:pathLst>
          </a:custGeom>
        </p:spPr>
        <p:txBody>
          <a:bodyPr vert="horz"/>
          <a:lstStyle/>
          <a:p>
            <a:r>
              <a:rPr lang="en-US"/>
              <a:t>Drag picture to placeholder or click icon to add</a:t>
            </a:r>
            <a:endParaRPr lang="en-US" dirty="0"/>
          </a:p>
        </p:txBody>
      </p:sp>
      <p:sp>
        <p:nvSpPr>
          <p:cNvPr id="13" name="Title 1"/>
          <p:cNvSpPr>
            <a:spLocks noGrp="1"/>
          </p:cNvSpPr>
          <p:nvPr>
            <p:ph type="title"/>
          </p:nvPr>
        </p:nvSpPr>
        <p:spPr>
          <a:xfrm>
            <a:off x="1146902" y="1035353"/>
            <a:ext cx="4236311" cy="1143000"/>
          </a:xfrm>
          <a:prstGeom prst="rect">
            <a:avLst/>
          </a:prstGeom>
        </p:spPr>
        <p:txBody>
          <a:bodyPr lIns="0" tIns="0" rIns="0" bIns="0" anchor="b" anchorCtr="0"/>
          <a:lstStyle>
            <a:lvl1pPr algn="l">
              <a:defRPr sz="2800" cap="all">
                <a:solidFill>
                  <a:srgbClr val="E2231A"/>
                </a:solidFill>
              </a:defRPr>
            </a:lvl1pPr>
          </a:lstStyle>
          <a:p>
            <a:r>
              <a:rPr lang="en-US"/>
              <a:t>Click to edit Master title style</a:t>
            </a:r>
            <a:endParaRPr lang="en-US" dirty="0"/>
          </a:p>
        </p:txBody>
      </p:sp>
      <p:sp>
        <p:nvSpPr>
          <p:cNvPr id="14" name="Text Placeholder 9"/>
          <p:cNvSpPr>
            <a:spLocks noGrp="1"/>
          </p:cNvSpPr>
          <p:nvPr>
            <p:ph type="body" sz="quarter" idx="10"/>
          </p:nvPr>
        </p:nvSpPr>
        <p:spPr>
          <a:xfrm>
            <a:off x="1146902" y="2430614"/>
            <a:ext cx="4236312" cy="2901306"/>
          </a:xfrm>
          <a:prstGeom prst="rect">
            <a:avLst/>
          </a:prstGeom>
        </p:spPr>
        <p:txBody>
          <a:bodyPr vert="horz"/>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descr="photo-mas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37866" y="292189"/>
            <a:ext cx="9144000" cy="6858000"/>
          </a:xfrm>
          <a:prstGeom prst="rect">
            <a:avLst/>
          </a:prstGeom>
        </p:spPr>
      </p:pic>
      <p:pic>
        <p:nvPicPr>
          <p:cNvPr id="2" name="Picture 1" descr="bottom_bar.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531224"/>
            <a:ext cx="9144000" cy="1326776"/>
          </a:xfrm>
          <a:prstGeom prst="rect">
            <a:avLst/>
          </a:prstGeom>
        </p:spPr>
      </p:pic>
    </p:spTree>
    <p:extLst>
      <p:ext uri="{BB962C8B-B14F-4D97-AF65-F5344CB8AC3E}">
        <p14:creationId xmlns:p14="http://schemas.microsoft.com/office/powerpoint/2010/main" val="143011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page - 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title"/>
          </p:nvPr>
        </p:nvSpPr>
        <p:spPr>
          <a:xfrm>
            <a:off x="1146902" y="1046302"/>
            <a:ext cx="6166108" cy="1439056"/>
          </a:xfrm>
          <a:prstGeom prst="rect">
            <a:avLst/>
          </a:prstGeom>
        </p:spPr>
        <p:txBody>
          <a:bodyPr lIns="0" tIns="0" rIns="0" bIns="0" anchor="b" anchorCtr="0"/>
          <a:lstStyle>
            <a:lvl1pPr algn="l">
              <a:defRPr sz="2800" b="1" i="0" cap="all">
                <a:solidFill>
                  <a:schemeClr val="bg1"/>
                </a:solidFill>
              </a:defRPr>
            </a:lvl1pPr>
          </a:lstStyle>
          <a:p>
            <a:r>
              <a:rPr lang="en-US"/>
              <a:t>Click to edit Master title style</a:t>
            </a:r>
            <a:endParaRPr lang="en-US" dirty="0"/>
          </a:p>
        </p:txBody>
      </p:sp>
      <p:sp>
        <p:nvSpPr>
          <p:cNvPr id="11" name="Text Placeholder 10"/>
          <p:cNvSpPr>
            <a:spLocks noGrp="1"/>
          </p:cNvSpPr>
          <p:nvPr>
            <p:ph type="body" sz="quarter" idx="10" hasCustomPrompt="1"/>
          </p:nvPr>
        </p:nvSpPr>
        <p:spPr>
          <a:xfrm>
            <a:off x="1146902" y="4215253"/>
            <a:ext cx="4587552" cy="1697051"/>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0" baseline="0"/>
            </a:lvl1pPr>
            <a:lvl2pPr>
              <a:defRPr sz="1400"/>
            </a:lvl2pPr>
            <a:lvl3pPr>
              <a:defRPr sz="1400"/>
            </a:lvl3pPr>
            <a:lvl4pPr>
              <a:defRPr sz="1400"/>
            </a:lvl4pPr>
            <a:lvl5pPr>
              <a:defRPr sz="1400"/>
            </a:lvl5pPr>
          </a:lstStyle>
          <a:p>
            <a:pPr lvl="0"/>
            <a:r>
              <a:rPr lang="en-CA" dirty="0"/>
              <a:t>Room</a:t>
            </a:r>
          </a:p>
          <a:p>
            <a:pPr lvl="0"/>
            <a:r>
              <a:rPr lang="en-CA" dirty="0"/>
              <a:t>Address 1</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2</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Address 3</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Phone:</a:t>
            </a:r>
          </a:p>
          <a:p>
            <a:pPr marL="0" marR="0" lvl="0" indent="0" algn="l" defTabSz="457200" rtl="0" eaLnBrk="1" fontAlgn="auto" latinLnBrk="0" hangingPunct="1">
              <a:lnSpc>
                <a:spcPct val="100000"/>
              </a:lnSpc>
              <a:spcBef>
                <a:spcPct val="20000"/>
              </a:spcBef>
              <a:spcAft>
                <a:spcPts val="0"/>
              </a:spcAft>
              <a:buClrTx/>
              <a:buSzTx/>
              <a:buFontTx/>
              <a:buNone/>
              <a:tabLst/>
              <a:defRPr/>
            </a:pPr>
            <a:r>
              <a:rPr lang="en-CA" dirty="0"/>
              <a:t>Fax:</a:t>
            </a:r>
          </a:p>
          <a:p>
            <a:pPr marL="0" marR="0" lvl="0" indent="0" algn="l" defTabSz="457200" rtl="0" eaLnBrk="1" fontAlgn="auto" latinLnBrk="0" hangingPunct="1">
              <a:lnSpc>
                <a:spcPct val="100000"/>
              </a:lnSpc>
              <a:spcBef>
                <a:spcPct val="20000"/>
              </a:spcBef>
              <a:spcAft>
                <a:spcPts val="0"/>
              </a:spcAft>
              <a:buClrTx/>
              <a:buSzTx/>
              <a:buFontTx/>
              <a:buNone/>
              <a:tabLst/>
              <a:defRPr/>
            </a:pPr>
            <a:endParaRPr lang="en-CA" dirty="0"/>
          </a:p>
          <a:p>
            <a:pPr lvl="0"/>
            <a:endParaRPr lang="en-CA" dirty="0"/>
          </a:p>
        </p:txBody>
      </p:sp>
      <p:sp>
        <p:nvSpPr>
          <p:cNvPr id="12" name="Text Placeholder 10"/>
          <p:cNvSpPr>
            <a:spLocks noGrp="1"/>
          </p:cNvSpPr>
          <p:nvPr>
            <p:ph type="body" sz="quarter" idx="11" hasCustomPrompt="1"/>
          </p:nvPr>
        </p:nvSpPr>
        <p:spPr>
          <a:xfrm>
            <a:off x="1146902" y="3963562"/>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baseline="0"/>
            </a:lvl1pPr>
            <a:lvl2pPr>
              <a:defRPr sz="1400"/>
            </a:lvl2pPr>
            <a:lvl3pPr>
              <a:defRPr sz="1400"/>
            </a:lvl3pPr>
            <a:lvl4pPr>
              <a:defRPr sz="1400"/>
            </a:lvl4pPr>
            <a:lvl5pPr>
              <a:defRPr sz="1400"/>
            </a:lvl5pPr>
          </a:lstStyle>
          <a:p>
            <a:pPr lvl="0"/>
            <a:r>
              <a:rPr lang="en-CA" dirty="0"/>
              <a:t>Lawrence </a:t>
            </a:r>
            <a:r>
              <a:rPr lang="en-CA" dirty="0" err="1"/>
              <a:t>Kinlin</a:t>
            </a:r>
            <a:r>
              <a:rPr lang="en-CA" dirty="0"/>
              <a:t> School of Business</a:t>
            </a:r>
          </a:p>
        </p:txBody>
      </p:sp>
      <p:sp>
        <p:nvSpPr>
          <p:cNvPr id="7" name="Text Placeholder 10"/>
          <p:cNvSpPr txBox="1">
            <a:spLocks/>
          </p:cNvSpPr>
          <p:nvPr userDrawn="1"/>
        </p:nvSpPr>
        <p:spPr>
          <a:xfrm>
            <a:off x="1144588" y="6280484"/>
            <a:ext cx="4587552" cy="251692"/>
          </a:xfrm>
          <a:prstGeom prst="rect">
            <a:avLst/>
          </a:prstGeom>
        </p:spPr>
        <p:txBody>
          <a:bodyPr vert="horz" lIns="0" tIns="0" rIns="0" bIns="0"/>
          <a:lstStyle>
            <a:lvl1pPr marL="0" marR="0" indent="0" algn="l" defTabSz="457200" rtl="0" eaLnBrk="1" fontAlgn="auto" latinLnBrk="0" hangingPunct="1">
              <a:lnSpc>
                <a:spcPct val="100000"/>
              </a:lnSpc>
              <a:spcBef>
                <a:spcPct val="20000"/>
              </a:spcBef>
              <a:spcAft>
                <a:spcPts val="0"/>
              </a:spcAft>
              <a:buClrTx/>
              <a:buSzTx/>
              <a:buFontTx/>
              <a:buNone/>
              <a:tabLst/>
              <a:defRPr sz="1400" b="1" i="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dirty="0" err="1"/>
              <a:t>fanshawec.ca</a:t>
            </a:r>
            <a:endParaRPr lang="en-CA" dirty="0"/>
          </a:p>
        </p:txBody>
      </p:sp>
    </p:spTree>
    <p:extLst>
      <p:ext uri="{BB962C8B-B14F-4D97-AF65-F5344CB8AC3E}">
        <p14:creationId xmlns:p14="http://schemas.microsoft.com/office/powerpoint/2010/main" val="284885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1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2804750"/>
            <a:ext cx="6400800" cy="1752600"/>
          </a:xfrm>
          <a:prstGeom prst="rect">
            <a:avLst/>
          </a:prstGeom>
        </p:spPr>
        <p:txBody>
          <a:bodyPr>
            <a:normAutofit/>
          </a:bodyPr>
          <a:lstStyle>
            <a:lvl1pPr marL="0" indent="0" algn="ctr">
              <a:buNone/>
              <a:defRPr sz="4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2EC81D-3481-0048-93B1-48E5B820EFA9}" type="datetimeFigureOut">
              <a:rPr lang="en-US" smtClean="0"/>
              <a:pPr/>
              <a:t>8/21/2023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8175660-02F0-F148-A23E-3AFE1E1DC15A}" type="slidenum">
              <a:rPr lang="en-US" smtClean="0"/>
              <a:pPr/>
              <a:t>‹#›</a:t>
            </a:fld>
            <a:endParaRPr lang="en-US"/>
          </a:p>
        </p:txBody>
      </p:sp>
      <p:sp>
        <p:nvSpPr>
          <p:cNvPr id="7" name="Subtitle 2"/>
          <p:cNvSpPr txBox="1">
            <a:spLocks/>
          </p:cNvSpPr>
          <p:nvPr userDrawn="1"/>
        </p:nvSpPr>
        <p:spPr>
          <a:xfrm>
            <a:off x="1371600" y="2540126"/>
            <a:ext cx="6400800" cy="1752600"/>
          </a:xfrm>
          <a:prstGeom prst="rect">
            <a:avLst/>
          </a:prstGeom>
        </p:spPr>
        <p:txBody>
          <a:bodyPr vert="horz" lIns="91440" tIns="45720" rIns="91440" bIns="45720" rtlCol="0">
            <a:normAutofit/>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4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4300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a:prstGeom prst="rect">
            <a:avLst/>
          </a:prstGeom>
        </p:spPr>
        <p:txBody>
          <a:bodyPr/>
          <a:lstStyle/>
          <a:p>
            <a:r>
              <a:rPr lang="en-US" dirty="0"/>
              <a:t>Click to edit Master title style</a:t>
            </a:r>
            <a:endParaRPr lang="en-CA"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6CED753-E26C-48CD-8810-690417EFF2B3}" type="datetimeFigureOut">
              <a:rPr lang="en-US" smtClean="0"/>
              <a:pPr/>
              <a:t>8/21/2023</a:t>
            </a:fld>
            <a:endParaRPr lang="en-C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36612B7-B374-403A-8482-4E25514FF41D}" type="slidenum">
              <a:rPr lang="en-CA" smtClean="0"/>
              <a:pPr/>
              <a:t>‹#›</a:t>
            </a:fld>
            <a:endParaRPr lang="en-CA"/>
          </a:p>
        </p:txBody>
      </p:sp>
    </p:spTree>
    <p:extLst>
      <p:ext uri="{BB962C8B-B14F-4D97-AF65-F5344CB8AC3E}">
        <p14:creationId xmlns:p14="http://schemas.microsoft.com/office/powerpoint/2010/main" val="29282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72400" cy="914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1062038" y="1766888"/>
            <a:ext cx="7769225" cy="19796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62038" y="3898900"/>
            <a:ext cx="7769225"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noChangeArrowheads="1"/>
          </p:cNvSpPr>
          <p:nvPr>
            <p:ph type="sldNum" sz="quarter" idx="10"/>
          </p:nvPr>
        </p:nvSpPr>
        <p:spPr>
          <a:xfrm>
            <a:off x="6553200" y="6356350"/>
            <a:ext cx="2133600" cy="365125"/>
          </a:xfrm>
          <a:prstGeom prst="rect">
            <a:avLst/>
          </a:prstGeom>
        </p:spPr>
        <p:txBody>
          <a:bodyPr/>
          <a:lstStyle>
            <a:lvl1pPr>
              <a:defRPr/>
            </a:lvl1pPr>
          </a:lstStyle>
          <a:p>
            <a:pPr>
              <a:defRPr/>
            </a:pPr>
            <a:r>
              <a:rPr lang="en-US"/>
              <a:t>1-</a:t>
            </a:r>
            <a:fld id="{307B7827-5307-4E78-993A-FFA99B84EB45}" type="slidenum">
              <a:rPr lang="en-US"/>
              <a:pPr>
                <a:defRPr/>
              </a:pPr>
              <a:t>‹#›</a:t>
            </a:fld>
            <a:endParaRPr lang="en-US"/>
          </a:p>
        </p:txBody>
      </p:sp>
    </p:spTree>
    <p:extLst>
      <p:ext uri="{BB962C8B-B14F-4D97-AF65-F5344CB8AC3E}">
        <p14:creationId xmlns:p14="http://schemas.microsoft.com/office/powerpoint/2010/main" val="164933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Tree>
    <p:extLst>
      <p:ext uri="{BB962C8B-B14F-4D97-AF65-F5344CB8AC3E}">
        <p14:creationId xmlns:p14="http://schemas.microsoft.com/office/powerpoint/2010/main" val="481301283"/>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lylib.com/books/en/2.153.1.30/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www.developer.com/design/article.php/2109801/Creating-Use-Case-Diagrams.htm"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rkb0r2-vYK0"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youtube.com/watch?v=SYGVsAsdMS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BKorP55Aqv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MGMT 6055</a:t>
            </a:r>
            <a:br>
              <a:rPr lang="en-US" dirty="0"/>
            </a:br>
            <a:r>
              <a:rPr lang="en-US" dirty="0"/>
              <a:t>Project Scope &amp; requirements</a:t>
            </a:r>
          </a:p>
        </p:txBody>
      </p:sp>
      <p:sp>
        <p:nvSpPr>
          <p:cNvPr id="6" name="Subtitle 5"/>
          <p:cNvSpPr>
            <a:spLocks noGrp="1"/>
          </p:cNvSpPr>
          <p:nvPr>
            <p:ph type="subTitle" idx="1"/>
          </p:nvPr>
        </p:nvSpPr>
        <p:spPr/>
        <p:txBody>
          <a:bodyPr/>
          <a:lstStyle/>
          <a:p>
            <a:r>
              <a:rPr lang="en-US" sz="2000" b="1" dirty="0"/>
              <a:t>Lawrence </a:t>
            </a:r>
            <a:r>
              <a:rPr lang="en-US" sz="2000" b="1" dirty="0" err="1"/>
              <a:t>Kinlin</a:t>
            </a:r>
            <a:r>
              <a:rPr lang="en-US" sz="2000" b="1" dirty="0"/>
              <a:t> School of Business</a:t>
            </a:r>
          </a:p>
          <a:p>
            <a:pPr fontAlgn="auto">
              <a:lnSpc>
                <a:spcPct val="90000"/>
              </a:lnSpc>
              <a:spcAft>
                <a:spcPts val="0"/>
              </a:spcAft>
              <a:defRPr/>
            </a:pPr>
            <a:r>
              <a:rPr lang="en-CA" sz="2000" b="1" dirty="0"/>
              <a:t>Module 6</a:t>
            </a:r>
            <a:endParaRPr lang="en-US" sz="2000" b="1" dirty="0"/>
          </a:p>
        </p:txBody>
      </p:sp>
    </p:spTree>
    <p:extLst>
      <p:ext uri="{BB962C8B-B14F-4D97-AF65-F5344CB8AC3E}">
        <p14:creationId xmlns:p14="http://schemas.microsoft.com/office/powerpoint/2010/main" val="257237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84" y="9219"/>
            <a:ext cx="4455540" cy="1260782"/>
          </a:xfrm>
        </p:spPr>
        <p:txBody>
          <a:bodyPr/>
          <a:lstStyle/>
          <a:p>
            <a:r>
              <a:rPr lang="en-CA" dirty="0"/>
              <a:t>Personas</a:t>
            </a:r>
          </a:p>
        </p:txBody>
      </p:sp>
      <p:sp>
        <p:nvSpPr>
          <p:cNvPr id="5" name="Content Placeholder 2"/>
          <p:cNvSpPr txBox="1">
            <a:spLocks/>
          </p:cNvSpPr>
          <p:nvPr/>
        </p:nvSpPr>
        <p:spPr>
          <a:xfrm>
            <a:off x="381000" y="1447801"/>
            <a:ext cx="8229600" cy="40385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800" dirty="0"/>
              <a:t>Imaginary representation of a user role</a:t>
            </a:r>
          </a:p>
          <a:p>
            <a:r>
              <a:rPr lang="en-CA" sz="2800" dirty="0"/>
              <a:t>Defined by their goals, motivations, and behaviours (e.g., cheap, outgoing, embraces technology, likes/dislikes) </a:t>
            </a:r>
          </a:p>
          <a:p>
            <a:r>
              <a:rPr lang="en-CA" sz="2800" dirty="0"/>
              <a:t>Sufficiently detailed so that everyone on the project team feels like they “know” the persona and can identify requirements of the persona characterization/role </a:t>
            </a:r>
          </a:p>
          <a:p>
            <a:endParaRPr lang="en-CA" sz="2800" dirty="0"/>
          </a:p>
          <a:p>
            <a:r>
              <a:rPr lang="en-CA" sz="2400" i="1" dirty="0"/>
              <a:t>IF you want to read more about personas to </a:t>
            </a:r>
            <a:br>
              <a:rPr lang="en-CA" sz="2400" i="1" dirty="0"/>
            </a:br>
            <a:r>
              <a:rPr lang="en-CA" sz="2400" i="1" dirty="0"/>
              <a:t>understand them better… </a:t>
            </a:r>
            <a:r>
              <a:rPr lang="en-CA" sz="2400" i="1" dirty="0">
                <a:hlinkClick r:id="rId3">
                  <a:extLst>
                    <a:ext uri="{A12FA001-AC4F-418D-AE19-62706E023703}">
                      <ahyp:hlinkClr xmlns:ahyp="http://schemas.microsoft.com/office/drawing/2018/hyperlinkcolor" val="tx"/>
                    </a:ext>
                  </a:extLst>
                </a:hlinkClick>
              </a:rPr>
              <a:t>click here</a:t>
            </a:r>
            <a:endParaRPr lang="en-CA" sz="2400" i="1" dirty="0"/>
          </a:p>
        </p:txBody>
      </p:sp>
    </p:spTree>
    <p:extLst>
      <p:ext uri="{BB962C8B-B14F-4D97-AF65-F5344CB8AC3E}">
        <p14:creationId xmlns:p14="http://schemas.microsoft.com/office/powerpoint/2010/main" val="6816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00908"/>
            <a:ext cx="5013324" cy="937049"/>
          </a:xfrm>
        </p:spPr>
        <p:txBody>
          <a:bodyPr/>
          <a:lstStyle/>
          <a:p>
            <a:r>
              <a:rPr lang="en-CA" dirty="0"/>
              <a:t>Creating a Persona</a:t>
            </a:r>
          </a:p>
        </p:txBody>
      </p:sp>
      <p:sp>
        <p:nvSpPr>
          <p:cNvPr id="5" name="Content Placeholder 2"/>
          <p:cNvSpPr txBox="1">
            <a:spLocks/>
          </p:cNvSpPr>
          <p:nvPr/>
        </p:nvSpPr>
        <p:spPr>
          <a:xfrm>
            <a:off x="457200" y="1600201"/>
            <a:ext cx="8229600" cy="4038599"/>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t>Get all the stakeholders involved</a:t>
            </a:r>
          </a:p>
          <a:p>
            <a:r>
              <a:rPr lang="en-CA" dirty="0"/>
              <a:t>Use your subject matter experts (because personas are NOT stereotypes, they’re based on reality)</a:t>
            </a:r>
          </a:p>
          <a:p>
            <a:r>
              <a:rPr lang="en-CA" dirty="0"/>
              <a:t>Construct a persona or characterization of a typical end-user of the product/process you’re creating for the project</a:t>
            </a:r>
          </a:p>
          <a:p>
            <a:pPr lvl="1"/>
            <a:r>
              <a:rPr lang="en-CA" dirty="0"/>
              <a:t>What do they value</a:t>
            </a:r>
          </a:p>
          <a:p>
            <a:pPr lvl="1"/>
            <a:r>
              <a:rPr lang="en-CA" dirty="0"/>
              <a:t>What is their history </a:t>
            </a:r>
            <a:r>
              <a:rPr lang="en-CA" sz="2600" dirty="0"/>
              <a:t>(where do they come from)</a:t>
            </a:r>
          </a:p>
          <a:p>
            <a:pPr lvl="1"/>
            <a:r>
              <a:rPr lang="en-CA" dirty="0"/>
              <a:t>What are their goals</a:t>
            </a:r>
          </a:p>
          <a:p>
            <a:pPr lvl="1"/>
            <a:r>
              <a:rPr lang="en-CA" dirty="0"/>
              <a:t>Education, work experience, age, income</a:t>
            </a:r>
          </a:p>
          <a:p>
            <a:pPr lvl="1"/>
            <a:r>
              <a:rPr lang="en-CA" dirty="0"/>
              <a:t>What are their attributes </a:t>
            </a:r>
            <a:r>
              <a:rPr lang="en-CA" sz="2600" dirty="0"/>
              <a:t>(with respect to the product)</a:t>
            </a:r>
          </a:p>
          <a:p>
            <a:pPr lvl="1"/>
            <a:r>
              <a:rPr lang="en-CA" dirty="0"/>
              <a:t>Include a picture </a:t>
            </a:r>
            <a:r>
              <a:rPr lang="en-CA" sz="2600" dirty="0"/>
              <a:t>(find a picture of someone on the Internet and this person will be a visual representation of your persona character)</a:t>
            </a:r>
          </a:p>
          <a:p>
            <a:r>
              <a:rPr lang="en-CA" sz="3100" dirty="0"/>
              <a:t>Objective is to envision requirements of the persona</a:t>
            </a:r>
          </a:p>
          <a:p>
            <a:pPr lvl="1"/>
            <a:endParaRPr lang="en-CA" dirty="0"/>
          </a:p>
          <a:p>
            <a:endParaRPr lang="en-CA" dirty="0"/>
          </a:p>
          <a:p>
            <a:endParaRPr lang="en-CA" dirty="0"/>
          </a:p>
          <a:p>
            <a:endParaRPr lang="en-CA" dirty="0"/>
          </a:p>
        </p:txBody>
      </p:sp>
    </p:spTree>
    <p:extLst>
      <p:ext uri="{BB962C8B-B14F-4D97-AF65-F5344CB8AC3E}">
        <p14:creationId xmlns:p14="http://schemas.microsoft.com/office/powerpoint/2010/main" val="1463314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900" y="239764"/>
            <a:ext cx="6381023" cy="1143000"/>
          </a:xfrm>
        </p:spPr>
        <p:txBody>
          <a:bodyPr/>
          <a:lstStyle/>
          <a:p>
            <a:r>
              <a:rPr lang="en-CA"/>
              <a:t>Examples of Personas</a:t>
            </a:r>
            <a:endParaRPr lang="en-CA" dirty="0"/>
          </a:p>
        </p:txBody>
      </p:sp>
      <p:sp>
        <p:nvSpPr>
          <p:cNvPr id="5" name="Content Placeholder 2"/>
          <p:cNvSpPr txBox="1">
            <a:spLocks/>
          </p:cNvSpPr>
          <p:nvPr/>
        </p:nvSpPr>
        <p:spPr>
          <a:xfrm>
            <a:off x="457200" y="1600201"/>
            <a:ext cx="8229600" cy="403859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t>Grandparents</a:t>
            </a:r>
          </a:p>
          <a:p>
            <a:r>
              <a:rPr lang="en-CA" dirty="0"/>
              <a:t>Hacker</a:t>
            </a:r>
          </a:p>
          <a:p>
            <a:r>
              <a:rPr lang="en-CA" dirty="0"/>
              <a:t>iPhone user</a:t>
            </a:r>
          </a:p>
          <a:p>
            <a:r>
              <a:rPr lang="en-CA" dirty="0"/>
              <a:t>Bank teller</a:t>
            </a:r>
          </a:p>
          <a:p>
            <a:r>
              <a:rPr lang="en-CA" dirty="0"/>
              <a:t>McDonalds cashier</a:t>
            </a:r>
          </a:p>
          <a:p>
            <a:r>
              <a:rPr lang="en-CA" dirty="0"/>
              <a:t>Football player</a:t>
            </a:r>
          </a:p>
          <a:p>
            <a:r>
              <a:rPr lang="en-CA" dirty="0"/>
              <a:t>College student</a:t>
            </a:r>
          </a:p>
          <a:p>
            <a:endParaRPr lang="en-CA" dirty="0"/>
          </a:p>
          <a:p>
            <a:endParaRPr lang="en-CA" dirty="0"/>
          </a:p>
        </p:txBody>
      </p:sp>
    </p:spTree>
    <p:extLst>
      <p:ext uri="{BB962C8B-B14F-4D97-AF65-F5344CB8AC3E}">
        <p14:creationId xmlns:p14="http://schemas.microsoft.com/office/powerpoint/2010/main" val="103474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252" y="706734"/>
            <a:ext cx="4981673" cy="545291"/>
          </a:xfrm>
        </p:spPr>
        <p:txBody>
          <a:bodyPr/>
          <a:lstStyle/>
          <a:p>
            <a:r>
              <a:rPr lang="en-US" dirty="0"/>
              <a:t>Persona example #1</a:t>
            </a:r>
          </a:p>
        </p:txBody>
      </p:sp>
      <p:sp>
        <p:nvSpPr>
          <p:cNvPr id="6" name="Title 1"/>
          <p:cNvSpPr txBox="1">
            <a:spLocks/>
          </p:cNvSpPr>
          <p:nvPr/>
        </p:nvSpPr>
        <p:spPr>
          <a:xfrm>
            <a:off x="4191000" y="2819400"/>
            <a:ext cx="4572000" cy="114300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b="1" i="0" kern="1200" baseline="0">
                <a:solidFill>
                  <a:schemeClr val="tx1"/>
                </a:solidFill>
                <a:latin typeface="+mj-lt"/>
                <a:ea typeface="+mj-ea"/>
                <a:cs typeface="+mj-cs"/>
              </a:defRPr>
            </a:lvl1pPr>
          </a:lstStyle>
          <a:p>
            <a:r>
              <a:rPr lang="en-US" dirty="0"/>
              <a:t>Elderly Bank Customer (Frances Miller)</a:t>
            </a:r>
          </a:p>
          <a:p>
            <a:endParaRPr lang="en-US" dirty="0"/>
          </a:p>
        </p:txBody>
      </p:sp>
      <p:pic>
        <p:nvPicPr>
          <p:cNvPr id="5122" name="Picture 2"/>
          <p:cNvPicPr>
            <a:picLocks noChangeAspect="1" noChangeArrowheads="1"/>
          </p:cNvPicPr>
          <p:nvPr/>
        </p:nvPicPr>
        <p:blipFill>
          <a:blip r:embed="rId3"/>
          <a:srcRect/>
          <a:stretch>
            <a:fillRect/>
          </a:stretch>
        </p:blipFill>
        <p:spPr bwMode="auto">
          <a:xfrm>
            <a:off x="266700" y="1990138"/>
            <a:ext cx="3924300" cy="2343150"/>
          </a:xfrm>
          <a:prstGeom prst="rect">
            <a:avLst/>
          </a:prstGeom>
          <a:noFill/>
          <a:ln w="9525">
            <a:noFill/>
            <a:miter lim="800000"/>
            <a:headEnd/>
            <a:tailEnd/>
          </a:ln>
        </p:spPr>
      </p:pic>
    </p:spTree>
    <p:extLst>
      <p:ext uri="{BB962C8B-B14F-4D97-AF65-F5344CB8AC3E}">
        <p14:creationId xmlns:p14="http://schemas.microsoft.com/office/powerpoint/2010/main" val="176655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888" y="-23392"/>
            <a:ext cx="4995035" cy="1143000"/>
          </a:xfrm>
        </p:spPr>
        <p:txBody>
          <a:bodyPr/>
          <a:lstStyle/>
          <a:p>
            <a:r>
              <a:rPr lang="en-US" dirty="0"/>
              <a:t>Frances Miller</a:t>
            </a:r>
          </a:p>
        </p:txBody>
      </p:sp>
      <p:sp>
        <p:nvSpPr>
          <p:cNvPr id="3" name="TextBox 2"/>
          <p:cNvSpPr txBox="1"/>
          <p:nvPr/>
        </p:nvSpPr>
        <p:spPr>
          <a:xfrm>
            <a:off x="720196" y="1474192"/>
            <a:ext cx="8058044" cy="4401205"/>
          </a:xfrm>
          <a:prstGeom prst="rect">
            <a:avLst/>
          </a:prstGeom>
          <a:solidFill>
            <a:schemeClr val="bg1"/>
          </a:solidFill>
        </p:spPr>
        <p:txBody>
          <a:bodyPr wrap="square" rtlCol="0">
            <a:spAutoFit/>
          </a:bodyPr>
          <a:lstStyle/>
          <a:p>
            <a:r>
              <a:rPr lang="en-US" sz="2000" dirty="0"/>
              <a:t>Sixty-seven year-old Frances is the mother of four children and the grandmother of twelve. </a:t>
            </a:r>
          </a:p>
          <a:p>
            <a:endParaRPr lang="en-US" sz="2000" dirty="0"/>
          </a:p>
          <a:p>
            <a:r>
              <a:rPr lang="en-US" sz="2000" dirty="0"/>
              <a:t>She is a middle-class retiree living on a fixed income. Her mortgage has been paid off and she has one credit card which she seldom uses. She has been a customer of the bank for 57 years although has never used an automated teller machine (ATM) and never intends to. She has no patience for phone banking. Even though her children gave her a computer for her birthday a few years ago, she doesn’t like to use it because it is too complicated for her. </a:t>
            </a:r>
          </a:p>
          <a:p>
            <a:endParaRPr lang="en-US" sz="2000" dirty="0"/>
          </a:p>
          <a:p>
            <a:r>
              <a:rPr lang="en-US" sz="2000" dirty="0"/>
              <a:t>Every Monday at 10:30 am she will visit her local bank branch to withdraw enough cash for the week. She prefers to talk with Selma the branch manager or with Robert.</a:t>
            </a:r>
          </a:p>
        </p:txBody>
      </p:sp>
    </p:spTree>
    <p:extLst>
      <p:ext uri="{BB962C8B-B14F-4D97-AF65-F5344CB8AC3E}">
        <p14:creationId xmlns:p14="http://schemas.microsoft.com/office/powerpoint/2010/main" val="132198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0196" y="1693648"/>
            <a:ext cx="8058044" cy="3785652"/>
          </a:xfrm>
          <a:prstGeom prst="rect">
            <a:avLst/>
          </a:prstGeom>
          <a:solidFill>
            <a:schemeClr val="bg1"/>
          </a:solidFill>
        </p:spPr>
        <p:txBody>
          <a:bodyPr wrap="square" rtlCol="0">
            <a:spAutoFit/>
          </a:bodyPr>
          <a:lstStyle/>
          <a:p>
            <a:r>
              <a:rPr lang="en-US" sz="2400" dirty="0"/>
              <a:t>You are collecting requirements for a bank website redesign project. </a:t>
            </a:r>
          </a:p>
          <a:p>
            <a:endParaRPr lang="en-US" sz="2400" dirty="0"/>
          </a:p>
          <a:p>
            <a:r>
              <a:rPr lang="en-US" sz="2400" dirty="0"/>
              <a:t>The bank has thousands of customers like Frances Miller.</a:t>
            </a:r>
          </a:p>
          <a:p>
            <a:endParaRPr lang="en-US" sz="2400" dirty="0"/>
          </a:p>
          <a:p>
            <a:r>
              <a:rPr lang="en-US" sz="2400" dirty="0"/>
              <a:t>Can you think of design features or functions that the bank might implement on its website, which might be helpful/useful for customers such as Frances?</a:t>
            </a:r>
          </a:p>
          <a:p>
            <a:endParaRPr lang="en-US" sz="2400" dirty="0"/>
          </a:p>
          <a:p>
            <a:endParaRPr lang="en-US" sz="2400" dirty="0"/>
          </a:p>
        </p:txBody>
      </p:sp>
      <p:sp>
        <p:nvSpPr>
          <p:cNvPr id="4" name="TextBox 3">
            <a:extLst>
              <a:ext uri="{FF2B5EF4-FFF2-40B4-BE49-F238E27FC236}">
                <a16:creationId xmlns:a16="http://schemas.microsoft.com/office/drawing/2014/main" id="{703B8874-AB3D-19F3-11DC-82F7E5A821B8}"/>
              </a:ext>
            </a:extLst>
          </p:cNvPr>
          <p:cNvSpPr txBox="1"/>
          <p:nvPr/>
        </p:nvSpPr>
        <p:spPr>
          <a:xfrm>
            <a:off x="384048" y="896112"/>
            <a:ext cx="1511952" cy="461665"/>
          </a:xfrm>
          <a:prstGeom prst="rect">
            <a:avLst/>
          </a:prstGeom>
          <a:solidFill>
            <a:srgbClr val="FFFF00"/>
          </a:solidFill>
        </p:spPr>
        <p:txBody>
          <a:bodyPr wrap="none" rtlCol="0">
            <a:spAutoFit/>
          </a:bodyPr>
          <a:lstStyle/>
          <a:p>
            <a:r>
              <a:rPr lang="en-CA" sz="2400" dirty="0"/>
              <a:t>Question:</a:t>
            </a:r>
          </a:p>
        </p:txBody>
      </p:sp>
    </p:spTree>
    <p:extLst>
      <p:ext uri="{BB962C8B-B14F-4D97-AF65-F5344CB8AC3E}">
        <p14:creationId xmlns:p14="http://schemas.microsoft.com/office/powerpoint/2010/main" val="1697523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4725" y="706734"/>
            <a:ext cx="4883199" cy="743253"/>
          </a:xfrm>
        </p:spPr>
        <p:txBody>
          <a:bodyPr/>
          <a:lstStyle/>
          <a:p>
            <a:r>
              <a:rPr lang="en-CA" dirty="0"/>
              <a:t>Persona example #2</a:t>
            </a:r>
          </a:p>
        </p:txBody>
      </p:sp>
      <p:sp>
        <p:nvSpPr>
          <p:cNvPr id="4" name="Title 1"/>
          <p:cNvSpPr txBox="1">
            <a:spLocks/>
          </p:cNvSpPr>
          <p:nvPr/>
        </p:nvSpPr>
        <p:spPr>
          <a:xfrm>
            <a:off x="4191000" y="2819400"/>
            <a:ext cx="45720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b="1" i="0" kern="1200" baseline="0">
                <a:solidFill>
                  <a:schemeClr val="tx1"/>
                </a:solidFill>
                <a:latin typeface="+mj-lt"/>
                <a:ea typeface="+mj-ea"/>
                <a:cs typeface="+mj-cs"/>
              </a:defRPr>
            </a:lvl1pPr>
          </a:lstStyle>
          <a:p>
            <a:r>
              <a:rPr lang="en-CA" dirty="0"/>
              <a:t>Project Manager </a:t>
            </a:r>
            <a:br>
              <a:rPr lang="en-CA" dirty="0"/>
            </a:br>
            <a:r>
              <a:rPr lang="en-CA" dirty="0"/>
              <a:t>(Kim Callahan</a:t>
            </a:r>
            <a:r>
              <a:rPr lang="en-US" dirty="0"/>
              <a:t>)</a:t>
            </a:r>
            <a:endParaRPr lang="en-CA" dirty="0"/>
          </a:p>
        </p:txBody>
      </p:sp>
      <p:pic>
        <p:nvPicPr>
          <p:cNvPr id="3" name="Picture 2"/>
          <p:cNvPicPr>
            <a:picLocks noChangeAspect="1" noChangeArrowheads="1"/>
          </p:cNvPicPr>
          <p:nvPr/>
        </p:nvPicPr>
        <p:blipFill>
          <a:blip r:embed="rId3"/>
          <a:srcRect/>
          <a:stretch>
            <a:fillRect/>
          </a:stretch>
        </p:blipFill>
        <p:spPr bwMode="auto">
          <a:xfrm>
            <a:off x="485775" y="2224088"/>
            <a:ext cx="3705225" cy="2409825"/>
          </a:xfrm>
          <a:prstGeom prst="rect">
            <a:avLst/>
          </a:prstGeom>
          <a:noFill/>
          <a:ln w="9525">
            <a:noFill/>
            <a:miter lim="800000"/>
            <a:headEnd/>
            <a:tailEnd/>
          </a:ln>
        </p:spPr>
      </p:pic>
    </p:spTree>
    <p:extLst>
      <p:ext uri="{BB962C8B-B14F-4D97-AF65-F5344CB8AC3E}">
        <p14:creationId xmlns:p14="http://schemas.microsoft.com/office/powerpoint/2010/main" val="96845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879" y="150321"/>
            <a:ext cx="5819044" cy="884000"/>
          </a:xfrm>
        </p:spPr>
        <p:txBody>
          <a:bodyPr/>
          <a:lstStyle/>
          <a:p>
            <a:r>
              <a:rPr lang="en-CA" dirty="0"/>
              <a:t>Kim Callahan</a:t>
            </a:r>
          </a:p>
        </p:txBody>
      </p:sp>
      <p:sp>
        <p:nvSpPr>
          <p:cNvPr id="5" name="Content Placeholder 2"/>
          <p:cNvSpPr txBox="1">
            <a:spLocks/>
          </p:cNvSpPr>
          <p:nvPr/>
        </p:nvSpPr>
        <p:spPr>
          <a:xfrm>
            <a:off x="292310" y="1169237"/>
            <a:ext cx="8641828" cy="50217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1800" dirty="0"/>
              <a:t>Kim is 35 years old and is a PMP certified project manager. Her background is in engineering. As a child, Kim’s analytical mind was already developing. She loved breaking her toys and putting them back together. As a teenager and into adulthood, one of her favourite hobbies has been doing jigsaw puzzles. She has a very organized mind, and enjoys listening to engineering/design podcasts while working on her puzzles. </a:t>
            </a:r>
          </a:p>
          <a:p>
            <a:pPr marL="0" indent="0">
              <a:spcBef>
                <a:spcPts val="0"/>
              </a:spcBef>
              <a:buNone/>
            </a:pPr>
            <a:endParaRPr lang="en-CA" sz="1800" dirty="0"/>
          </a:p>
          <a:p>
            <a:pPr marL="0" indent="0">
              <a:spcBef>
                <a:spcPts val="0"/>
              </a:spcBef>
              <a:buNone/>
            </a:pPr>
            <a:r>
              <a:rPr lang="en-CA" sz="1800" dirty="0"/>
              <a:t>Kim works for a 25 year old Fortune 100 company.  She works with 20 people across four projects.  She runs the Product Approval Committee for one of those projects, and she is a core member of the other three product teams.  Her company uses a seven-phase Product Life Cycle process.  She uses MS Project to manage her projects, and when people need to see the work breakdown structure, she emails them a PDF file or a soft copy of the MS Project files.  </a:t>
            </a:r>
            <a:br>
              <a:rPr lang="en-CA" sz="1800" dirty="0"/>
            </a:br>
            <a:r>
              <a:rPr lang="en-CA" sz="1800" dirty="0"/>
              <a:t>If they need to update it, they send it back to her with changes.</a:t>
            </a:r>
            <a:endParaRPr lang="en-CA" sz="1100" dirty="0"/>
          </a:p>
        </p:txBody>
      </p:sp>
    </p:spTree>
    <p:extLst>
      <p:ext uri="{BB962C8B-B14F-4D97-AF65-F5344CB8AC3E}">
        <p14:creationId xmlns:p14="http://schemas.microsoft.com/office/powerpoint/2010/main" val="63625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4984" y="1667976"/>
            <a:ext cx="7470648" cy="4524315"/>
          </a:xfrm>
          <a:prstGeom prst="rect">
            <a:avLst/>
          </a:prstGeom>
          <a:solidFill>
            <a:schemeClr val="bg1"/>
          </a:solidFill>
        </p:spPr>
        <p:txBody>
          <a:bodyPr wrap="square" rtlCol="0">
            <a:spAutoFit/>
          </a:bodyPr>
          <a:lstStyle/>
          <a:p>
            <a:r>
              <a:rPr lang="en-US" sz="2400" dirty="0"/>
              <a:t>You are part of a software development team. Your company is creating a brand new project management software program that will compete with other popular  programs such as Microsoft Project.</a:t>
            </a:r>
          </a:p>
          <a:p>
            <a:endParaRPr lang="en-US" sz="2400" dirty="0"/>
          </a:p>
          <a:p>
            <a:r>
              <a:rPr lang="en-US" sz="2400" dirty="0"/>
              <a:t>Can you think of design features or functions that might be incorporated into the new project management software program, which might be helpful/useful for customers such as Kim?</a:t>
            </a:r>
          </a:p>
          <a:p>
            <a:endParaRPr lang="en-US" sz="2400" dirty="0"/>
          </a:p>
          <a:p>
            <a:endParaRPr lang="en-US" sz="2400" dirty="0"/>
          </a:p>
        </p:txBody>
      </p:sp>
      <p:sp>
        <p:nvSpPr>
          <p:cNvPr id="2" name="TextBox 1">
            <a:extLst>
              <a:ext uri="{FF2B5EF4-FFF2-40B4-BE49-F238E27FC236}">
                <a16:creationId xmlns:a16="http://schemas.microsoft.com/office/drawing/2014/main" id="{2DE6D5C1-F3D1-C910-DE3B-FF3BC928C58F}"/>
              </a:ext>
            </a:extLst>
          </p:cNvPr>
          <p:cNvSpPr txBox="1"/>
          <p:nvPr/>
        </p:nvSpPr>
        <p:spPr>
          <a:xfrm>
            <a:off x="384048" y="896112"/>
            <a:ext cx="1511952" cy="461665"/>
          </a:xfrm>
          <a:prstGeom prst="rect">
            <a:avLst/>
          </a:prstGeom>
          <a:solidFill>
            <a:srgbClr val="FFFF00"/>
          </a:solidFill>
        </p:spPr>
        <p:txBody>
          <a:bodyPr wrap="none" rtlCol="0">
            <a:spAutoFit/>
          </a:bodyPr>
          <a:lstStyle/>
          <a:p>
            <a:r>
              <a:rPr lang="en-CA" sz="2400" dirty="0"/>
              <a:t>Question:</a:t>
            </a:r>
          </a:p>
        </p:txBody>
      </p:sp>
    </p:spTree>
    <p:extLst>
      <p:ext uri="{BB962C8B-B14F-4D97-AF65-F5344CB8AC3E}">
        <p14:creationId xmlns:p14="http://schemas.microsoft.com/office/powerpoint/2010/main" val="956672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626" y="9219"/>
            <a:ext cx="6392298" cy="1260782"/>
          </a:xfrm>
        </p:spPr>
        <p:txBody>
          <a:bodyPr/>
          <a:lstStyle/>
          <a:p>
            <a:r>
              <a:rPr lang="en-CA" dirty="0"/>
              <a:t>Data representation: user stories</a:t>
            </a:r>
          </a:p>
        </p:txBody>
      </p:sp>
      <p:sp>
        <p:nvSpPr>
          <p:cNvPr id="5" name="Content Placeholder 2"/>
          <p:cNvSpPr txBox="1">
            <a:spLocks/>
          </p:cNvSpPr>
          <p:nvPr/>
        </p:nvSpPr>
        <p:spPr>
          <a:xfrm>
            <a:off x="381000" y="1491166"/>
            <a:ext cx="8229600" cy="53668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2800" dirty="0"/>
              <a:t>“A concise statement of functionality or quality needed to deliver value to a specific stakeholder” (BABOK 3.0)</a:t>
            </a:r>
          </a:p>
          <a:p>
            <a:endParaRPr lang="en-CA" sz="2800" dirty="0"/>
          </a:p>
          <a:p>
            <a:r>
              <a:rPr lang="en-CA" sz="2800" dirty="0"/>
              <a:t>User stories are used to spark discussion about requirements and generate acceptance criteria</a:t>
            </a:r>
          </a:p>
          <a:p>
            <a:endParaRPr lang="en-CA" sz="2800" dirty="0"/>
          </a:p>
          <a:p>
            <a:r>
              <a:rPr lang="en-CA" sz="2800" dirty="0"/>
              <a:t>Common structure of statement: who-what-why</a:t>
            </a:r>
          </a:p>
          <a:p>
            <a:pPr algn="ctr">
              <a:buNone/>
            </a:pPr>
            <a:r>
              <a:rPr lang="en-CA" sz="2800" dirty="0"/>
              <a:t>“As a &lt;who&gt;, I need to &lt;what&gt;, so that &lt;why&gt;”</a:t>
            </a:r>
          </a:p>
          <a:p>
            <a:pPr>
              <a:buNone/>
            </a:pPr>
            <a:endParaRPr lang="en-CA" sz="2800" dirty="0"/>
          </a:p>
        </p:txBody>
      </p:sp>
    </p:spTree>
    <p:extLst>
      <p:ext uri="{BB962C8B-B14F-4D97-AF65-F5344CB8AC3E}">
        <p14:creationId xmlns:p14="http://schemas.microsoft.com/office/powerpoint/2010/main" val="6816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3"/>
          <a:stretch>
            <a:fillRect/>
          </a:stretch>
        </p:blipFill>
        <p:spPr>
          <a:xfrm>
            <a:off x="457200" y="1447800"/>
            <a:ext cx="8229600" cy="3962400"/>
          </a:xfrm>
          <a:prstGeom prst="rect">
            <a:avLst/>
          </a:prstGeom>
        </p:spPr>
      </p:pic>
    </p:spTree>
    <p:extLst>
      <p:ext uri="{BB962C8B-B14F-4D97-AF65-F5344CB8AC3E}">
        <p14:creationId xmlns:p14="http://schemas.microsoft.com/office/powerpoint/2010/main" val="1899163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9860" y="9219"/>
            <a:ext cx="6392298" cy="1003655"/>
          </a:xfrm>
        </p:spPr>
        <p:txBody>
          <a:bodyPr/>
          <a:lstStyle/>
          <a:p>
            <a:r>
              <a:rPr lang="en-CA" dirty="0"/>
              <a:t>Data representation: user stories</a:t>
            </a:r>
          </a:p>
        </p:txBody>
      </p:sp>
      <p:sp>
        <p:nvSpPr>
          <p:cNvPr id="5" name="Content Placeholder 2"/>
          <p:cNvSpPr txBox="1">
            <a:spLocks/>
          </p:cNvSpPr>
          <p:nvPr/>
        </p:nvSpPr>
        <p:spPr>
          <a:xfrm>
            <a:off x="3770144" y="1252030"/>
            <a:ext cx="4981135" cy="560597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CA" sz="2400" dirty="0"/>
              <a:t>“As an elderly bank customer with limited technical knowledge, I need to be able to see my current bank balance, so that I can decide how much money to withdraw.”</a:t>
            </a:r>
            <a:br>
              <a:rPr lang="en-CA" sz="2800" dirty="0"/>
            </a:br>
            <a:endParaRPr lang="en-CA" sz="2800" dirty="0"/>
          </a:p>
          <a:p>
            <a:pPr>
              <a:buNone/>
            </a:pPr>
            <a:r>
              <a:rPr lang="en-CA" sz="2400" dirty="0"/>
              <a:t>“As a project manager who works with 20 team members, I need to keep track of changes to the project schedule, so that I don’t accidentally use an old version for decision-making.”</a:t>
            </a:r>
          </a:p>
        </p:txBody>
      </p:sp>
      <p:pic>
        <p:nvPicPr>
          <p:cNvPr id="3074" name="Picture 2"/>
          <p:cNvPicPr>
            <a:picLocks noChangeAspect="1" noChangeArrowheads="1"/>
          </p:cNvPicPr>
          <p:nvPr/>
        </p:nvPicPr>
        <p:blipFill>
          <a:blip r:embed="rId3"/>
          <a:srcRect/>
          <a:stretch>
            <a:fillRect/>
          </a:stretch>
        </p:blipFill>
        <p:spPr bwMode="auto">
          <a:xfrm>
            <a:off x="341948" y="4137296"/>
            <a:ext cx="3285585" cy="2136897"/>
          </a:xfrm>
          <a:prstGeom prst="rect">
            <a:avLst/>
          </a:prstGeom>
          <a:noFill/>
          <a:ln w="9525">
            <a:noFill/>
            <a:miter lim="800000"/>
            <a:headEnd/>
            <a:tailEnd/>
          </a:ln>
        </p:spPr>
      </p:pic>
      <p:pic>
        <p:nvPicPr>
          <p:cNvPr id="3075" name="Picture 3"/>
          <p:cNvPicPr>
            <a:picLocks noChangeAspect="1" noChangeArrowheads="1"/>
          </p:cNvPicPr>
          <p:nvPr/>
        </p:nvPicPr>
        <p:blipFill>
          <a:blip r:embed="rId4"/>
          <a:srcRect/>
          <a:stretch>
            <a:fillRect/>
          </a:stretch>
        </p:blipFill>
        <p:spPr bwMode="auto">
          <a:xfrm>
            <a:off x="241364" y="1378630"/>
            <a:ext cx="3386169" cy="2021839"/>
          </a:xfrm>
          <a:prstGeom prst="rect">
            <a:avLst/>
          </a:prstGeom>
          <a:noFill/>
          <a:ln w="9525">
            <a:noFill/>
            <a:miter lim="800000"/>
            <a:headEnd/>
            <a:tailEnd/>
          </a:ln>
        </p:spPr>
      </p:pic>
    </p:spTree>
    <p:extLst>
      <p:ext uri="{BB962C8B-B14F-4D97-AF65-F5344CB8AC3E}">
        <p14:creationId xmlns:p14="http://schemas.microsoft.com/office/powerpoint/2010/main" val="68169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988" y="-137160"/>
            <a:ext cx="5749950" cy="1143000"/>
          </a:xfrm>
        </p:spPr>
        <p:txBody>
          <a:bodyPr/>
          <a:lstStyle/>
          <a:p>
            <a:r>
              <a:rPr lang="en-CA" dirty="0"/>
              <a:t>Data representation: Use Case</a:t>
            </a:r>
          </a:p>
        </p:txBody>
      </p:sp>
      <p:sp>
        <p:nvSpPr>
          <p:cNvPr id="5" name="Content Placeholder 2"/>
          <p:cNvSpPr txBox="1">
            <a:spLocks/>
          </p:cNvSpPr>
          <p:nvPr/>
        </p:nvSpPr>
        <p:spPr>
          <a:xfrm>
            <a:off x="304800" y="1005840"/>
            <a:ext cx="8470900" cy="558546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A use case defines a goal-oriented </a:t>
            </a:r>
            <a:r>
              <a:rPr lang="en-US" sz="2400" b="1" dirty="0"/>
              <a:t>set of interactions </a:t>
            </a:r>
            <a:r>
              <a:rPr lang="en-US" sz="2400" dirty="0"/>
              <a:t>between external actors and the system under consideration</a:t>
            </a:r>
          </a:p>
          <a:p>
            <a:r>
              <a:rPr lang="en-US" sz="2400" dirty="0"/>
              <a:t>Your personas (actors) are the users</a:t>
            </a:r>
          </a:p>
          <a:p>
            <a:r>
              <a:rPr lang="en-US" sz="2400" dirty="0"/>
              <a:t>Use cases are initiated by a user with a particular goal in mind. The use case is completed successfully when that goal is satisfied</a:t>
            </a:r>
          </a:p>
          <a:p>
            <a:r>
              <a:rPr lang="en-US" sz="2400" dirty="0"/>
              <a:t>It describes the sequence of interactions between actors and the system</a:t>
            </a:r>
          </a:p>
          <a:p>
            <a:r>
              <a:rPr lang="en-US" sz="2400" dirty="0"/>
              <a:t>Helpful for identifying functional requirements</a:t>
            </a:r>
          </a:p>
          <a:p>
            <a:endParaRPr lang="en-CA" sz="2400" dirty="0"/>
          </a:p>
          <a:p>
            <a:r>
              <a:rPr lang="en-CA" sz="2400" i="1" dirty="0"/>
              <a:t>For more information on constructing a use case, you can check out </a:t>
            </a:r>
            <a:r>
              <a:rPr lang="en-CA" sz="2400" i="1" dirty="0">
                <a:hlinkClick r:id="rId3"/>
              </a:rPr>
              <a:t>this link </a:t>
            </a:r>
            <a:r>
              <a:rPr lang="en-CA" sz="2400" i="1" dirty="0"/>
              <a:t>if you wish…</a:t>
            </a:r>
          </a:p>
        </p:txBody>
      </p:sp>
    </p:spTree>
    <p:extLst>
      <p:ext uri="{BB962C8B-B14F-4D97-AF65-F5344CB8AC3E}">
        <p14:creationId xmlns:p14="http://schemas.microsoft.com/office/powerpoint/2010/main" val="1270621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901" y="247651"/>
            <a:ext cx="2015400" cy="1143000"/>
          </a:xfrm>
        </p:spPr>
        <p:txBody>
          <a:bodyPr/>
          <a:lstStyle/>
          <a:p>
            <a:r>
              <a:rPr lang="en-CA" dirty="0"/>
              <a:t>The Actor</a:t>
            </a:r>
          </a:p>
        </p:txBody>
      </p:sp>
      <p:sp>
        <p:nvSpPr>
          <p:cNvPr id="5" name="Content Placeholder 2"/>
          <p:cNvSpPr txBox="1">
            <a:spLocks/>
          </p:cNvSpPr>
          <p:nvPr/>
        </p:nvSpPr>
        <p:spPr>
          <a:xfrm>
            <a:off x="457200" y="1600201"/>
            <a:ext cx="3886200" cy="144779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t>Performs a role in a system</a:t>
            </a:r>
          </a:p>
          <a:p>
            <a:r>
              <a:rPr lang="en-CA" dirty="0"/>
              <a:t>Interacts with the use case (the process)</a:t>
            </a:r>
          </a:p>
          <a:p>
            <a:endParaRPr lang="en-CA" dirty="0"/>
          </a:p>
          <a:p>
            <a:endParaRPr lang="en-CA" dirty="0"/>
          </a:p>
        </p:txBody>
      </p:sp>
      <p:grpSp>
        <p:nvGrpSpPr>
          <p:cNvPr id="11" name="Group 10"/>
          <p:cNvGrpSpPr/>
          <p:nvPr/>
        </p:nvGrpSpPr>
        <p:grpSpPr>
          <a:xfrm>
            <a:off x="1223101" y="3432507"/>
            <a:ext cx="838200" cy="1878623"/>
            <a:chOff x="3886200" y="3581400"/>
            <a:chExt cx="914400" cy="2362200"/>
          </a:xfrm>
        </p:grpSpPr>
        <p:sp>
          <p:nvSpPr>
            <p:cNvPr id="3" name="Flowchart: Connector 2"/>
            <p:cNvSpPr/>
            <p:nvPr/>
          </p:nvSpPr>
          <p:spPr>
            <a:xfrm>
              <a:off x="3962400" y="3581400"/>
              <a:ext cx="762000" cy="6858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3" idx="4"/>
            </p:cNvCxnSpPr>
            <p:nvPr/>
          </p:nvCxnSpPr>
          <p:spPr>
            <a:xfrm>
              <a:off x="4343400" y="426720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886200" y="5105400"/>
              <a:ext cx="4572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43400" y="5105400"/>
              <a:ext cx="3810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86200" y="46863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2286000" y="4234934"/>
            <a:ext cx="1752600" cy="369332"/>
          </a:xfrm>
          <a:prstGeom prst="rect">
            <a:avLst/>
          </a:prstGeom>
          <a:noFill/>
        </p:spPr>
        <p:txBody>
          <a:bodyPr wrap="square" rtlCol="0">
            <a:spAutoFit/>
          </a:bodyPr>
          <a:lstStyle/>
          <a:p>
            <a:r>
              <a:rPr lang="en-US" dirty="0"/>
              <a:t>Doctor</a:t>
            </a:r>
          </a:p>
        </p:txBody>
      </p:sp>
      <p:sp>
        <p:nvSpPr>
          <p:cNvPr id="4" name="TextBox 3"/>
          <p:cNvSpPr txBox="1"/>
          <p:nvPr/>
        </p:nvSpPr>
        <p:spPr>
          <a:xfrm>
            <a:off x="706912" y="5482557"/>
            <a:ext cx="2933700" cy="923330"/>
          </a:xfrm>
          <a:prstGeom prst="rect">
            <a:avLst/>
          </a:prstGeom>
          <a:noFill/>
          <a:ln>
            <a:solidFill>
              <a:srgbClr val="C00000"/>
            </a:solidFill>
          </a:ln>
        </p:spPr>
        <p:txBody>
          <a:bodyPr wrap="square" rtlCol="0">
            <a:spAutoFit/>
          </a:bodyPr>
          <a:lstStyle/>
          <a:p>
            <a:r>
              <a:rPr lang="en-CA" dirty="0"/>
              <a:t>Yes, create a stick figure! (or use a picture of the actor)</a:t>
            </a:r>
          </a:p>
        </p:txBody>
      </p:sp>
      <p:sp>
        <p:nvSpPr>
          <p:cNvPr id="12" name="Title 1"/>
          <p:cNvSpPr txBox="1">
            <a:spLocks/>
          </p:cNvSpPr>
          <p:nvPr/>
        </p:nvSpPr>
        <p:spPr>
          <a:xfrm>
            <a:off x="5106575" y="236127"/>
            <a:ext cx="2533892" cy="1143000"/>
          </a:xfrm>
          <a:prstGeom prst="rect">
            <a:avLst/>
          </a:prstGeom>
        </p:spPr>
        <p:txBody>
          <a:bodyPr vert="horz" lIns="0" tIns="0" rIns="0" bIns="0" rtlCol="0" anchor="b" anchorCtr="0">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CA" sz="2800" b="0" i="0" u="none" strike="noStrike" kern="1200" cap="all" spc="0" normalizeH="0" baseline="0" noProof="0">
                <a:ln>
                  <a:noFill/>
                </a:ln>
                <a:solidFill>
                  <a:srgbClr val="E2231A"/>
                </a:solidFill>
                <a:effectLst/>
                <a:uLnTx/>
                <a:uFillTx/>
                <a:latin typeface="+mj-lt"/>
                <a:ea typeface="+mj-ea"/>
                <a:cs typeface="+mj-cs"/>
              </a:rPr>
              <a:t>The Use Case</a:t>
            </a:r>
            <a:endParaRPr kumimoji="0" lang="en-CA" sz="2800" b="0" i="0" u="none" strike="noStrike" kern="1200" cap="all" spc="0" normalizeH="0" baseline="0" noProof="0" dirty="0">
              <a:ln>
                <a:noFill/>
              </a:ln>
              <a:solidFill>
                <a:srgbClr val="E2231A"/>
              </a:solidFill>
              <a:effectLst/>
              <a:uLnTx/>
              <a:uFillTx/>
              <a:latin typeface="+mj-lt"/>
              <a:ea typeface="+mj-ea"/>
              <a:cs typeface="+mj-cs"/>
            </a:endParaRPr>
          </a:p>
        </p:txBody>
      </p:sp>
      <p:sp>
        <p:nvSpPr>
          <p:cNvPr id="13" name="Content Placeholder 2"/>
          <p:cNvSpPr txBox="1">
            <a:spLocks/>
          </p:cNvSpPr>
          <p:nvPr/>
        </p:nvSpPr>
        <p:spPr>
          <a:xfrm>
            <a:off x="5106574" y="1600201"/>
            <a:ext cx="3580225" cy="167639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visual representation of a distinct functionality, </a:t>
            </a:r>
            <a:r>
              <a:rPr lang="en-US" dirty="0" err="1"/>
              <a:t>behaviour</a:t>
            </a:r>
            <a:r>
              <a:rPr lang="en-US" dirty="0"/>
              <a:t>, or activity in a system</a:t>
            </a:r>
            <a:endParaRPr lang="en-CA" dirty="0"/>
          </a:p>
          <a:p>
            <a:endParaRPr lang="en-CA" dirty="0"/>
          </a:p>
        </p:txBody>
      </p:sp>
      <p:sp>
        <p:nvSpPr>
          <p:cNvPr id="15" name="Flowchart: Connector 14"/>
          <p:cNvSpPr/>
          <p:nvPr/>
        </p:nvSpPr>
        <p:spPr>
          <a:xfrm>
            <a:off x="5430128" y="3697456"/>
            <a:ext cx="3370440" cy="137160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Make an appointment </a:t>
            </a:r>
          </a:p>
        </p:txBody>
      </p:sp>
      <p:sp>
        <p:nvSpPr>
          <p:cNvPr id="16" name="TextBox 15"/>
          <p:cNvSpPr txBox="1"/>
          <p:nvPr/>
        </p:nvSpPr>
        <p:spPr>
          <a:xfrm>
            <a:off x="5430128" y="5525159"/>
            <a:ext cx="3370439" cy="923330"/>
          </a:xfrm>
          <a:prstGeom prst="rect">
            <a:avLst/>
          </a:prstGeom>
          <a:solidFill>
            <a:schemeClr val="bg1"/>
          </a:solidFill>
          <a:ln>
            <a:solidFill>
              <a:srgbClr val="C00000"/>
            </a:solidFill>
          </a:ln>
        </p:spPr>
        <p:txBody>
          <a:bodyPr wrap="square" rtlCol="0">
            <a:spAutoFit/>
          </a:bodyPr>
          <a:lstStyle/>
          <a:p>
            <a:r>
              <a:rPr lang="en-CA" dirty="0"/>
              <a:t>Each interaction within the system has an oval drawn around it….</a:t>
            </a:r>
          </a:p>
        </p:txBody>
      </p:sp>
    </p:spTree>
    <p:extLst>
      <p:ext uri="{BB962C8B-B14F-4D97-AF65-F5344CB8AC3E}">
        <p14:creationId xmlns:p14="http://schemas.microsoft.com/office/powerpoint/2010/main" val="27240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900" y="133351"/>
            <a:ext cx="6381023" cy="1143000"/>
          </a:xfrm>
        </p:spPr>
        <p:txBody>
          <a:bodyPr/>
          <a:lstStyle/>
          <a:p>
            <a:r>
              <a:rPr lang="en-CA" dirty="0"/>
              <a:t>System Boundary and title</a:t>
            </a:r>
          </a:p>
        </p:txBody>
      </p:sp>
      <p:sp>
        <p:nvSpPr>
          <p:cNvPr id="5" name="Content Placeholder 2"/>
          <p:cNvSpPr txBox="1">
            <a:spLocks/>
          </p:cNvSpPr>
          <p:nvPr/>
        </p:nvSpPr>
        <p:spPr>
          <a:xfrm>
            <a:off x="457200" y="1371600"/>
            <a:ext cx="8229600" cy="11429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system boundary (with title) defines the scope of what a system will be</a:t>
            </a:r>
            <a:endParaRPr lang="en-CA" dirty="0"/>
          </a:p>
          <a:p>
            <a:endParaRPr lang="en-CA" dirty="0"/>
          </a:p>
        </p:txBody>
      </p:sp>
      <p:sp>
        <p:nvSpPr>
          <p:cNvPr id="4" name="Rectangle 3"/>
          <p:cNvSpPr/>
          <p:nvPr/>
        </p:nvSpPr>
        <p:spPr>
          <a:xfrm>
            <a:off x="2590800" y="2559972"/>
            <a:ext cx="4114800" cy="3581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http://www.teach-ict.com/as_as_computing/ocr/H447/F453/3_3_6/uml/miniweb/images/a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88216"/>
            <a:ext cx="1428750" cy="85725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teach-ict.com/as_as_computing/ocr/H447/F453/3_3_6/uml/miniweb/images/a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026565"/>
            <a:ext cx="1428750" cy="8572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04850" y="3978816"/>
            <a:ext cx="1047750" cy="381000"/>
          </a:xfrm>
          <a:prstGeom prst="rect">
            <a:avLst/>
          </a:prstGeom>
          <a:noFill/>
        </p:spPr>
        <p:txBody>
          <a:bodyPr wrap="square" rtlCol="0">
            <a:spAutoFit/>
          </a:bodyPr>
          <a:lstStyle/>
          <a:p>
            <a:r>
              <a:rPr lang="en-US" dirty="0"/>
              <a:t>Patient</a:t>
            </a:r>
          </a:p>
        </p:txBody>
      </p:sp>
      <p:sp>
        <p:nvSpPr>
          <p:cNvPr id="9" name="TextBox 8"/>
          <p:cNvSpPr txBox="1"/>
          <p:nvPr/>
        </p:nvSpPr>
        <p:spPr>
          <a:xfrm>
            <a:off x="647700" y="5867400"/>
            <a:ext cx="1047750" cy="381000"/>
          </a:xfrm>
          <a:prstGeom prst="rect">
            <a:avLst/>
          </a:prstGeom>
          <a:noFill/>
        </p:spPr>
        <p:txBody>
          <a:bodyPr wrap="square" rtlCol="0">
            <a:spAutoFit/>
          </a:bodyPr>
          <a:lstStyle/>
          <a:p>
            <a:r>
              <a:rPr lang="en-US" dirty="0"/>
              <a:t>Doctor</a:t>
            </a:r>
          </a:p>
        </p:txBody>
      </p:sp>
      <p:sp>
        <p:nvSpPr>
          <p:cNvPr id="7" name="Flowchart: Connector 6"/>
          <p:cNvSpPr/>
          <p:nvPr/>
        </p:nvSpPr>
        <p:spPr>
          <a:xfrm>
            <a:off x="3352800" y="3140616"/>
            <a:ext cx="2362200" cy="752475"/>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Make appointment</a:t>
            </a:r>
          </a:p>
        </p:txBody>
      </p:sp>
      <p:sp>
        <p:nvSpPr>
          <p:cNvPr id="11" name="Flowchart: Connector 10"/>
          <p:cNvSpPr/>
          <p:nvPr/>
        </p:nvSpPr>
        <p:spPr>
          <a:xfrm>
            <a:off x="3371850" y="5026565"/>
            <a:ext cx="2362200" cy="752475"/>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Perform medical tests</a:t>
            </a:r>
          </a:p>
        </p:txBody>
      </p:sp>
      <p:cxnSp>
        <p:nvCxnSpPr>
          <p:cNvPr id="10" name="Straight Connector 9"/>
          <p:cNvCxnSpPr/>
          <p:nvPr/>
        </p:nvCxnSpPr>
        <p:spPr>
          <a:xfrm>
            <a:off x="1695450" y="3516853"/>
            <a:ext cx="16573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714500" y="5398039"/>
            <a:ext cx="16573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10400" y="2819400"/>
            <a:ext cx="1905000" cy="3693319"/>
          </a:xfrm>
          <a:prstGeom prst="rect">
            <a:avLst/>
          </a:prstGeom>
          <a:solidFill>
            <a:schemeClr val="bg1"/>
          </a:solidFill>
          <a:ln>
            <a:solidFill>
              <a:srgbClr val="C00000"/>
            </a:solidFill>
          </a:ln>
        </p:spPr>
        <p:txBody>
          <a:bodyPr wrap="square" rtlCol="0">
            <a:spAutoFit/>
          </a:bodyPr>
          <a:lstStyle/>
          <a:p>
            <a:r>
              <a:rPr lang="en-CA" dirty="0"/>
              <a:t>Draw one rectangle around all of your ovals. Draw a line between each actor and the transaction that the actor participates in. Add a title for the system at the top of the boundary.</a:t>
            </a:r>
          </a:p>
        </p:txBody>
      </p:sp>
      <p:cxnSp>
        <p:nvCxnSpPr>
          <p:cNvPr id="16" name="Straight Connector 15"/>
          <p:cNvCxnSpPr>
            <a:endCxn id="11" idx="2"/>
          </p:cNvCxnSpPr>
          <p:nvPr/>
        </p:nvCxnSpPr>
        <p:spPr>
          <a:xfrm>
            <a:off x="1695450" y="3669253"/>
            <a:ext cx="1676400" cy="1733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27938" y="2552108"/>
            <a:ext cx="1726948" cy="369332"/>
          </a:xfrm>
          <a:prstGeom prst="rect">
            <a:avLst/>
          </a:prstGeom>
          <a:noFill/>
        </p:spPr>
        <p:txBody>
          <a:bodyPr wrap="none" rtlCol="0">
            <a:spAutoFit/>
          </a:bodyPr>
          <a:lstStyle/>
          <a:p>
            <a:r>
              <a:rPr lang="en-US" dirty="0"/>
              <a:t>Doctor’s Office</a:t>
            </a:r>
          </a:p>
        </p:txBody>
      </p:sp>
    </p:spTree>
    <p:extLst>
      <p:ext uri="{BB962C8B-B14F-4D97-AF65-F5344CB8AC3E}">
        <p14:creationId xmlns:p14="http://schemas.microsoft.com/office/powerpoint/2010/main" val="339178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09157" y="1563002"/>
            <a:ext cx="7093834" cy="3721900"/>
            <a:chOff x="609600" y="1447800"/>
            <a:chExt cx="8099932" cy="4800600"/>
          </a:xfrm>
        </p:grpSpPr>
        <p:pic>
          <p:nvPicPr>
            <p:cNvPr id="6146" name="Picture 2" descr="http://www.gatherspace.com/static/images/ebay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84730"/>
              <a:ext cx="8099932" cy="462767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1981200" y="1447800"/>
              <a:ext cx="51054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2" name="Title 1"/>
          <p:cNvSpPr>
            <a:spLocks noGrp="1"/>
          </p:cNvSpPr>
          <p:nvPr>
            <p:ph type="title"/>
          </p:nvPr>
        </p:nvSpPr>
        <p:spPr>
          <a:xfrm>
            <a:off x="1625214" y="212460"/>
            <a:ext cx="6381023" cy="743253"/>
          </a:xfrm>
        </p:spPr>
        <p:txBody>
          <a:bodyPr/>
          <a:lstStyle/>
          <a:p>
            <a:r>
              <a:rPr lang="en-CA" dirty="0"/>
              <a:t>Example: Use Case diagram for ….?</a:t>
            </a:r>
          </a:p>
        </p:txBody>
      </p:sp>
      <p:sp>
        <p:nvSpPr>
          <p:cNvPr id="5" name="TextBox 4"/>
          <p:cNvSpPr txBox="1"/>
          <p:nvPr/>
        </p:nvSpPr>
        <p:spPr>
          <a:xfrm>
            <a:off x="274749" y="5623267"/>
            <a:ext cx="8686371" cy="1077218"/>
          </a:xfrm>
          <a:prstGeom prst="rect">
            <a:avLst/>
          </a:prstGeom>
          <a:solidFill>
            <a:schemeClr val="bg1"/>
          </a:solidFill>
        </p:spPr>
        <p:txBody>
          <a:bodyPr wrap="square" rtlCol="0">
            <a:spAutoFit/>
          </a:bodyPr>
          <a:lstStyle/>
          <a:p>
            <a:r>
              <a:rPr lang="en-CA" sz="1600" dirty="0"/>
              <a:t>In this system, the actors don`t interact – the behaviours are asynchronous, so there are no bubbles with lines between two actors. If actors interact to complete an activity, lines will connect both actors to the behaviour bubble. Can you think of a behaviour in this system where the two actors DO interact?</a:t>
            </a:r>
          </a:p>
        </p:txBody>
      </p:sp>
      <p:sp>
        <p:nvSpPr>
          <p:cNvPr id="7" name="TextBox 6"/>
          <p:cNvSpPr txBox="1"/>
          <p:nvPr/>
        </p:nvSpPr>
        <p:spPr>
          <a:xfrm>
            <a:off x="3342338" y="1193670"/>
            <a:ext cx="1973682" cy="369332"/>
          </a:xfrm>
          <a:prstGeom prst="rect">
            <a:avLst/>
          </a:prstGeom>
          <a:noFill/>
        </p:spPr>
        <p:txBody>
          <a:bodyPr wrap="none" rtlCol="0">
            <a:spAutoFit/>
          </a:bodyPr>
          <a:lstStyle/>
          <a:p>
            <a:r>
              <a:rPr lang="en-US" dirty="0"/>
              <a:t>Title of System: ?</a:t>
            </a:r>
          </a:p>
        </p:txBody>
      </p:sp>
    </p:spTree>
    <p:extLst>
      <p:ext uri="{BB962C8B-B14F-4D97-AF65-F5344CB8AC3E}">
        <p14:creationId xmlns:p14="http://schemas.microsoft.com/office/powerpoint/2010/main" val="474276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192" y="831519"/>
            <a:ext cx="3446755" cy="1384959"/>
          </a:xfrm>
        </p:spPr>
        <p:txBody>
          <a:bodyPr>
            <a:normAutofit/>
          </a:bodyPr>
          <a:lstStyle/>
          <a:p>
            <a:r>
              <a:rPr lang="en-CA" dirty="0"/>
              <a:t>Example: Publishing a story</a:t>
            </a:r>
          </a:p>
        </p:txBody>
      </p:sp>
      <p:sp>
        <p:nvSpPr>
          <p:cNvPr id="5" name="Rectangle 4"/>
          <p:cNvSpPr/>
          <p:nvPr/>
        </p:nvSpPr>
        <p:spPr>
          <a:xfrm>
            <a:off x="3383280" y="1523999"/>
            <a:ext cx="1188720" cy="24834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pic>
        <p:nvPicPr>
          <p:cNvPr id="12290" name="Picture 2" descr="Use case diagram example"/>
          <p:cNvPicPr>
            <a:picLocks noChangeAspect="1" noChangeArrowheads="1"/>
          </p:cNvPicPr>
          <p:nvPr/>
        </p:nvPicPr>
        <p:blipFill>
          <a:blip r:embed="rId3"/>
          <a:srcRect/>
          <a:stretch>
            <a:fillRect/>
          </a:stretch>
        </p:blipFill>
        <p:spPr bwMode="auto">
          <a:xfrm>
            <a:off x="4572000" y="147895"/>
            <a:ext cx="4242986" cy="6307465"/>
          </a:xfrm>
          <a:prstGeom prst="rect">
            <a:avLst/>
          </a:prstGeom>
          <a:noFill/>
        </p:spPr>
      </p:pic>
    </p:spTree>
    <p:extLst>
      <p:ext uri="{BB962C8B-B14F-4D97-AF65-F5344CB8AC3E}">
        <p14:creationId xmlns:p14="http://schemas.microsoft.com/office/powerpoint/2010/main" val="1828768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680" y="814395"/>
            <a:ext cx="7392632" cy="957949"/>
          </a:xfrm>
        </p:spPr>
        <p:txBody>
          <a:bodyPr>
            <a:normAutofit/>
          </a:bodyPr>
          <a:lstStyle/>
          <a:p>
            <a:r>
              <a:rPr lang="en-CA" dirty="0"/>
              <a:t>(OPTIONAL) activity: </a:t>
            </a:r>
            <a:br>
              <a:rPr lang="en-CA" dirty="0"/>
            </a:br>
            <a:r>
              <a:rPr lang="en-CA" dirty="0"/>
              <a:t>multi-screen movie theatre</a:t>
            </a:r>
          </a:p>
        </p:txBody>
      </p:sp>
      <p:sp>
        <p:nvSpPr>
          <p:cNvPr id="3" name="TextBox 2">
            <a:extLst>
              <a:ext uri="{FF2B5EF4-FFF2-40B4-BE49-F238E27FC236}">
                <a16:creationId xmlns:a16="http://schemas.microsoft.com/office/drawing/2014/main" id="{E9A2003A-91C1-6107-457B-4EEC7F7CDD1D}"/>
              </a:ext>
            </a:extLst>
          </p:cNvPr>
          <p:cNvSpPr txBox="1"/>
          <p:nvPr/>
        </p:nvSpPr>
        <p:spPr>
          <a:xfrm>
            <a:off x="1161288" y="2258319"/>
            <a:ext cx="6821424" cy="3170099"/>
          </a:xfrm>
          <a:prstGeom prst="rect">
            <a:avLst/>
          </a:prstGeom>
          <a:noFill/>
        </p:spPr>
        <p:txBody>
          <a:bodyPr wrap="square" rtlCol="0">
            <a:spAutoFit/>
          </a:bodyPr>
          <a:lstStyle/>
          <a:p>
            <a:r>
              <a:rPr lang="en-CA" sz="2000" dirty="0"/>
              <a:t>You are an Interior Designer. You have been hired to design the interior layout of a new multi-screen movie theatre that is being built in your city. </a:t>
            </a:r>
          </a:p>
          <a:p>
            <a:endParaRPr lang="en-CA" sz="2000" dirty="0"/>
          </a:p>
          <a:p>
            <a:r>
              <a:rPr lang="en-CA" sz="2000" dirty="0"/>
              <a:t>Create a use case diagram for a ‘multi-screen movie theatre’ that includes the following four actors:</a:t>
            </a:r>
          </a:p>
          <a:p>
            <a:r>
              <a:rPr lang="en-CA" sz="2000" dirty="0"/>
              <a:t>	- customer</a:t>
            </a:r>
          </a:p>
          <a:p>
            <a:r>
              <a:rPr lang="en-CA" sz="2000" dirty="0"/>
              <a:t>	- ticket seller</a:t>
            </a:r>
          </a:p>
          <a:p>
            <a:r>
              <a:rPr lang="en-CA" sz="2000" dirty="0"/>
              <a:t>	- ticket taker/usher</a:t>
            </a:r>
          </a:p>
          <a:p>
            <a:r>
              <a:rPr lang="en-CA" sz="2000" dirty="0"/>
              <a:t>	- snack bar employee</a:t>
            </a:r>
          </a:p>
        </p:txBody>
      </p:sp>
    </p:spTree>
    <p:extLst>
      <p:ext uri="{BB962C8B-B14F-4D97-AF65-F5344CB8AC3E}">
        <p14:creationId xmlns:p14="http://schemas.microsoft.com/office/powerpoint/2010/main" val="2634870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722" y="618600"/>
            <a:ext cx="6381023" cy="671162"/>
          </a:xfrm>
        </p:spPr>
        <p:txBody>
          <a:bodyPr>
            <a:normAutofit fontScale="90000"/>
          </a:bodyPr>
          <a:lstStyle/>
          <a:p>
            <a:r>
              <a:rPr lang="en-CA" dirty="0"/>
              <a:t>Objectives: Collect requirements – Tools &amp; techniques (cont’d)</a:t>
            </a:r>
          </a:p>
        </p:txBody>
      </p:sp>
      <p:sp>
        <p:nvSpPr>
          <p:cNvPr id="3" name="Content Placeholder 2"/>
          <p:cNvSpPr>
            <a:spLocks noGrp="1"/>
          </p:cNvSpPr>
          <p:nvPr>
            <p:ph type="body" sz="quarter" idx="10"/>
          </p:nvPr>
        </p:nvSpPr>
        <p:spPr>
          <a:xfrm>
            <a:off x="902043" y="1587260"/>
            <a:ext cx="8056605" cy="4714686"/>
          </a:xfrm>
        </p:spPr>
        <p:txBody>
          <a:bodyPr/>
          <a:lstStyle/>
          <a:p>
            <a:pPr marL="342900" indent="-342900">
              <a:buFont typeface="Arial" panose="020B0604020202020204" pitchFamily="34" charset="0"/>
              <a:buChar char="•"/>
            </a:pPr>
            <a:r>
              <a:rPr lang="en-CA" b="1" dirty="0">
                <a:solidFill>
                  <a:schemeClr val="tx2">
                    <a:lumMod val="60000"/>
                    <a:lumOff val="40000"/>
                  </a:schemeClr>
                </a:solidFill>
              </a:rPr>
              <a:t>Interpersonal and team skills:</a:t>
            </a:r>
          </a:p>
          <a:p>
            <a:pPr marL="1085850" lvl="1" indent="-342900">
              <a:buFont typeface="Arial" panose="020B0604020202020204" pitchFamily="34" charset="0"/>
              <a:buChar char="•"/>
            </a:pPr>
            <a:r>
              <a:rPr lang="en-CA" dirty="0">
                <a:solidFill>
                  <a:schemeClr val="tx2">
                    <a:lumMod val="60000"/>
                    <a:lumOff val="40000"/>
                  </a:schemeClr>
                </a:solidFill>
              </a:rPr>
              <a:t>Nominal group technique</a:t>
            </a:r>
          </a:p>
          <a:p>
            <a:pPr marL="1085850" lvl="1" indent="-342900">
              <a:buFont typeface="Arial" panose="020B0604020202020204" pitchFamily="34" charset="0"/>
              <a:buChar char="•"/>
            </a:pPr>
            <a:r>
              <a:rPr lang="en-CA" dirty="0">
                <a:solidFill>
                  <a:schemeClr val="tx2">
                    <a:lumMod val="60000"/>
                    <a:lumOff val="40000"/>
                  </a:schemeClr>
                </a:solidFill>
              </a:rPr>
              <a:t>Observation</a:t>
            </a:r>
          </a:p>
          <a:p>
            <a:pPr marL="1085850" lvl="1" indent="-342900">
              <a:buFont typeface="Arial" panose="020B0604020202020204" pitchFamily="34" charset="0"/>
              <a:buChar char="•"/>
            </a:pPr>
            <a:r>
              <a:rPr lang="en-CA" dirty="0">
                <a:solidFill>
                  <a:schemeClr val="tx2">
                    <a:lumMod val="60000"/>
                    <a:lumOff val="40000"/>
                  </a:schemeClr>
                </a:solidFill>
              </a:rPr>
              <a:t>Facilitation (e.g., requirements workshops)</a:t>
            </a:r>
          </a:p>
          <a:p>
            <a:pPr marL="342900" indent="-342900">
              <a:buFont typeface="Arial" panose="020B0604020202020204" pitchFamily="34" charset="0"/>
              <a:buChar char="•"/>
            </a:pPr>
            <a:r>
              <a:rPr lang="en-CA" b="1" dirty="0">
                <a:solidFill>
                  <a:schemeClr val="tx2">
                    <a:lumMod val="60000"/>
                    <a:lumOff val="40000"/>
                  </a:schemeClr>
                </a:solidFill>
              </a:rPr>
              <a:t>Context diagrams</a:t>
            </a:r>
          </a:p>
          <a:p>
            <a:pPr marL="342900" indent="-342900">
              <a:buFont typeface="Arial" panose="020B0604020202020204" pitchFamily="34" charset="0"/>
              <a:buChar char="•"/>
            </a:pPr>
            <a:r>
              <a:rPr lang="en-CA" dirty="0"/>
              <a:t>Personas*</a:t>
            </a:r>
          </a:p>
          <a:p>
            <a:pPr marL="342900" indent="-342900">
              <a:buFont typeface="Arial" panose="020B0604020202020204" pitchFamily="34" charset="0"/>
              <a:buChar char="•"/>
            </a:pPr>
            <a:r>
              <a:rPr lang="en-CA" dirty="0"/>
              <a:t>User stories*</a:t>
            </a:r>
          </a:p>
          <a:p>
            <a:pPr marL="342900" indent="-342900">
              <a:buFont typeface="Arial" panose="020B0604020202020204" pitchFamily="34" charset="0"/>
              <a:buChar char="•"/>
            </a:pPr>
            <a:r>
              <a:rPr lang="en-CA" dirty="0"/>
              <a:t>Use cases*</a:t>
            </a:r>
          </a:p>
        </p:txBody>
      </p:sp>
      <p:sp>
        <p:nvSpPr>
          <p:cNvPr id="4" name="TextBox 3">
            <a:extLst>
              <a:ext uri="{FF2B5EF4-FFF2-40B4-BE49-F238E27FC236}">
                <a16:creationId xmlns:a16="http://schemas.microsoft.com/office/drawing/2014/main" id="{C9807654-4C5D-7A31-786A-431A07867466}"/>
              </a:ext>
            </a:extLst>
          </p:cNvPr>
          <p:cNvSpPr txBox="1"/>
          <p:nvPr/>
        </p:nvSpPr>
        <p:spPr>
          <a:xfrm>
            <a:off x="118872" y="6368611"/>
            <a:ext cx="6038833" cy="461665"/>
          </a:xfrm>
          <a:prstGeom prst="rect">
            <a:avLst/>
          </a:prstGeom>
          <a:noFill/>
        </p:spPr>
        <p:txBody>
          <a:bodyPr wrap="none" rtlCol="0">
            <a:spAutoFit/>
          </a:bodyPr>
          <a:lstStyle/>
          <a:p>
            <a:r>
              <a:rPr lang="en-CA" sz="1200" i="1" dirty="0"/>
              <a:t>* Personas, user stories, and use cases can be used to collect project requirements. </a:t>
            </a:r>
            <a:br>
              <a:rPr lang="en-CA" sz="1200" i="1" dirty="0"/>
            </a:br>
            <a:r>
              <a:rPr lang="en-CA" sz="1200" i="1" dirty="0"/>
              <a:t>They are described in the BABOK assigned readings.</a:t>
            </a:r>
          </a:p>
        </p:txBody>
      </p:sp>
    </p:spTree>
    <p:extLst>
      <p:ext uri="{BB962C8B-B14F-4D97-AF65-F5344CB8AC3E}">
        <p14:creationId xmlns:p14="http://schemas.microsoft.com/office/powerpoint/2010/main" val="192929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2" y="126593"/>
            <a:ext cx="6124575" cy="666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a:xfrm>
            <a:off x="4509540" y="536538"/>
            <a:ext cx="2286000" cy="411480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p:cNvSpPr txBox="1"/>
          <p:nvPr/>
        </p:nvSpPr>
        <p:spPr>
          <a:xfrm>
            <a:off x="119089" y="5849394"/>
            <a:ext cx="2381223" cy="923330"/>
          </a:xfrm>
          <a:prstGeom prst="rect">
            <a:avLst/>
          </a:prstGeom>
          <a:noFill/>
          <a:ln>
            <a:solidFill>
              <a:srgbClr val="C00000"/>
            </a:solidFill>
          </a:ln>
        </p:spPr>
        <p:txBody>
          <a:bodyPr wrap="square" rtlCol="0">
            <a:spAutoFit/>
          </a:bodyPr>
          <a:lstStyle/>
          <a:p>
            <a:r>
              <a:rPr lang="en-CA" b="1" dirty="0"/>
              <a:t>Recall from last module (in PMBOK 6</a:t>
            </a:r>
            <a:r>
              <a:rPr lang="en-CA" b="1" baseline="30000" dirty="0"/>
              <a:t>th</a:t>
            </a:r>
            <a:r>
              <a:rPr lang="en-CA" b="1" dirty="0"/>
              <a:t> ed., p. 130)…</a:t>
            </a:r>
          </a:p>
        </p:txBody>
      </p:sp>
    </p:spTree>
    <p:extLst>
      <p:ext uri="{BB962C8B-B14F-4D97-AF65-F5344CB8AC3E}">
        <p14:creationId xmlns:p14="http://schemas.microsoft.com/office/powerpoint/2010/main" val="1179995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336" y="267932"/>
            <a:ext cx="6381023" cy="1143000"/>
          </a:xfrm>
        </p:spPr>
        <p:txBody>
          <a:bodyPr/>
          <a:lstStyle/>
          <a:p>
            <a:r>
              <a:rPr lang="en-CA" dirty="0"/>
              <a:t>Interpersonal  &amp; team skills: </a:t>
            </a:r>
            <a:r>
              <a:rPr lang="en-CA" dirty="0">
                <a:solidFill>
                  <a:schemeClr val="tx2">
                    <a:lumMod val="60000"/>
                    <a:lumOff val="40000"/>
                  </a:schemeClr>
                </a:solidFill>
              </a:rPr>
              <a:t>nominal group technique</a:t>
            </a:r>
          </a:p>
        </p:txBody>
      </p:sp>
      <p:sp>
        <p:nvSpPr>
          <p:cNvPr id="5" name="Content Placeholder 2"/>
          <p:cNvSpPr txBox="1">
            <a:spLocks/>
          </p:cNvSpPr>
          <p:nvPr/>
        </p:nvSpPr>
        <p:spPr>
          <a:xfrm>
            <a:off x="451213" y="1590551"/>
            <a:ext cx="8282884" cy="12342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400" dirty="0"/>
              <a:t>Privately brainstorm ideas (on paper), share ideas with group (write on board/wall), clarify ideas with group, privately rank ideas (on paper)</a:t>
            </a:r>
          </a:p>
        </p:txBody>
      </p:sp>
      <p:pic>
        <p:nvPicPr>
          <p:cNvPr id="1026" name="Picture 2"/>
          <p:cNvPicPr>
            <a:picLocks noChangeAspect="1" noChangeArrowheads="1"/>
          </p:cNvPicPr>
          <p:nvPr/>
        </p:nvPicPr>
        <p:blipFill>
          <a:blip r:embed="rId3"/>
          <a:srcRect/>
          <a:stretch>
            <a:fillRect/>
          </a:stretch>
        </p:blipFill>
        <p:spPr bwMode="auto">
          <a:xfrm>
            <a:off x="1588336" y="3030369"/>
            <a:ext cx="7325380" cy="3548231"/>
          </a:xfrm>
          <a:prstGeom prst="rect">
            <a:avLst/>
          </a:prstGeom>
          <a:noFill/>
          <a:ln w="9525">
            <a:noFill/>
            <a:miter lim="800000"/>
            <a:headEnd/>
            <a:tailEnd/>
          </a:ln>
        </p:spPr>
      </p:pic>
    </p:spTree>
    <p:extLst>
      <p:ext uri="{BB962C8B-B14F-4D97-AF65-F5344CB8AC3E}">
        <p14:creationId xmlns:p14="http://schemas.microsoft.com/office/powerpoint/2010/main" val="843715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316" y="887506"/>
            <a:ext cx="7236373" cy="537812"/>
          </a:xfrm>
        </p:spPr>
        <p:txBody>
          <a:bodyPr>
            <a:noAutofit/>
          </a:bodyPr>
          <a:lstStyle/>
          <a:p>
            <a:r>
              <a:rPr lang="en-CA" dirty="0"/>
              <a:t>Interpersonal  &amp; team skills: </a:t>
            </a:r>
            <a:r>
              <a:rPr lang="en-CA" dirty="0">
                <a:solidFill>
                  <a:schemeClr val="tx2">
                    <a:lumMod val="60000"/>
                    <a:lumOff val="40000"/>
                  </a:schemeClr>
                </a:solidFill>
              </a:rPr>
              <a:t>observation/conversation</a:t>
            </a:r>
          </a:p>
        </p:txBody>
      </p:sp>
      <p:sp>
        <p:nvSpPr>
          <p:cNvPr id="3" name="Content Placeholder 2"/>
          <p:cNvSpPr>
            <a:spLocks noGrp="1"/>
          </p:cNvSpPr>
          <p:nvPr>
            <p:ph type="body" sz="quarter" idx="10"/>
          </p:nvPr>
        </p:nvSpPr>
        <p:spPr>
          <a:xfrm>
            <a:off x="693683" y="1677579"/>
            <a:ext cx="7670388" cy="2901306"/>
          </a:xfrm>
        </p:spPr>
        <p:txBody>
          <a:bodyPr/>
          <a:lstStyle/>
          <a:p>
            <a:pPr marL="342900" indent="-342900">
              <a:buFont typeface="Arial" panose="020B0604020202020204" pitchFamily="34" charset="0"/>
              <a:buChar char="•"/>
            </a:pPr>
            <a:r>
              <a:rPr lang="en-US" dirty="0"/>
              <a:t>View individuals in their natural environment to understand how they behave</a:t>
            </a:r>
          </a:p>
          <a:p>
            <a:pPr marL="342900" indent="-342900">
              <a:buFont typeface="Arial" panose="020B0604020202020204" pitchFamily="34" charset="0"/>
              <a:buChar char="•"/>
            </a:pPr>
            <a:r>
              <a:rPr lang="en-US" dirty="0"/>
              <a:t>Used when it is difficult for the user to articulate what they are doing</a:t>
            </a:r>
          </a:p>
          <a:p>
            <a:pPr marL="342900" indent="-342900">
              <a:buFont typeface="Arial" panose="020B0604020202020204" pitchFamily="34" charset="0"/>
              <a:buChar char="•"/>
            </a:pPr>
            <a:r>
              <a:rPr lang="en-US" dirty="0"/>
              <a:t>Sometimes called job shadowing, may be done undercover</a:t>
            </a:r>
          </a:p>
          <a:p>
            <a:endParaRPr lang="en-US" dirty="0"/>
          </a:p>
          <a:p>
            <a:r>
              <a:rPr lang="en-US" dirty="0">
                <a:hlinkClick r:id="rId3">
                  <a:extLst>
                    <a:ext uri="{A12FA001-AC4F-418D-AE19-62706E023703}">
                      <ahyp:hlinkClr xmlns:ahyp="http://schemas.microsoft.com/office/drawing/2018/hyperlinkcolor" val="tx"/>
                    </a:ext>
                  </a:extLst>
                </a:hlinkClick>
              </a:rPr>
              <a:t>http://www.youtube.com/watch?v=rkb0r2-vYK0</a:t>
            </a:r>
            <a:endParaRPr lang="en-US" dirty="0"/>
          </a:p>
          <a:p>
            <a:r>
              <a:rPr lang="en-US" dirty="0">
                <a:hlinkClick r:id="rId4">
                  <a:extLst>
                    <a:ext uri="{A12FA001-AC4F-418D-AE19-62706E023703}">
                      <ahyp:hlinkClr xmlns:ahyp="http://schemas.microsoft.com/office/drawing/2018/hyperlinkcolor" val="tx"/>
                    </a:ext>
                  </a:extLst>
                </a:hlinkClick>
              </a:rPr>
              <a:t>http://www.youtube.com/watch?v=SYGVsAsdMSM</a:t>
            </a:r>
            <a:endParaRPr lang="en-US" dirty="0"/>
          </a:p>
          <a:p>
            <a:endParaRPr lang="en-US" dirty="0"/>
          </a:p>
          <a:p>
            <a:endParaRPr lang="en-CA" dirty="0"/>
          </a:p>
          <a:p>
            <a:endParaRPr lang="en-CA" dirty="0"/>
          </a:p>
          <a:p>
            <a:pPr lvl="1"/>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401309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537" y="520515"/>
            <a:ext cx="7701263" cy="1150630"/>
          </a:xfrm>
        </p:spPr>
        <p:txBody>
          <a:bodyPr>
            <a:normAutofit/>
          </a:bodyPr>
          <a:lstStyle/>
          <a:p>
            <a:r>
              <a:rPr lang="en-CA" dirty="0"/>
              <a:t>Interpersonal &amp; team skills: </a:t>
            </a:r>
            <a:br>
              <a:rPr lang="en-CA" dirty="0"/>
            </a:br>
            <a:r>
              <a:rPr lang="en-CA" dirty="0"/>
              <a:t>facilitation (</a:t>
            </a:r>
            <a:r>
              <a:rPr lang="en-CA" dirty="0">
                <a:solidFill>
                  <a:schemeClr val="tx2">
                    <a:lumMod val="60000"/>
                    <a:lumOff val="40000"/>
                  </a:schemeClr>
                </a:solidFill>
              </a:rPr>
              <a:t>Requirements Workshops</a:t>
            </a:r>
            <a:r>
              <a:rPr lang="en-CA" dirty="0"/>
              <a:t>)</a:t>
            </a:r>
          </a:p>
        </p:txBody>
      </p:sp>
      <p:sp>
        <p:nvSpPr>
          <p:cNvPr id="5" name="Content Placeholder 2"/>
          <p:cNvSpPr txBox="1">
            <a:spLocks/>
          </p:cNvSpPr>
          <p:nvPr/>
        </p:nvSpPr>
        <p:spPr>
          <a:xfrm>
            <a:off x="985536" y="2008415"/>
            <a:ext cx="7701263" cy="41637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dirty="0"/>
              <a:t>To identify and clarify requirements so they are clearly understood by the project team when documented</a:t>
            </a:r>
          </a:p>
          <a:p>
            <a:pPr marL="0" indent="0">
              <a:buNone/>
            </a:pPr>
            <a:endParaRPr lang="en-CA" dirty="0"/>
          </a:p>
          <a:p>
            <a:pPr marL="0" indent="0">
              <a:buNone/>
            </a:pPr>
            <a:r>
              <a:rPr lang="en-CA" dirty="0"/>
              <a:t>This might be a challenging process!</a:t>
            </a:r>
          </a:p>
          <a:p>
            <a:pPr marL="0" indent="0">
              <a:buNone/>
            </a:pPr>
            <a:r>
              <a:rPr lang="en-CA" dirty="0"/>
              <a:t>	</a:t>
            </a:r>
            <a:r>
              <a:rPr lang="en-CA" sz="1800" dirty="0">
                <a:hlinkClick r:id="rId3">
                  <a:extLst>
                    <a:ext uri="{A12FA001-AC4F-418D-AE19-62706E023703}">
                      <ahyp:hlinkClr xmlns:ahyp="http://schemas.microsoft.com/office/drawing/2018/hyperlinkcolor" val="tx"/>
                    </a:ext>
                  </a:extLst>
                </a:hlinkClick>
              </a:rPr>
              <a:t>https://www.youtube.com/watch?v=BKorP55Aqvg</a:t>
            </a:r>
            <a:endParaRPr lang="en-CA" sz="3600" dirty="0"/>
          </a:p>
          <a:p>
            <a:pPr marL="0" indent="0">
              <a:buNone/>
            </a:pPr>
            <a:endParaRPr lang="en-CA" sz="3600"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303910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6364" y="730610"/>
            <a:ext cx="4853354" cy="819443"/>
          </a:xfrm>
        </p:spPr>
        <p:txBody>
          <a:bodyPr/>
          <a:lstStyle/>
          <a:p>
            <a:r>
              <a:rPr lang="en-CA" dirty="0">
                <a:solidFill>
                  <a:schemeClr val="tx2">
                    <a:lumMod val="60000"/>
                    <a:lumOff val="40000"/>
                  </a:schemeClr>
                </a:solidFill>
              </a:rPr>
              <a:t>Context Diagrams</a:t>
            </a:r>
          </a:p>
        </p:txBody>
      </p:sp>
      <p:sp>
        <p:nvSpPr>
          <p:cNvPr id="3" name="Content Placeholder 2"/>
          <p:cNvSpPr>
            <a:spLocks noGrp="1"/>
          </p:cNvSpPr>
          <p:nvPr>
            <p:ph type="body" sz="quarter" idx="10"/>
          </p:nvPr>
        </p:nvSpPr>
        <p:spPr>
          <a:xfrm>
            <a:off x="208739" y="984736"/>
            <a:ext cx="3237846" cy="5684558"/>
          </a:xfrm>
        </p:spPr>
        <p:txBody>
          <a:bodyPr/>
          <a:lstStyle/>
          <a:p>
            <a:pPr marL="342900" indent="-342900">
              <a:buFont typeface="Arial" panose="020B0604020202020204" pitchFamily="34" charset="0"/>
              <a:buChar char="•"/>
            </a:pPr>
            <a:r>
              <a:rPr lang="en-CA" sz="2200" dirty="0"/>
              <a:t>High-level visual maps of a system and how other people  or other systems interface with it, including inputs, actors, and outputs</a:t>
            </a:r>
          </a:p>
          <a:p>
            <a:pPr marL="342900" indent="-342900">
              <a:buFont typeface="Arial" panose="020B0604020202020204" pitchFamily="34" charset="0"/>
              <a:buChar char="•"/>
            </a:pPr>
            <a:r>
              <a:rPr lang="en-CA" sz="2200" dirty="0"/>
              <a:t>Maps external interfaces at high level of abstraction</a:t>
            </a:r>
          </a:p>
          <a:p>
            <a:pPr marL="342900" indent="-342900">
              <a:buFont typeface="Arial" panose="020B0604020202020204" pitchFamily="34" charset="0"/>
              <a:buChar char="•"/>
            </a:pPr>
            <a:r>
              <a:rPr lang="en-CA" sz="2200" dirty="0"/>
              <a:t>Interactions or behaviours are NOT detailed</a:t>
            </a:r>
          </a:p>
          <a:p>
            <a:pPr marL="342900" indent="-342900">
              <a:buFont typeface="Arial" panose="020B0604020202020204" pitchFamily="34" charset="0"/>
              <a:buChar char="•"/>
            </a:pPr>
            <a:r>
              <a:rPr lang="en-CA" sz="2200" dirty="0"/>
              <a:t>Usually used in engineering or IT applications</a:t>
            </a:r>
          </a:p>
          <a:p>
            <a:endParaRPr lang="en-CA" dirty="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280" y="2321169"/>
            <a:ext cx="5303438" cy="4362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82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20955"/>
            <a:ext cx="4334899" cy="711802"/>
          </a:xfrm>
        </p:spPr>
        <p:txBody>
          <a:bodyPr/>
          <a:lstStyle/>
          <a:p>
            <a:r>
              <a:rPr lang="en-CA" dirty="0"/>
              <a:t>Context Diagrams</a:t>
            </a:r>
          </a:p>
        </p:txBody>
      </p:sp>
      <p:pic>
        <p:nvPicPr>
          <p:cNvPr id="2050" name="Picture 2"/>
          <p:cNvPicPr>
            <a:picLocks noChangeAspect="1" noChangeArrowheads="1"/>
          </p:cNvPicPr>
          <p:nvPr/>
        </p:nvPicPr>
        <p:blipFill>
          <a:blip r:embed="rId3"/>
          <a:srcRect/>
          <a:stretch>
            <a:fillRect/>
          </a:stretch>
        </p:blipFill>
        <p:spPr bwMode="auto">
          <a:xfrm>
            <a:off x="375558" y="1028700"/>
            <a:ext cx="8421804" cy="5761271"/>
          </a:xfrm>
          <a:prstGeom prst="rect">
            <a:avLst/>
          </a:prstGeom>
          <a:noFill/>
          <a:ln w="9525">
            <a:noFill/>
            <a:miter lim="800000"/>
            <a:headEnd/>
            <a:tailEnd/>
          </a:ln>
        </p:spPr>
      </p:pic>
    </p:spTree>
    <p:extLst>
      <p:ext uri="{BB962C8B-B14F-4D97-AF65-F5344CB8AC3E}">
        <p14:creationId xmlns:p14="http://schemas.microsoft.com/office/powerpoint/2010/main" val="20396170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4&quot;&gt;&lt;property id=&quot;20148&quot; value=&quot;5&quot;/&gt;&lt;property id=&quot;20300&quot; value=&quot;Slide 2&quot;/&gt;&lt;property id=&quot;20307&quot; value=&quot;260&quot;/&gt;&lt;/object&gt;&lt;object type=&quot;3&quot; unique_id=&quot;10005&quot;&gt;&lt;property id=&quot;20148&quot; value=&quot;5&quot;/&gt;&lt;property id=&quot;20300&quot; value=&quot;Slide 3 - &amp;quot;Objectives&amp;quot;&quot;/&gt;&lt;property id=&quot;20307&quot; value=&quot;261&quot;/&gt;&lt;/object&gt;&lt;object type=&quot;3&quot; unique_id=&quot;10006&quot;&gt;&lt;property id=&quot;20148&quot; value=&quot;5&quot;/&gt;&lt;property id=&quot;20300&quot; value=&quot;Slide 4&quot;/&gt;&lt;property id=&quot;20307&quot; value=&quot;262&quot;/&gt;&lt;/object&gt;&lt;object type=&quot;3&quot; unique_id=&quot;10007&quot;&gt;&lt;property id=&quot;20148&quot; value=&quot;5&quot;/&gt;&lt;property id=&quot;20300&quot; value=&quot;Slide 5 - &amp;quot;Prototype&amp;quot;&quot;/&gt;&lt;property id=&quot;20307&quot; value=&quot;263&quot;/&gt;&lt;/object&gt;&lt;object type=&quot;3&quot; unique_id=&quot;10008&quot;&gt;&lt;property id=&quot;20148&quot; value=&quot;5&quot;/&gt;&lt;property id=&quot;20300&quot; value=&quot;Slide 6 - &amp;quot;Prototype&amp;quot;&quot;/&gt;&lt;property id=&quot;20307&quot; value=&quot;264&quot;/&gt;&lt;/object&gt;&lt;object type=&quot;3&quot; unique_id=&quot;10009&quot;&gt;&lt;property id=&quot;20148&quot; value=&quot;5&quot;/&gt;&lt;property id=&quot;20300&quot; value=&quot;Slide 7 - &amp;quot;Benchmarking,  Document Analysis&amp;quot;&quot;/&gt;&lt;property id=&quot;20307&quot; value=&quot;265&quot;/&gt;&lt;/object&gt;&lt;object type=&quot;3&quot; unique_id=&quot;10010&quot;&gt;&lt;property id=&quot;20148&quot; value=&quot;5&quot;/&gt;&lt;property id=&quot;20300&quot; value=&quot;Slide 8 - &amp;quot;Context Diagrams&amp;quot;&quot;/&gt;&lt;property id=&quot;20307&quot; value=&quot;266&quot;/&gt;&lt;/object&gt;&lt;object type=&quot;3&quot; unique_id=&quot;10011&quot;&gt;&lt;property id=&quot;20148&quot; value=&quot;5&quot;/&gt;&lt;property id=&quot;20300&quot; value=&quot;Slide 9 - &amp;quot;Personas&amp;quot;&quot;/&gt;&lt;property id=&quot;20307&quot; value=&quot;267&quot;/&gt;&lt;/object&gt;&lt;object type=&quot;3&quot; unique_id=&quot;10012&quot;&gt;&lt;property id=&quot;20148&quot; value=&quot;5&quot;/&gt;&lt;property id=&quot;20300&quot; value=&quot;Slide 10 - &amp;quot;Examples of Personas&amp;quot;&quot;/&gt;&lt;property id=&quot;20307&quot; value=&quot;268&quot;/&gt;&lt;/object&gt;&lt;object type=&quot;3&quot; unique_id=&quot;10013&quot;&gt;&lt;property id=&quot;20148&quot; value=&quot;5&quot;/&gt;&lt;property id=&quot;20300&quot; value=&quot;Slide 11 - &amp;quot;Personas&amp;quot;&quot;/&gt;&lt;property id=&quot;20307&quot; value=&quot;269&quot;/&gt;&lt;/object&gt;&lt;object type=&quot;3&quot; unique_id=&quot;10014&quot;&gt;&lt;property id=&quot;20148&quot; value=&quot;5&quot;/&gt;&lt;property id=&quot;20300&quot; value=&quot;Slide 12 - &amp;quot;Frances Miller&amp;quot;&quot;/&gt;&lt;property id=&quot;20307&quot; value=&quot;270&quot;/&gt;&lt;/object&gt;&lt;object type=&quot;3&quot; unique_id=&quot;10015&quot;&gt;&lt;property id=&quot;20148&quot; value=&quot;5&quot;/&gt;&lt;property id=&quot;20300&quot; value=&quot;Slide 13 - &amp;quot;Personas&amp;quot;&quot;/&gt;&lt;property id=&quot;20307&quot; value=&quot;271&quot;/&gt;&lt;/object&gt;&lt;object type=&quot;3&quot; unique_id=&quot;10016&quot;&gt;&lt;property id=&quot;20148&quot; value=&quot;5&quot;/&gt;&lt;property id=&quot;20300&quot; value=&quot;Slide 14 - &amp;quot;Kim Callahan&amp;quot;&quot;/&gt;&lt;property id=&quot;20307&quot; value=&quot;272&quot;/&gt;&lt;/object&gt;&lt;object type=&quot;3&quot; unique_id=&quot;10017&quot;&gt;&lt;property id=&quot;20148&quot; value=&quot;5&quot;/&gt;&lt;property id=&quot;20300&quot; value=&quot;Slide 15 - &amp;quot;Creating a Persona&amp;quot;&quot;/&gt;&lt;property id=&quot;20307&quot; value=&quot;273&quot;/&gt;&lt;/object&gt;&lt;object type=&quot;3&quot; unique_id=&quot;10018&quot;&gt;&lt;property id=&quot;20148&quot; value=&quot;5&quot;/&gt;&lt;property id=&quot;20300&quot; value=&quot;Slide 16 - &amp;quot;Create a Persona –  15 minute activity&amp;quot;&quot;/&gt;&lt;property id=&quot;20307&quot; value=&quot;274&quot;/&gt;&lt;/object&gt;&lt;object type=&quot;3&quot; unique_id=&quot;10019&quot;&gt;&lt;property id=&quot;20148&quot; value=&quot;5&quot;/&gt;&lt;property id=&quot;20300&quot; value=&quot;Slide 17 - &amp;quot;Use Case&amp;quot;&quot;/&gt;&lt;property id=&quot;20307&quot; value=&quot;275&quot;/&gt;&lt;/object&gt;&lt;object type=&quot;3&quot; unique_id=&quot;10020&quot;&gt;&lt;property id=&quot;20148&quot; value=&quot;5&quot;/&gt;&lt;property id=&quot;20300&quot; value=&quot;Slide 18 - &amp;quot;Example: Use Case for…&amp;quot;&quot;/&gt;&lt;property id=&quot;20307&quot; value=&quot;276&quot;/&gt;&lt;/object&gt;&lt;object type=&quot;3&quot; unique_id=&quot;10021&quot;&gt;&lt;property id=&quot;20148&quot; value=&quot;5&quot;/&gt;&lt;property id=&quot;20300&quot; value=&quot;Slide 19 - &amp;quot;The Actor&amp;quot;&quot;/&gt;&lt;property id=&quot;20307&quot; value=&quot;277&quot;/&gt;&lt;/object&gt;&lt;object type=&quot;3&quot; unique_id=&quot;10022&quot;&gt;&lt;property id=&quot;20148&quot; value=&quot;5&quot;/&gt;&lt;property id=&quot;20300&quot; value=&quot;Slide 20 - &amp;quot;The Use Case&amp;quot;&quot;/&gt;&lt;property id=&quot;20307&quot; value=&quot;278&quot;/&gt;&lt;/object&gt;&lt;object type=&quot;3&quot; unique_id=&quot;10023&quot;&gt;&lt;property id=&quot;20148&quot; value=&quot;5&quot;/&gt;&lt;property id=&quot;20300&quot; value=&quot;Slide 21 - &amp;quot;System Boundary&amp;quot;&quot;/&gt;&lt;property id=&quot;20307&quot; value=&quot;279&quot;/&gt;&lt;/object&gt;&lt;object type=&quot;3&quot; unique_id=&quot;10024&quot;&gt;&lt;property id=&quot;20148&quot; value=&quot;5&quot;/&gt;&lt;property id=&quot;20300&quot; value=&quot;Slide 22 - &amp;quot;Online Public Access Catalog&amp;quot;&quot;/&gt;&lt;property id=&quot;20307&quot; value=&quot;280&quot;/&gt;&lt;/object&gt;&lt;object type=&quot;3&quot; unique_id=&quot;10025&quot;&gt;&lt;property id=&quot;20148&quot; value=&quot;5&quot;/&gt;&lt;property id=&quot;20300&quot; value=&quot;Slide 23 - &amp;quot;Credit Card Payment Gateway&amp;quot;&quot;/&gt;&lt;property id=&quot;20307&quot; value=&quot;281&quot;/&gt;&lt;/object&gt;&lt;object type=&quot;3&quot; unique_id=&quot;10026&quot;&gt;&lt;property id=&quot;20148&quot; value=&quot;5&quot;/&gt;&lt;property id=&quot;20300&quot; value=&quot;Slide 24 - &amp;quot;Assignment for This Week (Individual Assignment)&amp;quot;&quot;/&gt;&lt;property id=&quot;20307&quot; value=&quot;282&quot;/&gt;&lt;/object&gt;&lt;object type=&quot;3&quot; unique_id=&quot;10027&quot;&gt;&lt;property id=&quot;20148&quot; value=&quot;5&quot;/&gt;&lt;property id=&quot;20300&quot; value=&quot;Slide 25 - &amp;quot;Additional Assignment Guidelines&amp;quot;&quot;/&gt;&lt;property id=&quot;20307&quot; value=&quot;283&quot;/&gt;&lt;/object&gt;&lt;object type=&quot;3&quot; unique_id=&quot;10028&quot;&gt;&lt;property id=&quot;20148&quot; value=&quot;5&quot;/&gt;&lt;property id=&quot;20300&quot; value=&quot;Slide 26 - &amp;quot;Assignment Grading Guidelines&amp;quot;&quot;/&gt;&lt;property id=&quot;20307&quot; value=&quot;284&quot;/&gt;&lt;/object&gt;&lt;object type=&quot;3&quot; unique_id=&quot;10113&quot;&gt;&lt;property id=&quot;20148&quot; value=&quot;5&quot;/&gt;&lt;property id=&quot;20300&quot; value=&quot;Slide 1 - &amp;quot;MGMT 6055 Project Scope &amp;amp; requirements&amp;quot;&quot;/&gt;&lt;property id=&quot;20307&quot; value=&quot;285&quot;/&gt;&lt;/object&gt;&lt;/object&gt;&lt;object type=&quot;8&quot; unique_id=&quot;10056&quot;&gt;&lt;/object&gt;&lt;/object&gt;&lt;/database&gt;"/>
  <p:tag name="SECTOMILLISECCONVERTED" val="1"/>
</p:tagLst>
</file>

<file path=ppt/theme/theme1.xml><?xml version="1.0" encoding="utf-8"?>
<a:theme xmlns:a="http://schemas.openxmlformats.org/drawingml/2006/main" name="LKSB_PowerPoin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KSB_PowerPoint_Template [Read-Only]" id="{42CBF927-25A3-4E8B-A82E-1F879174CF65}" vid="{A36FA767-59C6-45C5-857E-46233CC670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LKSB_PowerPoint_Template copy</Template>
  <TotalTime>1953</TotalTime>
  <Words>2113</Words>
  <Application>Microsoft Office PowerPoint</Application>
  <PresentationFormat>On-screen Show (4:3)</PresentationFormat>
  <Paragraphs>188</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Trebuchet MS</vt:lpstr>
      <vt:lpstr>LKSB_PowerPoint_Template</vt:lpstr>
      <vt:lpstr>MGMT 6055 Project Scope &amp; requirements</vt:lpstr>
      <vt:lpstr>PowerPoint Presentation</vt:lpstr>
      <vt:lpstr>Objectives: Collect requirements – Tools &amp; techniques (cont’d)</vt:lpstr>
      <vt:lpstr>PowerPoint Presentation</vt:lpstr>
      <vt:lpstr>Interpersonal  &amp; team skills: nominal group technique</vt:lpstr>
      <vt:lpstr>Interpersonal  &amp; team skills: observation/conversation</vt:lpstr>
      <vt:lpstr>Interpersonal &amp; team skills:  facilitation (Requirements Workshops)</vt:lpstr>
      <vt:lpstr>Context Diagrams</vt:lpstr>
      <vt:lpstr>Context Diagrams</vt:lpstr>
      <vt:lpstr>Personas</vt:lpstr>
      <vt:lpstr>Creating a Persona</vt:lpstr>
      <vt:lpstr>Examples of Personas</vt:lpstr>
      <vt:lpstr>Persona example #1</vt:lpstr>
      <vt:lpstr>Frances Miller</vt:lpstr>
      <vt:lpstr>PowerPoint Presentation</vt:lpstr>
      <vt:lpstr>Persona example #2</vt:lpstr>
      <vt:lpstr>Kim Callahan</vt:lpstr>
      <vt:lpstr>PowerPoint Presentation</vt:lpstr>
      <vt:lpstr>Data representation: user stories</vt:lpstr>
      <vt:lpstr>Data representation: user stories</vt:lpstr>
      <vt:lpstr>Data representation: Use Case</vt:lpstr>
      <vt:lpstr>The Actor</vt:lpstr>
      <vt:lpstr>System Boundary and title</vt:lpstr>
      <vt:lpstr>Example: Use Case diagram for ….?</vt:lpstr>
      <vt:lpstr>Example: Publishing a story</vt:lpstr>
      <vt:lpstr>(OPTIONAL) activity:  multi-screen movie theatre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katiewilson140@gmail.com</dc:creator>
  <cp:lastModifiedBy>Christine Newton</cp:lastModifiedBy>
  <cp:revision>67</cp:revision>
  <cp:lastPrinted>2017-02-01T20:04:15Z</cp:lastPrinted>
  <dcterms:created xsi:type="dcterms:W3CDTF">2016-07-21T01:47:58Z</dcterms:created>
  <dcterms:modified xsi:type="dcterms:W3CDTF">2023-08-21T05:40:05Z</dcterms:modified>
</cp:coreProperties>
</file>