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8" r:id="rId2"/>
    <p:sldId id="260" r:id="rId3"/>
    <p:sldId id="261" r:id="rId4"/>
    <p:sldId id="289" r:id="rId5"/>
    <p:sldId id="266" r:id="rId6"/>
    <p:sldId id="267" r:id="rId7"/>
    <p:sldId id="268" r:id="rId8"/>
    <p:sldId id="270" r:id="rId9"/>
    <p:sldId id="272" r:id="rId10"/>
    <p:sldId id="290" r:id="rId11"/>
    <p:sldId id="274" r:id="rId12"/>
    <p:sldId id="275" r:id="rId13"/>
    <p:sldId id="281" r:id="rId14"/>
    <p:sldId id="276" r:id="rId15"/>
    <p:sldId id="278" r:id="rId16"/>
    <p:sldId id="279" r:id="rId17"/>
    <p:sldId id="282" r:id="rId18"/>
    <p:sldId id="284" r:id="rId19"/>
    <p:sldId id="29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18" autoAdjust="0"/>
    <p:restoredTop sz="9581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164" y="78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for slides in this PPT file is drawn significantly from PMBOK,</a:t>
            </a:r>
            <a:r>
              <a:rPr lang="en-US" baseline="0" dirty="0"/>
              <a:t> 6th edition, published by PMI (required text for this course)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2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PMBOK 6</a:t>
            </a:r>
            <a:r>
              <a:rPr lang="en-US" baseline="30000" dirty="0"/>
              <a:t>th</a:t>
            </a:r>
            <a:r>
              <a:rPr lang="en-US" dirty="0"/>
              <a:t> edition (PMI)</a:t>
            </a:r>
          </a:p>
          <a:p>
            <a:endParaRPr lang="en-US" dirty="0"/>
          </a:p>
          <a:p>
            <a:r>
              <a:rPr lang="en-US" dirty="0"/>
              <a:t>Image: https://www.google.ca/url?sa=i&amp;rct=j&amp;q=&amp;esrc=s&amp;source=images&amp;cd=&amp;cad=rja&amp;uact=8&amp;ved=2ahUKEwiF8v6huf3dAhVp74MKHcekCIMQjRx6BAgBEAU&amp;url=https%3A%2F%2Fblog.crgroup.com%2Fembedding-sharepoint-documents-in-a-dynamics-365-form%2F&amp;psig=AOvVaw3IMv2C1S4lBQLXr9-_SZu8&amp;ust=1539314950305119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.google.ca/url?sa=i&amp;rct=j&amp;q=&amp;esrc=s&amp;source=images&amp;cd=&amp;cad=rja&amp;uact=8&amp;ved=2ahUKEwjzr7LYuP3dAhViwYMKHVnWD7UQjRx6BAgBEAU&amp;url=http%3A%2F%2Fthriveinasia.com%2Fwritings%2F2017%2F2%2F12%2F6-key-elements-for-effective-facilitation&amp;psig=AOvVaw14VcPjQCfhyFe0dTyPvVx_&amp;ust=1539314809091422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.google.ca/url?sa=i&amp;rct=j&amp;q=&amp;esrc=s&amp;source=images&amp;cd=&amp;cad=rja&amp;uact=8&amp;ved=2ahUKEwigpPe6uP3dAhUhzIMKHfagDZsQjRx6BAgBEAU&amp;url=http%3A%2F%2Fbarnraisersllc.com%2F2017%2F10%2Fsurprising-facts-collaboration-workplace%2F&amp;psig=AOvVaw2X2o7pMMOa-gSCYd4bb2d8&amp;ust=1539314747901652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PMBOK 6</a:t>
            </a:r>
            <a:r>
              <a:rPr lang="en-US" baseline="30000" dirty="0"/>
              <a:t>th</a:t>
            </a:r>
            <a:r>
              <a:rPr lang="en-US" dirty="0"/>
              <a:t> edition (PMI)</a:t>
            </a:r>
          </a:p>
          <a:p>
            <a:endParaRPr lang="en-US" dirty="0"/>
          </a:p>
          <a:p>
            <a:r>
              <a:rPr lang="en-US" dirty="0"/>
              <a:t>Image: https://www.google.ca/url?sa=i&amp;rct=j&amp;q=&amp;esrc=s&amp;source=images&amp;cd=&amp;cad=rja&amp;uact=8&amp;ved=2ahUKEwiIrMj0t_3dAhVuRN8KHdDzCbAQjRx6BAgBEAU&amp;url=https%3A%2F%2Fwww.bizoo.ro%2Ffirma%2Fabactiv%2Fvanzare%2F11364409%2Fselectionare-documente-arhiva-brasov&amp;psig=AOvVaw3bGKP8mN_Ha_-BE3oP-96_&amp;ust=1539314585497794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.google.ca/url?sa=i&amp;rct=j&amp;q=&amp;esrc=s&amp;source=images&amp;cd=&amp;cad=rja&amp;uact=8&amp;ved=2ahUKEwj-9eWmt_3dAhVSTt8KHbpmDfcQjRx6BAgBEAU&amp;url=http%3A%2F%2Fwww.projectengineer.net%2Fhow-to-write-a-project-scope-statement%2F&amp;psig=AOvVaw3OQ-o76-cQ3gus6XabJzS8&amp;ust=1539314372758818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CA" dirty="0"/>
              <a:t>Can measure performance against scope statement</a:t>
            </a:r>
          </a:p>
          <a:p>
            <a:pPr defTabSz="931774">
              <a:defRPr/>
            </a:pPr>
            <a:endParaRPr lang="en-CA" dirty="0"/>
          </a:p>
          <a:p>
            <a:pPr defTabSz="931774">
              <a:defRPr/>
            </a:pPr>
            <a:r>
              <a:rPr lang="en-CA" dirty="0"/>
              <a:t>Let everyone know what your doing and they can agree</a:t>
            </a:r>
            <a:r>
              <a:rPr lang="en-CA" baseline="0" dirty="0"/>
              <a:t> 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  <a:p>
            <a:r>
              <a:rPr lang="en-US" dirty="0"/>
              <a:t>Project objectives – map</a:t>
            </a:r>
            <a:r>
              <a:rPr lang="en-US" baseline="0" dirty="0"/>
              <a:t> to business strategy, force ranking of projects</a:t>
            </a:r>
          </a:p>
          <a:p>
            <a:endParaRPr lang="en-US" baseline="0" dirty="0"/>
          </a:p>
          <a:p>
            <a:r>
              <a:rPr lang="en-US" baseline="0" dirty="0"/>
              <a:t>Image: https://www.google.ca/url?sa=i&amp;rct=j&amp;q=&amp;esrc=s&amp;source=images&amp;cd=&amp;cad=rja&amp;uact=8&amp;ved=2ahUKEwiU6brctv3dAhWKnOAKHU-oC3kQjRx6BAgBEAU&amp;url=http%3A%2F%2Fwww.nationalhealthcouncil.org%2FGet-Ready-Checklist&amp;psig=AOvVaw34WM5aFAp87Wwvn0qrJrNI&amp;ust=1539314280632549</a:t>
            </a:r>
          </a:p>
          <a:p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9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 – what I know, what I think I know, and what I don’t know</a:t>
            </a:r>
          </a:p>
          <a:p>
            <a:endParaRPr lang="en-US" dirty="0"/>
          </a:p>
          <a:p>
            <a:r>
              <a:rPr lang="en-US" dirty="0"/>
              <a:t>Image: https://www.google.ca/url?sa=i&amp;rct=j&amp;q=&amp;esrc=s&amp;source=images&amp;cd=&amp;cad=rja&amp;uact=8&amp;ved=2ahUKEwjx7Ludtv3dAhWU8oMKHb1xCF4QjRx6BAgBEAU&amp;url=https%3A%2F%2Fwww.samatters.com%2Fassumptions-can-be-a-situational-awareness-barrier%2F&amp;psig=AOvVaw2hkNsNFJXa2GIY1b3-3fw3&amp;ust=1539314107259106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0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https://st3.depositphotos.com/1000765/19034/i/450/depositphotos_190347860-stock-photo-3d-small-people-constraints.jpg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a.images.search.yahoo.com/images/view;_ylt=Az_6xdadXEJWK2UADkg.7olQ;_ylu=X3oDMTIyOGV2czUyBHNlYwNzcgRzbGsDaW1nBG9pZAMwZjQ3YTgxMjc1NTk1NDE4OGU2ZjQ2ZjNlYmE4MTUxZgRncG9zAzgEaXQDYmluZw--?.origin=&amp;back=https%3A%2F%2Fca.images.search.yahoo.com%2Fyhs%2Fsearch%3Fp%3Ddilbert%2Bproject%2Brequirements%26type%3Drogers_hispeed%26fr%3Dyhs-rogers-rogers_001%26fr2%3Dpiv-web%26hsimp%3Dyhs-rogers_001%26hspart%3Drogers%26tab%3Dorganic%26ri%3D8&amp;w=640&amp;h=189&amp;imgurl=assets04.blog.usabilla.com%2Fwp-content%2Fuploads%2Fuser-exp-3-1.gif&amp;rurl=http%3A%2F%2Fblog.usabilla.com%2F10-best-ux-infographics%2F&amp;size=31.4KB&amp;name=10+of+the+Best+UX+Infographics+-+The+Usabilla+Blog&amp;p=dilbert+project+requirements&amp;oid=0f47a812755954188e6f46f3eba8151f&amp;fr2=piv-web&amp;fr=yhs-rogers-rogers_001&amp;tt=10+of+the+Best+UX+Infographics+-+The+Usabilla+Blog&amp;b=0&amp;ni=21&amp;no=8&amp;ts=&amp;tab=organic&amp;sigr=11hcco34j&amp;sigb=15p8kcj96&amp;sigi=11upoug9l&amp;sigt=11i6qejc1&amp;sign=11i6qejc1&amp;.crumb=pnISuN5PHIW&amp;fr=yhs-rogers-rogers_001&amp;fr2=piv-web&amp;hsimp=yhs-rogers_001&amp;hspart=rogers&amp;type=rogers_hispeed</a:t>
            </a:r>
            <a:endParaRPr lang="en-CA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PMBOK 6</a:t>
            </a:r>
            <a:r>
              <a:rPr lang="en-CA" baseline="30000" dirty="0"/>
              <a:t>th</a:t>
            </a:r>
            <a:r>
              <a:rPr lang="en-CA" dirty="0"/>
              <a:t> ed. (PMI)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.google.ca/url?sa=i&amp;rct=j&amp;q=&amp;esrc=s&amp;source=images&amp;cd=&amp;cad=rja&amp;uact=8&amp;ved=2ahUKEwjLsMzbuf3dAhXM7IMKHUnSCUcQjRx6BAgBEAU&amp;url=http%3A%2F%2Fmjachdesigns.com%2Fportfolio-item%2Fproject-scope%2F&amp;psig=AOvVaw3evN7zuL5-fb5Bm9TJlDvL&amp;ust=1539315049050556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CAB73-7126-48BD-BA45-5D2F1103C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478310D-B237-A84F-8EF7-AA00BDBB9F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2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343400" cy="5867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07789-A50A-E743-A30D-079D6154DB19}" type="datetime2">
              <a:rPr lang="en-CA"/>
              <a:pPr>
                <a:defRPr/>
              </a:pPr>
              <a:t>Monday, August 21, 2023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98FC96-D120-7642-8797-E62AB707996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9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869646"/>
            <a:ext cx="6381023" cy="65435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1" y="1776261"/>
            <a:ext cx="7552599" cy="290130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047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2EC81D-3481-0048-93B1-48E5B820EFA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175660-02F0-F148-A23E-3AFE1E1DC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371600" y="25401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CED753-E26C-48CD-8810-690417EFF2B3}" type="datetimeFigureOut">
              <a:rPr lang="en-US" smtClean="0"/>
              <a:t>8/21/2023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6612B7-B374-403A-8482-4E25514FF4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mstudycircle.com/2012/10/assumptions-and-constraints-in-project-managemen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uyu7ljWL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www.youtube.com/watch?v=f5Xt5YqKmd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6R7njeK-q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2DwpAyzJrV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MGMT 6055</a:t>
            </a:r>
            <a:br>
              <a:rPr lang="en-US" dirty="0"/>
            </a:br>
            <a:r>
              <a:rPr lang="en-US" dirty="0"/>
              <a:t>Project Scope &amp; requirements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Lawrence </a:t>
            </a:r>
            <a:r>
              <a:rPr lang="en-US" sz="2000" b="1" dirty="0" err="1"/>
              <a:t>Kinlin</a:t>
            </a:r>
            <a:r>
              <a:rPr lang="en-US" sz="2000" b="1" dirty="0"/>
              <a:t> School of Business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2000" b="1" dirty="0"/>
              <a:t>Module 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06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68071"/>
            <a:ext cx="222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SIX scope-related processes (activities) are described in the PMBOK 6</a:t>
            </a:r>
            <a:r>
              <a:rPr lang="en-CA" b="1" baseline="30000" dirty="0"/>
              <a:t>th</a:t>
            </a:r>
            <a:r>
              <a:rPr lang="en-CA" b="1" dirty="0"/>
              <a:t> ed. text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53" y="96252"/>
            <a:ext cx="612457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6177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PMBOK (6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), pg. 130</a:t>
            </a:r>
          </a:p>
        </p:txBody>
      </p:sp>
      <p:sp>
        <p:nvSpPr>
          <p:cNvPr id="5" name="Oval 4"/>
          <p:cNvSpPr/>
          <p:nvPr/>
        </p:nvSpPr>
        <p:spPr>
          <a:xfrm>
            <a:off x="6934200" y="544999"/>
            <a:ext cx="2209800" cy="32004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854" y="340820"/>
            <a:ext cx="5953123" cy="810647"/>
          </a:xfrm>
        </p:spPr>
        <p:txBody>
          <a:bodyPr/>
          <a:lstStyle/>
          <a:p>
            <a:r>
              <a:rPr lang="en-CA" dirty="0"/>
              <a:t>Define Scope - Inputs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6256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Project Charter</a:t>
            </a:r>
          </a:p>
          <a:p>
            <a:r>
              <a:rPr lang="en-CA" dirty="0"/>
              <a:t>Project Management Plan (Scope Management Plan)</a:t>
            </a:r>
          </a:p>
          <a:p>
            <a:r>
              <a:rPr lang="en-CA" dirty="0"/>
              <a:t>Project documents:</a:t>
            </a:r>
          </a:p>
          <a:p>
            <a:pPr lvl="1"/>
            <a:r>
              <a:rPr lang="en-CA" dirty="0"/>
              <a:t>Requirements documentation</a:t>
            </a:r>
          </a:p>
          <a:p>
            <a:pPr lvl="1"/>
            <a:r>
              <a:rPr lang="en-CA" dirty="0"/>
              <a:t>Risk register</a:t>
            </a:r>
          </a:p>
          <a:p>
            <a:pPr lvl="1"/>
            <a:r>
              <a:rPr lang="en-CA" dirty="0"/>
              <a:t>Assumption log</a:t>
            </a:r>
          </a:p>
          <a:p>
            <a:r>
              <a:rPr lang="en-CA" dirty="0"/>
              <a:t>Enterprise environmental factors</a:t>
            </a:r>
          </a:p>
          <a:p>
            <a:r>
              <a:rPr lang="en-CA" dirty="0"/>
              <a:t>Organizational process assets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5D539-A21A-47B1-9BE8-E0E622B4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18" y="537105"/>
            <a:ext cx="3326518" cy="14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613493"/>
            <a:ext cx="7523747" cy="639574"/>
          </a:xfrm>
        </p:spPr>
        <p:txBody>
          <a:bodyPr/>
          <a:lstStyle/>
          <a:p>
            <a:r>
              <a:rPr lang="en-CA" dirty="0"/>
              <a:t>Define Scope - Tools and Techniques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1047" y="1608666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Expert judgement</a:t>
            </a:r>
          </a:p>
          <a:p>
            <a:r>
              <a:rPr lang="en-CA" dirty="0"/>
              <a:t>Data analysis (alternatives analysis)</a:t>
            </a:r>
          </a:p>
          <a:p>
            <a:r>
              <a:rPr lang="en-CA" dirty="0"/>
              <a:t>Decision making (multi-criteria decision analysis)</a:t>
            </a:r>
          </a:p>
          <a:p>
            <a:r>
              <a:rPr lang="en-CA" dirty="0"/>
              <a:t>Interpersonal and team skills (facilitation)</a:t>
            </a:r>
          </a:p>
          <a:p>
            <a:r>
              <a:rPr lang="en-CA" dirty="0"/>
              <a:t>Product analysis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AC98F-2498-4504-94B7-704A8C08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67" y="4727718"/>
            <a:ext cx="3927748" cy="19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8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78" y="542469"/>
            <a:ext cx="6381023" cy="654353"/>
          </a:xfrm>
        </p:spPr>
        <p:txBody>
          <a:bodyPr>
            <a:normAutofit fontScale="90000"/>
          </a:bodyPr>
          <a:lstStyle/>
          <a:p>
            <a:r>
              <a:rPr lang="en-CA" dirty="0"/>
              <a:t>Contributors to the Scope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95700" y="1486524"/>
            <a:ext cx="7552599" cy="38849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Experts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Forms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Past 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Talk to other project 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The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BC14-D482-4CCA-9EFE-F0C3EAA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5" y="4904429"/>
            <a:ext cx="40481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7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F2820-BDA0-465B-8A48-649E16E3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79" y="3676650"/>
            <a:ext cx="2143125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37" y="300907"/>
            <a:ext cx="6381023" cy="1143000"/>
          </a:xfrm>
        </p:spPr>
        <p:txBody>
          <a:bodyPr/>
          <a:lstStyle/>
          <a:p>
            <a:r>
              <a:rPr lang="en-CA"/>
              <a:t>Define Scope - Outputs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638300"/>
            <a:ext cx="7026442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scope statement</a:t>
            </a:r>
          </a:p>
          <a:p>
            <a:r>
              <a:rPr lang="en-CA" dirty="0"/>
              <a:t>Project document updates</a:t>
            </a:r>
          </a:p>
          <a:p>
            <a:pPr lvl="1"/>
            <a:r>
              <a:rPr lang="en-CA" dirty="0"/>
              <a:t>Assumption log</a:t>
            </a:r>
          </a:p>
          <a:p>
            <a:pPr lvl="1"/>
            <a:r>
              <a:rPr lang="en-CA" dirty="0"/>
              <a:t>Requirements documentation</a:t>
            </a:r>
          </a:p>
          <a:p>
            <a:pPr lvl="1"/>
            <a:r>
              <a:rPr lang="en-CA" dirty="0"/>
              <a:t>Requirements traceability matrix</a:t>
            </a:r>
          </a:p>
          <a:p>
            <a:pPr lvl="1"/>
            <a:r>
              <a:rPr lang="en-CA" dirty="0"/>
              <a:t>Stakeholder register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50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488" y="542469"/>
            <a:ext cx="6381023" cy="654353"/>
          </a:xfrm>
        </p:spPr>
        <p:txBody>
          <a:bodyPr/>
          <a:lstStyle/>
          <a:p>
            <a:r>
              <a:rPr lang="en-CA" dirty="0"/>
              <a:t>Scope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3435" y="1445487"/>
            <a:ext cx="8022000" cy="5299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customer, sponsor, or other stakeholders must be able to read the scope statement and agree to what is being created (and what is NOT being created)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Contains a detailed description of the project and product scope</a:t>
            </a:r>
          </a:p>
          <a:p>
            <a:pPr lvl="1"/>
            <a:r>
              <a:rPr lang="en-CA" i="1" dirty="0"/>
              <a:t>Product scope: </a:t>
            </a:r>
            <a:br>
              <a:rPr lang="en-CA" dirty="0"/>
            </a:br>
            <a:r>
              <a:rPr lang="en-CA" dirty="0"/>
              <a:t>e.g., features, functionality </a:t>
            </a:r>
            <a:br>
              <a:rPr lang="en-CA" dirty="0"/>
            </a:br>
            <a:r>
              <a:rPr lang="en-CA" dirty="0"/>
              <a:t>of deliverables</a:t>
            </a:r>
          </a:p>
          <a:p>
            <a:pPr lvl="1"/>
            <a:r>
              <a:rPr lang="en-CA" i="1" dirty="0"/>
              <a:t>Project scope: </a:t>
            </a:r>
            <a:br>
              <a:rPr lang="en-CA" dirty="0"/>
            </a:br>
            <a:r>
              <a:rPr lang="en-CA" dirty="0"/>
              <a:t>e.g., budget,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61903-B187-4C10-B752-E03E2EA59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7" y="4471987"/>
            <a:ext cx="3552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2" y="650527"/>
            <a:ext cx="6381023" cy="654353"/>
          </a:xfrm>
        </p:spPr>
        <p:txBody>
          <a:bodyPr/>
          <a:lstStyle/>
          <a:p>
            <a:r>
              <a:rPr lang="en-CA" dirty="0"/>
              <a:t>Purpose of the Scope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61113" y="1761822"/>
            <a:ext cx="7552599" cy="45582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Tells you what’s in the project… and what’s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Basis to make future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Common understanding (objectives and  deliverables)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measure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Evaluate change requests against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Jump off point for project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Does not include </a:t>
            </a:r>
            <a:r>
              <a:rPr lang="en-CA" i="1" dirty="0"/>
              <a:t>detailed</a:t>
            </a:r>
            <a:r>
              <a:rPr lang="en-CA" dirty="0"/>
              <a:t> budget/schedule or </a:t>
            </a:r>
            <a:r>
              <a:rPr lang="en-CA" i="1" dirty="0"/>
              <a:t>specific</a:t>
            </a:r>
            <a:r>
              <a:rPr lang="en-CA" dirty="0"/>
              <a:t> work steps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own Arrow 3"/>
          <p:cNvSpPr/>
          <p:nvPr/>
        </p:nvSpPr>
        <p:spPr>
          <a:xfrm rot="2132542">
            <a:off x="7007374" y="2003274"/>
            <a:ext cx="2241090" cy="1420484"/>
          </a:xfrm>
          <a:prstGeom prst="downArrow">
            <a:avLst>
              <a:gd name="adj1" fmla="val 69112"/>
              <a:gd name="adj2" fmla="val 32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Download this Scope Statement template!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40453E-A008-46DB-A430-60A782308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25600"/>
              </p:ext>
            </p:extLst>
          </p:nvPr>
        </p:nvGraphicFramePr>
        <p:xfrm>
          <a:off x="6636970" y="3360459"/>
          <a:ext cx="1358167" cy="114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525" progId="Word.Document.8">
                  <p:embed/>
                </p:oleObj>
              </mc:Choice>
              <mc:Fallback>
                <p:oleObj name="Document" showAsIcon="1" r:id="rId3" imgW="914400" imgH="7715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6970" y="3360459"/>
                        <a:ext cx="1358167" cy="1145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06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488" y="542469"/>
            <a:ext cx="6381023" cy="654353"/>
          </a:xfrm>
        </p:spPr>
        <p:txBody>
          <a:bodyPr/>
          <a:lstStyle/>
          <a:p>
            <a:r>
              <a:rPr lang="en-CA" dirty="0"/>
              <a:t>Scope Statement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3293" y="1400021"/>
            <a:ext cx="7552599" cy="5327802"/>
          </a:xfrm>
        </p:spPr>
        <p:txBody>
          <a:bodyPr/>
          <a:lstStyle/>
          <a:p>
            <a:r>
              <a:rPr lang="en-CA" dirty="0"/>
              <a:t>Generally includes…</a:t>
            </a:r>
          </a:p>
          <a:p>
            <a:pPr lvl="1"/>
            <a:r>
              <a:rPr lang="en-CA" dirty="0"/>
              <a:t>Project objectives (needs and wants)</a:t>
            </a:r>
          </a:p>
          <a:p>
            <a:pPr lvl="1"/>
            <a:r>
              <a:rPr lang="en-CA" dirty="0"/>
              <a:t>Deliverables</a:t>
            </a:r>
          </a:p>
          <a:p>
            <a:pPr lvl="1"/>
            <a:r>
              <a:rPr lang="en-CA" dirty="0"/>
              <a:t>Milestones</a:t>
            </a:r>
          </a:p>
          <a:p>
            <a:pPr lvl="1"/>
            <a:r>
              <a:rPr lang="en-CA" dirty="0"/>
              <a:t>Technical requirements</a:t>
            </a:r>
          </a:p>
          <a:p>
            <a:pPr lvl="1"/>
            <a:r>
              <a:rPr lang="en-CA" dirty="0"/>
              <a:t>Key resources</a:t>
            </a:r>
          </a:p>
          <a:p>
            <a:pPr lvl="1"/>
            <a:r>
              <a:rPr lang="en-CA" dirty="0"/>
              <a:t>Limits and exclusions (project </a:t>
            </a:r>
            <a:br>
              <a:rPr lang="en-CA" dirty="0"/>
            </a:br>
            <a:r>
              <a:rPr lang="en-CA" dirty="0"/>
              <a:t>boundaries)</a:t>
            </a:r>
          </a:p>
          <a:p>
            <a:pPr lvl="1"/>
            <a:r>
              <a:rPr lang="en-CA" dirty="0"/>
              <a:t>Reviews with customer </a:t>
            </a:r>
            <a:br>
              <a:rPr lang="en-CA" dirty="0"/>
            </a:br>
            <a:r>
              <a:rPr lang="en-CA" dirty="0"/>
              <a:t>(acceptance process)</a:t>
            </a:r>
          </a:p>
          <a:p>
            <a:pPr lvl="1"/>
            <a:r>
              <a:rPr lang="en-CA" dirty="0"/>
              <a:t>Assumptions and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83D4-9B29-4946-AFE4-BCDFC056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93" y="4047067"/>
            <a:ext cx="3086681" cy="24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FFDAA-D571-4F91-8473-276F8643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5106887"/>
            <a:ext cx="2085975" cy="158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488" y="228800"/>
            <a:ext cx="6381023" cy="833867"/>
          </a:xfrm>
        </p:spPr>
        <p:txBody>
          <a:bodyPr/>
          <a:lstStyle/>
          <a:p>
            <a:r>
              <a:rPr lang="en-CA" dirty="0"/>
              <a:t>Assumptions? 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4735" y="1078060"/>
            <a:ext cx="8483599" cy="54879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Read this description so that you are clear about the difference between ASSUMPTIONS and CONSTRAINTS: </a:t>
            </a:r>
            <a:r>
              <a:rPr lang="en-C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http://pmstudycircle.com/2012/10/assumptions-and-constraints-in-project-management/</a:t>
            </a:r>
            <a:r>
              <a:rPr lang="en-CA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Examples of assumptions for a construction project:</a:t>
            </a:r>
          </a:p>
          <a:p>
            <a:pPr lvl="1"/>
            <a:r>
              <a:rPr lang="en-CA" sz="2000" dirty="0"/>
              <a:t>Heavy construction equipment will be available</a:t>
            </a:r>
          </a:p>
          <a:p>
            <a:pPr lvl="1"/>
            <a:r>
              <a:rPr lang="en-CA" sz="2000" dirty="0"/>
              <a:t>The weather will be favourable</a:t>
            </a:r>
          </a:p>
          <a:p>
            <a:pPr lvl="1"/>
            <a:r>
              <a:rPr lang="en-CA" sz="2000" dirty="0"/>
              <a:t>We will be able to obtain construction permits in a timely manner (without delays)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Examples of constraints for a construction project: </a:t>
            </a:r>
          </a:p>
          <a:p>
            <a:pPr lvl="1"/>
            <a:r>
              <a:rPr lang="en-CA" sz="2000" dirty="0"/>
              <a:t>Project must be completed before a specified date</a:t>
            </a:r>
          </a:p>
          <a:p>
            <a:pPr lvl="1"/>
            <a:r>
              <a:rPr lang="en-CA" sz="2000" dirty="0"/>
              <a:t>Workers cannot work during the night or while it’s raining</a:t>
            </a:r>
          </a:p>
          <a:p>
            <a:pPr lvl="1"/>
            <a:r>
              <a:rPr lang="en-CA" sz="2000" dirty="0"/>
              <a:t>The project cannot exceed the $2 million budget</a:t>
            </a:r>
          </a:p>
          <a:p>
            <a:pPr lvl="1"/>
            <a:r>
              <a:rPr lang="en-CA" sz="2000" dirty="0"/>
              <a:t>We must use unionized construction workers</a:t>
            </a:r>
          </a:p>
        </p:txBody>
      </p:sp>
    </p:spTree>
    <p:extLst>
      <p:ext uri="{BB962C8B-B14F-4D97-AF65-F5344CB8AC3E}">
        <p14:creationId xmlns:p14="http://schemas.microsoft.com/office/powerpoint/2010/main" val="191192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488" y="228800"/>
            <a:ext cx="6381023" cy="833867"/>
          </a:xfrm>
        </p:spPr>
        <p:txBody>
          <a:bodyPr/>
          <a:lstStyle/>
          <a:p>
            <a:r>
              <a:rPr lang="en-CA" dirty="0"/>
              <a:t>Assumptions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1488" y="1702676"/>
            <a:ext cx="5982431" cy="3996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Video: </a:t>
            </a:r>
            <a:r>
              <a:rPr lang="en-US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Freelance advice: the importance of clarifying assumptions</a:t>
            </a:r>
            <a:endParaRPr lang="en-US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Video: </a:t>
            </a:r>
            <a:r>
              <a:rPr lang="en-US" b="0" i="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Project Assumptions and Constraints - Videocast</a:t>
            </a:r>
            <a:endParaRPr lang="en-US" b="0" i="0" dirty="0">
              <a:effectLst/>
            </a:endParaRPr>
          </a:p>
          <a:p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4AE20-5688-422C-9B1F-D8D8764EA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002" y="4650828"/>
            <a:ext cx="2286655" cy="22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42730" y="1371600"/>
            <a:ext cx="7620000" cy="28438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729" y="1371600"/>
            <a:ext cx="2244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mic Sans MS" panose="030F0702030302020204" pitchFamily="66" charset="0"/>
              </a:rPr>
              <a:t>“Your user requirements include four hundred features”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599" y="1367439"/>
            <a:ext cx="23381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“</a:t>
            </a:r>
            <a:r>
              <a:rPr lang="en-CA" sz="1600" dirty="0">
                <a:latin typeface="Comic Sans MS" panose="030F0702030302020204" pitchFamily="66" charset="0"/>
              </a:rPr>
              <a:t>Do you realize that no human would be able to use a product with that level of complexity?”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6632" y="1510099"/>
            <a:ext cx="192609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latin typeface="Comic Sans MS" panose="030F0702030302020204" pitchFamily="66" charset="0"/>
              </a:rPr>
              <a:t>“Good point. I’d better add “EASY TO USE” to the list”</a:t>
            </a:r>
          </a:p>
        </p:txBody>
      </p:sp>
    </p:spTree>
    <p:extLst>
      <p:ext uri="{BB962C8B-B14F-4D97-AF65-F5344CB8AC3E}">
        <p14:creationId xmlns:p14="http://schemas.microsoft.com/office/powerpoint/2010/main" val="50176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46901" y="1776260"/>
            <a:ext cx="7552599" cy="46783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Collect Requirements -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Define Scope process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4" descr="http://www.project-management-skills.com/image-files/project-scope-stat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8" y="3294529"/>
            <a:ext cx="3533772" cy="226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05" y="6122108"/>
            <a:ext cx="347434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Recall from last few modules (PMBOK 6</a:t>
            </a:r>
            <a:r>
              <a:rPr lang="en-CA" b="1" baseline="30000" dirty="0"/>
              <a:t>th</a:t>
            </a:r>
            <a:r>
              <a:rPr lang="en-CA" b="1" dirty="0"/>
              <a:t> ed., p. 138)…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3" y="806617"/>
            <a:ext cx="7274103" cy="49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133474" y="806617"/>
            <a:ext cx="2662989" cy="22895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4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30" y="237667"/>
            <a:ext cx="7239138" cy="1328124"/>
          </a:xfrm>
        </p:spPr>
        <p:txBody>
          <a:bodyPr>
            <a:normAutofit/>
          </a:bodyPr>
          <a:lstStyle/>
          <a:p>
            <a:r>
              <a:rPr lang="en-CA" dirty="0"/>
              <a:t>Output #1: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 documentation </a:t>
            </a:r>
            <a:r>
              <a:rPr lang="en-CA" dirty="0"/>
              <a:t>(Business Requirements Document - BRD)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46901" y="2534653"/>
            <a:ext cx="7552599" cy="21429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Details the business solution (customer needs)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Gain agreement with 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for communication and understanding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Left Arrow 4"/>
          <p:cNvSpPr/>
          <p:nvPr/>
        </p:nvSpPr>
        <p:spPr>
          <a:xfrm>
            <a:off x="2819400" y="4572000"/>
            <a:ext cx="3429000" cy="12954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Example (modify to suit your project type)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001731"/>
              </p:ext>
            </p:extLst>
          </p:nvPr>
        </p:nvGraphicFramePr>
        <p:xfrm>
          <a:off x="2067338" y="5080218"/>
          <a:ext cx="752061" cy="92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381120" imgH="771525" progId="Excel.Sheet.8">
                  <p:embed/>
                </p:oleObj>
              </mc:Choice>
              <mc:Fallback>
                <p:oleObj name="Worksheet" showAsIcon="1" r:id="rId3" imgW="381120" imgH="7715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7338" y="5080218"/>
                        <a:ext cx="752061" cy="92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BA280E-8C23-439D-B762-42BB273ECD52}"/>
              </a:ext>
            </a:extLst>
          </p:cNvPr>
          <p:cNvSpPr txBox="1"/>
          <p:nvPr/>
        </p:nvSpPr>
        <p:spPr>
          <a:xfrm>
            <a:off x="0" y="6389500"/>
            <a:ext cx="46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Reminder: To access embedded templates, switch to slide editor mode (not slideshow mode) and double click on template icon!</a:t>
            </a:r>
          </a:p>
        </p:txBody>
      </p:sp>
    </p:spTree>
    <p:extLst>
      <p:ext uri="{BB962C8B-B14F-4D97-AF65-F5344CB8AC3E}">
        <p14:creationId xmlns:p14="http://schemas.microsoft.com/office/powerpoint/2010/main" val="29877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0" y="332994"/>
            <a:ext cx="6381023" cy="1143000"/>
          </a:xfrm>
        </p:spPr>
        <p:txBody>
          <a:bodyPr/>
          <a:lstStyle/>
          <a:p>
            <a:r>
              <a:rPr lang="en-CA"/>
              <a:t>Business Requirement Document - Examples</a:t>
            </a:r>
            <a:endParaRPr lang="en-CA" dirty="0"/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5994"/>
            <a:ext cx="4229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8" y="2743200"/>
            <a:ext cx="7086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42" y="405412"/>
            <a:ext cx="8193063" cy="654353"/>
          </a:xfrm>
        </p:spPr>
        <p:txBody>
          <a:bodyPr>
            <a:normAutofit fontScale="90000"/>
          </a:bodyPr>
          <a:lstStyle/>
          <a:p>
            <a:r>
              <a:rPr lang="en-CA" dirty="0"/>
              <a:t>Output #1: Business Requirements Document (BRD)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2441" y="1280589"/>
            <a:ext cx="8193063" cy="5595210"/>
          </a:xfrm>
        </p:spPr>
        <p:txBody>
          <a:bodyPr/>
          <a:lstStyle/>
          <a:p>
            <a:r>
              <a:rPr lang="en-CA" dirty="0"/>
              <a:t>Documenting functional and non-functional requirements…</a:t>
            </a:r>
          </a:p>
          <a:p>
            <a:r>
              <a:rPr lang="en-CA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https://www.youtube.com/watch?v=D6R7njeK-qg</a:t>
            </a:r>
            <a:r>
              <a:rPr lang="en-CA" sz="2000" dirty="0"/>
              <a:t> (functional)</a:t>
            </a:r>
          </a:p>
          <a:p>
            <a:r>
              <a:rPr lang="en-CA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https://www.youtube.com/watch?v=2DwpAyzJrVQ</a:t>
            </a:r>
            <a:r>
              <a:rPr lang="en-CA" sz="2000" dirty="0"/>
              <a:t> (non-functional)</a:t>
            </a:r>
          </a:p>
          <a:p>
            <a:endParaRPr lang="en-CA" dirty="0"/>
          </a:p>
          <a:p>
            <a:r>
              <a:rPr lang="en-CA" dirty="0"/>
              <a:t>Pay attention to how requirements are worded in the videos!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Requirements are brief, clear and concise statements with verbs like “shall” and “will” (not “should”)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Requirements aren’t written as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Requirements must be measurable and clear (especially when writing quantities – no ambiguity like “some” or “a few”)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Don’t combine multiple requirements into one </a:t>
            </a:r>
            <a:br>
              <a:rPr lang="en-CA" sz="2000" dirty="0"/>
            </a:br>
            <a:r>
              <a:rPr lang="en-CA" sz="2000" dirty="0"/>
              <a:t>requirements statement</a:t>
            </a:r>
          </a:p>
          <a:p>
            <a:pPr marL="342900" indent="-34290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064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39" y="869646"/>
            <a:ext cx="7275203" cy="654353"/>
          </a:xfrm>
        </p:spPr>
        <p:txBody>
          <a:bodyPr>
            <a:noAutofit/>
          </a:bodyPr>
          <a:lstStyle/>
          <a:p>
            <a:r>
              <a:rPr lang="en-CA" sz="3200" dirty="0"/>
              <a:t>Output #2: </a:t>
            </a:r>
            <a:r>
              <a:rPr lang="en-CA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  <a:p>
            <a:endParaRPr lang="en-CA"/>
          </a:p>
          <a:p>
            <a:endParaRPr lang="en-CA"/>
          </a:p>
          <a:p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94435"/>
              </p:ext>
            </p:extLst>
          </p:nvPr>
        </p:nvGraphicFramePr>
        <p:xfrm>
          <a:off x="1146901" y="5202201"/>
          <a:ext cx="1535290" cy="129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901" y="5202201"/>
                        <a:ext cx="1535290" cy="1295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Arrow 4"/>
          <p:cNvSpPr/>
          <p:nvPr/>
        </p:nvSpPr>
        <p:spPr>
          <a:xfrm>
            <a:off x="2799595" y="5165558"/>
            <a:ext cx="3429000" cy="12954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Example (modify to suit your project type)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070" y="2073038"/>
            <a:ext cx="8154178" cy="254708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Table used to link requirements to their origin and traces them throughout the project 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Ensures requirements add business value by linking to business/project 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Ensures requirements are completed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0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169" y="869646"/>
            <a:ext cx="6381023" cy="654353"/>
          </a:xfrm>
        </p:spPr>
        <p:txBody>
          <a:bodyPr/>
          <a:lstStyle/>
          <a:p>
            <a:r>
              <a:rPr lang="en-CA" dirty="0"/>
              <a:t>Defining the Project Scope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113C-AAA2-46EB-A0E0-5D376FE5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805516"/>
            <a:ext cx="5664750" cy="44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&quot;/&gt;&lt;property id=&quot;20307&quot; value=&quot;260&quot;/&gt;&lt;/object&gt;&lt;object type=&quot;3&quot; unique_id=&quot;10005&quot;&gt;&lt;property id=&quot;20148&quot; value=&quot;5&quot;/&gt;&lt;property id=&quot;20300&quot; value=&quot;Slide 3 - &amp;quot;Learning Objectives&amp;quot;&quot;/&gt;&lt;property id=&quot;20307&quot; value=&quot;261&quot;/&gt;&lt;/object&gt;&lt;object type=&quot;3&quot; unique_id=&quot;10006&quot;&gt;&lt;property id=&quot;20148&quot; value=&quot;5&quot;/&gt;&lt;property id=&quot;20300&quot; value=&quot;Slide 4&quot;/&gt;&lt;property id=&quot;20307&quot; value=&quot;262&quot;/&gt;&lt;/object&gt;&lt;object type=&quot;3&quot; unique_id=&quot;10007&quot;&gt;&lt;property id=&quot;20148&quot; value=&quot;5&quot;/&gt;&lt;property id=&quot;20300&quot; value=&quot;Slide 5 - &amp;quot;Collect Requirements: Inputs&amp;quot;&quot;/&gt;&lt;property id=&quot;20307&quot; value=&quot;263&quot;/&gt;&lt;/object&gt;&lt;object type=&quot;3&quot; unique_id=&quot;10008&quot;&gt;&lt;property id=&quot;20148&quot; value=&quot;5&quot;/&gt;&lt;property id=&quot;20300&quot; value=&quot;Slide 6 - &amp;quot;Collect Requirements:  Tools and Techniques&amp;quot;&quot;/&gt;&lt;property id=&quot;20307&quot; value=&quot;264&quot;/&gt;&lt;/object&gt;&lt;object type=&quot;3&quot; unique_id=&quot;10009&quot;&gt;&lt;property id=&quot;20148&quot; value=&quot;5&quot;/&gt;&lt;property id=&quot;20300&quot; value=&quot;Slide 7 - &amp;quot;Collect Requirements: Outputs&amp;quot;&quot;/&gt;&lt;property id=&quot;20307&quot; value=&quot;265&quot;/&gt;&lt;/object&gt;&lt;object type=&quot;3&quot; unique_id=&quot;10010&quot;&gt;&lt;property id=&quot;20148&quot; value=&quot;5&quot;/&gt;&lt;property id=&quot;20300&quot; value=&quot;Slide 8 - &amp;quot;Output #1: Business Requirements Document (BRD)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Business Requirement Document - Examples&amp;quot;&quot;/&gt;&lt;property id=&quot;20307&quot; value=&quot;267&quot;/&gt;&lt;/object&gt;&lt;object type=&quot;3&quot; unique_id=&quot;10012&quot;&gt;&lt;property id=&quot;20148&quot; value=&quot;5&quot;/&gt;&lt;property id=&quot;20300&quot; value=&quot;Slide 10 - &amp;quot;Output #1: Business Requirements Document (BRD)&amp;quot;&quot;/&gt;&lt;property id=&quot;20307&quot; value=&quot;268&quot;/&gt;&lt;/object&gt;&lt;object type=&quot;3&quot; unique_id=&quot;10013&quot;&gt;&lt;property id=&quot;20148&quot; value=&quot;5&quot;/&gt;&lt;property id=&quot;20300&quot; value=&quot;Slide 11 - &amp;quot;Output #2: Requirements Traceability Matrix&amp;quot;&quot;/&gt;&lt;property id=&quot;20307&quot; value=&quot;269&quot;/&gt;&lt;/object&gt;&lt;object type=&quot;3&quot; unique_id=&quot;10014&quot;&gt;&lt;property id=&quot;20148&quot; value=&quot;5&quot;/&gt;&lt;property id=&quot;20300&quot; value=&quot;Slide 12 - &amp;quot;Requirements Traceability Matrix&amp;quot;&quot;/&gt;&lt;property id=&quot;20307&quot; value=&quot;270&quot;/&gt;&lt;/object&gt;&lt;object type=&quot;3&quot; unique_id=&quot;10015&quot;&gt;&lt;property id=&quot;20148&quot; value=&quot;5&quot;/&gt;&lt;property id=&quot;20300&quot; value=&quot;Slide 13 - &amp;quot; Requirements Traceability Matrix: Additional Resources (FYI)&amp;quot;&quot;/&gt;&lt;property id=&quot;20307&quot; value=&quot;271&quot;/&gt;&lt;/object&gt;&lt;object type=&quot;3&quot; unique_id=&quot;10016&quot;&gt;&lt;property id=&quot;20148&quot; value=&quot;5&quot;/&gt;&lt;property id=&quot;20300&quot; value=&quot;Slide 14 - &amp;quot;Defining the Project Scope&amp;quot;&quot;/&gt;&lt;property id=&quot;20307&quot; value=&quot;272&quot;/&gt;&lt;/object&gt;&lt;object type=&quot;3&quot; unique_id=&quot;10017&quot;&gt;&lt;property id=&quot;20148&quot; value=&quot;5&quot;/&gt;&lt;property id=&quot;20300&quot; value=&quot;Slide 15&quot;/&gt;&lt;property id=&quot;20307&quot; value=&quot;273&quot;/&gt;&lt;/object&gt;&lt;object type=&quot;3&quot; unique_id=&quot;10018&quot;&gt;&lt;property id=&quot;20148&quot; value=&quot;5&quot;/&gt;&lt;property id=&quot;20300&quot; value=&quot;Slide 16 - &amp;quot;Define Scope - Inputs&amp;quot;&quot;/&gt;&lt;property id=&quot;20307&quot; value=&quot;274&quot;/&gt;&lt;/object&gt;&lt;object type=&quot;3&quot; unique_id=&quot;10019&quot;&gt;&lt;property id=&quot;20148&quot; value=&quot;5&quot;/&gt;&lt;property id=&quot;20300&quot; value=&quot;Slide 17 - &amp;quot;Define Scope - Tools and Techniques&amp;quot;&quot;/&gt;&lt;property id=&quot;20307&quot; value=&quot;275&quot;/&gt;&lt;/object&gt;&lt;object type=&quot;3&quot; unique_id=&quot;10020&quot;&gt;&lt;property id=&quot;20148&quot; value=&quot;5&quot;/&gt;&lt;property id=&quot;20300&quot; value=&quot;Slide 18 - &amp;quot;Define Scope - Outputs&amp;quot;&quot;/&gt;&lt;property id=&quot;20307&quot; value=&quot;276&quot;/&gt;&lt;/object&gt;&lt;object type=&quot;3&quot; unique_id=&quot;10021&quot;&gt;&lt;property id=&quot;20148&quot; value=&quot;5&quot;/&gt;&lt;property id=&quot;20300&quot; value=&quot;Slide 19&quot;/&gt;&lt;property id=&quot;20307&quot; value=&quot;277&quot;/&gt;&lt;/object&gt;&lt;object type=&quot;3&quot; unique_id=&quot;10022&quot;&gt;&lt;property id=&quot;20148&quot; value=&quot;5&quot;/&gt;&lt;property id=&quot;20300&quot; value=&quot;Slide 20 - &amp;quot;Scope Statement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Purpose of the Scope Statement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Purpose of the Scope Statement&amp;quot;&quot;/&gt;&lt;property id=&quot;20307&quot; value=&quot;280&quot;/&gt;&lt;/object&gt;&lt;object type=&quot;3&quot; unique_id=&quot;10025&quot;&gt;&lt;property id=&quot;20148&quot; value=&quot;5&quot;/&gt;&lt;property id=&quot;20300&quot; value=&quot;Slide 23 - &amp;quot;Contributors to the Scope Statement&amp;quot;&quot;/&gt;&lt;property id=&quot;20307&quot; value=&quot;281&quot;/&gt;&lt;/object&gt;&lt;object type=&quot;3&quot; unique_id=&quot;10026&quot;&gt;&lt;property id=&quot;20148&quot; value=&quot;5&quot;/&gt;&lt;property id=&quot;20300&quot; value=&quot;Slide 24 - &amp;quot;Scope Statement Checklist&amp;quot;&quot;/&gt;&lt;property id=&quot;20307&quot; value=&quot;282&quot;/&gt;&lt;/object&gt;&lt;object type=&quot;3&quot; unique_id=&quot;10027&quot;&gt;&lt;property id=&quot;20148&quot; value=&quot;5&quot;/&gt;&lt;property id=&quot;20300&quot; value=&quot;Slide 25 - &amp;quot;Scope Checklist&amp;quot;&quot;/&gt;&lt;property id=&quot;20307&quot; value=&quot;283&quot;/&gt;&lt;/object&gt;&lt;object type=&quot;3&quot; unique_id=&quot;10028&quot;&gt;&lt;property id=&quot;20148&quot; value=&quot;5&quot;/&gt;&lt;property id=&quot;20300&quot; value=&quot;Slide 26 - &amp;quot;Assumptions? Constraints?&amp;quot;&quot;/&gt;&lt;property id=&quot;20307&quot; value=&quot;284&quot;/&gt;&lt;/object&gt;&lt;object type=&quot;3&quot; unique_id=&quot;10029&quot;&gt;&lt;property id=&quot;20148&quot; value=&quot;5&quot;/&gt;&lt;property id=&quot;20300&quot; value=&quot;Slide 27 - &amp;quot;Team Assignment&amp;quot;&quot;/&gt;&lt;property id=&quot;20307&quot; value=&quot;285&quot;/&gt;&lt;/object&gt;&lt;object type=&quot;3&quot; unique_id=&quot;10030&quot;&gt;&lt;property id=&quot;20148&quot; value=&quot;5&quot;/&gt;&lt;property id=&quot;20300&quot; value=&quot;Slide 28 - &amp;quot;Team Assignment - Grading Guidelines&amp;quot;&quot;/&gt;&lt;property id=&quot;20307&quot; value=&quot;286&quot;/&gt;&lt;/object&gt;&lt;object type=&quot;3&quot; unique_id=&quot;10031&quot;&gt;&lt;property id=&quot;20148&quot; value=&quot;5&quot;/&gt;&lt;property id=&quot;20300&quot; value=&quot;Slide 29 - &amp;quot;Assigned Reading&amp;quot;&quot;/&gt;&lt;property id=&quot;20307&quot; value=&quot;287&quot;/&gt;&lt;/object&gt;&lt;object type=&quot;3&quot; unique_id=&quot;10125&quot;&gt;&lt;property id=&quot;20148&quot; value=&quot;5&quot;/&gt;&lt;property id=&quot;20300&quot; value=&quot;Slide 1 - &amp;quot;MGMT 6055 Project Scope &amp;amp; requirements&amp;quot;&quot;/&gt;&lt;property id=&quot;20307&quot; value=&quot;288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1530</TotalTime>
  <Words>1699</Words>
  <Application>Microsoft Office PowerPoint</Application>
  <PresentationFormat>On-screen Show (4:3)</PresentationFormat>
  <Paragraphs>160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Trebuchet MS</vt:lpstr>
      <vt:lpstr>LKSB_PowerPoint_Template</vt:lpstr>
      <vt:lpstr>Worksheet</vt:lpstr>
      <vt:lpstr>Document</vt:lpstr>
      <vt:lpstr>MGMT 6055 Project Scope &amp; requirements</vt:lpstr>
      <vt:lpstr>PowerPoint Presentation</vt:lpstr>
      <vt:lpstr>Learning Objectives</vt:lpstr>
      <vt:lpstr>PowerPoint Presentation</vt:lpstr>
      <vt:lpstr>Output #1: requirements documentation (Business Requirements Document - BRD)</vt:lpstr>
      <vt:lpstr>Business Requirement Document - Examples</vt:lpstr>
      <vt:lpstr>Output #1: Business Requirements Document (BRD)</vt:lpstr>
      <vt:lpstr>Output #2: Requirements Traceability Matrix</vt:lpstr>
      <vt:lpstr>Defining the Project Scope</vt:lpstr>
      <vt:lpstr>PowerPoint Presentation</vt:lpstr>
      <vt:lpstr>Define Scope - Inputs</vt:lpstr>
      <vt:lpstr>Define Scope - Tools and Techniques</vt:lpstr>
      <vt:lpstr>Contributors to the Scope Statement</vt:lpstr>
      <vt:lpstr>Define Scope - Outputs</vt:lpstr>
      <vt:lpstr>Scope Statement</vt:lpstr>
      <vt:lpstr>Purpose of the Scope Statement</vt:lpstr>
      <vt:lpstr>Scope Statement Checklist</vt:lpstr>
      <vt:lpstr>Assumptions? Constraints?</vt:lpstr>
      <vt:lpstr>Assumptions AND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Christine Newton</cp:lastModifiedBy>
  <cp:revision>48</cp:revision>
  <cp:lastPrinted>2015-07-29T13:31:27Z</cp:lastPrinted>
  <dcterms:created xsi:type="dcterms:W3CDTF">2016-07-21T01:47:58Z</dcterms:created>
  <dcterms:modified xsi:type="dcterms:W3CDTF">2023-08-21T05:43:20Z</dcterms:modified>
</cp:coreProperties>
</file>