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6" r:id="rId2"/>
    <p:sldId id="260" r:id="rId3"/>
    <p:sldId id="261" r:id="rId4"/>
    <p:sldId id="262" r:id="rId5"/>
    <p:sldId id="263" r:id="rId6"/>
    <p:sldId id="287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88" r:id="rId16"/>
    <p:sldId id="273" r:id="rId17"/>
    <p:sldId id="274" r:id="rId18"/>
    <p:sldId id="29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1"/>
    <p:restoredTop sz="95345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458" y="156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slides in this PPT file is drawn significantly from PMBOK,</a:t>
            </a:r>
            <a:r>
              <a:rPr lang="en-US" baseline="0"/>
              <a:t> 6th edition, published by PMI (required text for this 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0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PMBOK 6</a:t>
            </a:r>
            <a:r>
              <a:rPr lang="en-US" baseline="30000" dirty="0"/>
              <a:t>th</a:t>
            </a:r>
            <a:r>
              <a:rPr lang="en-US" dirty="0"/>
              <a:t> ed. (PMI), Figure 5-14, p. 160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4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oogle.com/url?sa=i&amp;rct=j&amp;q=&amp;esrc=s&amp;source=images&amp;cd=&amp;cad=rja&amp;uact=8&amp;ved=2ahUKEwiyoLDnhLbaAhWI1IMKHXb4D2oQjRx6BAgAEAU&amp;url=https%3A%2F%2Fwww.pinterest.com%2Fpin%2F71635450295859250%2F&amp;psig=AOvVaw3FV8NWt-OoJNHdXyWQLqm8&amp;ust=1523667195176030</a:t>
            </a:r>
          </a:p>
          <a:p>
            <a:endParaRPr lang="en-US" dirty="0"/>
          </a:p>
          <a:p>
            <a:r>
              <a:rPr lang="en-US" dirty="0"/>
              <a:t>Link for example of planning packages: https://tensix.com/2014/03/some-guidelines-regarding-planning-packages/</a:t>
            </a:r>
          </a:p>
          <a:p>
            <a:r>
              <a:rPr lang="en-US" dirty="0"/>
              <a:t>Another link: https://www.izenbridge.com/blog/what-are-the-differences-between-work-package-and-planning-package/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http://project-pro.us/2010/07/12/benefits-of-a-deliverables-based-wbs/</a:t>
            </a:r>
          </a:p>
          <a:p>
            <a:endParaRPr lang="en-US" dirty="0"/>
          </a:p>
          <a:p>
            <a:r>
              <a:rPr lang="en-US" dirty="0"/>
              <a:t>http://www.pm-primer.com/pmbok-define-activities</a:t>
            </a:r>
          </a:p>
          <a:p>
            <a:endParaRPr lang="en-US" dirty="0"/>
          </a:p>
          <a:p>
            <a:r>
              <a:rPr lang="en-US" dirty="0"/>
              <a:t>http://www.rationalplan.com/projectmanagementblog/work-breakdown-structure-made-easy/</a:t>
            </a:r>
          </a:p>
          <a:p>
            <a:endParaRPr lang="en-US" dirty="0"/>
          </a:p>
          <a:p>
            <a:r>
              <a:rPr lang="en-US" dirty="0"/>
              <a:t>http://pmworldjournal.net/wp-content/uploads/2013/01/pmwj7-feb2013-dash-pmbok-guide-5th-edition-msproject2010-featured-paper.pdf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http://project-pro.us/2010/07/12/benefits-of-a-deliverables-based-wbs/</a:t>
            </a:r>
          </a:p>
          <a:p>
            <a:endParaRPr lang="en-US" dirty="0"/>
          </a:p>
          <a:p>
            <a:r>
              <a:rPr lang="en-US" dirty="0"/>
              <a:t>http://www.pm-primer.com/pmbok-define-activities</a:t>
            </a:r>
          </a:p>
          <a:p>
            <a:endParaRPr lang="en-US" dirty="0"/>
          </a:p>
          <a:p>
            <a:r>
              <a:rPr lang="en-US" dirty="0"/>
              <a:t>http://www.rationalplan.com/projectmanagementblog/work-breakdown-structure-made-easy/</a:t>
            </a:r>
          </a:p>
          <a:p>
            <a:endParaRPr lang="en-US" dirty="0"/>
          </a:p>
          <a:p>
            <a:r>
              <a:rPr lang="en-US" dirty="0"/>
              <a:t>http://pmworldjournal.net/wp-content/uploads/2013/01/pmwj7-feb2013-dash-pmbok-guide-5th-edition-msproject2010-featured-paper.pdf [re: PMBOK</a:t>
            </a:r>
            <a:r>
              <a:rPr lang="en-US" baseline="0" dirty="0"/>
              <a:t> vs MS Project WBS]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Professor D. Hemington</a:t>
            </a:r>
          </a:p>
          <a:p>
            <a:r>
              <a:rPr lang="en-CA" dirty="0"/>
              <a:t>WBS tells us WHAT we’re producing, while</a:t>
            </a:r>
            <a:r>
              <a:rPr lang="en-CA" baseline="0" dirty="0"/>
              <a:t> activities tell us HOW we’re going to produce it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Some organizations use activities in the WBS… .BUT…. For PMBOK purposes (and the certification exams), the WBS is deliverable-oriented. Activities aren’t included in the WBS structure.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 MS Project, activities are assigned a WBS Code to indicate which WBS work package they </a:t>
            </a:r>
            <a:r>
              <a:rPr lang="en-CA" baseline="0"/>
              <a:t>are associated with.</a:t>
            </a:r>
            <a:endParaRPr lang="en-CA" baseline="0" dirty="0"/>
          </a:p>
          <a:p>
            <a:pPr marL="171450" indent="-171450">
              <a:buFontTx/>
              <a:buChar char="-"/>
            </a:pPr>
            <a:endParaRPr lang="en-CA" baseline="0" dirty="0"/>
          </a:p>
          <a:p>
            <a:pPr marL="171450" indent="-171450">
              <a:buFontTx/>
              <a:buChar char="-"/>
            </a:pPr>
            <a:r>
              <a:rPr lang="en-CA" baseline="0" dirty="0"/>
              <a:t>Source: https://www.pmbypm.com/what-is-the-difference-between-work-package-and-activity/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https://www.google.ca/search?q=wbs+control+account&amp;source=lnms&amp;tbm=isch&amp;sa=X&amp;ved=0CAcQ_AUoAWoVChMIl4HKjJf3yAIVV8FjCh2a_Am5&amp;biw=1680&amp;bih=953#imgrc=H_BuToWkWoyvlM%3A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http://www.pm-primer.com/the-pmbok-create-wbs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http://www.slideshare.net/ejlp12/pmp-training-05-project-scope-management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0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http://www.slideshare.net/ejlp12/pmp-training-05-project-scope-management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39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</a:t>
            </a:r>
            <a:r>
              <a:rPr lang="en-US" baseline="0" dirty="0"/>
              <a:t> PMBOK 6</a:t>
            </a:r>
            <a:r>
              <a:rPr lang="en-US" baseline="30000" dirty="0"/>
              <a:t>th</a:t>
            </a:r>
            <a:r>
              <a:rPr lang="en-US" baseline="0" dirty="0"/>
              <a:t> edition, the scope baseline components are expanded to include work packages and planning packages (I’m excluding them in this PPT slide for clarity – work packages and planning packages are components of WBS structures, so I don’t want students to think of them as distinctly separate from the WBS)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9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  <a:r>
              <a:rPr lang="en-US" baseline="0" dirty="0"/>
              <a:t> PMBOK 6</a:t>
            </a:r>
            <a:r>
              <a:rPr lang="en-US" baseline="30000" dirty="0"/>
              <a:t>th</a:t>
            </a:r>
            <a:r>
              <a:rPr lang="en-US" baseline="0" dirty="0"/>
              <a:t> ed. (PMI), p. 156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PMBOK 6</a:t>
            </a:r>
            <a:r>
              <a:rPr lang="en-US" baseline="30000" dirty="0"/>
              <a:t>th</a:t>
            </a:r>
            <a:r>
              <a:rPr lang="en-US" dirty="0"/>
              <a:t> ed. (PMI), Figure</a:t>
            </a:r>
            <a:r>
              <a:rPr lang="en-US" baseline="0" dirty="0"/>
              <a:t> 5-13, pg.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7789-A50A-E743-A30D-079D6154DB19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98FC96-D120-7642-8797-E62AB707996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489253"/>
            <a:ext cx="7374799" cy="67914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371600"/>
            <a:ext cx="7374799" cy="341422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EC81D-3481-0048-93B1-48E5B820EFA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175660-02F0-F148-A23E-3AFE1E1DC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371600" y="25401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pabilityassurance.com/kb/iso-iec-ieee-1528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Lawrence </a:t>
            </a:r>
            <a:r>
              <a:rPr lang="en-US" sz="2000" b="1" dirty="0" err="1"/>
              <a:t>Kinlin</a:t>
            </a:r>
            <a:r>
              <a:rPr lang="en-US" sz="2000" b="1" dirty="0"/>
              <a:t> School of Business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2000" b="1" dirty="0"/>
              <a:t>Module 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48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83" y="490722"/>
            <a:ext cx="8049717" cy="873383"/>
          </a:xfrm>
        </p:spPr>
        <p:txBody>
          <a:bodyPr/>
          <a:lstStyle/>
          <a:p>
            <a:r>
              <a:rPr lang="en-CA" dirty="0"/>
              <a:t>Create WBS - Tools and Techniques (cont’d)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Decomposition</a:t>
            </a:r>
          </a:p>
          <a:p>
            <a:pPr lvl="1"/>
            <a:r>
              <a:rPr lang="en-CA" dirty="0"/>
              <a:t>Breaking the scope and deliverables into a hierarchy of increasingly smaller chunks of work</a:t>
            </a:r>
          </a:p>
          <a:p>
            <a:pPr lvl="1"/>
            <a:r>
              <a:rPr lang="en-CA" dirty="0"/>
              <a:t>Assigning identification codes (</a:t>
            </a:r>
            <a:r>
              <a:rPr lang="en-CA" i="1" dirty="0"/>
              <a:t>WBS codes</a:t>
            </a:r>
            <a:r>
              <a:rPr lang="en-CA" dirty="0"/>
              <a:t>) to each component at each level</a:t>
            </a:r>
          </a:p>
          <a:p>
            <a:pPr lvl="1"/>
            <a:r>
              <a:rPr lang="en-CA" dirty="0"/>
              <a:t>Lowest level of the WBS (smallest unit of work) consist of </a:t>
            </a:r>
            <a:r>
              <a:rPr lang="en-CA" i="1" dirty="0"/>
              <a:t>work packages</a:t>
            </a:r>
          </a:p>
          <a:p>
            <a:pPr lvl="1"/>
            <a:r>
              <a:rPr lang="en-CA" i="1" dirty="0"/>
              <a:t>Work package:</a:t>
            </a:r>
            <a:r>
              <a:rPr lang="en-CA" dirty="0"/>
              <a:t>  the lowest level of the WBS for which cost and duration can be estimated and managed</a:t>
            </a:r>
            <a:endParaRPr lang="en-CA" i="1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673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9"/>
          <a:stretch/>
        </p:blipFill>
        <p:spPr bwMode="auto">
          <a:xfrm>
            <a:off x="228600" y="1656410"/>
            <a:ext cx="8743950" cy="48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6900" y="74120"/>
            <a:ext cx="6381023" cy="1143000"/>
          </a:xfrm>
        </p:spPr>
        <p:txBody>
          <a:bodyPr/>
          <a:lstStyle/>
          <a:p>
            <a:r>
              <a:rPr lang="en-CA"/>
              <a:t>WBS Organized by Project Phase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2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9"/>
          <a:stretch/>
        </p:blipFill>
        <p:spPr bwMode="auto">
          <a:xfrm>
            <a:off x="916413" y="1588782"/>
            <a:ext cx="7922787" cy="50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6900" y="339442"/>
            <a:ext cx="6381023" cy="1143000"/>
          </a:xfrm>
        </p:spPr>
        <p:txBody>
          <a:bodyPr/>
          <a:lstStyle/>
          <a:p>
            <a:r>
              <a:rPr lang="en-CA"/>
              <a:t>WBS Organized by Major Deliverables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040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WBS Example</a:t>
            </a:r>
          </a:p>
        </p:txBody>
      </p:sp>
      <p:pic>
        <p:nvPicPr>
          <p:cNvPr id="9218" name="Picture 2" descr="http://home.snc.edu/eliotelfner/333/pictures/Wb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0120"/>
            <a:ext cx="914017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xplosion 1 2"/>
          <p:cNvSpPr/>
          <p:nvPr/>
        </p:nvSpPr>
        <p:spPr>
          <a:xfrm>
            <a:off x="4302176" y="89108"/>
            <a:ext cx="4811843" cy="2893102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complete! We need to add a branch for “Project Management” deliverables! (PMBOK)</a:t>
            </a:r>
          </a:p>
        </p:txBody>
      </p:sp>
    </p:spTree>
    <p:extLst>
      <p:ext uri="{BB962C8B-B14F-4D97-AF65-F5344CB8AC3E}">
        <p14:creationId xmlns:p14="http://schemas.microsoft.com/office/powerpoint/2010/main" val="87413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482600"/>
            <a:ext cx="7692300" cy="686633"/>
          </a:xfrm>
        </p:spPr>
        <p:txBody>
          <a:bodyPr/>
          <a:lstStyle/>
          <a:p>
            <a:r>
              <a:rPr lang="en-CA" dirty="0"/>
              <a:t>Tips and Guidelines for Creating the WBS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499016"/>
            <a:ext cx="8610600" cy="535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If you decompose too much, it is inefficient to manage</a:t>
            </a:r>
          </a:p>
          <a:p>
            <a:r>
              <a:rPr lang="en-CA" sz="2800" dirty="0"/>
              <a:t>All of the work packages, combined, make up the entire scope of the project </a:t>
            </a:r>
            <a:r>
              <a:rPr lang="en-CA" sz="2800" i="1" dirty="0"/>
              <a:t>(the “100 percent rule”)</a:t>
            </a:r>
          </a:p>
          <a:p>
            <a:r>
              <a:rPr lang="en-CA" sz="2800" dirty="0"/>
              <a:t>WBS structures consist of deliverables, NOT TASKS OR ACTIVITIES (use nouns, not verbs)</a:t>
            </a:r>
          </a:p>
          <a:p>
            <a:r>
              <a:rPr lang="en-CA" sz="2800" dirty="0"/>
              <a:t>WBS should also include project management work</a:t>
            </a:r>
          </a:p>
          <a:p>
            <a:pPr marL="0" indent="0">
              <a:buNone/>
            </a:pPr>
            <a:endParaRPr lang="en-CA" i="1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35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482600"/>
            <a:ext cx="7692300" cy="686633"/>
          </a:xfrm>
        </p:spPr>
        <p:txBody>
          <a:bodyPr/>
          <a:lstStyle/>
          <a:p>
            <a:r>
              <a:rPr lang="en-CA" dirty="0"/>
              <a:t>Tips and Guidelines for Creating the WBS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364103"/>
            <a:ext cx="8300803" cy="549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i="1" dirty="0"/>
              <a:t>Rolling wave planning</a:t>
            </a:r>
            <a:r>
              <a:rPr lang="en-CA" sz="2800" dirty="0"/>
              <a:t>: You might not have enough information to decompose some deliverables at the start of the project – some decomposition may be undertaken as the project goes along and information becomes known. </a:t>
            </a:r>
          </a:p>
          <a:p>
            <a:r>
              <a:rPr lang="en-CA" sz="2800" i="1" dirty="0"/>
              <a:t>Planning packages </a:t>
            </a:r>
            <a:r>
              <a:rPr lang="en-CA" sz="2800" dirty="0"/>
              <a:t>are WBS components that haven’t been decomposed to work packages yet (because of a lack of detailed information).</a:t>
            </a:r>
          </a:p>
          <a:p>
            <a:endParaRPr lang="en-CA" i="1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41" y="5312262"/>
            <a:ext cx="2526778" cy="137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91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27" y="1070127"/>
            <a:ext cx="7374799" cy="679147"/>
          </a:xfrm>
        </p:spPr>
        <p:txBody>
          <a:bodyPr>
            <a:normAutofit fontScale="90000"/>
          </a:bodyPr>
          <a:lstStyle/>
          <a:p>
            <a:r>
              <a:rPr lang="en-CA" dirty="0"/>
              <a:t>Don’t be tempted to create the WBS as an activity-oriented structure</a:t>
            </a:r>
          </a:p>
        </p:txBody>
      </p:sp>
      <p:pic>
        <p:nvPicPr>
          <p:cNvPr id="17410" name="Picture 2" descr="C:\Users\c_newton801\AppData\Local\Microsoft\Windows\Temporary Internet Files\Content.IE5\55MC9B2K\Israeli_Stop_Sig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3" y="2286000"/>
            <a:ext cx="174490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c_newton801\AppData\Local\Microsoft\Windows\Temporary Internet Files\Content.IE5\YXMKJCOT\Patience,_please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4533700"/>
            <a:ext cx="2743466" cy="20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4038600"/>
            <a:ext cx="571473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Activities will be defined in the “Project Time Management” processes (Define Activities, Sequence Activities, Estimate Activity Resources, etc.)… using the WBS as a basis</a:t>
            </a:r>
          </a:p>
        </p:txBody>
      </p:sp>
    </p:spTree>
    <p:extLst>
      <p:ext uri="{BB962C8B-B14F-4D97-AF65-F5344CB8AC3E}">
        <p14:creationId xmlns:p14="http://schemas.microsoft.com/office/powerpoint/2010/main" val="20515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C:\Users\c_newton801\AppData\Local\Microsoft\Windows\Temporary Internet Files\Content.IE5\2GSQVDPY\ms_project_logo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5334000"/>
            <a:ext cx="2302330" cy="10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08200" y="1371600"/>
            <a:ext cx="6413500" cy="3414220"/>
          </a:xfrm>
        </p:spPr>
        <p:txBody>
          <a:bodyPr/>
          <a:lstStyle/>
          <a:p>
            <a:pPr algn="ctr"/>
            <a:r>
              <a:rPr lang="en-CA" dirty="0"/>
              <a:t>If you’ve used Microsoft Project software before, you might be confused about the WBS we’ve learned here and the list of Tasks that you create in MS Project.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solidFill>
                  <a:srgbClr val="C00000"/>
                </a:solidFill>
              </a:rPr>
              <a:t>How does the PMBOK WBS relate to </a:t>
            </a:r>
            <a:br>
              <a:rPr lang="en-CA" dirty="0">
                <a:solidFill>
                  <a:srgbClr val="C00000"/>
                </a:solidFill>
              </a:rPr>
            </a:br>
            <a:r>
              <a:rPr lang="en-CA" dirty="0">
                <a:solidFill>
                  <a:srgbClr val="C00000"/>
                </a:solidFill>
              </a:rPr>
              <a:t>MS Project?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 Work Package in PMBOK can be considered equivalent to a </a:t>
            </a:r>
            <a:br>
              <a:rPr lang="en-CA" dirty="0"/>
            </a:br>
            <a:r>
              <a:rPr lang="en-CA" dirty="0"/>
              <a:t>Summary Task in MS Project.</a:t>
            </a:r>
          </a:p>
        </p:txBody>
      </p:sp>
      <p:pic>
        <p:nvPicPr>
          <p:cNvPr id="18434" name="Picture 2" descr="C:\Users\c_newton801\AppData\Local\Microsoft\Windows\Temporary Internet Files\Content.IE5\2GSQVDPY\Confusion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6" y="3352800"/>
            <a:ext cx="1223164" cy="13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c_newton801\AppData\Local\Microsoft\Windows\Temporary Internet Files\Content.IE5\YXMKJCOT\time%20out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8" y="13716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1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67" y="3878913"/>
            <a:ext cx="4116333" cy="1213787"/>
          </a:xfrm>
        </p:spPr>
        <p:txBody>
          <a:bodyPr>
            <a:normAutofit fontScale="90000"/>
          </a:bodyPr>
          <a:lstStyle/>
          <a:p>
            <a:r>
              <a:rPr lang="en-CA" dirty="0"/>
              <a:t>Hierarchical WBS </a:t>
            </a:r>
            <a:r>
              <a:rPr lang="en-CA" i="1" dirty="0"/>
              <a:t>with Activities</a:t>
            </a:r>
            <a:r>
              <a:rPr lang="en-CA" dirty="0"/>
              <a:t> - Comparison in 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8" y="802806"/>
            <a:ext cx="5809571" cy="2422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-3366"/>
          <a:stretch/>
        </p:blipFill>
        <p:spPr>
          <a:xfrm>
            <a:off x="5715000" y="2845358"/>
            <a:ext cx="3340100" cy="38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340820"/>
            <a:ext cx="6381023" cy="1143000"/>
          </a:xfrm>
        </p:spPr>
        <p:txBody>
          <a:bodyPr/>
          <a:lstStyle/>
          <a:p>
            <a:r>
              <a:rPr lang="en-CA"/>
              <a:t>Control Account (CA)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7526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 CA is a  management control point – scope, budget, cost and schedule data are measured and tracked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Each work package is assigned to a control 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More than one work package can belong to a CA </a:t>
            </a:r>
            <a:r>
              <a:rPr lang="en-CA" sz="2400" dirty="0"/>
              <a:t>(but a work package cannot belong to two or more CAs)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CAs may be placed at different points on </a:t>
            </a:r>
            <a:br>
              <a:rPr lang="en-CA" dirty="0"/>
            </a:br>
            <a:r>
              <a:rPr lang="en-CA" dirty="0"/>
              <a:t>the WBS (e.g., at the top of each branch system</a:t>
            </a:r>
            <a:br>
              <a:rPr lang="en-CA" dirty="0"/>
            </a:br>
            <a:r>
              <a:rPr lang="en-CA" dirty="0"/>
              <a:t>in the WBS)</a:t>
            </a:r>
          </a:p>
          <a:p>
            <a:pPr lvl="1"/>
            <a:endParaRPr lang="en-CA" sz="2400" dirty="0"/>
          </a:p>
          <a:p>
            <a:endParaRPr lang="en-CA" i="1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ambertconsultinggroup.com/images/cartoon_plan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544"/>
            <a:ext cx="9144000" cy="69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1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482755"/>
            <a:ext cx="6381023" cy="1143000"/>
          </a:xfrm>
        </p:spPr>
        <p:txBody>
          <a:bodyPr/>
          <a:lstStyle/>
          <a:p>
            <a:r>
              <a:rPr lang="en-CA"/>
              <a:t>Control Account (CA)</a:t>
            </a:r>
            <a:endParaRPr lang="en-C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041"/>
            <a:ext cx="8229600" cy="36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3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224707"/>
            <a:ext cx="6381023" cy="1143000"/>
          </a:xfrm>
        </p:spPr>
        <p:txBody>
          <a:bodyPr/>
          <a:lstStyle/>
          <a:p>
            <a:r>
              <a:rPr lang="en-CA"/>
              <a:t>WBS Dictionary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4478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 document that provides detailed deliverable, activity, and scheduling information for each component in the WBS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WBS Dictionary may include the following details:</a:t>
            </a:r>
          </a:p>
          <a:p>
            <a:pPr lvl="2"/>
            <a:r>
              <a:rPr lang="en-CA" sz="2000" dirty="0"/>
              <a:t>WBS Code identifier</a:t>
            </a:r>
          </a:p>
          <a:p>
            <a:pPr lvl="2"/>
            <a:r>
              <a:rPr lang="en-CA" sz="2000" dirty="0"/>
              <a:t>Description of work</a:t>
            </a:r>
          </a:p>
          <a:p>
            <a:pPr lvl="2"/>
            <a:r>
              <a:rPr lang="en-CA" sz="2000" dirty="0"/>
              <a:t>Assumptions/constraints</a:t>
            </a:r>
          </a:p>
          <a:p>
            <a:pPr lvl="2"/>
            <a:r>
              <a:rPr lang="en-CA" sz="2000" dirty="0"/>
              <a:t>Responsible organization</a:t>
            </a:r>
          </a:p>
          <a:p>
            <a:pPr lvl="2"/>
            <a:r>
              <a:rPr lang="en-CA" sz="2000" dirty="0"/>
              <a:t>Schedule milestones</a:t>
            </a:r>
          </a:p>
          <a:p>
            <a:pPr lvl="2"/>
            <a:r>
              <a:rPr lang="en-CA" sz="2000" dirty="0"/>
              <a:t>Resources required</a:t>
            </a:r>
          </a:p>
          <a:p>
            <a:pPr lvl="2"/>
            <a:r>
              <a:rPr lang="en-CA" sz="2000" dirty="0"/>
              <a:t>Cost estimates</a:t>
            </a:r>
          </a:p>
          <a:p>
            <a:pPr lvl="2"/>
            <a:r>
              <a:rPr lang="en-CA" sz="2000" dirty="0"/>
              <a:t>Quality requirements</a:t>
            </a:r>
          </a:p>
          <a:p>
            <a:pPr lvl="2"/>
            <a:r>
              <a:rPr lang="en-CA" sz="2000" dirty="0"/>
              <a:t>Acceptance criteria</a:t>
            </a:r>
          </a:p>
          <a:p>
            <a:endParaRPr lang="en-CA" i="1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4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3954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6901" y="106204"/>
            <a:ext cx="6381023" cy="1143000"/>
          </a:xfrm>
        </p:spPr>
        <p:txBody>
          <a:bodyPr/>
          <a:lstStyle/>
          <a:p>
            <a:r>
              <a:rPr lang="en-CA"/>
              <a:t>Sample WBS Dictionary Entry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182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0" y="1023132"/>
            <a:ext cx="5413329" cy="56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6115" y="-252109"/>
            <a:ext cx="7333421" cy="1143000"/>
          </a:xfrm>
        </p:spPr>
        <p:txBody>
          <a:bodyPr/>
          <a:lstStyle/>
          <a:p>
            <a:r>
              <a:rPr lang="en-CA"/>
              <a:t>Another Sample WBS Dictionary Entry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638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9100"/>
            <a:ext cx="8458200" cy="35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76396" y="342181"/>
            <a:ext cx="6381023" cy="1143000"/>
          </a:xfrm>
        </p:spPr>
        <p:txBody>
          <a:bodyPr/>
          <a:lstStyle/>
          <a:p>
            <a:r>
              <a:rPr lang="en-CA"/>
              <a:t>Another Sample WBS Dictionary Entry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017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300907"/>
            <a:ext cx="6381023" cy="1143000"/>
          </a:xfrm>
        </p:spPr>
        <p:txBody>
          <a:bodyPr/>
          <a:lstStyle/>
          <a:p>
            <a:r>
              <a:rPr lang="en-CA"/>
              <a:t>Create WBS - Outputs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Scope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baseline</a:t>
            </a:r>
          </a:p>
          <a:p>
            <a:pPr lvl="1"/>
            <a:r>
              <a:rPr lang="en-CA" dirty="0"/>
              <a:t>Scope statement</a:t>
            </a:r>
          </a:p>
          <a:p>
            <a:pPr lvl="1"/>
            <a:r>
              <a:rPr lang="en-CA" dirty="0"/>
              <a:t>WBS</a:t>
            </a:r>
          </a:p>
          <a:p>
            <a:pPr lvl="1"/>
            <a:r>
              <a:rPr lang="en-CA" dirty="0"/>
              <a:t>WBS dictionary</a:t>
            </a:r>
          </a:p>
          <a:p>
            <a:r>
              <a:rPr lang="en-CA" dirty="0"/>
              <a:t>Project documents updates</a:t>
            </a:r>
          </a:p>
          <a:p>
            <a:pPr lvl="1"/>
            <a:r>
              <a:rPr lang="en-CA" dirty="0"/>
              <a:t>E.g., creating the WBS may lead to changes in requirements documentation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1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340820"/>
            <a:ext cx="6381023" cy="1143000"/>
          </a:xfrm>
        </p:spPr>
        <p:txBody>
          <a:bodyPr/>
          <a:lstStyle/>
          <a:p>
            <a:r>
              <a:rPr lang="en-CA"/>
              <a:t>Project Baseline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An approved plan for a project, plus or minus approved changes  </a:t>
            </a:r>
          </a:p>
          <a:p>
            <a:r>
              <a:rPr lang="en-CA" dirty="0"/>
              <a:t>It is compared to actual performance to determine if performance is within acceptable variance thresholds</a:t>
            </a:r>
          </a:p>
          <a:p>
            <a:r>
              <a:rPr lang="en-CA" dirty="0"/>
              <a:t>Consists of schedule, cost performance and </a:t>
            </a:r>
            <a:r>
              <a:rPr lang="en-CA" i="1" dirty="0"/>
              <a:t>scope baseline</a:t>
            </a:r>
          </a:p>
          <a:p>
            <a:r>
              <a:rPr lang="en-CA" dirty="0"/>
              <a:t>A snapshot of the project on day zero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46901" y="2032000"/>
            <a:ext cx="7374799" cy="2753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Create 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Project Baseline</a:t>
            </a:r>
          </a:p>
          <a:p>
            <a:pPr lvl="1"/>
            <a:r>
              <a:rPr lang="en-CA" dirty="0"/>
              <a:t>Schedule, cost, and scope baselines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901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Create Work Breakdown Structure</a:t>
            </a:r>
            <a:endParaRPr lang="en-CA" dirty="0"/>
          </a:p>
        </p:txBody>
      </p:sp>
      <p:pic>
        <p:nvPicPr>
          <p:cNvPr id="9218" name="Picture 2" descr="http://xtmotion.net/wp-content/uploads/2010/09/web-strategy-300x2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8"/>
            <a:ext cx="5334000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5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584201"/>
            <a:ext cx="6381023" cy="1143000"/>
          </a:xfrm>
        </p:spPr>
        <p:txBody>
          <a:bodyPr/>
          <a:lstStyle/>
          <a:p>
            <a:r>
              <a:rPr lang="en-CA" dirty="0"/>
              <a:t>Create Work Breakdown Structure (WBS)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81201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Subdividing project deliverables into smaller, more manageable components</a:t>
            </a:r>
          </a:p>
          <a:p>
            <a:r>
              <a:rPr lang="en-CA" dirty="0"/>
              <a:t>Deliverable-oriented hierarchical decomposition of the work</a:t>
            </a:r>
          </a:p>
          <a:p>
            <a:r>
              <a:rPr lang="en-CA" dirty="0"/>
              <a:t>Defines the total work of the project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53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18" y="126593"/>
            <a:ext cx="61245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6177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PMBOK (6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), pg. 130</a:t>
            </a:r>
          </a:p>
        </p:txBody>
      </p:sp>
      <p:sp>
        <p:nvSpPr>
          <p:cNvPr id="5" name="Oval 4"/>
          <p:cNvSpPr/>
          <p:nvPr/>
        </p:nvSpPr>
        <p:spPr>
          <a:xfrm>
            <a:off x="2857500" y="3006735"/>
            <a:ext cx="2209800" cy="3200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Create WBS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" y="1641810"/>
            <a:ext cx="8532142" cy="305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9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86" y="601959"/>
            <a:ext cx="6381023" cy="479831"/>
          </a:xfrm>
        </p:spPr>
        <p:txBody>
          <a:bodyPr/>
          <a:lstStyle/>
          <a:p>
            <a:r>
              <a:rPr lang="en-CA" dirty="0"/>
              <a:t>Create WBS - Inputs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651411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500" b="1" dirty="0"/>
              <a:t>Project Management Plan</a:t>
            </a:r>
          </a:p>
          <a:p>
            <a:pPr lvl="1"/>
            <a:r>
              <a:rPr lang="en-CA" sz="4500" b="1" dirty="0"/>
              <a:t>Scope Management Plan </a:t>
            </a:r>
            <a:r>
              <a:rPr lang="en-CA" sz="3600" b="1" dirty="0"/>
              <a:t>(</a:t>
            </a:r>
            <a:r>
              <a:rPr lang="en-CA" sz="3600" dirty="0"/>
              <a:t>how to create the WBS, how it will be maintained/ approved)</a:t>
            </a:r>
          </a:p>
          <a:p>
            <a:r>
              <a:rPr lang="en-CA" sz="4500" b="1" dirty="0"/>
              <a:t>Project documents</a:t>
            </a:r>
          </a:p>
          <a:p>
            <a:pPr lvl="1"/>
            <a:r>
              <a:rPr lang="en-CA" sz="4500" b="1" dirty="0"/>
              <a:t>Scope statement </a:t>
            </a:r>
            <a:r>
              <a:rPr lang="en-CA" sz="3600" dirty="0"/>
              <a:t>(what’s in/ what’s out)</a:t>
            </a:r>
          </a:p>
          <a:p>
            <a:pPr lvl="1"/>
            <a:r>
              <a:rPr lang="en-CA" sz="4500" b="1" dirty="0"/>
              <a:t>Requirements documentation </a:t>
            </a:r>
            <a:r>
              <a:rPr lang="en-CA" sz="3600" dirty="0"/>
              <a:t>(what needs to be produced)</a:t>
            </a:r>
          </a:p>
          <a:p>
            <a:r>
              <a:rPr lang="en-CA" sz="4500" b="1" dirty="0"/>
              <a:t>Enterprise environmental factors</a:t>
            </a:r>
          </a:p>
          <a:p>
            <a:pPr lvl="1"/>
            <a:r>
              <a:rPr lang="en-CA" sz="3600" dirty="0"/>
              <a:t>E.g., industry-specific WBS standards (such as </a:t>
            </a:r>
            <a:r>
              <a:rPr lang="en-CA" sz="3600" dirty="0">
                <a:hlinkClick r:id="rId3"/>
              </a:rPr>
              <a:t>ISO/IEC 15288 </a:t>
            </a:r>
            <a:r>
              <a:rPr lang="en-CA" sz="3600" dirty="0"/>
              <a:t>on Systems Engineering – System Life Cycle Processes)</a:t>
            </a:r>
          </a:p>
          <a:p>
            <a:r>
              <a:rPr lang="en-CA" sz="4500" b="1" dirty="0"/>
              <a:t>Organizational process assets</a:t>
            </a:r>
          </a:p>
          <a:p>
            <a:pPr lvl="1"/>
            <a:r>
              <a:rPr lang="en-CA" sz="3600" dirty="0"/>
              <a:t>E.g., previous project files and lessons learned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140651" y="5583520"/>
            <a:ext cx="18811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This link is FYI – you won’t be tested on the contents of this  web site!</a:t>
            </a:r>
          </a:p>
        </p:txBody>
      </p:sp>
      <p:sp>
        <p:nvSpPr>
          <p:cNvPr id="5" name="Down Arrow 4"/>
          <p:cNvSpPr/>
          <p:nvPr/>
        </p:nvSpPr>
        <p:spPr>
          <a:xfrm rot="9859034">
            <a:off x="7662171" y="5050824"/>
            <a:ext cx="601257" cy="459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613493"/>
            <a:ext cx="6381023" cy="720632"/>
          </a:xfrm>
        </p:spPr>
        <p:txBody>
          <a:bodyPr/>
          <a:lstStyle/>
          <a:p>
            <a:r>
              <a:rPr lang="en-CA" dirty="0"/>
              <a:t>Create WBS - Tools and Techniques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66407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Expert judgement</a:t>
            </a:r>
          </a:p>
          <a:p>
            <a:pPr lvl="1"/>
            <a:r>
              <a:rPr lang="en-CA" dirty="0"/>
              <a:t>Individuals who have technical expertise or previous experience with similar projects</a:t>
            </a:r>
          </a:p>
          <a:p>
            <a:pPr lvl="1"/>
            <a:r>
              <a:rPr lang="en-CA" dirty="0"/>
              <a:t>Different approaches may be used</a:t>
            </a:r>
          </a:p>
          <a:p>
            <a:pPr lvl="2"/>
            <a:r>
              <a:rPr lang="en-CA" dirty="0"/>
              <a:t>Using pre-existing organizational templates</a:t>
            </a:r>
          </a:p>
          <a:p>
            <a:pPr lvl="2"/>
            <a:r>
              <a:rPr lang="en-CA" dirty="0"/>
              <a:t>Top-down approach for creating WBS</a:t>
            </a:r>
          </a:p>
          <a:p>
            <a:pPr lvl="2"/>
            <a:r>
              <a:rPr lang="en-CA" dirty="0"/>
              <a:t>Bottom-up approach when integrating </a:t>
            </a:r>
            <a:br>
              <a:rPr lang="en-CA" dirty="0"/>
            </a:br>
            <a:r>
              <a:rPr lang="en-CA" dirty="0"/>
              <a:t>sub-components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73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&quot;/&gt;&lt;property id=&quot;20307&quot; value=&quot;260&quot;/&gt;&lt;/object&gt;&lt;object type=&quot;3&quot; unique_id=&quot;10005&quot;&gt;&lt;property id=&quot;20148&quot; value=&quot;5&quot;/&gt;&lt;property id=&quot;20300&quot; value=&quot;Slide 3 - &amp;quot;Week 9 Learning Objectives&amp;quot;&quot;/&gt;&lt;property id=&quot;20307&quot; value=&quot;261&quot;/&gt;&lt;/object&gt;&lt;object type=&quot;3&quot; unique_id=&quot;10006&quot;&gt;&lt;property id=&quot;20148&quot; value=&quot;5&quot;/&gt;&lt;property id=&quot;20300&quot; value=&quot;Slide 4 - &amp;quot;Create Work Breakdown Structure&amp;quot;&quot;/&gt;&lt;property id=&quot;20307&quot; value=&quot;262&quot;/&gt;&lt;/object&gt;&lt;object type=&quot;3&quot; unique_id=&quot;10007&quot;&gt;&lt;property id=&quot;20148&quot; value=&quot;5&quot;/&gt;&lt;property id=&quot;20300&quot; value=&quot;Slide 5 - &amp;quot;Create Work Breakdown Structure (WBS)&amp;quot;&quot;/&gt;&lt;property id=&quot;20307&quot; value=&quot;263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 - &amp;quot;Create WBS&amp;quot;&quot;/&gt;&lt;property id=&quot;20307&quot; value=&quot;265&quot;/&gt;&lt;/object&gt;&lt;object type=&quot;3&quot; unique_id=&quot;10010&quot;&gt;&lt;property id=&quot;20148&quot; value=&quot;5&quot;/&gt;&lt;property id=&quot;20300&quot; value=&quot;Slide 8 - &amp;quot;Create WBS - Inputs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Create WBS - Tools and Techniques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Create WBS - Tools and Techniques (cont’d)&amp;quot;&quot;/&gt;&lt;property id=&quot;20307&quot; value=&quot;268&quot;/&gt;&lt;/object&gt;&lt;object type=&quot;3&quot; unique_id=&quot;10013&quot;&gt;&lt;property id=&quot;20148&quot; value=&quot;5&quot;/&gt;&lt;property id=&quot;20300&quot; value=&quot;Slide 11 - &amp;quot;WBS Organized by Project Phase&amp;quot;&quot;/&gt;&lt;property id=&quot;20307&quot; value=&quot;269&quot;/&gt;&lt;/object&gt;&lt;object type=&quot;3&quot; unique_id=&quot;10014&quot;&gt;&lt;property id=&quot;20148&quot; value=&quot;5&quot;/&gt;&lt;property id=&quot;20300&quot; value=&quot;Slide 12 - &amp;quot;WBS Organized by Major Deliverables&amp;quot;&quot;/&gt;&lt;property id=&quot;20307&quot; value=&quot;270&quot;/&gt;&lt;/object&gt;&lt;object type=&quot;3&quot; unique_id=&quot;10015&quot;&gt;&lt;property id=&quot;20148&quot; value=&quot;5&quot;/&gt;&lt;property id=&quot;20300&quot; value=&quot;Slide 13 - &amp;quot;WBS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Tips and Guidelines for  Creating the WBS&amp;quot;&quot;/&gt;&lt;property id=&quot;20307&quot; value=&quot;272&quot;/&gt;&lt;/object&gt;&lt;object type=&quot;3&quot; unique_id=&quot;10017&quot;&gt;&lt;property id=&quot;20148&quot; value=&quot;5&quot;/&gt;&lt;property id=&quot;20300&quot; value=&quot;Slide 15 - &amp;quot;Don’t be tempted to create the WBS as an activity-oriented structure&amp;quot;&quot;/&gt;&lt;property id=&quot;20307&quot; value=&quot;273&quot;/&gt;&lt;/object&gt;&lt;object type=&quot;3&quot; unique_id=&quot;10018&quot;&gt;&lt;property id=&quot;20148&quot; value=&quot;5&quot;/&gt;&lt;property id=&quot;20300&quot; value=&quot;Slide 16&quot;/&gt;&lt;property id=&quot;20307&quot; value=&quot;274&quot;/&gt;&lt;/object&gt;&lt;object type=&quot;3&quot; unique_id=&quot;10019&quot;&gt;&lt;property id=&quot;20148&quot; value=&quot;5&quot;/&gt;&lt;property id=&quot;20300&quot; value=&quot;Slide 17 - &amp;quot;Control Account (CA)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Control Account (CA)&amp;quot;&quot;/&gt;&lt;property id=&quot;20307&quot; value=&quot;276&quot;/&gt;&lt;/object&gt;&lt;object type=&quot;3&quot; unique_id=&quot;10021&quot;&gt;&lt;property id=&quot;20148&quot; value=&quot;5&quot;/&gt;&lt;property id=&quot;20300&quot; value=&quot;Slide 19 - &amp;quot;WBS Dictionary&amp;quot;&quot;/&gt;&lt;property id=&quot;20307&quot; value=&quot;277&quot;/&gt;&lt;/object&gt;&lt;object type=&quot;3&quot; unique_id=&quot;10022&quot;&gt;&lt;property id=&quot;20148&quot; value=&quot;5&quot;/&gt;&lt;property id=&quot;20300&quot; value=&quot;Slide 20 - &amp;quot;Sample WBS Dictionary Entry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Another Sample WBS Dictionary Entry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Another Sample WBS Dictionary Entry&amp;quot;&quot;/&gt;&lt;property id=&quot;20307&quot; value=&quot;280&quot;/&gt;&lt;/object&gt;&lt;object type=&quot;3&quot; unique_id=&quot;10025&quot;&gt;&lt;property id=&quot;20148&quot; value=&quot;5&quot;/&gt;&lt;property id=&quot;20300&quot; value=&quot;Slide 23 - &amp;quot;Create WBS - Outputs&amp;quot;&quot;/&gt;&lt;property id=&quot;20307&quot; value=&quot;281&quot;/&gt;&lt;/object&gt;&lt;object type=&quot;3&quot; unique_id=&quot;10026&quot;&gt;&lt;property id=&quot;20148&quot; value=&quot;5&quot;/&gt;&lt;property id=&quot;20300&quot; value=&quot;Slide 24 - &amp;quot;Project Baseline&amp;quot;&quot;/&gt;&lt;property id=&quot;20307&quot; value=&quot;282&quot;/&gt;&lt;/object&gt;&lt;object type=&quot;3&quot; unique_id=&quot;10027&quot;&gt;&lt;property id=&quot;20148&quot; value=&quot;5&quot;/&gt;&lt;property id=&quot;20300&quot; value=&quot;Slide 25 - &amp;quot;Activities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Scope Baseline Assignment (worth 15%)&amp;quot;&quot;/&gt;&lt;property id=&quot;20307&quot; value=&quot;284&quot;/&gt;&lt;/object&gt;&lt;object type=&quot;3&quot; unique_id=&quot;10029&quot;&gt;&lt;property id=&quot;20148&quot; value=&quot;5&quot;/&gt;&lt;property id=&quot;20300&quot; value=&quot;Slide 27 - &amp;quot;Scope Baseline Assignment (Choose one)&amp;quot;&quot;/&gt;&lt;property id=&quot;20307&quot; value=&quot;285&quot;/&gt;&lt;/object&gt;&lt;object type=&quot;3&quot; unique_id=&quot;10117&quot;&gt;&lt;property id=&quot;20148&quot; value=&quot;5&quot;/&gt;&lt;property id=&quot;20300&quot; value=&quot;Slide 1 - &amp;quot;MGMT 6055 Project Scope &amp;amp; requirements&amp;quot;&quot;/&gt;&lt;property id=&quot;20307&quot; value=&quot;286&quot;/&gt;&lt;/object&gt;&lt;/object&gt;&lt;object type=&quot;8&quot; unique_id=&quot;1005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1574</TotalTime>
  <Words>1315</Words>
  <Application>Microsoft Office PowerPoint</Application>
  <PresentationFormat>On-screen Show (4:3)</PresentationFormat>
  <Paragraphs>163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LKSB_PowerPoint_Template</vt:lpstr>
      <vt:lpstr>MGMT 6055 Project Scope &amp; requirements</vt:lpstr>
      <vt:lpstr>PowerPoint Presentation</vt:lpstr>
      <vt:lpstr>Learning Objectives</vt:lpstr>
      <vt:lpstr>Create Work Breakdown Structure</vt:lpstr>
      <vt:lpstr>Create Work Breakdown Structure (WBS)</vt:lpstr>
      <vt:lpstr>PowerPoint Presentation</vt:lpstr>
      <vt:lpstr>Create WBS</vt:lpstr>
      <vt:lpstr>Create WBS - Inputs</vt:lpstr>
      <vt:lpstr>Create WBS - Tools and Techniques </vt:lpstr>
      <vt:lpstr>Create WBS - Tools and Techniques (cont’d)</vt:lpstr>
      <vt:lpstr>WBS Organized by Project Phase</vt:lpstr>
      <vt:lpstr>WBS Organized by Major Deliverables</vt:lpstr>
      <vt:lpstr>WBS Example</vt:lpstr>
      <vt:lpstr>Tips and Guidelines for Creating the WBS</vt:lpstr>
      <vt:lpstr>Tips and Guidelines for Creating the WBS</vt:lpstr>
      <vt:lpstr>Don’t be tempted to create the WBS as an activity-oriented structure</vt:lpstr>
      <vt:lpstr>PowerPoint Presentation</vt:lpstr>
      <vt:lpstr>Hierarchical WBS with Activities - Comparison in MS Project</vt:lpstr>
      <vt:lpstr>Control Account (CA)</vt:lpstr>
      <vt:lpstr>Control Account (CA)</vt:lpstr>
      <vt:lpstr>WBS Dictionary</vt:lpstr>
      <vt:lpstr>Sample WBS Dictionary Entry</vt:lpstr>
      <vt:lpstr>Another Sample WBS Dictionary Entry</vt:lpstr>
      <vt:lpstr>Another Sample WBS Dictionary Entry</vt:lpstr>
      <vt:lpstr>Create WBS - Outputs</vt:lpstr>
      <vt:lpstr>Project 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44</cp:revision>
  <cp:lastPrinted>2015-07-29T13:31:27Z</cp:lastPrinted>
  <dcterms:created xsi:type="dcterms:W3CDTF">2016-07-21T01:47:58Z</dcterms:created>
  <dcterms:modified xsi:type="dcterms:W3CDTF">2023-08-21T05:50:06Z</dcterms:modified>
</cp:coreProperties>
</file>