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4" r:id="rId6"/>
    <p:sldId id="263" r:id="rId7"/>
    <p:sldId id="269" r:id="rId8"/>
    <p:sldId id="270" r:id="rId9"/>
    <p:sldId id="271" r:id="rId10"/>
    <p:sldId id="272" r:id="rId11"/>
    <p:sldId id="276" r:id="rId12"/>
    <p:sldId id="273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105E-C003-4A89-958A-61373AF43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BF300-13E0-4441-955B-56E67C759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223F9-44DF-43C1-A133-0397C584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D1E8-E3F2-4DF5-8C30-7AD142841D9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62D91-5CC5-4CCF-BB42-3C93BD8D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503D8-E540-49BE-99A6-DD62BDD2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37C-F9E6-4334-A869-F677F0755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8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F5F4-CDCD-42B0-8F6A-B705A5F61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89DF4-11EA-42C2-9D98-C9B9A7C04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9527-EA7F-421D-A110-353E8893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D1E8-E3F2-4DF5-8C30-7AD142841D9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3E537-6F6B-44F1-84EF-B986071C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D94D-C714-4FE6-BE0B-B388CB72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37C-F9E6-4334-A869-F677F0755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3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11626D-AB71-42C6-A89B-FF0BBAEC4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7C2B5-1794-43F4-9DAC-FE2B36E87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EFE61-16DA-4E6D-9BAB-86F7CDB2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D1E8-E3F2-4DF5-8C30-7AD142841D9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4379D-5C41-4E7F-A699-1C9EE72C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4F061-B608-429A-9C87-56D53831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37C-F9E6-4334-A869-F677F0755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3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C784-24D7-4B1C-B0D3-28954F25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B277-A61A-4EFB-8989-C5D24E43E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406B7-4607-4C52-BB48-7535F660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D1E8-E3F2-4DF5-8C30-7AD142841D9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194FF-61E9-48F3-A15D-042F2E74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DBD4F-F89D-4A51-B737-5B9CF98F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37C-F9E6-4334-A869-F677F0755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9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D8A4-528A-403E-AA9F-09D5E0DE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1F3A9-936B-448E-9F6E-9313EFA36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8EAB2-7557-497F-9D20-658D76BF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D1E8-E3F2-4DF5-8C30-7AD142841D9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E13C1-09E6-4F6E-84DF-0366986D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A715D-38D3-4092-81CE-C6D05FB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37C-F9E6-4334-A869-F677F0755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D380-11D1-4A7C-BBB7-EFF2CB0C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18CA-9E15-45FC-AD3E-CE4CCC354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3F32B-D30C-4DE9-A416-E88B48DD0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BB67B-54B4-4485-82E9-D80DB46F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D1E8-E3F2-4DF5-8C30-7AD142841D9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7BF86-9487-4425-B66A-A2B4299C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48110-358F-42CB-BC4C-F7A7CAD5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37C-F9E6-4334-A869-F677F0755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2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20B2-28C2-4C75-90B9-F57C70C5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2FAAB-2BD6-4BEA-93BA-25DE47B87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B704F-7FC8-4C25-B473-7EE83E13E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47B07-4B7F-4DFB-BCE8-3D2BBAAA9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A6DFA-B669-4FFA-9A56-B7731BB6E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605A8-F58C-4227-8A0A-D533C85E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D1E8-E3F2-4DF5-8C30-7AD142841D9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D9DFF-AC73-46DE-B3F8-034745D9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37A7E3-B315-4D29-BE44-29CF026E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37C-F9E6-4334-A869-F677F0755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2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759E-949E-42A0-B2A8-C4B1A05B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FB6AE-FD62-406C-A381-221D7EC4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D1E8-E3F2-4DF5-8C30-7AD142841D9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6E35F-62AD-4A14-BB8D-1FA1DDA5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21D39-3F8E-4606-B63E-C673F882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37C-F9E6-4334-A869-F677F0755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0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93DD2-7A71-4E8B-9509-003CF190A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D1E8-E3F2-4DF5-8C30-7AD142841D9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D2049-C830-4D1B-B352-3C1F04F4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BB814-D0CA-4B0D-B3E5-0A3D9F2A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37C-F9E6-4334-A869-F677F0755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8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E7F2-4B2E-4D1B-92C5-6E339F316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84AD0-1EB1-410B-ADD0-A3E726D93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02A05-445C-46C3-9A31-08BA26C95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DCFD4-FB9F-4BBD-99BE-4EE4E88A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D1E8-E3F2-4DF5-8C30-7AD142841D9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3FABA-B81A-4E69-A201-87E72011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F5C39-D223-44DC-96F3-F4440C36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37C-F9E6-4334-A869-F677F0755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2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735A-3C0E-4D8E-BF5C-014E4F458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FA443F-1A4D-4468-A6AF-15BF053B1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C1679-B41F-4735-BC08-2E43C5612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82ECE-2001-4B55-8515-F5FCA8FC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D1E8-E3F2-4DF5-8C30-7AD142841D9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17B45-1C5B-4F75-A6EA-E7B7B804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9C842-F9FF-412B-81E5-3664AC85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37C-F9E6-4334-A869-F677F0755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0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AA36F-1DD7-4098-9D0A-10A8B9CF3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F48A2-4DB4-4AD0-B489-7B4C36530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8F796-4995-44FF-8E83-2F3C5308F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FD1E8-E3F2-4DF5-8C30-7AD142841D9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D61C6-FAFB-4577-9F0E-2D69A5685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7D52C-8980-4EEC-87D4-F0809838F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537C-F9E6-4334-A869-F677F0755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0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7A1DC-30E2-4E90-9BCF-7D28563D1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6440" y="884684"/>
            <a:ext cx="5939120" cy="427736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Comparison of MapReduce </a:t>
            </a:r>
            <a:br>
              <a:rPr lang="en-US" b="1" dirty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r>
              <a:rPr lang="en-US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&amp; </a:t>
            </a:r>
            <a:br>
              <a:rPr lang="en-US" b="1" dirty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r>
              <a:rPr lang="en-US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Apache 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8957F-F7AB-49F4-8821-3F2F150A3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5679063"/>
            <a:ext cx="5561938" cy="1534587"/>
          </a:xfrm>
        </p:spPr>
        <p:txBody>
          <a:bodyPr>
            <a:normAutofit/>
          </a:bodyPr>
          <a:lstStyle/>
          <a:p>
            <a:r>
              <a:rPr lang="en-US"/>
              <a:t>Gihari Epage -  248221G</a:t>
            </a:r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84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D8DC0-0B7C-49E7-8D6F-E8A81B70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 rtl="0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5400" b="1" i="0" u="none" strike="noStrike" baseline="0" dirty="0">
                <a:solidFill>
                  <a:srgbClr val="002060"/>
                </a:solidFill>
                <a:effectLst/>
              </a:rPr>
              <a:t>Query Execution Results – Security Delay</a:t>
            </a:r>
            <a:endParaRPr lang="en-US" sz="5400" dirty="0">
              <a:solidFill>
                <a:srgbClr val="002060"/>
              </a:solidFill>
            </a:endParaRP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oogle Shape;106;p19" title="Chart">
            <a:extLst>
              <a:ext uri="{FF2B5EF4-FFF2-40B4-BE49-F238E27FC236}">
                <a16:creationId xmlns:a16="http://schemas.microsoft.com/office/drawing/2014/main" id="{F1E7A286-37F8-42F8-A3F2-80FC5305072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81915" y="1984070"/>
            <a:ext cx="6343365" cy="4609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3185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D8DC0-0B7C-49E7-8D6F-E8A81B70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pPr algn="ctr" rtl="0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4500" b="1" i="0" u="none" strike="noStrike" baseline="0" dirty="0">
                <a:solidFill>
                  <a:srgbClr val="002060"/>
                </a:solidFill>
                <a:effectLst/>
              </a:rPr>
              <a:t>Query Execution Results – Hadoop vs Spark</a:t>
            </a:r>
            <a:endParaRPr lang="en-US" sz="4500" dirty="0">
              <a:solidFill>
                <a:srgbClr val="002060"/>
              </a:solidFill>
            </a:endParaRP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oogle Shape;107;p19" title="Chart">
            <a:extLst>
              <a:ext uri="{FF2B5EF4-FFF2-40B4-BE49-F238E27FC236}">
                <a16:creationId xmlns:a16="http://schemas.microsoft.com/office/drawing/2014/main" id="{C6B113D0-6D07-49CA-A552-3330AF278EA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60030" y="1941438"/>
            <a:ext cx="6871940" cy="47438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587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ED644-19A9-47B7-B66B-379400449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+mn-lt"/>
              </a:rPr>
              <a:t>Hadoop MapReduce vs Apache Spark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146BF4-81FA-4A78-A1A4-18CC00B9F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686262"/>
              </p:ext>
            </p:extLst>
          </p:nvPr>
        </p:nvGraphicFramePr>
        <p:xfrm>
          <a:off x="390525" y="2055813"/>
          <a:ext cx="11534775" cy="46556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6971">
                  <a:extLst>
                    <a:ext uri="{9D8B030D-6E8A-4147-A177-3AD203B41FA5}">
                      <a16:colId xmlns:a16="http://schemas.microsoft.com/office/drawing/2014/main" val="952965869"/>
                    </a:ext>
                  </a:extLst>
                </a:gridCol>
                <a:gridCol w="4246973">
                  <a:extLst>
                    <a:ext uri="{9D8B030D-6E8A-4147-A177-3AD203B41FA5}">
                      <a16:colId xmlns:a16="http://schemas.microsoft.com/office/drawing/2014/main" val="3056731728"/>
                    </a:ext>
                  </a:extLst>
                </a:gridCol>
                <a:gridCol w="4560831">
                  <a:extLst>
                    <a:ext uri="{9D8B030D-6E8A-4147-A177-3AD203B41FA5}">
                      <a16:colId xmlns:a16="http://schemas.microsoft.com/office/drawing/2014/main" val="1056052905"/>
                    </a:ext>
                  </a:extLst>
                </a:gridCol>
              </a:tblGrid>
              <a:tr h="8626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 dirty="0"/>
                        <a:t>Hadoop MapReduce</a:t>
                      </a:r>
                      <a:endParaRPr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 dirty="0"/>
                        <a:t>Apache Spark</a:t>
                      </a:r>
                      <a:endParaRPr sz="28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007552738"/>
                  </a:ext>
                </a:extLst>
              </a:tr>
              <a:tr h="17817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 dirty="0"/>
                        <a:t>Performance</a:t>
                      </a:r>
                      <a:endParaRPr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/>
                        <a:t>Generally slow as it performs operations on the disk.</a:t>
                      </a:r>
                      <a:br>
                        <a:rPr lang="en" sz="2200" dirty="0"/>
                      </a:br>
                      <a:r>
                        <a:rPr lang="en" sz="2200" dirty="0"/>
                        <a:t>Cannot deliver near real-time analytics from the data.</a:t>
                      </a:r>
                      <a:endParaRPr sz="2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Runs x100 faster in-memory and x10 faster on disk.</a:t>
                      </a:r>
                      <a:br>
                        <a:rPr lang="en" sz="2200"/>
                      </a:br>
                      <a:r>
                        <a:rPr lang="en" sz="2200"/>
                        <a:t>If spark runs on YARN with other resource demanding services, can be degradations</a:t>
                      </a:r>
                      <a:endParaRPr sz="2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237849524"/>
                  </a:ext>
                </a:extLst>
              </a:tr>
              <a:tr h="19337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 dirty="0"/>
                        <a:t>Ease of Use</a:t>
                      </a:r>
                      <a:endParaRPr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/>
                        <a:t>Complex to use has there is no interactive mode and need to handle low level APIs to process the data.</a:t>
                      </a:r>
                      <a:endParaRPr sz="2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/>
                        <a:t>Supports user-friendly APIs for different languages and has interactive mode and provide feedback for queries and actions</a:t>
                      </a:r>
                      <a:endParaRPr sz="2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103117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777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95B7FC-DFCB-4027-BDB7-48A3E0378268}"/>
              </a:ext>
            </a:extLst>
          </p:cNvPr>
          <p:cNvSpPr txBox="1"/>
          <p:nvPr/>
        </p:nvSpPr>
        <p:spPr>
          <a:xfrm>
            <a:off x="1804988" y="1442172"/>
            <a:ext cx="8582025" cy="2177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kern="1200" dirty="0">
                <a:solidFill>
                  <a:schemeClr val="tx1"/>
                </a:solidFill>
                <a:ea typeface="+mj-ea"/>
                <a:cs typeface="+mj-cs"/>
              </a:rPr>
              <a:t>Thank You!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8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95C0E-5DD7-4C5C-B185-9988C2F5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57" y="591344"/>
            <a:ext cx="3739758" cy="5585619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  <a:latin typeface="+mn-lt"/>
              </a:rPr>
              <a:t>What is MapReduce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 descr="A diagram of a map&#10;&#10;Description automatically generated">
            <a:extLst>
              <a:ext uri="{FF2B5EF4-FFF2-40B4-BE49-F238E27FC236}">
                <a16:creationId xmlns:a16="http://schemas.microsoft.com/office/drawing/2014/main" id="{899DDBAE-4F5B-4138-8297-85CCEFAAB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9" r="220"/>
          <a:stretch/>
        </p:blipFill>
        <p:spPr>
          <a:xfrm>
            <a:off x="4534071" y="2655973"/>
            <a:ext cx="7260773" cy="2668502"/>
          </a:xfrm>
          <a:prstGeom prst="snip1Rect">
            <a:avLst>
              <a:gd name="adj" fmla="val 39180"/>
            </a:avLst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B1443A-62A0-4574-87CC-6D97DCE7C7FA}"/>
              </a:ext>
            </a:extLst>
          </p:cNvPr>
          <p:cNvSpPr txBox="1"/>
          <p:nvPr/>
        </p:nvSpPr>
        <p:spPr>
          <a:xfrm>
            <a:off x="4534072" y="755233"/>
            <a:ext cx="744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MapReduce is a programming model used for efficient processing in parallel over large data-sets in a distributed manner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70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95C0E-5DD7-4C5C-B185-9988C2F5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FFFF"/>
                </a:solidFill>
                <a:latin typeface="+mn-lt"/>
              </a:rPr>
              <a:t>What is Apache Spark</a:t>
            </a:r>
          </a:p>
        </p:txBody>
      </p:sp>
      <p:pic>
        <p:nvPicPr>
          <p:cNvPr id="1028" name="Picture 4" descr="What is Spark? - Introduction to Apache Spark and Analytics - AWS">
            <a:extLst>
              <a:ext uri="{FF2B5EF4-FFF2-40B4-BE49-F238E27FC236}">
                <a16:creationId xmlns:a16="http://schemas.microsoft.com/office/drawing/2014/main" id="{FFCC6211-9750-4379-8282-1BCF7ADD10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659" y="2807681"/>
            <a:ext cx="6711950" cy="318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1443A-62A0-4574-87CC-6D97DCE7C7FA}"/>
              </a:ext>
            </a:extLst>
          </p:cNvPr>
          <p:cNvSpPr txBox="1"/>
          <p:nvPr/>
        </p:nvSpPr>
        <p:spPr>
          <a:xfrm>
            <a:off x="4455445" y="367320"/>
            <a:ext cx="74483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Apache Spark is a distributed and computing data processing framework for big data analytics.</a:t>
            </a:r>
            <a:endParaRPr lang="en-US" sz="24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  <a:latin typeface="source-serif-pro"/>
              </a:rPr>
              <a:t>I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nbuilt feature “in-memory” which increases the data processing speed to maintain a wide range of corporate workload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66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95C0E-5DD7-4C5C-B185-9988C2F5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8800" b="1" kern="1200" dirty="0">
                <a:solidFill>
                  <a:srgbClr val="002060"/>
                </a:solidFill>
                <a:latin typeface="+mn-lt"/>
                <a:ea typeface="+mj-ea"/>
                <a:cs typeface="+mj-cs"/>
              </a:rPr>
              <a:t>Demo</a:t>
            </a:r>
          </a:p>
        </p:txBody>
      </p:sp>
      <p:sp>
        <p:nvSpPr>
          <p:cNvPr id="105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95C0E-5DD7-4C5C-B185-9988C2F5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8800" b="1" kern="1200" dirty="0">
                <a:solidFill>
                  <a:srgbClr val="002060"/>
                </a:solidFill>
                <a:latin typeface="+mn-lt"/>
                <a:ea typeface="+mj-ea"/>
                <a:cs typeface="+mj-cs"/>
              </a:rPr>
              <a:t>Results</a:t>
            </a:r>
          </a:p>
        </p:txBody>
      </p:sp>
      <p:sp>
        <p:nvSpPr>
          <p:cNvPr id="105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1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D8DC0-0B7C-49E7-8D6F-E8A81B70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 rtl="0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5400" b="1" i="0" u="none" strike="noStrike" baseline="0" dirty="0">
                <a:solidFill>
                  <a:srgbClr val="002060"/>
                </a:solidFill>
                <a:effectLst/>
              </a:rPr>
              <a:t>Query Execution Results – Carrier Delay</a:t>
            </a:r>
            <a:endParaRPr lang="en-US" sz="5400" dirty="0">
              <a:solidFill>
                <a:srgbClr val="002060"/>
              </a:solidFill>
            </a:endParaRP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oogle Shape;94;p17" title="Chart">
            <a:extLst>
              <a:ext uri="{FF2B5EF4-FFF2-40B4-BE49-F238E27FC236}">
                <a16:creationId xmlns:a16="http://schemas.microsoft.com/office/drawing/2014/main" id="{993FFAA2-D95D-4CED-B331-17A7BBCAAC1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95500" y="2055813"/>
            <a:ext cx="7391400" cy="4583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64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D8DC0-0B7C-49E7-8D6F-E8A81B70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 rtl="0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5400" b="1" i="0" u="none" strike="noStrike" baseline="0" dirty="0">
                <a:solidFill>
                  <a:srgbClr val="002060"/>
                </a:solidFill>
                <a:effectLst/>
              </a:rPr>
              <a:t>Query Execution Results – NAS Delay</a:t>
            </a:r>
            <a:endParaRPr lang="en-US" sz="5400" dirty="0">
              <a:solidFill>
                <a:srgbClr val="002060"/>
              </a:solidFill>
            </a:endParaRP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oogle Shape;95;p17" title="Chart">
            <a:extLst>
              <a:ext uri="{FF2B5EF4-FFF2-40B4-BE49-F238E27FC236}">
                <a16:creationId xmlns:a16="http://schemas.microsoft.com/office/drawing/2014/main" id="{66F03595-07E5-4274-9995-A583F96066C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51361" y="1952837"/>
            <a:ext cx="7286230" cy="47972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885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D8DC0-0B7C-49E7-8D6F-E8A81B70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 rtl="0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5400" b="1" i="0" u="none" strike="noStrike" baseline="0" dirty="0">
                <a:solidFill>
                  <a:srgbClr val="002060"/>
                </a:solidFill>
                <a:effectLst/>
              </a:rPr>
              <a:t>Query Execution Results – Weather Delay</a:t>
            </a:r>
            <a:endParaRPr lang="en-US" sz="5400" dirty="0">
              <a:solidFill>
                <a:srgbClr val="002060"/>
              </a:solidFill>
            </a:endParaRP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oogle Shape;100;p18" title="Chart">
            <a:extLst>
              <a:ext uri="{FF2B5EF4-FFF2-40B4-BE49-F238E27FC236}">
                <a16:creationId xmlns:a16="http://schemas.microsoft.com/office/drawing/2014/main" id="{F8D2BB21-3B99-4621-A700-2D161BE6D2D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86990" y="1864500"/>
            <a:ext cx="6954850" cy="48309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130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D8DC0-0B7C-49E7-8D6F-E8A81B70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 rtl="0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5400" b="1" i="0" u="none" strike="noStrike" baseline="0" dirty="0">
                <a:solidFill>
                  <a:srgbClr val="002060"/>
                </a:solidFill>
                <a:effectLst/>
              </a:rPr>
              <a:t>Query Execution Results – Aircraft Delay</a:t>
            </a:r>
            <a:endParaRPr lang="en-US" sz="5400" dirty="0">
              <a:solidFill>
                <a:srgbClr val="002060"/>
              </a:solidFill>
            </a:endParaRP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01;p18" title="Chart">
            <a:extLst>
              <a:ext uri="{FF2B5EF4-FFF2-40B4-BE49-F238E27FC236}">
                <a16:creationId xmlns:a16="http://schemas.microsoft.com/office/drawing/2014/main" id="{D3527B71-797A-4AD2-A068-BB61A18E572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93574" y="1908871"/>
            <a:ext cx="7331145" cy="4735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100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211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source-serif-pro</vt:lpstr>
      <vt:lpstr>Office Theme</vt:lpstr>
      <vt:lpstr>Comparison of MapReduce  &amp;  Apache Spark</vt:lpstr>
      <vt:lpstr>What is MapReduce</vt:lpstr>
      <vt:lpstr>What is Apache Spark</vt:lpstr>
      <vt:lpstr> Demo</vt:lpstr>
      <vt:lpstr> Results</vt:lpstr>
      <vt:lpstr>Query Execution Results – Carrier Delay</vt:lpstr>
      <vt:lpstr>Query Execution Results – NAS Delay</vt:lpstr>
      <vt:lpstr>Query Execution Results – Weather Delay</vt:lpstr>
      <vt:lpstr>Query Execution Results – Aircraft Delay</vt:lpstr>
      <vt:lpstr>Query Execution Results – Security Delay</vt:lpstr>
      <vt:lpstr>Query Execution Results – Hadoop vs Spark</vt:lpstr>
      <vt:lpstr>Hadoop MapReduce vs Apache Spark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MapReduce  &amp;  Apache Spark</dc:title>
  <dc:creator>Epage, Gihari</dc:creator>
  <cp:lastModifiedBy>Epage, Gihari</cp:lastModifiedBy>
  <cp:revision>3</cp:revision>
  <dcterms:created xsi:type="dcterms:W3CDTF">2024-03-04T14:06:45Z</dcterms:created>
  <dcterms:modified xsi:type="dcterms:W3CDTF">2024-03-04T16:24:16Z</dcterms:modified>
</cp:coreProperties>
</file>