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5" r:id="rId2"/>
    <p:sldId id="256" r:id="rId3"/>
    <p:sldId id="377" r:id="rId4"/>
    <p:sldId id="379" r:id="rId5"/>
    <p:sldId id="378" r:id="rId6"/>
    <p:sldId id="380" r:id="rId7"/>
    <p:sldId id="385" r:id="rId8"/>
    <p:sldId id="388" r:id="rId9"/>
    <p:sldId id="389" r:id="rId10"/>
    <p:sldId id="390" r:id="rId11"/>
    <p:sldId id="391" r:id="rId12"/>
    <p:sldId id="374" r:id="rId13"/>
    <p:sldId id="373" r:id="rId14"/>
    <p:sldId id="382" r:id="rId15"/>
    <p:sldId id="384" r:id="rId16"/>
    <p:sldId id="383" r:id="rId17"/>
    <p:sldId id="393" r:id="rId18"/>
    <p:sldId id="358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3" autoAdjust="0"/>
    <p:restoredTop sz="98746" autoAdjust="0"/>
  </p:normalViewPr>
  <p:slideViewPr>
    <p:cSldViewPr>
      <p:cViewPr varScale="1">
        <p:scale>
          <a:sx n="73" d="100"/>
          <a:sy n="73" d="100"/>
        </p:scale>
        <p:origin x="130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BDA2A-26C0-4732-B209-403B6437C638}" type="datetimeFigureOut">
              <a:rPr lang="pt-BR" smtClean="0"/>
              <a:pPr/>
              <a:t>28/07/2021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8EB34-74D2-44BF-A3ED-22295490F65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3050-4C83-4194-BE52-C2F4530BB1E0}" type="datetime1">
              <a:rPr lang="pt-BR" smtClean="0"/>
              <a:pPr/>
              <a:t>28/07/2021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D4F8-0EF8-4073-A1E1-A2EE82258ED5}" type="datetime1">
              <a:rPr lang="pt-BR" smtClean="0"/>
              <a:pPr/>
              <a:t>28/07/2021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94FD-4CD4-465F-B2EC-398BEE227210}" type="datetime1">
              <a:rPr lang="pt-BR" smtClean="0"/>
              <a:pPr/>
              <a:t>28/07/2021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3C72073-BB39-4C48-B163-A92B1579A8FD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7D95-CD9F-4CD7-B1DC-FB18F31E7600}" type="datetime1">
              <a:rPr lang="pt-BR" smtClean="0"/>
              <a:pPr/>
              <a:t>28/07/2021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D543-6F69-45C2-B46B-5C6C40E7E824}" type="datetime1">
              <a:rPr lang="pt-BR" smtClean="0"/>
              <a:pPr/>
              <a:t>28/07/2021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A860-03EB-4D8B-878B-D3846CBECCCB}" type="datetime1">
              <a:rPr lang="pt-BR" smtClean="0"/>
              <a:pPr/>
              <a:t>28/07/2021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0E30-2595-4591-A83C-042284B39F98}" type="datetime1">
              <a:rPr lang="pt-BR" smtClean="0"/>
              <a:pPr/>
              <a:t>28/07/2021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7390-C83A-4CA0-8633-73B965490B9E}" type="datetime1">
              <a:rPr lang="pt-BR" smtClean="0"/>
              <a:pPr/>
              <a:t>28/07/2021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B822-6A28-4483-A95D-76A170C3FA74}" type="datetime1">
              <a:rPr lang="pt-BR" smtClean="0"/>
              <a:pPr/>
              <a:t>28/07/2021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EC5E-ED60-47E2-8301-A34011F4D409}" type="datetime1">
              <a:rPr lang="pt-BR" smtClean="0"/>
              <a:pPr/>
              <a:t>28/07/2021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3CA1-C0D7-4A2A-9191-360219124461}" type="datetime1">
              <a:rPr lang="pt-BR" smtClean="0"/>
              <a:pPr/>
              <a:t>28/07/2021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9BDA1-F50F-4691-BCD3-A6842B7751C0}" type="datetime1">
              <a:rPr lang="pt-BR" smtClean="0"/>
              <a:pPr/>
              <a:t>28/07/2021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 descr="http://www.lsti.com.br/wp-content/uploads/2013/06/banco-de-Dados1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51520" y="205121"/>
            <a:ext cx="8423952" cy="6652879"/>
          </a:xfrm>
          <a:prstGeom prst="rect">
            <a:avLst/>
          </a:prstGeom>
          <a:noFill/>
        </p:spPr>
      </p:pic>
      <p:sp>
        <p:nvSpPr>
          <p:cNvPr id="2" name="CaixaDeTexto 1"/>
          <p:cNvSpPr txBox="1"/>
          <p:nvPr/>
        </p:nvSpPr>
        <p:spPr>
          <a:xfrm>
            <a:off x="467544" y="1268760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itchFamily="34" charset="0"/>
                <a:cs typeface="Arial" pitchFamily="34" charset="0"/>
              </a:rPr>
              <a:t>LINGUAGEM DE PROGRAMAÇÃO DE BANCO DE DADOS</a:t>
            </a:r>
            <a:endParaRPr lang="pt-BR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267744" y="2977788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Arial" pitchFamily="34" charset="0"/>
                <a:cs typeface="Arial" pitchFamily="34" charset="0"/>
              </a:rPr>
              <a:t>AULA 01</a:t>
            </a:r>
            <a:endParaRPr lang="pt-BR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771800" y="542606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Arial" pitchFamily="34" charset="0"/>
                <a:cs typeface="Arial" pitchFamily="34" charset="0"/>
              </a:rPr>
              <a:t>Prof° Me. Sergio Eduardo Nunes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D:\Unip\uni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332656"/>
            <a:ext cx="2307050" cy="792088"/>
          </a:xfrm>
          <a:prstGeom prst="rect">
            <a:avLst/>
          </a:prstGeom>
          <a:noFill/>
        </p:spPr>
      </p:pic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PALAVRA  CHAVE  </a:t>
            </a:r>
            <a:r>
              <a:rPr lang="en-US" sz="3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DISTINCT</a:t>
            </a:r>
            <a:endParaRPr lang="pt-BR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57158" y="642918"/>
            <a:ext cx="8572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É um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qualificador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do SELECT para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distinguir valores iguais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SELECT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DISTINCT</a:t>
            </a:r>
            <a:r>
              <a:rPr lang="en-US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 &lt;</a:t>
            </a:r>
            <a:r>
              <a:rPr lang="en-US" sz="24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Nome_da_Coluna</a:t>
            </a:r>
            <a:r>
              <a:rPr lang="en-US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&gt;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FROM &lt;</a:t>
            </a:r>
            <a:r>
              <a:rPr lang="en-US" sz="24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Tabela</a:t>
            </a:r>
            <a:r>
              <a:rPr lang="en-US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&gt;;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PALAVRA CHAVE </a:t>
            </a:r>
            <a:r>
              <a:rPr lang="en-US" sz="3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ORDER BY</a:t>
            </a:r>
            <a:endParaRPr lang="pt-BR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67544" y="660752"/>
            <a:ext cx="8064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É um qualificador do SELECT usado para ordenar uma consulta.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SELECT &lt;</a:t>
            </a:r>
            <a:r>
              <a:rPr lang="pt-BR" sz="24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Nome_da_Coluna</a:t>
            </a:r>
            <a:r>
              <a:rPr lang="pt-BR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&gt; 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FROM &lt;Tabela&gt; </a:t>
            </a:r>
          </a:p>
          <a:p>
            <a:pPr algn="just">
              <a:lnSpc>
                <a:spcPct val="150000"/>
              </a:lnSpc>
            </a:pPr>
            <a:r>
              <a:rPr lang="pt-BR" sz="24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order</a:t>
            </a:r>
            <a:r>
              <a:rPr lang="pt-BR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pt-BR" sz="24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by</a:t>
            </a:r>
            <a:r>
              <a:rPr lang="pt-BR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 &lt;</a:t>
            </a:r>
            <a:r>
              <a:rPr lang="pt-BR" sz="24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Nome_da_Coluna</a:t>
            </a:r>
            <a:r>
              <a:rPr lang="pt-BR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&gt; </a:t>
            </a:r>
            <a:r>
              <a:rPr lang="pt-BR" sz="24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asc</a:t>
            </a:r>
            <a:r>
              <a:rPr lang="pt-BR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;</a:t>
            </a:r>
          </a:p>
          <a:p>
            <a:pPr algn="just">
              <a:lnSpc>
                <a:spcPct val="150000"/>
              </a:lnSpc>
            </a:pPr>
            <a:endParaRPr lang="pt-BR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pt-BR" sz="24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asc</a:t>
            </a:r>
            <a:r>
              <a:rPr lang="pt-BR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  ordem crescente, ou seja de A  Z.</a:t>
            </a:r>
          </a:p>
          <a:p>
            <a:pPr algn="just">
              <a:lnSpc>
                <a:spcPct val="150000"/>
              </a:lnSpc>
            </a:pPr>
            <a:r>
              <a:rPr lang="pt-BR" sz="24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desc</a:t>
            </a:r>
            <a:r>
              <a:rPr lang="pt-BR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  ordem decrescente, ou seja de Z  A.	</a:t>
            </a:r>
            <a:endParaRPr lang="pt-BR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52800" y="6275388"/>
            <a:ext cx="2362200" cy="4302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sz="1100" dirty="0">
                <a:solidFill>
                  <a:schemeClr val="bg1">
                    <a:lumMod val="50000"/>
                  </a:schemeClr>
                </a:solidFill>
              </a:rPr>
              <a:t>Prof° Me. Sergio Eduardo Nunes            serginhonunes2013@gmail.com</a:t>
            </a:r>
          </a:p>
        </p:txBody>
      </p:sp>
      <p:pic>
        <p:nvPicPr>
          <p:cNvPr id="12292" name="Picture 2" descr="http://www.miniwebcursos.com.br/curso_aprender/modulos/aula_2/imagens/trabalhand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1052513"/>
            <a:ext cx="5327650" cy="481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0" y="-27384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3600" dirty="0"/>
              <a:t>VAMOS PRATICAR ?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pt-BR" sz="27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D:\Unip\uni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4624"/>
            <a:ext cx="1154922" cy="5422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EXERCÍCIOS</a:t>
            </a:r>
            <a:endParaRPr lang="pt-BR" sz="2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10" name="CaixaDeTexto 4"/>
          <p:cNvSpPr txBox="1">
            <a:spLocks noChangeArrowheads="1"/>
          </p:cNvSpPr>
          <p:nvPr/>
        </p:nvSpPr>
        <p:spPr bwMode="auto">
          <a:xfrm>
            <a:off x="285750" y="642938"/>
            <a:ext cx="8643938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buAutoNum type="arabicParenR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Uma empresa de segurança necessita de um banco de dados para cadastrar os seguranças, os locais em que presta serviço (clientes), e o material de trabalho (cassetete, rádio comunicador, lanterna e demais materiais). O esquema relacional a seguir foi projetado para esse propósito. </a:t>
            </a:r>
          </a:p>
          <a:p>
            <a:pPr marL="457200" indent="-457200" algn="just">
              <a:lnSpc>
                <a:spcPct val="150000"/>
              </a:lnSpc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50000"/>
              </a:lnSpc>
            </a:pPr>
            <a:r>
              <a:rPr lang="pt-BR" sz="2400" dirty="0" err="1">
                <a:latin typeface="Arial" pitchFamily="34" charset="0"/>
                <a:cs typeface="Arial" pitchFamily="34" charset="0"/>
              </a:rPr>
              <a:t>Seguranca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pt-BR" sz="2400" u="sng" dirty="0">
                <a:latin typeface="Arial" pitchFamily="34" charset="0"/>
                <a:cs typeface="Arial" pitchFamily="34" charset="0"/>
              </a:rPr>
              <a:t>Matricula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Nome, Cargo,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Salario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457200" indent="-457200"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Material (</a:t>
            </a:r>
            <a:r>
              <a:rPr lang="pt-BR" sz="2400" u="sng" dirty="0">
                <a:latin typeface="Arial" pitchFamily="34" charset="0"/>
                <a:cs typeface="Arial" pitchFamily="34" charset="0"/>
              </a:rPr>
              <a:t>Numero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Tipo, Marca)</a:t>
            </a:r>
          </a:p>
          <a:p>
            <a:pPr marL="457200" indent="-457200"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Cliente (</a:t>
            </a:r>
            <a:r>
              <a:rPr lang="pt-BR" sz="2400" u="sng" dirty="0">
                <a:latin typeface="Arial" pitchFamily="34" charset="0"/>
                <a:cs typeface="Arial" pitchFamily="34" charset="0"/>
              </a:rPr>
              <a:t>CNPJ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Nome,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Endereco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457200" indent="-457200"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Escala (</a:t>
            </a:r>
            <a:r>
              <a:rPr lang="pt-BR" sz="2400" u="sng" dirty="0">
                <a:latin typeface="Arial" pitchFamily="34" charset="0"/>
                <a:cs typeface="Arial" pitchFamily="34" charset="0"/>
              </a:rPr>
              <a:t>Id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Data, </a:t>
            </a:r>
            <a:r>
              <a:rPr lang="pt-BR" sz="2400" u="dbl" dirty="0" err="1">
                <a:latin typeface="Arial" pitchFamily="34" charset="0"/>
                <a:cs typeface="Arial" pitchFamily="34" charset="0"/>
              </a:rPr>
              <a:t>SegMatricula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pt-BR" sz="2400" u="dbl" dirty="0" err="1">
                <a:latin typeface="Arial" pitchFamily="34" charset="0"/>
                <a:cs typeface="Arial" pitchFamily="34" charset="0"/>
              </a:rPr>
              <a:t>MatNumero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pt-BR" sz="2400" u="dbl" dirty="0" err="1">
                <a:latin typeface="Arial" pitchFamily="34" charset="0"/>
                <a:cs typeface="Arial" pitchFamily="34" charset="0"/>
              </a:rPr>
              <a:t>CliCNPJ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EXERCÍCIOS</a:t>
            </a:r>
            <a:endParaRPr lang="pt-BR" sz="2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285750" y="642938"/>
            <a:ext cx="8643938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a) Desenvolva os códigos em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Sql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para: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 Criar um BD chamado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Segur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; 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 Listar os BD; 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 Usar o BD;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 Criar as tabelas com suas respectivas chaves (conforme esquema relacional);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 Escolha os tipos e tamanhos dos atributos; 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 Liste </a:t>
            </a:r>
            <a:r>
              <a:rPr lang="pt-BR" sz="2400" u="sng" dirty="0">
                <a:latin typeface="Arial" pitchFamily="34" charset="0"/>
                <a:cs typeface="Arial" pitchFamily="34" charset="0"/>
              </a:rPr>
              <a:t>as tabelas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desenvolvidas no BD;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 Descrever a estrutura </a:t>
            </a:r>
            <a:r>
              <a:rPr lang="pt-BR" sz="2400" u="sng" dirty="0">
                <a:latin typeface="Arial" pitchFamily="34" charset="0"/>
                <a:cs typeface="Arial" pitchFamily="34" charset="0"/>
              </a:rPr>
              <a:t>das tabelas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EXERCÍCIOS</a:t>
            </a:r>
            <a:endParaRPr lang="pt-BR" sz="2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285750" y="642938"/>
            <a:ext cx="8643938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 Adicione uma coluna chamada “email”, na tabela “Cliente”; 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 Renomeie o campo “Cargo” para “Função”, na tabela “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Seguranca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” e adicione o valor default para “Recém contratado”; 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 Exclua a coluna chamada “email”, na tabela “Cliente”;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 Renomeie a tabela “Material” para “Materiais”;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Insira os registros na tabela SEGURANÇA:</a:t>
            </a:r>
          </a:p>
          <a:p>
            <a:pPr lvl="1"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Jonny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Ramone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função segurança, Salário 2500,00;</a:t>
            </a:r>
          </a:p>
          <a:p>
            <a:pPr lvl="1"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Serji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Tankian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função segurança, Salário 2000,00;</a:t>
            </a:r>
          </a:p>
          <a:p>
            <a:pPr lvl="1"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Corey Taylor,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valor default, Salário 973,00;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EXERCÍCIOS</a:t>
            </a:r>
            <a:endParaRPr lang="pt-BR" sz="2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285750" y="692150"/>
            <a:ext cx="8643938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 Inserir os registros na tabela MATERIAIS:</a:t>
            </a:r>
          </a:p>
          <a:p>
            <a:pPr lvl="1" algn="just">
              <a:lnSpc>
                <a:spcPct val="150000"/>
              </a:lnSpc>
              <a:buFont typeface="Arial" charset="0"/>
              <a:buChar char="•"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Lanterna,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Shing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Ling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;</a:t>
            </a:r>
          </a:p>
          <a:p>
            <a:pPr lvl="1" algn="just">
              <a:lnSpc>
                <a:spcPct val="150000"/>
              </a:lnSpc>
              <a:buFont typeface="Arial" charset="0"/>
              <a:buChar char="•"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 Cassetete; Arrebenta;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 Inserir os registros na tabela CLIENTES:</a:t>
            </a:r>
          </a:p>
          <a:p>
            <a:pPr lvl="1" algn="just">
              <a:lnSpc>
                <a:spcPct val="150000"/>
              </a:lnSpc>
              <a:buFont typeface="Arial" charset="0"/>
              <a:buChar char="•"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 00.123.445.685/0001-22, 89fm, Av. Paulista;</a:t>
            </a:r>
          </a:p>
          <a:p>
            <a:pPr lvl="1" algn="just">
              <a:lnSpc>
                <a:spcPct val="150000"/>
              </a:lnSpc>
              <a:buFont typeface="Arial" charset="0"/>
              <a:buChar char="•"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 11.987.654.321/0001-33, Supermercado Extra, Av. Interlagos;</a:t>
            </a:r>
          </a:p>
          <a:p>
            <a:pPr lvl="1" algn="just">
              <a:lnSpc>
                <a:spcPct val="150000"/>
              </a:lnSpc>
              <a:buFont typeface="Arial" charset="0"/>
              <a:buChar char="•"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11.999.888.777/0001-66, Supermercado Extra, Av.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Cupêce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;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 Inserir os registros na tabela ESCALA:</a:t>
            </a:r>
          </a:p>
          <a:p>
            <a:pPr lvl="1" algn="just">
              <a:lnSpc>
                <a:spcPct val="150000"/>
              </a:lnSpc>
              <a:buFont typeface="Arial" charset="0"/>
              <a:buChar char="•"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 O segurança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Jonny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Ramone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, dia 08/08/2018, na 89fm, com o material cassetete; </a:t>
            </a:r>
          </a:p>
          <a:p>
            <a:pPr lvl="1" algn="just">
              <a:lnSpc>
                <a:spcPct val="150000"/>
              </a:lnSpc>
              <a:buFont typeface="Arial" charset="0"/>
              <a:buChar char="•"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O funcionário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Serji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Tankian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, dia 09/08/2018, no Supermercado Extra, com uma lanterna;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EXERCÍCIOS</a:t>
            </a:r>
            <a:endParaRPr lang="pt-BR" sz="2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285750" y="692150"/>
            <a:ext cx="8643938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b) Realize as seguintes consultas: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 Selecione a média salarial dos seguranças,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renomeie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 como “Media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Salarios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”.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 Selecione o nome, e o salário, do segurança com maior salário.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 Selecione o nome dos clientes atendidos de forma que não se repitam.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 Selecione todos os campos da tabela segurança, porém os recém contratados não devem ser exibidos.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 Selecione o registro do material da marca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Shing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 Ling.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 Selecione a matricula do segurança que trabalhou na 89fm.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 Selecione o nome e o salário do segurança com salário abaixo de R$ 1500,00.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BIBLIOGRAFIA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395536" y="642918"/>
            <a:ext cx="8353177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DATE, C. </a:t>
            </a:r>
            <a:r>
              <a:rPr lang="pt-BR" sz="2400" b="1" dirty="0">
                <a:latin typeface="Arial" pitchFamily="34" charset="0"/>
                <a:cs typeface="Arial" pitchFamily="34" charset="0"/>
              </a:rPr>
              <a:t>Introdução a sistemas de banco de dados.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Rio de Janeiro: Campus, 2000.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 SILBERSCHATZ, A; KORTH, H.; SUDARSHAN,S. </a:t>
            </a:r>
            <a:r>
              <a:rPr lang="pt-BR" sz="2400" b="1" dirty="0">
                <a:latin typeface="Arial" pitchFamily="34" charset="0"/>
                <a:cs typeface="Arial" pitchFamily="34" charset="0"/>
              </a:rPr>
              <a:t>Sistemas de banco de dados.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São Paulo: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Makron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Books, 1999.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FERRARI, A.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Crie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banco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de dados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em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MySQL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São Paulo: Digerati Books, 2007.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OBJETIVOS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9" name="Retângulo 4"/>
          <p:cNvSpPr>
            <a:spLocks noChangeArrowheads="1"/>
          </p:cNvSpPr>
          <p:nvPr/>
        </p:nvSpPr>
        <p:spPr bwMode="auto">
          <a:xfrm>
            <a:off x="304800" y="685800"/>
            <a:ext cx="8382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 REVISAR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AS INSTRUÇÕES UTILIZADAS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EM BD1;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COMPREENDER OS CONCEITOS E APLICAÇÃO DO INSERT.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CREATE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457200" y="685800"/>
            <a:ext cx="83058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>
                <a:latin typeface="Arial" pitchFamily="34" charset="0"/>
                <a:cs typeface="Arial" pitchFamily="34" charset="0"/>
              </a:rPr>
              <a:t>Para criar um BD: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CREATE DATABASE &lt;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Nome_do_BD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&gt;;</a:t>
            </a:r>
          </a:p>
          <a:p>
            <a:pPr algn="just">
              <a:lnSpc>
                <a:spcPct val="150000"/>
              </a:lnSpc>
            </a:pPr>
            <a:endParaRPr lang="pt-BR" sz="2400" b="1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b="1" dirty="0">
                <a:latin typeface="Arial" pitchFamily="34" charset="0"/>
                <a:cs typeface="Arial" pitchFamily="34" charset="0"/>
              </a:rPr>
              <a:t>Para usar um BD: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USE &lt;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Nome_do_BD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&gt;;</a:t>
            </a:r>
          </a:p>
          <a:p>
            <a:pPr algn="just">
              <a:lnSpc>
                <a:spcPct val="150000"/>
              </a:lnSpc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b="1" dirty="0">
                <a:latin typeface="Arial" pitchFamily="34" charset="0"/>
                <a:cs typeface="Arial" pitchFamily="34" charset="0"/>
              </a:rPr>
              <a:t>Para criar as tabelas: 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CREATE TABLE &lt;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nome_da_tabela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&gt; (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&lt;nome_da_coluna1&gt; &lt;tipo_da_coluna1&gt; (tamanho1), 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&lt;nome_da_coluna2&gt; &lt;tipo_da_coluna2&gt; (tamanho2));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SHOW – DROP - TRUNCATE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6176994" y="6356350"/>
            <a:ext cx="2895600" cy="365125"/>
          </a:xfrm>
        </p:spPr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9" name="CaixaDeTexto 5"/>
          <p:cNvSpPr txBox="1">
            <a:spLocks noChangeArrowheads="1"/>
          </p:cNvSpPr>
          <p:nvPr/>
        </p:nvSpPr>
        <p:spPr bwMode="auto">
          <a:xfrm>
            <a:off x="357158" y="610160"/>
            <a:ext cx="83058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2000" b="1" dirty="0">
                <a:latin typeface="Arial" pitchFamily="34" charset="0"/>
                <a:cs typeface="Arial" pitchFamily="34" charset="0"/>
              </a:rPr>
              <a:t>Para listar os </a:t>
            </a:r>
            <a:r>
              <a:rPr lang="pt-BR" sz="2000" b="1" dirty="0" err="1">
                <a:latin typeface="Arial" pitchFamily="34" charset="0"/>
                <a:cs typeface="Arial" pitchFamily="34" charset="0"/>
              </a:rPr>
              <a:t>BDs</a:t>
            </a:r>
            <a:r>
              <a:rPr lang="pt-BR" sz="2000" b="1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>
              <a:lnSpc>
                <a:spcPct val="200000"/>
              </a:lnSpc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SHOW DATABASES;</a:t>
            </a:r>
          </a:p>
          <a:p>
            <a:pPr algn="just">
              <a:lnSpc>
                <a:spcPct val="200000"/>
              </a:lnSpc>
            </a:pPr>
            <a:r>
              <a:rPr lang="pt-BR" sz="2000" b="1" dirty="0">
                <a:latin typeface="Arial" pitchFamily="34" charset="0"/>
                <a:cs typeface="Arial" pitchFamily="34" charset="0"/>
              </a:rPr>
              <a:t>Para listar as tabelas:</a:t>
            </a:r>
          </a:p>
          <a:p>
            <a:pPr algn="just">
              <a:lnSpc>
                <a:spcPct val="200000"/>
              </a:lnSpc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SHOW TABLES;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pt-BR" sz="2000" b="1" dirty="0">
                <a:latin typeface="Arial" pitchFamily="34" charset="0"/>
                <a:cs typeface="Arial" pitchFamily="34" charset="0"/>
              </a:rPr>
              <a:t>Para excluir um BD:</a:t>
            </a:r>
          </a:p>
          <a:p>
            <a:pPr algn="just">
              <a:lnSpc>
                <a:spcPct val="200000"/>
              </a:lnSpc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DROP DATABASE &lt;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Nome_do_BD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&gt;;</a:t>
            </a:r>
          </a:p>
          <a:p>
            <a:pPr algn="just">
              <a:lnSpc>
                <a:spcPct val="200000"/>
              </a:lnSpc>
            </a:pPr>
            <a:r>
              <a:rPr lang="pt-BR" sz="2000" b="1" dirty="0">
                <a:latin typeface="Arial" pitchFamily="34" charset="0"/>
                <a:cs typeface="Arial" pitchFamily="34" charset="0"/>
              </a:rPr>
              <a:t>Para excluir uma tabela:</a:t>
            </a:r>
          </a:p>
          <a:p>
            <a:pPr algn="just">
              <a:lnSpc>
                <a:spcPct val="200000"/>
              </a:lnSpc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DROP TABLE &lt;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Nome_da_Tabela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&gt;;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pt-BR" sz="2000" b="1" dirty="0">
                <a:latin typeface="Arial" pitchFamily="34" charset="0"/>
                <a:cs typeface="Arial" pitchFamily="34" charset="0"/>
              </a:rPr>
              <a:t>Para excluir todos os registros no interior de uma tabela:</a:t>
            </a:r>
          </a:p>
          <a:p>
            <a:pPr algn="just">
              <a:lnSpc>
                <a:spcPct val="200000"/>
              </a:lnSpc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TRUNCATE &lt;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Nome_da_Tabela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&gt;;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CREATE - DESCRIBE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9" name="CaixaDeTexto 5"/>
          <p:cNvSpPr txBox="1">
            <a:spLocks noChangeArrowheads="1"/>
          </p:cNvSpPr>
          <p:nvPr/>
        </p:nvSpPr>
        <p:spPr bwMode="auto">
          <a:xfrm>
            <a:off x="457200" y="685800"/>
            <a:ext cx="83058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b="1" dirty="0">
                <a:latin typeface="Arial" pitchFamily="34" charset="0"/>
                <a:cs typeface="Arial" pitchFamily="34" charset="0"/>
              </a:rPr>
              <a:t>Para declarar chave estrangeira: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CREATE TABLE &lt;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nome_da_tabela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&gt; (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&lt;nome_da_coluna1&gt; &lt;tipo_da_coluna1&gt; (tamanho1)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primary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key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, 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&lt;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nome_da_coluna_FK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&gt; &lt;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tipo_da_coluna_FK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&gt; (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tamanho_FK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),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FOREIGN KEY (&lt;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nome_da_coluna_FK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&gt;)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REFERENCES &lt;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Nome_da_Tabela_PK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&gt; (&lt;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Nome_da_Coluna_PK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&gt;) );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b="1" dirty="0">
                <a:latin typeface="Arial" pitchFamily="34" charset="0"/>
                <a:cs typeface="Arial" pitchFamily="34" charset="0"/>
              </a:rPr>
              <a:t>Para demonstrar a estrutura de uma tabela: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DESCRIBE &lt;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Nome_da_Tabela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&gt;; </a:t>
            </a:r>
          </a:p>
          <a:p>
            <a:pPr algn="just">
              <a:lnSpc>
                <a:spcPct val="150000"/>
              </a:lnSpc>
            </a:pPr>
            <a:r>
              <a:rPr lang="pt-BR" sz="2000" b="1" dirty="0">
                <a:latin typeface="Arial" pitchFamily="34" charset="0"/>
                <a:cs typeface="Arial" pitchFamily="34" charset="0"/>
              </a:rPr>
              <a:t>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ALTER TABLE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9" name="CaixaDeTexto 5"/>
          <p:cNvSpPr txBox="1">
            <a:spLocks noChangeArrowheads="1"/>
          </p:cNvSpPr>
          <p:nvPr/>
        </p:nvSpPr>
        <p:spPr bwMode="auto">
          <a:xfrm>
            <a:off x="457200" y="685800"/>
            <a:ext cx="8305800" cy="585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b="1" dirty="0">
                <a:latin typeface="Arial" pitchFamily="34" charset="0"/>
                <a:cs typeface="Arial" pitchFamily="34" charset="0"/>
              </a:rPr>
              <a:t>Para </a:t>
            </a:r>
            <a:r>
              <a:rPr lang="pt-BR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adicionar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 uma coluna: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latin typeface="Arial" pitchFamily="34" charset="0"/>
                <a:cs typeface="Arial" pitchFamily="34" charset="0"/>
              </a:rPr>
              <a:t>ALTER TABLE &lt;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Nome_da_Tabela</a:t>
            </a:r>
            <a:r>
              <a:rPr lang="pt-BR" dirty="0">
                <a:latin typeface="Arial" pitchFamily="34" charset="0"/>
                <a:cs typeface="Arial" pitchFamily="34" charset="0"/>
              </a:rPr>
              <a:t>&gt; </a:t>
            </a:r>
            <a:r>
              <a:rPr lang="pt-BR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ADD</a:t>
            </a:r>
            <a:r>
              <a:rPr lang="pt-BR" dirty="0">
                <a:latin typeface="Arial" pitchFamily="34" charset="0"/>
                <a:cs typeface="Arial" pitchFamily="34" charset="0"/>
              </a:rPr>
              <a:t> &lt;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Nome_do_Campo</a:t>
            </a:r>
            <a:r>
              <a:rPr lang="pt-BR" dirty="0">
                <a:latin typeface="Arial" pitchFamily="34" charset="0"/>
                <a:cs typeface="Arial" pitchFamily="34" charset="0"/>
              </a:rPr>
              <a:t>&gt; &lt;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Tipo_do_Campo</a:t>
            </a:r>
            <a:r>
              <a:rPr lang="pt-BR" dirty="0">
                <a:latin typeface="Arial" pitchFamily="34" charset="0"/>
                <a:cs typeface="Arial" pitchFamily="34" charset="0"/>
              </a:rPr>
              <a:t>&gt; (Tamanho);</a:t>
            </a:r>
          </a:p>
          <a:p>
            <a:pPr algn="just">
              <a:lnSpc>
                <a:spcPct val="150000"/>
              </a:lnSpc>
            </a:pPr>
            <a:r>
              <a:rPr lang="pt-BR" b="1" dirty="0">
                <a:latin typeface="Arial" pitchFamily="34" charset="0"/>
                <a:cs typeface="Arial" pitchFamily="34" charset="0"/>
              </a:rPr>
              <a:t>Para </a:t>
            </a:r>
            <a:r>
              <a:rPr lang="pt-BR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excluir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 uma coluna: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latin typeface="Arial" pitchFamily="34" charset="0"/>
                <a:cs typeface="Arial" pitchFamily="34" charset="0"/>
              </a:rPr>
              <a:t>ALTER TABLE &lt;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Nome_da_Tabela</a:t>
            </a:r>
            <a:r>
              <a:rPr lang="pt-BR" dirty="0">
                <a:latin typeface="Arial" pitchFamily="34" charset="0"/>
                <a:cs typeface="Arial" pitchFamily="34" charset="0"/>
              </a:rPr>
              <a:t>&gt; </a:t>
            </a:r>
            <a:r>
              <a:rPr lang="pt-BR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DROP COLUMN</a:t>
            </a:r>
            <a:r>
              <a:rPr lang="pt-BR" dirty="0">
                <a:latin typeface="Arial" pitchFamily="34" charset="0"/>
                <a:cs typeface="Arial" pitchFamily="34" charset="0"/>
              </a:rPr>
              <a:t>  &lt;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Nome_do_Campo</a:t>
            </a:r>
            <a:r>
              <a:rPr lang="pt-BR" dirty="0">
                <a:latin typeface="Arial" pitchFamily="34" charset="0"/>
                <a:cs typeface="Arial" pitchFamily="34" charset="0"/>
              </a:rPr>
              <a:t>&gt;;</a:t>
            </a:r>
          </a:p>
          <a:p>
            <a:pPr algn="just">
              <a:lnSpc>
                <a:spcPct val="150000"/>
              </a:lnSpc>
            </a:pPr>
            <a:r>
              <a:rPr lang="pt-BR" b="1" dirty="0">
                <a:latin typeface="Arial" pitchFamily="34" charset="0"/>
                <a:cs typeface="Arial" pitchFamily="34" charset="0"/>
              </a:rPr>
              <a:t>Para </a:t>
            </a:r>
            <a:r>
              <a:rPr lang="pt-BR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modificar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 a estrutura de uma coluna: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latin typeface="Arial" pitchFamily="34" charset="0"/>
                <a:cs typeface="Arial" pitchFamily="34" charset="0"/>
              </a:rPr>
              <a:t>ALTER TABLE &lt;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Nome_da_Tabela</a:t>
            </a:r>
            <a:r>
              <a:rPr lang="pt-BR" dirty="0">
                <a:latin typeface="Arial" pitchFamily="34" charset="0"/>
                <a:cs typeface="Arial" pitchFamily="34" charset="0"/>
              </a:rPr>
              <a:t>&gt; </a:t>
            </a:r>
            <a:r>
              <a:rPr lang="pt-BR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MODIFY</a:t>
            </a:r>
            <a:r>
              <a:rPr lang="pt-BR" dirty="0">
                <a:latin typeface="Arial" pitchFamily="34" charset="0"/>
                <a:cs typeface="Arial" pitchFamily="34" charset="0"/>
              </a:rPr>
              <a:t> &lt;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Nome_do_Campo</a:t>
            </a:r>
            <a:r>
              <a:rPr lang="pt-BR" dirty="0">
                <a:latin typeface="Arial" pitchFamily="34" charset="0"/>
                <a:cs typeface="Arial" pitchFamily="34" charset="0"/>
              </a:rPr>
              <a:t>&gt; &lt;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Novo_tipo</a:t>
            </a:r>
            <a:r>
              <a:rPr lang="pt-BR" dirty="0">
                <a:latin typeface="Arial" pitchFamily="34" charset="0"/>
                <a:cs typeface="Arial" pitchFamily="34" charset="0"/>
              </a:rPr>
              <a:t>&gt; (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Tamanho_do_Novo_tipo</a:t>
            </a:r>
            <a:r>
              <a:rPr lang="pt-BR" dirty="0">
                <a:latin typeface="Arial" pitchFamily="34" charset="0"/>
                <a:cs typeface="Arial" pitchFamily="34" charset="0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pt-BR" b="1" dirty="0">
                <a:latin typeface="Arial" pitchFamily="34" charset="0"/>
                <a:cs typeface="Arial" pitchFamily="34" charset="0"/>
              </a:rPr>
              <a:t>Para </a:t>
            </a:r>
            <a:r>
              <a:rPr lang="pt-BR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renomear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 uma </a:t>
            </a:r>
            <a:r>
              <a:rPr lang="pt-BR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tabela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latin typeface="Arial" pitchFamily="34" charset="0"/>
                <a:cs typeface="Arial" pitchFamily="34" charset="0"/>
              </a:rPr>
              <a:t>ALTER TABLE &lt;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nome_tabela</a:t>
            </a:r>
            <a:r>
              <a:rPr lang="pt-BR" dirty="0">
                <a:latin typeface="Arial" pitchFamily="34" charset="0"/>
                <a:cs typeface="Arial" pitchFamily="34" charset="0"/>
              </a:rPr>
              <a:t>&gt; </a:t>
            </a:r>
            <a:r>
              <a:rPr lang="pt-BR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RENAME</a:t>
            </a:r>
            <a:r>
              <a:rPr lang="pt-BR" dirty="0">
                <a:latin typeface="Arial" pitchFamily="34" charset="0"/>
                <a:cs typeface="Arial" pitchFamily="34" charset="0"/>
              </a:rPr>
              <a:t> &lt;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novo_nome_tabela</a:t>
            </a:r>
            <a:r>
              <a:rPr lang="pt-BR" dirty="0">
                <a:latin typeface="Arial" pitchFamily="34" charset="0"/>
                <a:cs typeface="Arial" pitchFamily="34" charset="0"/>
              </a:rPr>
              <a:t>&gt;; </a:t>
            </a:r>
          </a:p>
          <a:p>
            <a:pPr algn="just">
              <a:lnSpc>
                <a:spcPct val="150000"/>
              </a:lnSpc>
            </a:pPr>
            <a:r>
              <a:rPr lang="pt-BR" b="1" dirty="0">
                <a:latin typeface="Arial" pitchFamily="34" charset="0"/>
                <a:cs typeface="Arial" pitchFamily="34" charset="0"/>
              </a:rPr>
              <a:t>Para se </a:t>
            </a:r>
            <a:r>
              <a:rPr lang="pt-BR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renomear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 uma </a:t>
            </a:r>
            <a:r>
              <a:rPr lang="pt-BR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coluna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latin typeface="Arial" pitchFamily="34" charset="0"/>
                <a:cs typeface="Arial" pitchFamily="34" charset="0"/>
              </a:rPr>
              <a:t>ALTER TABLE &lt;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nome_tabela</a:t>
            </a:r>
            <a:r>
              <a:rPr lang="pt-BR" dirty="0">
                <a:latin typeface="Arial" pitchFamily="34" charset="0"/>
                <a:cs typeface="Arial" pitchFamily="34" charset="0"/>
              </a:rPr>
              <a:t>&gt; </a:t>
            </a:r>
            <a:r>
              <a:rPr lang="pt-BR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CHANGE</a:t>
            </a:r>
            <a:r>
              <a:rPr lang="pt-BR" dirty="0">
                <a:latin typeface="Arial" pitchFamily="34" charset="0"/>
                <a:cs typeface="Arial" pitchFamily="34" charset="0"/>
              </a:rPr>
              <a:t> &lt;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nome_da_coluna</a:t>
            </a:r>
            <a:r>
              <a:rPr lang="pt-BR" dirty="0">
                <a:latin typeface="Arial" pitchFamily="34" charset="0"/>
                <a:cs typeface="Arial" pitchFamily="34" charset="0"/>
              </a:rPr>
              <a:t>&gt; &lt;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novo_nome_coluna</a:t>
            </a:r>
            <a:r>
              <a:rPr lang="pt-BR" dirty="0">
                <a:latin typeface="Arial" pitchFamily="34" charset="0"/>
                <a:cs typeface="Arial" pitchFamily="34" charset="0"/>
              </a:rPr>
              <a:t>&gt; &lt;tipo&gt; (Tamanho);</a:t>
            </a:r>
          </a:p>
          <a:p>
            <a:pPr algn="just">
              <a:lnSpc>
                <a:spcPct val="150000"/>
              </a:lnSpc>
            </a:pP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INSERT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304800" y="642938"/>
            <a:ext cx="8501063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Segundo Ferrari (2007), a sintaxe utilizada para fazer a inserção de dados deve ser utilizada: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INSERT &lt;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Nome_da_tabela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&gt; VALUES (&lt;Valor_Campo1&gt;, &lt;Valor_Campo2&gt;, ...); </a:t>
            </a:r>
          </a:p>
          <a:p>
            <a:pPr algn="just">
              <a:lnSpc>
                <a:spcPct val="150000"/>
              </a:lnSpc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Para ignorar campos </a:t>
            </a:r>
            <a:r>
              <a:rPr lang="pt-BR" sz="2400" u="sng" dirty="0">
                <a:latin typeface="Arial" pitchFamily="34" charset="0"/>
                <a:cs typeface="Arial" pitchFamily="34" charset="0"/>
              </a:rPr>
              <a:t>não obrigatórios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utilize a sintaxe a seguir: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 INSERT &lt;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Nome_da_tabela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&gt; (&lt;Campo1&gt;, &lt;Campo2&gt;) VALUES (&lt;Valor_Campo1&gt;, &lt;Valor_Campo2&gt;, ...);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SELECT + WHERE + LIKE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10" name="CaixaDeTexto 3"/>
          <p:cNvSpPr txBox="1">
            <a:spLocks noChangeArrowheads="1"/>
          </p:cNvSpPr>
          <p:nvPr/>
        </p:nvSpPr>
        <p:spPr bwMode="auto">
          <a:xfrm>
            <a:off x="323850" y="708025"/>
            <a:ext cx="8569325" cy="561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SELECT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Coluna_A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Coluna_B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Coluna_C</a:t>
            </a:r>
            <a:endParaRPr lang="pt-BR" sz="22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FROM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nomeDaTabela</a:t>
            </a:r>
            <a:endParaRPr lang="pt-BR" sz="22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WHERE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Coluna_A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 = 1;</a:t>
            </a:r>
          </a:p>
          <a:p>
            <a:pPr algn="just">
              <a:lnSpc>
                <a:spcPct val="150000"/>
              </a:lnSpc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SELECT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Coluna_A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Coluna_B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Coluna_C</a:t>
            </a:r>
            <a:endParaRPr lang="pt-BR" sz="22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FROM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nomeDaTabela</a:t>
            </a:r>
            <a:endParaRPr lang="pt-BR" sz="22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WHERE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Coluna_A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 = 1 AND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Coluna_B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 = “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xyz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”;</a:t>
            </a:r>
          </a:p>
          <a:p>
            <a:pPr algn="just">
              <a:lnSpc>
                <a:spcPct val="150000"/>
              </a:lnSpc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SELECT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Coluna_A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Coluna_B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Coluna_C</a:t>
            </a:r>
            <a:endParaRPr lang="pt-BR" sz="22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FROM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nomeDaTabela</a:t>
            </a:r>
            <a:endParaRPr lang="pt-BR" sz="22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WHERE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Coluna_A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 LIKE (“A”);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PALAVRA  CHAVE  </a:t>
            </a:r>
            <a:r>
              <a:rPr lang="en-US" sz="3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AS</a:t>
            </a:r>
            <a:endParaRPr lang="pt-BR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57158" y="642918"/>
            <a:ext cx="850112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É um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qualificador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do SELECT.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SELECT &lt;</a:t>
            </a:r>
            <a:r>
              <a:rPr lang="en-US" sz="20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Nome_da_Coluna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&gt;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AS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&lt;</a:t>
            </a:r>
            <a:r>
              <a:rPr lang="en-US" sz="20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Nome_desejado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&gt; 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FROM  &lt;</a:t>
            </a:r>
            <a:r>
              <a:rPr lang="en-US" sz="20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Tabela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&gt;;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19427</TotalTime>
  <Words>1204</Words>
  <Application>Microsoft Office PowerPoint</Application>
  <PresentationFormat>Apresentação na tela (4:3)</PresentationFormat>
  <Paragraphs>151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Serginho</dc:creator>
  <cp:lastModifiedBy>Prof. Serginho Nunes</cp:lastModifiedBy>
  <cp:revision>296</cp:revision>
  <dcterms:created xsi:type="dcterms:W3CDTF">2014-01-12T10:56:43Z</dcterms:created>
  <dcterms:modified xsi:type="dcterms:W3CDTF">2021-07-28T21:24:50Z</dcterms:modified>
</cp:coreProperties>
</file>