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5" r:id="rId2"/>
    <p:sldId id="256" r:id="rId3"/>
    <p:sldId id="392" r:id="rId4"/>
    <p:sldId id="422" r:id="rId5"/>
    <p:sldId id="423" r:id="rId6"/>
    <p:sldId id="424" r:id="rId7"/>
    <p:sldId id="425" r:id="rId8"/>
    <p:sldId id="426" r:id="rId9"/>
    <p:sldId id="406" r:id="rId10"/>
    <p:sldId id="429" r:id="rId11"/>
    <p:sldId id="434" r:id="rId12"/>
    <p:sldId id="435" r:id="rId13"/>
    <p:sldId id="433" r:id="rId14"/>
    <p:sldId id="427" r:id="rId15"/>
    <p:sldId id="418" r:id="rId16"/>
    <p:sldId id="428" r:id="rId17"/>
    <p:sldId id="419" r:id="rId18"/>
    <p:sldId id="420" r:id="rId19"/>
    <p:sldId id="436" r:id="rId20"/>
    <p:sldId id="421" r:id="rId21"/>
    <p:sldId id="430" r:id="rId22"/>
    <p:sldId id="431" r:id="rId23"/>
    <p:sldId id="432" r:id="rId24"/>
    <p:sldId id="358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8746" autoAdjust="0"/>
  </p:normalViewPr>
  <p:slideViewPr>
    <p:cSldViewPr>
      <p:cViewPr varScale="1">
        <p:scale>
          <a:sx n="66" d="100"/>
          <a:sy n="66" d="100"/>
        </p:scale>
        <p:origin x="129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BDA2A-26C0-4732-B209-403B6437C638}" type="datetimeFigureOut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8EB34-74D2-44BF-A3ED-22295490F65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3050-4C83-4194-BE52-C2F4530BB1E0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F8-0EF8-4073-A1E1-A2EE82258ED5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4FD-4CD4-465F-B2EC-398BEE227210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3C72073-BB39-4C48-B163-A92B1579A8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7D95-CD9F-4CD7-B1DC-FB18F31E7600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543-6F69-45C2-B46B-5C6C40E7E824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860-03EB-4D8B-878B-D3846CBECCCB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0E30-2595-4591-A83C-042284B39F98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7390-C83A-4CA0-8633-73B965490B9E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B822-6A28-4483-A95D-76A170C3FA74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EC5E-ED60-47E2-8301-A34011F4D409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3CA1-C0D7-4A2A-9191-360219124461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BDA1-F50F-4691-BCD3-A6842B7751C0}" type="datetime1">
              <a:rPr lang="pt-BR" smtClean="0"/>
              <a:pPr/>
              <a:t>03/10/2022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://www.lsti.com.br/wp-content/uploads/2013/06/banco-de-Dados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1520" y="205121"/>
            <a:ext cx="8423952" cy="6652879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467544" y="126876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LINGUAGEM DE PROGRAMAÇÃO DE BANCO DE DADOS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7744" y="297778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Arial" pitchFamily="34" charset="0"/>
                <a:cs typeface="Arial" pitchFamily="34" charset="0"/>
              </a:rPr>
              <a:t>AULA 06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1800" y="542606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Prof° Me. Sergio Eduardo Nunes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850" y="676275"/>
            <a:ext cx="8569325" cy="16858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rabi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Uma gibiteca comunitária necessita organizar o seu pequeno acervo. Para isso copie e cole as instruções a seguir.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0034" y="2500306"/>
            <a:ext cx="8286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create</a:t>
            </a:r>
            <a:r>
              <a:rPr lang="pt-BR" dirty="0"/>
              <a:t> database Gibiteca;</a:t>
            </a:r>
          </a:p>
          <a:p>
            <a:r>
              <a:rPr lang="pt-BR" dirty="0"/>
              <a:t>use Gibiteca;</a:t>
            </a:r>
          </a:p>
          <a:p>
            <a:endParaRPr lang="pt-BR" dirty="0"/>
          </a:p>
          <a:p>
            <a:r>
              <a:rPr lang="pt-BR" dirty="0"/>
              <a:t>CREATE </a:t>
            </a:r>
            <a:r>
              <a:rPr lang="pt-BR" dirty="0" err="1"/>
              <a:t>table</a:t>
            </a:r>
            <a:r>
              <a:rPr lang="pt-BR" dirty="0"/>
              <a:t> Categoria(</a:t>
            </a:r>
          </a:p>
          <a:p>
            <a:r>
              <a:rPr lang="pt-BR" dirty="0"/>
              <a:t>	</a:t>
            </a:r>
            <a:r>
              <a:rPr lang="pt-BR" dirty="0" err="1"/>
              <a:t>Cod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(3)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Nome </a:t>
            </a:r>
            <a:r>
              <a:rPr lang="pt-BR" dirty="0" err="1"/>
              <a:t>varchar</a:t>
            </a:r>
            <a:r>
              <a:rPr lang="pt-BR" dirty="0"/>
              <a:t>(25)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r>
              <a:rPr lang="pt-BR" dirty="0"/>
              <a:t>	);</a:t>
            </a:r>
          </a:p>
          <a:p>
            <a:r>
              <a:rPr lang="pt-BR" dirty="0" err="1"/>
              <a:t>insert</a:t>
            </a:r>
            <a:r>
              <a:rPr lang="pt-BR" dirty="0"/>
              <a:t> categoria </a:t>
            </a:r>
            <a:r>
              <a:rPr lang="pt-BR" dirty="0" err="1"/>
              <a:t>values</a:t>
            </a:r>
            <a:r>
              <a:rPr lang="pt-BR" dirty="0"/>
              <a:t> (1, "Infantil Meninos"),</a:t>
            </a:r>
          </a:p>
          <a:p>
            <a:r>
              <a:rPr lang="pt-BR" dirty="0"/>
              <a:t>(2, "Infantil Meninas"),</a:t>
            </a:r>
          </a:p>
          <a:p>
            <a:r>
              <a:rPr lang="pt-BR" dirty="0"/>
              <a:t>(3, "Manga"),</a:t>
            </a:r>
          </a:p>
          <a:p>
            <a:r>
              <a:rPr lang="pt-BR" dirty="0"/>
              <a:t>(4, "</a:t>
            </a:r>
            <a:r>
              <a:rPr lang="pt-BR" dirty="0" err="1"/>
              <a:t>Comic</a:t>
            </a:r>
            <a:r>
              <a:rPr lang="pt-BR" dirty="0"/>
              <a:t>/Marvel")</a:t>
            </a:r>
          </a:p>
          <a:p>
            <a:r>
              <a:rPr lang="pt-BR"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0034" y="714341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CREATE </a:t>
            </a:r>
            <a:r>
              <a:rPr lang="pt-BR" dirty="0" err="1"/>
              <a:t>table</a:t>
            </a:r>
            <a:r>
              <a:rPr lang="pt-BR" dirty="0"/>
              <a:t> HQ (</a:t>
            </a:r>
          </a:p>
          <a:p>
            <a:r>
              <a:rPr lang="pt-BR" dirty="0"/>
              <a:t>	Num </a:t>
            </a:r>
            <a:r>
              <a:rPr lang="pt-BR" dirty="0" err="1"/>
              <a:t>int</a:t>
            </a:r>
            <a:r>
              <a:rPr lang="pt-BR" dirty="0"/>
              <a:t>(3)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auto_increment</a:t>
            </a:r>
            <a:r>
              <a:rPr lang="pt-BR" dirty="0"/>
              <a:t>,</a:t>
            </a:r>
          </a:p>
          <a:p>
            <a:r>
              <a:rPr lang="pt-BR" dirty="0"/>
              <a:t>	Nome </a:t>
            </a:r>
            <a:r>
              <a:rPr lang="pt-BR" dirty="0" err="1"/>
              <a:t>varchar</a:t>
            </a:r>
            <a:r>
              <a:rPr lang="pt-BR" dirty="0"/>
              <a:t>(40)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Localizacao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(3)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Ano </a:t>
            </a:r>
            <a:r>
              <a:rPr lang="pt-BR" dirty="0" err="1"/>
              <a:t>int</a:t>
            </a:r>
            <a:r>
              <a:rPr lang="pt-BR" dirty="0"/>
              <a:t>(4)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CategoriaCod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(3)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(</a:t>
            </a:r>
            <a:r>
              <a:rPr lang="pt-BR" dirty="0" err="1"/>
              <a:t>CategoriaCod</a:t>
            </a:r>
            <a:r>
              <a:rPr lang="pt-BR" dirty="0"/>
              <a:t>) </a:t>
            </a:r>
            <a:r>
              <a:rPr lang="pt-BR" dirty="0" err="1"/>
              <a:t>references</a:t>
            </a:r>
            <a:r>
              <a:rPr lang="pt-BR" dirty="0"/>
              <a:t> Categoria(</a:t>
            </a:r>
            <a:r>
              <a:rPr lang="pt-BR" dirty="0" err="1"/>
              <a:t>Cod</a:t>
            </a:r>
            <a:r>
              <a:rPr lang="pt-BR" dirty="0"/>
              <a:t>)</a:t>
            </a:r>
          </a:p>
          <a:p>
            <a:r>
              <a:rPr lang="pt-BR" dirty="0"/>
              <a:t>	) 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0034" y="714341"/>
            <a:ext cx="828680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insert</a:t>
            </a:r>
            <a:r>
              <a:rPr lang="pt-BR" sz="600" dirty="0"/>
              <a:t> HQ </a:t>
            </a:r>
            <a:r>
              <a:rPr lang="pt-BR" sz="600" dirty="0" err="1"/>
              <a:t>values</a:t>
            </a:r>
            <a:r>
              <a:rPr lang="pt-BR" sz="600" dirty="0"/>
              <a:t> (0, "</a:t>
            </a:r>
            <a:r>
              <a:rPr lang="pt-BR" sz="600" dirty="0" err="1"/>
              <a:t>Cascao</a:t>
            </a:r>
            <a:r>
              <a:rPr lang="pt-BR" sz="600" dirty="0"/>
              <a:t> - O inicio", "A-1", 2010,1),</a:t>
            </a:r>
          </a:p>
          <a:p>
            <a:r>
              <a:rPr lang="pt-BR" sz="600" dirty="0"/>
              <a:t>(0, "Arco do </a:t>
            </a:r>
            <a:r>
              <a:rPr lang="pt-BR" sz="600" dirty="0" err="1"/>
              <a:t>Shogun</a:t>
            </a:r>
            <a:r>
              <a:rPr lang="pt-BR" sz="600" dirty="0"/>
              <a:t> - N.3", "B-1", 2011, 3),</a:t>
            </a:r>
          </a:p>
          <a:p>
            <a:r>
              <a:rPr lang="pt-BR" sz="600" dirty="0"/>
              <a:t>(0, "DC: A Nova Fronteira", "C-1", 2005, 4),</a:t>
            </a:r>
          </a:p>
          <a:p>
            <a:r>
              <a:rPr lang="pt-BR" sz="600" dirty="0"/>
              <a:t>(0, "</a:t>
            </a:r>
            <a:r>
              <a:rPr lang="pt-BR" sz="600" dirty="0" err="1"/>
              <a:t>Cascao</a:t>
            </a:r>
            <a:r>
              <a:rPr lang="pt-BR" sz="600" dirty="0"/>
              <a:t> - Apenas amigos", "A-1", 2015, 1),</a:t>
            </a:r>
          </a:p>
          <a:p>
            <a:r>
              <a:rPr lang="pt-BR" sz="600" dirty="0"/>
              <a:t>(0, "Arco do </a:t>
            </a:r>
            <a:r>
              <a:rPr lang="pt-BR" sz="600" dirty="0" err="1"/>
              <a:t>Shogun</a:t>
            </a:r>
            <a:r>
              <a:rPr lang="pt-BR" sz="600" dirty="0"/>
              <a:t> - N.9", "B-1", 2002, 3),</a:t>
            </a:r>
          </a:p>
          <a:p>
            <a:r>
              <a:rPr lang="pt-BR" sz="600" dirty="0"/>
              <a:t>(0, "Arco do </a:t>
            </a:r>
            <a:r>
              <a:rPr lang="pt-BR" sz="600" dirty="0" err="1"/>
              <a:t>Shogun</a:t>
            </a:r>
            <a:r>
              <a:rPr lang="pt-BR" sz="600" dirty="0"/>
              <a:t> - N.10", "B-1", 2012, 3),</a:t>
            </a:r>
          </a:p>
          <a:p>
            <a:r>
              <a:rPr lang="pt-BR" sz="600" dirty="0"/>
              <a:t>(0, "SJA: A Era de Ouro", "C-1", 2011, 4),</a:t>
            </a:r>
          </a:p>
          <a:p>
            <a:r>
              <a:rPr lang="pt-BR" sz="600" dirty="0"/>
              <a:t>(0, "Luluzinha - Muda de cara", "A-1", 2014, 2),</a:t>
            </a:r>
          </a:p>
          <a:p>
            <a:r>
              <a:rPr lang="pt-BR" sz="600" dirty="0"/>
              <a:t>(0, "Magali - Fome de falar", "A-1", 2014, 2),</a:t>
            </a:r>
          </a:p>
          <a:p>
            <a:r>
              <a:rPr lang="pt-BR" sz="600" dirty="0"/>
              <a:t>(0, "Chico Bento - Na madrugada", "A-1", 2005, 1),</a:t>
            </a:r>
          </a:p>
          <a:p>
            <a:r>
              <a:rPr lang="pt-BR" sz="600" dirty="0"/>
              <a:t>(0, "Cebolinha - Noite de terror", "A-1", 2009, 1),</a:t>
            </a:r>
          </a:p>
          <a:p>
            <a:r>
              <a:rPr lang="pt-BR" sz="600" dirty="0"/>
              <a:t>(0, "Cebolinha - Sempre amigos", "A-1", 2013, 1),</a:t>
            </a:r>
          </a:p>
          <a:p>
            <a:r>
              <a:rPr lang="pt-BR" sz="600" dirty="0"/>
              <a:t>(0, "Monica - Que susto!", "A-1", 2012, 2),</a:t>
            </a:r>
          </a:p>
          <a:p>
            <a:r>
              <a:rPr lang="pt-BR" sz="600" dirty="0"/>
              <a:t>(0, "Monica - Amiga da onça", "A-1", 2010, 2),</a:t>
            </a:r>
          </a:p>
          <a:p>
            <a:r>
              <a:rPr lang="pt-BR" sz="600" dirty="0"/>
              <a:t>(0, "Power Girls - Um desafio", "A-1", 2008, 2),</a:t>
            </a:r>
          </a:p>
          <a:p>
            <a:r>
              <a:rPr lang="pt-BR" sz="600" dirty="0"/>
              <a:t>(0, "</a:t>
            </a:r>
            <a:r>
              <a:rPr lang="pt-BR" sz="600" dirty="0" err="1"/>
              <a:t>Ansatsu</a:t>
            </a:r>
            <a:r>
              <a:rPr lang="pt-BR" sz="600" dirty="0"/>
              <a:t> </a:t>
            </a:r>
            <a:r>
              <a:rPr lang="pt-BR" sz="600" dirty="0" err="1"/>
              <a:t>Kyoushitsu</a:t>
            </a:r>
            <a:r>
              <a:rPr lang="pt-BR" sz="600" dirty="0"/>
              <a:t> - N.2", "B-1", 2007, 3),</a:t>
            </a:r>
          </a:p>
          <a:p>
            <a:r>
              <a:rPr lang="pt-BR" sz="600" dirty="0"/>
              <a:t>(0, "Tio Patinhas - Um dia de Trabalho", "A-1", 2016, 1),</a:t>
            </a:r>
          </a:p>
          <a:p>
            <a:r>
              <a:rPr lang="pt-BR" sz="600" dirty="0"/>
              <a:t>(0, "Arco do </a:t>
            </a:r>
            <a:r>
              <a:rPr lang="pt-BR" sz="600" dirty="0" err="1"/>
              <a:t>Shogun</a:t>
            </a:r>
            <a:r>
              <a:rPr lang="pt-BR" sz="600" dirty="0"/>
              <a:t> - N.5", "B-1", 2015, 3),</a:t>
            </a:r>
          </a:p>
          <a:p>
            <a:r>
              <a:rPr lang="pt-BR" sz="600" dirty="0"/>
              <a:t>(0, "Demolidor Vol. 1", "C-1", 2014, 4),</a:t>
            </a:r>
          </a:p>
          <a:p>
            <a:r>
              <a:rPr lang="pt-BR" sz="600" dirty="0"/>
              <a:t>(0, "</a:t>
            </a:r>
            <a:r>
              <a:rPr lang="pt-BR" sz="600" dirty="0" err="1"/>
              <a:t>Gintama</a:t>
            </a:r>
            <a:r>
              <a:rPr lang="pt-BR" sz="600" dirty="0"/>
              <a:t> - Desafio Mortal", "B-1", 2011, 3),</a:t>
            </a:r>
          </a:p>
          <a:p>
            <a:r>
              <a:rPr lang="pt-BR" sz="600" dirty="0"/>
              <a:t>(0, "Tales </a:t>
            </a:r>
            <a:r>
              <a:rPr lang="pt-BR" sz="600" dirty="0" err="1"/>
              <a:t>of</a:t>
            </a:r>
            <a:r>
              <a:rPr lang="pt-BR" sz="600" dirty="0"/>
              <a:t> </a:t>
            </a:r>
            <a:r>
              <a:rPr lang="pt-BR" sz="600" dirty="0" err="1"/>
              <a:t>Demons</a:t>
            </a:r>
            <a:r>
              <a:rPr lang="pt-BR" sz="600" dirty="0"/>
              <a:t> </a:t>
            </a:r>
            <a:r>
              <a:rPr lang="pt-BR" sz="600" dirty="0" err="1"/>
              <a:t>and</a:t>
            </a:r>
            <a:r>
              <a:rPr lang="pt-BR" sz="600" dirty="0"/>
              <a:t> </a:t>
            </a:r>
            <a:r>
              <a:rPr lang="pt-BR" sz="600" dirty="0" err="1"/>
              <a:t>Gods</a:t>
            </a:r>
            <a:r>
              <a:rPr lang="pt-BR" sz="600" dirty="0"/>
              <a:t> - Longas noites", "B-1", 2010, 3),</a:t>
            </a:r>
          </a:p>
          <a:p>
            <a:r>
              <a:rPr lang="pt-BR" sz="600" dirty="0"/>
              <a:t>(0, "Demolidor Vol. 2", "C-1", 2001, 4),</a:t>
            </a:r>
          </a:p>
          <a:p>
            <a:r>
              <a:rPr lang="pt-BR" sz="600" dirty="0"/>
              <a:t>(0, "Demolidor Vol. 3", "C-1", 2012, 4),</a:t>
            </a:r>
          </a:p>
          <a:p>
            <a:r>
              <a:rPr lang="pt-BR" sz="600" dirty="0"/>
              <a:t>(0, "Arco do </a:t>
            </a:r>
            <a:r>
              <a:rPr lang="pt-BR" sz="600" dirty="0" err="1"/>
              <a:t>Shogun</a:t>
            </a:r>
            <a:r>
              <a:rPr lang="pt-BR" sz="600" dirty="0"/>
              <a:t> - N.6", "B-1", 2010, 3),</a:t>
            </a:r>
          </a:p>
          <a:p>
            <a:r>
              <a:rPr lang="pt-BR" sz="600" dirty="0"/>
              <a:t>(0, "Arco do </a:t>
            </a:r>
            <a:r>
              <a:rPr lang="pt-BR" sz="600" dirty="0" err="1"/>
              <a:t>Shogun</a:t>
            </a:r>
            <a:r>
              <a:rPr lang="pt-BR" sz="600" dirty="0"/>
              <a:t> - N.7", "B-1", 2009, 3),</a:t>
            </a:r>
          </a:p>
          <a:p>
            <a:r>
              <a:rPr lang="pt-BR" sz="600" dirty="0"/>
              <a:t>(0, "Tio Patinhas - </a:t>
            </a:r>
            <a:r>
              <a:rPr lang="pt-BR" sz="600" dirty="0" err="1"/>
              <a:t>Saida</a:t>
            </a:r>
            <a:r>
              <a:rPr lang="pt-BR" sz="600" dirty="0"/>
              <a:t> de Mestre", "A-1", 2008, 1),</a:t>
            </a:r>
          </a:p>
          <a:p>
            <a:r>
              <a:rPr lang="pt-BR" sz="600" dirty="0"/>
              <a:t>(0, "Chico Bento - seu Juca?", "A-1", 2005, 1),</a:t>
            </a:r>
          </a:p>
          <a:p>
            <a:r>
              <a:rPr lang="pt-BR" sz="600" dirty="0"/>
              <a:t>(0, "</a:t>
            </a:r>
            <a:r>
              <a:rPr lang="pt-BR" sz="600" dirty="0" err="1"/>
              <a:t>Ansatsu</a:t>
            </a:r>
            <a:r>
              <a:rPr lang="pt-BR" sz="600" dirty="0"/>
              <a:t> </a:t>
            </a:r>
            <a:r>
              <a:rPr lang="pt-BR" sz="600" dirty="0" err="1"/>
              <a:t>Kyoushitsu</a:t>
            </a:r>
            <a:r>
              <a:rPr lang="pt-BR" sz="600" dirty="0"/>
              <a:t> - N.1", "B-1", 2011, 3),</a:t>
            </a:r>
          </a:p>
          <a:p>
            <a:r>
              <a:rPr lang="pt-BR" sz="600" dirty="0"/>
              <a:t>(0, "Os Novos Titãs: O Contrato de Judas", "C-1", 2009, 4),</a:t>
            </a:r>
          </a:p>
          <a:p>
            <a:r>
              <a:rPr lang="pt-BR" sz="600" dirty="0"/>
              <a:t>(0, "Batman: A Piada Mortal", "C-1", 2004, 4),</a:t>
            </a:r>
          </a:p>
          <a:p>
            <a:r>
              <a:rPr lang="pt-BR" sz="600" dirty="0"/>
              <a:t>(0, "Luluzinha - Linda flor", "A-1" , 1999, 2),</a:t>
            </a:r>
          </a:p>
          <a:p>
            <a:r>
              <a:rPr lang="pt-BR" sz="600" dirty="0"/>
              <a:t>(0, "Magali - </a:t>
            </a:r>
            <a:r>
              <a:rPr lang="pt-BR" sz="600" dirty="0" err="1"/>
              <a:t>Familia</a:t>
            </a:r>
            <a:r>
              <a:rPr lang="pt-BR" sz="600" dirty="0"/>
              <a:t> de verdade", "A-1", 2010, 2),</a:t>
            </a:r>
          </a:p>
          <a:p>
            <a:r>
              <a:rPr lang="pt-BR" sz="600" dirty="0"/>
              <a:t>(0, "Asilo </a:t>
            </a:r>
            <a:r>
              <a:rPr lang="pt-BR" sz="600" dirty="0" err="1"/>
              <a:t>Arkham</a:t>
            </a:r>
            <a:r>
              <a:rPr lang="pt-BR" sz="600" dirty="0"/>
              <a:t>", "C-1", 2014, 4),</a:t>
            </a:r>
          </a:p>
          <a:p>
            <a:r>
              <a:rPr lang="pt-BR" sz="600" dirty="0"/>
              <a:t>(0, "Arco do </a:t>
            </a:r>
            <a:r>
              <a:rPr lang="pt-BR" sz="600" dirty="0" err="1"/>
              <a:t>Shogun</a:t>
            </a:r>
            <a:r>
              <a:rPr lang="pt-BR" sz="600" dirty="0"/>
              <a:t> - N.4", "B-1", 2013, 3),</a:t>
            </a:r>
          </a:p>
          <a:p>
            <a:r>
              <a:rPr lang="pt-BR" sz="600" dirty="0"/>
              <a:t>(0, "Arco do </a:t>
            </a:r>
            <a:r>
              <a:rPr lang="pt-BR" sz="600" dirty="0" err="1"/>
              <a:t>Shogun</a:t>
            </a:r>
            <a:r>
              <a:rPr lang="pt-BR" sz="600" dirty="0"/>
              <a:t> - N.8", "B-1", 2011, 3),</a:t>
            </a:r>
          </a:p>
          <a:p>
            <a:r>
              <a:rPr lang="pt-BR" sz="600" dirty="0"/>
              <a:t>(0, "Batman: o Longo Dia das Bruxas", "C-1", 2012, 4),</a:t>
            </a:r>
          </a:p>
          <a:p>
            <a:r>
              <a:rPr lang="pt-BR" sz="600" dirty="0"/>
              <a:t>(0, "Grandes Astros </a:t>
            </a:r>
            <a:r>
              <a:rPr lang="pt-BR" sz="600" dirty="0" err="1"/>
              <a:t>Superman</a:t>
            </a:r>
            <a:r>
              <a:rPr lang="pt-BR" sz="600" dirty="0"/>
              <a:t>", "C-1", 2013, 4),</a:t>
            </a:r>
          </a:p>
          <a:p>
            <a:r>
              <a:rPr lang="pt-BR" sz="600" dirty="0"/>
              <a:t>(0, "Chico Bento - Sempre atrasado", "A-1", 2014, 1),</a:t>
            </a:r>
          </a:p>
          <a:p>
            <a:r>
              <a:rPr lang="pt-BR" sz="600" dirty="0"/>
              <a:t>(0, "</a:t>
            </a:r>
            <a:r>
              <a:rPr lang="pt-BR" sz="600" dirty="0" err="1"/>
              <a:t>Ansatsu</a:t>
            </a:r>
            <a:r>
              <a:rPr lang="pt-BR" sz="600" dirty="0"/>
              <a:t> </a:t>
            </a:r>
            <a:r>
              <a:rPr lang="pt-BR" sz="600" dirty="0" err="1"/>
              <a:t>Kyoushitsu</a:t>
            </a:r>
            <a:r>
              <a:rPr lang="pt-BR" sz="600" dirty="0"/>
              <a:t> - </a:t>
            </a:r>
            <a:r>
              <a:rPr lang="pt-BR" sz="600" dirty="0" err="1"/>
              <a:t>Super</a:t>
            </a:r>
            <a:r>
              <a:rPr lang="pt-BR" sz="600" dirty="0"/>
              <a:t>", "B-1", 2015, 3),</a:t>
            </a:r>
          </a:p>
          <a:p>
            <a:r>
              <a:rPr lang="pt-BR" sz="600" dirty="0"/>
              <a:t>(0, "Os Novos Titãs: Lutas e mais nada", "C-1", 2015, 4),</a:t>
            </a:r>
          </a:p>
          <a:p>
            <a:r>
              <a:rPr lang="pt-BR" sz="600" dirty="0"/>
              <a:t>(0, "Batman: A escolha", "C-1", 2010, 4),</a:t>
            </a:r>
          </a:p>
          <a:p>
            <a:r>
              <a:rPr lang="pt-BR" sz="600" dirty="0"/>
              <a:t>(0, "Luluzinha - Manha gelada", "A-1", 2010, 2),</a:t>
            </a:r>
          </a:p>
          <a:p>
            <a:r>
              <a:rPr lang="pt-BR" sz="600" dirty="0"/>
              <a:t>(0, "Magali - A </a:t>
            </a:r>
            <a:r>
              <a:rPr lang="pt-BR" sz="600" dirty="0" err="1"/>
              <a:t>plantacao</a:t>
            </a:r>
            <a:r>
              <a:rPr lang="pt-BR" sz="600" dirty="0"/>
              <a:t>", "A-1", 2008, 2),</a:t>
            </a:r>
          </a:p>
          <a:p>
            <a:r>
              <a:rPr lang="pt-BR" sz="600" dirty="0"/>
              <a:t>(0, "Chico Bento - Meu </a:t>
            </a:r>
            <a:r>
              <a:rPr lang="pt-BR" sz="600" dirty="0" err="1"/>
              <a:t>pesoar</a:t>
            </a:r>
            <a:r>
              <a:rPr lang="pt-BR" sz="600" dirty="0"/>
              <a:t>", "C-1", 2009, 1),</a:t>
            </a:r>
          </a:p>
          <a:p>
            <a:r>
              <a:rPr lang="pt-BR" sz="600" dirty="0"/>
              <a:t>(0, "Arco do </a:t>
            </a:r>
            <a:r>
              <a:rPr lang="pt-BR" sz="600" dirty="0" err="1"/>
              <a:t>Shogun</a:t>
            </a:r>
            <a:r>
              <a:rPr lang="pt-BR" sz="600" dirty="0"/>
              <a:t> - Master", "B-1", 2010, 3),</a:t>
            </a:r>
          </a:p>
          <a:p>
            <a:r>
              <a:rPr lang="pt-BR" sz="600" dirty="0"/>
              <a:t>(0, "Batman: amanhecer de </a:t>
            </a:r>
            <a:r>
              <a:rPr lang="pt-BR" sz="600" dirty="0" err="1"/>
              <a:t>verao</a:t>
            </a:r>
            <a:r>
              <a:rPr lang="pt-BR" sz="600" dirty="0"/>
              <a:t>", "C-1", 2011, 4),</a:t>
            </a:r>
          </a:p>
          <a:p>
            <a:r>
              <a:rPr lang="pt-BR" sz="600" dirty="0"/>
              <a:t>(0, "Power Girls - Ameaçadas", "A-1", 2012, 2),</a:t>
            </a:r>
          </a:p>
          <a:p>
            <a:r>
              <a:rPr lang="pt-BR" sz="600" dirty="0"/>
              <a:t>(0, "</a:t>
            </a:r>
            <a:r>
              <a:rPr lang="pt-BR" sz="600" dirty="0" err="1"/>
              <a:t>Ansatsu</a:t>
            </a:r>
            <a:r>
              <a:rPr lang="pt-BR" sz="600" dirty="0"/>
              <a:t> </a:t>
            </a:r>
            <a:r>
              <a:rPr lang="pt-BR" sz="600" dirty="0" err="1"/>
              <a:t>Kyoushitsu</a:t>
            </a:r>
            <a:r>
              <a:rPr lang="pt-BR" sz="600" dirty="0"/>
              <a:t> - N.3", "B-1", 2013, 3),</a:t>
            </a:r>
          </a:p>
          <a:p>
            <a:r>
              <a:rPr lang="pt-BR" sz="600" dirty="0"/>
              <a:t>(0, "</a:t>
            </a:r>
            <a:r>
              <a:rPr lang="pt-BR" sz="600" dirty="0" err="1"/>
              <a:t>Ansatsu</a:t>
            </a:r>
            <a:r>
              <a:rPr lang="pt-BR" sz="600" dirty="0"/>
              <a:t> </a:t>
            </a:r>
            <a:r>
              <a:rPr lang="pt-BR" sz="600" dirty="0" err="1"/>
              <a:t>Kyoushitsu</a:t>
            </a:r>
            <a:r>
              <a:rPr lang="pt-BR" sz="600" dirty="0"/>
              <a:t> - N.4", "B-1", 2014, 3),</a:t>
            </a:r>
          </a:p>
          <a:p>
            <a:r>
              <a:rPr lang="pt-BR" sz="600" dirty="0"/>
              <a:t>(0, "</a:t>
            </a:r>
            <a:r>
              <a:rPr lang="pt-BR" sz="600" dirty="0" err="1"/>
              <a:t>Gintama</a:t>
            </a:r>
            <a:r>
              <a:rPr lang="pt-BR" sz="600" dirty="0"/>
              <a:t> - </a:t>
            </a:r>
            <a:r>
              <a:rPr lang="pt-BR" sz="600" dirty="0" err="1"/>
              <a:t>Uniao</a:t>
            </a:r>
            <a:r>
              <a:rPr lang="pt-BR" sz="600" dirty="0"/>
              <a:t>", "B-1", 2002, 3),</a:t>
            </a:r>
          </a:p>
          <a:p>
            <a:r>
              <a:rPr lang="pt-BR" sz="600" dirty="0"/>
              <a:t>(0, "Arco do </a:t>
            </a:r>
            <a:r>
              <a:rPr lang="pt-BR" sz="600" dirty="0" err="1"/>
              <a:t>Shogun</a:t>
            </a:r>
            <a:r>
              <a:rPr lang="pt-BR" sz="600" dirty="0"/>
              <a:t> - N.1", "B-1", 2003, 3),</a:t>
            </a:r>
          </a:p>
          <a:p>
            <a:r>
              <a:rPr lang="pt-BR" sz="600" dirty="0"/>
              <a:t>(0, "Arco do </a:t>
            </a:r>
            <a:r>
              <a:rPr lang="pt-BR" sz="600" dirty="0" err="1"/>
              <a:t>Shogun</a:t>
            </a:r>
            <a:r>
              <a:rPr lang="pt-BR" sz="600" dirty="0"/>
              <a:t> - N.2", "B-1", 2005, 3),</a:t>
            </a:r>
          </a:p>
          <a:p>
            <a:r>
              <a:rPr lang="pt-BR" sz="600" dirty="0"/>
              <a:t>(0, "Batman: Ano Um", "C-1", 2010, 4),</a:t>
            </a:r>
          </a:p>
          <a:p>
            <a:r>
              <a:rPr lang="pt-BR" sz="600" dirty="0"/>
              <a:t>(0, "O Reino do Amanhã", "C-1", 2016, 4),</a:t>
            </a:r>
          </a:p>
          <a:p>
            <a:r>
              <a:rPr lang="pt-BR" sz="600" dirty="0"/>
              <a:t>(0, "Saga dos Clones", "C-1", 2016, 4),</a:t>
            </a:r>
          </a:p>
          <a:p>
            <a:r>
              <a:rPr lang="pt-BR" sz="600" dirty="0"/>
              <a:t>(0, "Homem de Ferro: A Cruzada", "C-1", 2016, 4),</a:t>
            </a:r>
          </a:p>
          <a:p>
            <a:r>
              <a:rPr lang="pt-BR" sz="600" dirty="0"/>
              <a:t>(0, "Os X-</a:t>
            </a:r>
            <a:r>
              <a:rPr lang="pt-BR" sz="600" dirty="0" err="1"/>
              <a:t>Men</a:t>
            </a:r>
            <a:r>
              <a:rPr lang="pt-BR" sz="600" dirty="0"/>
              <a:t> de Chuck Austen", "C-1", 2015, 4),</a:t>
            </a:r>
          </a:p>
          <a:p>
            <a:r>
              <a:rPr lang="pt-BR" sz="600" dirty="0"/>
              <a:t>(0, "Os Supremos – Millenium", "C-1", 2013, 4),</a:t>
            </a:r>
          </a:p>
          <a:p>
            <a:r>
              <a:rPr lang="pt-BR" sz="600" dirty="0"/>
              <a:t>(0, "Demolidor Vol. 4", "C-1", 2013, 4),</a:t>
            </a:r>
          </a:p>
          <a:p>
            <a:r>
              <a:rPr lang="pt-BR" sz="600" dirty="0"/>
              <a:t>(0, "Demolidor Vol. 5", "C-1", 2011, 4)</a:t>
            </a:r>
          </a:p>
          <a:p>
            <a:r>
              <a:rPr lang="pt-BR" sz="600" dirty="0"/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850" y="676275"/>
            <a:ext cx="8569325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a) Insira um índice na tabela HQ, na coluna (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CategoriaCod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b) Verifique se o índice foi desenvolvido.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c) Utilize o índice desenvolvido, para efetuar uma consultar nos nomes dos HQs e a sua respectiva localização, somente dos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Mangás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 (exiba em ordem crescente pelo nome dos HQs).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d) Utilize o índice desenvolvido, para efetuar uma consulta nos nomes dos HQs com o ano inferior a 2008.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e) Faz diferença utilizar o índice na questão “d”? Porque?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f) Exclua o índice desenvolvido na questão “a”.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g) Porque o índice não pode ser excluído?</a:t>
            </a:r>
          </a:p>
          <a:p>
            <a:pPr algn="just">
              <a:lnSpc>
                <a:spcPct val="150000"/>
              </a:lnSpc>
              <a:defRPr/>
            </a:pPr>
            <a:endParaRPr lang="pt-B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 resolver a questão “f” leia o próximo slide.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323850" y="676275"/>
            <a:ext cx="8569325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Se realmente for necessário excluir  o índice 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 Exclua a verificação de integridade da chave estrangeira;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SET FOREIGN_KEY_CHECKS=0;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h) Exclua o índice desenvolvido na questão “a”.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i) Verifique se o índice foi excluído.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Nota: quando utilizado a sintaxe: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 FOREIGN_KEY_CHECKS=0;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 SGBD garante a integridade das chaves, ou seja, volte para o valor igual a 1.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FULLTEXT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pic>
        <p:nvPicPr>
          <p:cNvPr id="9" name="Picture 2" descr="Resultado de imagem para TEXTO MATRIX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Retângulo 4"/>
          <p:cNvSpPr>
            <a:spLocks noChangeArrowheads="1"/>
          </p:cNvSpPr>
          <p:nvPr/>
        </p:nvSpPr>
        <p:spPr bwMode="auto">
          <a:xfrm>
            <a:off x="228600" y="685800"/>
            <a:ext cx="8610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 Permite buscar um mesmo trecho dentro de várias 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strings;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Para isso adicione um índice FULLTEXT, utilizando a sintaxe: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ALTER TABLE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nomeDaTabela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 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ADD FULLTEXT (</a:t>
            </a:r>
            <a:r>
              <a:rPr lang="pt-BR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nomeDaColuna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 Para utilizar o FULLTEXT: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SELECT * 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FROM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nomeDaTabela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WHERE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MATCH(</a:t>
            </a:r>
            <a:r>
              <a:rPr lang="pt-BR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nomeDaColuna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) AGAINST(‘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palavra_desejada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’); </a:t>
            </a:r>
          </a:p>
        </p:txBody>
      </p:sp>
      <p:cxnSp>
        <p:nvCxnSpPr>
          <p:cNvPr id="3" name="Conector de Seta Reta 2"/>
          <p:cNvCxnSpPr/>
          <p:nvPr/>
        </p:nvCxnSpPr>
        <p:spPr>
          <a:xfrm flipH="1">
            <a:off x="1043608" y="3645024"/>
            <a:ext cx="4680520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5796136" y="328498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4211960" y="5337779"/>
            <a:ext cx="1807840" cy="1008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074519" y="607724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2800" y="6275388"/>
            <a:ext cx="2362200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Prof° Me. Sergio Eduardo Nunes            serginhonunes2013@gmail.com</a:t>
            </a:r>
          </a:p>
        </p:txBody>
      </p:sp>
      <p:pic>
        <p:nvPicPr>
          <p:cNvPr id="12292" name="Picture 2" descr="http://www.miniwebcursos.com.br/curso_aprender/modulos/aula_2/imagens/trabalha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52513"/>
            <a:ext cx="532765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dirty="0"/>
              <a:t>VAMOS PRATICAR ?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4624"/>
            <a:ext cx="1154922" cy="542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23850" y="692150"/>
            <a:ext cx="8569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2) Copie e cole o código para realizar as tarefas a seguir: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5720" y="1357298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create</a:t>
            </a:r>
            <a:r>
              <a:rPr lang="pt-BR" sz="1400" dirty="0"/>
              <a:t> database </a:t>
            </a:r>
            <a:r>
              <a:rPr lang="pt-BR" sz="1400" dirty="0" err="1"/>
              <a:t>LivroSagrado</a:t>
            </a:r>
            <a:r>
              <a:rPr lang="pt-BR" sz="1400" dirty="0"/>
              <a:t>;</a:t>
            </a:r>
          </a:p>
          <a:p>
            <a:r>
              <a:rPr lang="pt-BR" sz="1400" dirty="0"/>
              <a:t>use </a:t>
            </a:r>
            <a:r>
              <a:rPr lang="pt-BR" sz="1400" dirty="0" err="1"/>
              <a:t>LivroSagrado</a:t>
            </a:r>
            <a:r>
              <a:rPr lang="pt-BR" sz="1400" dirty="0"/>
              <a:t>;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create</a:t>
            </a:r>
            <a:r>
              <a:rPr lang="pt-BR" sz="1400" dirty="0"/>
              <a:t> </a:t>
            </a:r>
            <a:r>
              <a:rPr lang="pt-BR" sz="1400" dirty="0" err="1"/>
              <a:t>table</a:t>
            </a:r>
            <a:r>
              <a:rPr lang="pt-BR" sz="1400" dirty="0"/>
              <a:t> </a:t>
            </a:r>
            <a:r>
              <a:rPr lang="pt-BR" sz="1400" dirty="0" err="1"/>
              <a:t>Biblia</a:t>
            </a:r>
            <a:r>
              <a:rPr lang="pt-BR" sz="1400" dirty="0"/>
              <a:t>(</a:t>
            </a:r>
          </a:p>
          <a:p>
            <a:r>
              <a:rPr lang="pt-BR" sz="1400" dirty="0"/>
              <a:t>     	       Livro </a:t>
            </a:r>
            <a:r>
              <a:rPr lang="pt-BR" sz="1400" dirty="0" err="1"/>
              <a:t>varchar</a:t>
            </a:r>
            <a:r>
              <a:rPr lang="pt-BR" sz="1400" dirty="0"/>
              <a:t>(20)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null</a:t>
            </a:r>
            <a:r>
              <a:rPr lang="pt-BR" sz="1400" dirty="0"/>
              <a:t>,</a:t>
            </a:r>
          </a:p>
          <a:p>
            <a:r>
              <a:rPr lang="pt-BR" sz="1400" dirty="0"/>
              <a:t>	       </a:t>
            </a:r>
            <a:r>
              <a:rPr lang="pt-BR" sz="1400" dirty="0" err="1"/>
              <a:t>Versiculo</a:t>
            </a:r>
            <a:r>
              <a:rPr lang="pt-BR" sz="1400" dirty="0"/>
              <a:t> </a:t>
            </a:r>
            <a:r>
              <a:rPr lang="pt-BR" sz="1400" dirty="0" err="1"/>
              <a:t>int</a:t>
            </a:r>
            <a:r>
              <a:rPr lang="pt-BR" sz="1400" dirty="0"/>
              <a:t>(5)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null</a:t>
            </a:r>
            <a:r>
              <a:rPr lang="pt-BR" sz="1400" dirty="0"/>
              <a:t>,</a:t>
            </a:r>
          </a:p>
          <a:p>
            <a:r>
              <a:rPr lang="pt-BR" sz="1400" dirty="0"/>
              <a:t>	       Capitulo </a:t>
            </a:r>
            <a:r>
              <a:rPr lang="pt-BR" sz="1400" dirty="0" err="1"/>
              <a:t>int</a:t>
            </a:r>
            <a:r>
              <a:rPr lang="pt-BR" sz="1400" dirty="0"/>
              <a:t>(5)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null</a:t>
            </a:r>
            <a:r>
              <a:rPr lang="pt-BR" sz="1400" dirty="0"/>
              <a:t>,</a:t>
            </a:r>
          </a:p>
          <a:p>
            <a:r>
              <a:rPr lang="pt-BR" sz="1400" dirty="0"/>
              <a:t>	       Texto </a:t>
            </a:r>
            <a:r>
              <a:rPr lang="pt-BR" sz="1400" dirty="0" err="1"/>
              <a:t>varchar</a:t>
            </a:r>
            <a:r>
              <a:rPr lang="pt-BR" sz="1400" dirty="0"/>
              <a:t>(200)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null</a:t>
            </a:r>
            <a:endParaRPr lang="pt-BR" sz="1400" dirty="0"/>
          </a:p>
          <a:p>
            <a:r>
              <a:rPr lang="pt-BR" sz="1400" dirty="0"/>
              <a:t>	 );</a:t>
            </a:r>
          </a:p>
          <a:p>
            <a:r>
              <a:rPr lang="pt-BR" sz="1400" dirty="0" err="1"/>
              <a:t>insert</a:t>
            </a:r>
            <a:r>
              <a:rPr lang="pt-BR" sz="1400" dirty="0"/>
              <a:t> </a:t>
            </a:r>
            <a:r>
              <a:rPr lang="pt-BR" sz="1400" dirty="0" err="1"/>
              <a:t>Biblia</a:t>
            </a:r>
            <a:r>
              <a:rPr lang="pt-BR" sz="1400" dirty="0"/>
              <a:t> </a:t>
            </a:r>
            <a:r>
              <a:rPr lang="pt-BR" sz="1400" dirty="0" err="1"/>
              <a:t>values</a:t>
            </a:r>
            <a:r>
              <a:rPr lang="pt-BR" sz="1400" dirty="0"/>
              <a:t> ("Lucas", 12, 34, "Pois onde estiver o amor, ali estará também o nosso coração."),</a:t>
            </a:r>
          </a:p>
          <a:p>
            <a:r>
              <a:rPr lang="pt-BR" sz="1400" dirty="0"/>
              <a:t>("Isaias", 40, 31, "Aqueles que esperam no Senhor renovam as suas forças. Voam alto como águias. Correm e não ficam exaustos, andam e não se cansam."),</a:t>
            </a:r>
          </a:p>
          <a:p>
            <a:r>
              <a:rPr lang="pt-BR" sz="1400" dirty="0"/>
              <a:t>("Salmos", 16, 5, "Tu, ó Senhor Deus, és tudo o que tenho. O meu futuro está em Tuas mãos. Tu diriges a minha vida. "),</a:t>
            </a:r>
          </a:p>
          <a:p>
            <a:r>
              <a:rPr lang="pt-BR" sz="1400" dirty="0"/>
              <a:t>("Isaias", 41, 13, "Porque Eu, o Senhor teu Deus, te tomo pela tua mão direita. E te digo: não temas, eu te ajudo. "),</a:t>
            </a:r>
          </a:p>
          <a:p>
            <a:r>
              <a:rPr lang="pt-BR" sz="1400" dirty="0"/>
              <a:t>("Salmos", 27, 1, "O Senhor é a minha luz e a minha salvação. A quem temerei? O Senhor é a força da minha vida. De quem me recearei?"),</a:t>
            </a:r>
          </a:p>
          <a:p>
            <a:r>
              <a:rPr lang="pt-BR" sz="1400" dirty="0"/>
              <a:t>("Apocalipse", 21, 4, "E Deus limpará dos seus olhos toda a lágrima."),</a:t>
            </a:r>
          </a:p>
          <a:p>
            <a:r>
              <a:rPr lang="pt-BR" sz="1400" dirty="0"/>
              <a:t>("</a:t>
            </a:r>
            <a:r>
              <a:rPr lang="pt-BR" sz="1400" dirty="0" err="1"/>
              <a:t>Josue</a:t>
            </a:r>
            <a:r>
              <a:rPr lang="pt-BR" sz="1400" dirty="0"/>
              <a:t>", 1, 9, "Seja forte e corajoso, não fique desanimado, nem tenha medo, porque Eu o Senhor seu Deus, estarei com você em qualquer lugar por onde você passar. "),</a:t>
            </a:r>
          </a:p>
          <a:p>
            <a:r>
              <a:rPr lang="pt-BR" sz="1400" dirty="0"/>
              <a:t>("Lucas", 11, 28, "Felizes são os que ouvem a palavra de Deus e a guardam!"),</a:t>
            </a:r>
          </a:p>
          <a:p>
            <a:r>
              <a:rPr lang="pt-BR" sz="1400" dirty="0"/>
              <a:t>("</a:t>
            </a:r>
            <a:r>
              <a:rPr lang="pt-BR" sz="1400" dirty="0" err="1"/>
              <a:t>Joao</a:t>
            </a:r>
            <a:r>
              <a:rPr lang="pt-BR" sz="1400" dirty="0"/>
              <a:t>", 3, 16, "Porque Deus amou o mundo de tal maneira, que deu o seu filho unigênito para que todo aquele que Nele crê não pereça, mas tenha a vida eterna."),</a:t>
            </a:r>
          </a:p>
          <a:p>
            <a:r>
              <a:rPr lang="pt-BR" sz="1400" dirty="0"/>
              <a:t>("Salmos", 11, 7, "Porque o Senhor é justo, e ama a justiça. O seu rosto olha para os retos.")</a:t>
            </a:r>
          </a:p>
          <a:p>
            <a:r>
              <a:rPr lang="pt-BR" sz="1400" dirty="0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23850" y="692150"/>
            <a:ext cx="85693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Desenvolva um FULLTEXT na coluna “Texto”.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Confira se o índice foi adicionado.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Selecione o versículo e capítulo que a palavra “Senhor” aparece nos textos.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Faça a seleção para contar quantas linhas a palavra “Senhor”, aparece no BD.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Teste outras palavras: Deus e Força. Anote o versículo e os capítulos que as palavras aparecem, assim como, a o número de ocorrências de cada uma das palavras.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OBJETIVOS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395288" y="684213"/>
            <a:ext cx="8462962" cy="168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CRIAR E UTILIZAR ÍNDICES: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INDEX;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FULLTEXT.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	</a:t>
            </a:r>
            <a:endParaRPr lang="pt-BR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6" descr="http://www.todaletra.com.br/wp-content/uploads/2012/10/duvidas-300x3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3505572" cy="3505572"/>
          </a:xfrm>
          <a:prstGeom prst="rect">
            <a:avLst/>
          </a:prstGeom>
          <a:noFill/>
        </p:spPr>
      </p:pic>
      <p:sp>
        <p:nvSpPr>
          <p:cNvPr id="6" name="Texto explicativo em elipse 5"/>
          <p:cNvSpPr/>
          <p:nvPr/>
        </p:nvSpPr>
        <p:spPr>
          <a:xfrm>
            <a:off x="3563888" y="1556792"/>
            <a:ext cx="3528392" cy="1944216"/>
          </a:xfrm>
          <a:prstGeom prst="wedgeEllipseCallout">
            <a:avLst>
              <a:gd name="adj1" fmla="val -65416"/>
              <a:gd name="adj2" fmla="val 58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DÚVIDAS ?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5254" t="13407" r="48811" b="22610"/>
          <a:stretch>
            <a:fillRect/>
          </a:stretch>
        </p:blipFill>
        <p:spPr bwMode="auto">
          <a:xfrm>
            <a:off x="683568" y="980727"/>
            <a:ext cx="7344816" cy="575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EXTRA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23850" y="692150"/>
            <a:ext cx="8569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3) Observe o DER a seguir: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EXTRA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23850" y="692150"/>
            <a:ext cx="85693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Desenvolva o BD do DER.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Insira diversos registros em todas as tabelas. (No campo “descrição” da tabela “Imóvel”, insira uma breve observação do imóvel).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Desenvolva um índice na chave “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Numero_Locatario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” da tabela “Locação”.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Utilize o índice para procurar o nome e telefone dos locatários.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Utilize o índice para procurar o nome e telefone de um locatário em especifico (pode ser pelo nome).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EXTRA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23850" y="692150"/>
            <a:ext cx="85693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f) Desenvolva um índice FULLTEXT no campo “descrição” da tabela “Imóvel”.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g) Verifique se o índice foi criado (pesquise a instrução SQL).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h) Utilize o FULLTEXT para encontrar imóveis com a descrição: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Suíte;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Piscina;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Varanda;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Etc.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i) Exclua o índice FULLTEXT (Pesquise o comando).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BIBLIOGRAFIA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Retângulo 3"/>
          <p:cNvSpPr>
            <a:spLocks noChangeArrowheads="1"/>
          </p:cNvSpPr>
          <p:nvPr/>
        </p:nvSpPr>
        <p:spPr bwMode="auto">
          <a:xfrm>
            <a:off x="304800" y="685800"/>
            <a:ext cx="838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SILBERSCHATZ, Abraham; KORTH, Henry F.; SUDARSHAN, S..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Sistema de Banco de Dados.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6ª ed. Rio de Janeiro: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Campus -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Elsevier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2012. Pág. 54 a 77.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COMPLEMENTAR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Heuser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Carlos A.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Projeto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Banco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dados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4ª Edição, Porto Alegre: Instituto de Informática  da UFRGS: Sagra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Luzzatto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2001.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TABELAS E ÍNDICES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250825" y="692150"/>
            <a:ext cx="86423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 termo chave (</a:t>
            </a:r>
            <a:r>
              <a:rPr lang="pt-BR" sz="2400" i="1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 se refere ao índice no SQL. Aplicável quando: (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Silberschatz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2012)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Deseja-se agilizar as pesquisas dos dados contidos em uma tabela;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Deseja-se simplificar algumas consultas;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Tem-se tabelas com muitas colunas.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CRIAR ÍNDICES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825" y="692150"/>
            <a:ext cx="8642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Quando a tabela já existe, a sintaxe utilizada deve ser: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CREATE INDEX </a:t>
            </a:r>
            <a:r>
              <a:rPr lang="pt-BR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nomeDoIndice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ON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nomeDaTabela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colunaDaTabela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Onde,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CREATE INDEX 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 cria um índice.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nomeDoIndice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 identifica o índice.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(</a:t>
            </a:r>
            <a:r>
              <a:rPr lang="pt-BR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colunaDaTabela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)  local que terá um índice.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PREFIXO DE ÍNDICES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825" y="692150"/>
            <a:ext cx="864235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CREATE INDEX </a:t>
            </a:r>
            <a:r>
              <a:rPr lang="pt-BR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nomeDoIndice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ON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coluna_da_tabela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Algumas sugestões: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idx_NomeDoIndice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indice_NomeDoIndice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ind_NomeDoIndice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ÍNDICES EM TABELAS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50825" y="692150"/>
            <a:ext cx="864235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ADICIONAR UM ÍNDICE EM UMA TABELA: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ALTER TABLE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ADD INDEX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nome_do_indice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coluna_da_tabela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DOIS ÍNDICES: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ALTER TABLE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ADD INDEX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nome_do_indice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coluna_da_tabela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outra_coluna_da_tabela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CONSULTAS COM  ÍNDICES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50825" y="692150"/>
            <a:ext cx="871378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nome_coluna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nome_tabela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 INDEX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nome_indice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coluna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valor;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 uso de índices é opcional, mas o seu uso ajudam nas consultas em grandes volumes de dados.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http://thumbs.dreamstime.com/z/de-choque-seta-para-baixo-25362124.jpg"/>
          <p:cNvPicPr>
            <a:picLocks noChangeAspect="1" noChangeArrowheads="1"/>
          </p:cNvPicPr>
          <p:nvPr/>
        </p:nvPicPr>
        <p:blipFill>
          <a:blip r:embed="rId3" cstate="print"/>
          <a:srcRect l="2901" t="2769" r="10056"/>
          <a:stretch>
            <a:fillRect/>
          </a:stretch>
        </p:blipFill>
        <p:spPr bwMode="auto">
          <a:xfrm>
            <a:off x="4067944" y="2542311"/>
            <a:ext cx="2160588" cy="25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EXCLUIR ÍNDICES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50825" y="704850"/>
            <a:ext cx="86423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Para excluir um índice, digite o seguinte comando: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DROP INDEX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nome_do_indice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ON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Dica!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Para saber os índices criados na tabela, digite: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SHOW INDEX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FROM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2800" y="6275388"/>
            <a:ext cx="2362200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Prof° Me. Sergio Eduardo Nunes            serginhonunes2013@gmail.com</a:t>
            </a:r>
          </a:p>
        </p:txBody>
      </p:sp>
      <p:pic>
        <p:nvPicPr>
          <p:cNvPr id="12292" name="Picture 2" descr="http://www.miniwebcursos.com.br/curso_aprender/modulos/aula_2/imagens/trabalha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52513"/>
            <a:ext cx="532765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</a:rPr>
              <a:t>VAMOS PRATICAR ?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4624"/>
            <a:ext cx="1154922" cy="542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20127</TotalTime>
  <Words>2758</Words>
  <Application>Microsoft Office PowerPoint</Application>
  <PresentationFormat>Apresentação na tela (4:3)</PresentationFormat>
  <Paragraphs>254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Serginho</dc:creator>
  <cp:lastModifiedBy>Wellington Felix</cp:lastModifiedBy>
  <cp:revision>345</cp:revision>
  <dcterms:created xsi:type="dcterms:W3CDTF">2014-01-12T10:56:43Z</dcterms:created>
  <dcterms:modified xsi:type="dcterms:W3CDTF">2022-10-03T21:30:07Z</dcterms:modified>
</cp:coreProperties>
</file>