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5" r:id="rId2"/>
    <p:sldId id="256" r:id="rId3"/>
    <p:sldId id="392" r:id="rId4"/>
    <p:sldId id="407" r:id="rId5"/>
    <p:sldId id="408" r:id="rId6"/>
    <p:sldId id="409" r:id="rId7"/>
    <p:sldId id="410" r:id="rId8"/>
    <p:sldId id="406" r:id="rId9"/>
    <p:sldId id="395" r:id="rId10"/>
    <p:sldId id="411" r:id="rId11"/>
    <p:sldId id="273" r:id="rId12"/>
    <p:sldId id="412" r:id="rId13"/>
    <p:sldId id="414" r:id="rId14"/>
    <p:sldId id="358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8746" autoAdjust="0"/>
  </p:normalViewPr>
  <p:slideViewPr>
    <p:cSldViewPr>
      <p:cViewPr varScale="1">
        <p:scale>
          <a:sx n="73" d="100"/>
          <a:sy n="73" d="100"/>
        </p:scale>
        <p:origin x="130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BDA2A-26C0-4732-B209-403B6437C638}" type="datetimeFigureOut">
              <a:rPr lang="pt-BR" smtClean="0"/>
              <a:pPr/>
              <a:t>26/08/2020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8EB34-74D2-44BF-A3ED-22295490F65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3050-4C83-4194-BE52-C2F4530BB1E0}" type="datetime1">
              <a:rPr lang="pt-BR" smtClean="0"/>
              <a:pPr/>
              <a:t>26/08/2020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D4F8-0EF8-4073-A1E1-A2EE82258ED5}" type="datetime1">
              <a:rPr lang="pt-BR" smtClean="0"/>
              <a:pPr/>
              <a:t>26/08/2020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4FD-4CD4-465F-B2EC-398BEE227210}" type="datetime1">
              <a:rPr lang="pt-BR" smtClean="0"/>
              <a:pPr/>
              <a:t>26/08/2020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3C72073-BB39-4C48-B163-A92B1579A8F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7D95-CD9F-4CD7-B1DC-FB18F31E7600}" type="datetime1">
              <a:rPr lang="pt-BR" smtClean="0"/>
              <a:pPr/>
              <a:t>26/08/2020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543-6F69-45C2-B46B-5C6C40E7E824}" type="datetime1">
              <a:rPr lang="pt-BR" smtClean="0"/>
              <a:pPr/>
              <a:t>26/08/2020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A860-03EB-4D8B-878B-D3846CBECCCB}" type="datetime1">
              <a:rPr lang="pt-BR" smtClean="0"/>
              <a:pPr/>
              <a:t>26/08/2020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0E30-2595-4591-A83C-042284B39F98}" type="datetime1">
              <a:rPr lang="pt-BR" smtClean="0"/>
              <a:pPr/>
              <a:t>26/08/2020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7390-C83A-4CA0-8633-73B965490B9E}" type="datetime1">
              <a:rPr lang="pt-BR" smtClean="0"/>
              <a:pPr/>
              <a:t>26/08/2020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B822-6A28-4483-A95D-76A170C3FA74}" type="datetime1">
              <a:rPr lang="pt-BR" smtClean="0"/>
              <a:pPr/>
              <a:t>26/08/2020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EC5E-ED60-47E2-8301-A34011F4D409}" type="datetime1">
              <a:rPr lang="pt-BR" smtClean="0"/>
              <a:pPr/>
              <a:t>26/08/2020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3CA1-C0D7-4A2A-9191-360219124461}" type="datetime1">
              <a:rPr lang="pt-BR" smtClean="0"/>
              <a:pPr/>
              <a:t>26/08/2020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BDA1-F50F-4691-BCD3-A6842B7751C0}" type="datetime1">
              <a:rPr lang="pt-BR" smtClean="0"/>
              <a:pPr/>
              <a:t>26/08/2020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http://www.lsti.com.br/wp-content/uploads/2013/06/banco-de-Dados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51520" y="205121"/>
            <a:ext cx="8423952" cy="6652879"/>
          </a:xfrm>
          <a:prstGeom prst="rect">
            <a:avLst/>
          </a:prstGeom>
          <a:noFill/>
        </p:spPr>
      </p:pic>
      <p:sp>
        <p:nvSpPr>
          <p:cNvPr id="2" name="CaixaDeTexto 1"/>
          <p:cNvSpPr txBox="1"/>
          <p:nvPr/>
        </p:nvSpPr>
        <p:spPr>
          <a:xfrm>
            <a:off x="467544" y="1268760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itchFamily="34" charset="0"/>
                <a:cs typeface="Arial" pitchFamily="34" charset="0"/>
              </a:rPr>
              <a:t>LINGUAGEM DE PROGRAMAÇÃO DE BANCO DE DADOS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267744" y="2977788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Arial" pitchFamily="34" charset="0"/>
                <a:cs typeface="Arial" pitchFamily="34" charset="0"/>
              </a:rPr>
              <a:t>AULA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02</a:t>
            </a:r>
            <a:endParaRPr lang="pt-B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771800" y="542606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Arial" pitchFamily="34" charset="0"/>
                <a:cs typeface="Arial" pitchFamily="34" charset="0"/>
              </a:rPr>
              <a:t>Prof° Me. Sergio Eduardo Nunes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D:\Unip\un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32656"/>
            <a:ext cx="2307050" cy="792088"/>
          </a:xfrm>
          <a:prstGeom prst="rect">
            <a:avLst/>
          </a:prstGeom>
          <a:noFill/>
        </p:spPr>
      </p:pic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323850" y="692150"/>
            <a:ext cx="84963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Tx/>
              <a:buAutoNum type="alphaLcParenR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Altere o preço da lixeira para R$ 5,99.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Aumente os preços de todos os produtos em R$ 1,00, com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uma única instrução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UPDATE.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Altere o valor dos talheres com 10% de desconto.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Altere o nome da localização de brinquedos para infantil.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Aumente em R$ 0,01 o valor dos alimentos, com exceção do Danone.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6" descr="http://www.todaletra.com.br/wp-content/uploads/2012/10/duvidas-300x3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92896"/>
            <a:ext cx="3505572" cy="3505572"/>
          </a:xfrm>
          <a:prstGeom prst="rect">
            <a:avLst/>
          </a:prstGeom>
          <a:noFill/>
        </p:spPr>
      </p:pic>
      <p:sp>
        <p:nvSpPr>
          <p:cNvPr id="6" name="Texto explicativo em elipse 5"/>
          <p:cNvSpPr/>
          <p:nvPr/>
        </p:nvSpPr>
        <p:spPr>
          <a:xfrm>
            <a:off x="3563888" y="1556792"/>
            <a:ext cx="3528392" cy="1944216"/>
          </a:xfrm>
          <a:prstGeom prst="wedgeEllipseCallout">
            <a:avLst>
              <a:gd name="adj1" fmla="val -65416"/>
              <a:gd name="adj2" fmla="val 585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itchFamily="34" charset="0"/>
                <a:cs typeface="Arial" pitchFamily="34" charset="0"/>
              </a:rPr>
              <a:t>DÚVIDAS ?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D:\Unip\un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32656"/>
            <a:ext cx="2307050" cy="792088"/>
          </a:xfrm>
          <a:prstGeom prst="rect">
            <a:avLst/>
          </a:prstGeom>
          <a:noFill/>
        </p:spPr>
      </p:pic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3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EXTRA 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04800" y="685800"/>
            <a:ext cx="8534400" cy="60939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Tx/>
              <a:buAutoNum type="arabicParenR"/>
              <a:defRPr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(Adaptado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Siberschatz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2010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– Pág. 77, exercício 3.10) Considere o BD relacional a seguir:</a:t>
            </a:r>
          </a:p>
          <a:p>
            <a:pPr marL="342900" indent="-342900" algn="just">
              <a:lnSpc>
                <a:spcPct val="150000"/>
              </a:lnSpc>
              <a:defRPr/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Agencia (</a:t>
            </a:r>
            <a:r>
              <a:rPr lang="pt-BR" sz="2000" b="1" u="sng" dirty="0">
                <a:latin typeface="Arial" pitchFamily="34" charset="0"/>
                <a:cs typeface="Arial" pitchFamily="34" charset="0"/>
              </a:rPr>
              <a:t>Id</a:t>
            </a:r>
            <a:r>
              <a:rPr lang="pt-BR" sz="2000" b="1" dirty="0">
                <a:latin typeface="Arial" pitchFamily="34" charset="0"/>
                <a:cs typeface="Arial" pitchFamily="34" charset="0"/>
              </a:rPr>
              <a:t>, Nome, Cidade)</a:t>
            </a:r>
          </a:p>
          <a:p>
            <a:pPr marL="342900" indent="-342900" algn="just">
              <a:lnSpc>
                <a:spcPct val="150000"/>
              </a:lnSpc>
              <a:defRPr/>
            </a:pPr>
            <a:r>
              <a:rPr lang="pt-BR" sz="2000" b="1" dirty="0" err="1">
                <a:latin typeface="Arial" pitchFamily="34" charset="0"/>
                <a:cs typeface="Arial" pitchFamily="34" charset="0"/>
              </a:rPr>
              <a:t>Funcionario</a:t>
            </a:r>
            <a:r>
              <a:rPr lang="pt-BR" sz="2000" b="1" dirty="0">
                <a:latin typeface="Arial" pitchFamily="34" charset="0"/>
                <a:cs typeface="Arial" pitchFamily="34" charset="0"/>
              </a:rPr>
              <a:t> (</a:t>
            </a:r>
            <a:r>
              <a:rPr lang="pt-BR" sz="2000" b="1" u="sng" dirty="0">
                <a:latin typeface="Arial" pitchFamily="34" charset="0"/>
                <a:cs typeface="Arial" pitchFamily="34" charset="0"/>
              </a:rPr>
              <a:t>Matricula</a:t>
            </a:r>
            <a:r>
              <a:rPr lang="pt-BR" sz="2000" b="1" dirty="0">
                <a:latin typeface="Arial" pitchFamily="34" charset="0"/>
                <a:cs typeface="Arial" pitchFamily="34" charset="0"/>
              </a:rPr>
              <a:t>, Nome, Cargo, Salario, </a:t>
            </a:r>
            <a:r>
              <a:rPr lang="pt-BR" sz="2000" b="1" u="dbl" dirty="0" err="1">
                <a:latin typeface="Arial" pitchFamily="34" charset="0"/>
                <a:cs typeface="Arial" pitchFamily="34" charset="0"/>
              </a:rPr>
              <a:t>Agencia_Id</a:t>
            </a:r>
            <a:r>
              <a:rPr lang="pt-BR" sz="20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457200" indent="-457200" algn="just">
              <a:lnSpc>
                <a:spcPct val="150000"/>
              </a:lnSpc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Forneça uma expressão em SQL para cada uma das seguintes consultas:</a:t>
            </a:r>
          </a:p>
          <a:p>
            <a:pPr marL="457200" indent="-457200" algn="just">
              <a:lnSpc>
                <a:spcPct val="150000"/>
              </a:lnSpc>
              <a:defRPr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a) Cadastre 2 agências bancária.</a:t>
            </a:r>
          </a:p>
          <a:p>
            <a:pPr marL="457200" indent="-457200" algn="just">
              <a:lnSpc>
                <a:spcPct val="150000"/>
              </a:lnSpc>
              <a:defRPr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b) Cadastre 5 funcionários com o cargo e salário a sua escolha.</a:t>
            </a:r>
          </a:p>
          <a:p>
            <a:pPr marL="457200" indent="-457200" algn="just">
              <a:lnSpc>
                <a:spcPct val="150000"/>
              </a:lnSpc>
              <a:defRPr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c) Cadastre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gerente por agência, com o salário de R$ 5.000,00. </a:t>
            </a:r>
          </a:p>
          <a:p>
            <a:pPr marL="342900" indent="-342900" algn="just">
              <a:lnSpc>
                <a:spcPct val="150000"/>
              </a:lnSpc>
              <a:defRPr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d) Dê um aumento de 10% a todos os funcionários do banco (menos para os gerentes).</a:t>
            </a:r>
          </a:p>
          <a:p>
            <a:pPr marL="342900" indent="-342900" algn="just">
              <a:lnSpc>
                <a:spcPct val="150000"/>
              </a:lnSpc>
              <a:defRPr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e) Dê um aumento de 5% para os gerentes do banco.</a:t>
            </a:r>
          </a:p>
          <a:p>
            <a:pPr marL="342900" indent="-342900" algn="just">
              <a:lnSpc>
                <a:spcPct val="150000"/>
              </a:lnSpc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						        - Continua -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EXTRA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04800" y="685800"/>
            <a:ext cx="8534400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defRPr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f) 	Modifique o cargo de um dos gerentes para diretor.</a:t>
            </a:r>
          </a:p>
          <a:p>
            <a:pPr marL="342900" indent="-342900" algn="just">
              <a:lnSpc>
                <a:spcPct val="150000"/>
              </a:lnSpc>
              <a:defRPr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g) 	Atualize o salário do diretor para R$ 6.250,00.</a:t>
            </a:r>
          </a:p>
          <a:p>
            <a:pPr marL="342900" indent="-342900" algn="just">
              <a:lnSpc>
                <a:spcPct val="150000"/>
              </a:lnSpc>
              <a:defRPr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h)	Selecione o nome, e o salário dos funcionários com vencimento abaixo de R$ 2.000,00. </a:t>
            </a:r>
          </a:p>
          <a:p>
            <a:pPr marL="342900" indent="-342900" algn="just">
              <a:lnSpc>
                <a:spcPct val="150000"/>
              </a:lnSpc>
              <a:defRPr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i) 	Selecione a matricula dos funcionários, nome dos funcionários e Cidade da agência, dos colaboradores que recebam salário acima de R$ 3.000,00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. (Não obrigatório)</a:t>
            </a: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defRPr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BIBLIOGRAFIA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Retângulo 3"/>
          <p:cNvSpPr>
            <a:spLocks noChangeArrowheads="1"/>
          </p:cNvSpPr>
          <p:nvPr/>
        </p:nvSpPr>
        <p:spPr bwMode="auto">
          <a:xfrm>
            <a:off x="304800" y="685800"/>
            <a:ext cx="8382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SILBERSCHATZ, Abraham; KORTH, Henry F.; SUDARSHAN, S.. </a:t>
            </a:r>
            <a:r>
              <a:rPr lang="pt-BR" sz="2400" b="1" dirty="0">
                <a:latin typeface="Arial" pitchFamily="34" charset="0"/>
                <a:cs typeface="Arial" pitchFamily="34" charset="0"/>
              </a:rPr>
              <a:t>Sistema de Banco de Dados.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6ª ed. Rio de Janeiro:</a:t>
            </a:r>
            <a:r>
              <a:rPr lang="pt-B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Campus -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Elsevier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2012. Pág. 54 a 77.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COMPLEMENTAR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Heuser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Carlos A.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Projeto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Banco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de dados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4ª Edição, Porto Alegre: Instituto de Informática  da UFRGS: Sagra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Luzzatto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2001.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OBJETIVOS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1"/>
          <p:cNvSpPr txBox="1">
            <a:spLocks noChangeArrowheads="1"/>
          </p:cNvSpPr>
          <p:nvPr/>
        </p:nvSpPr>
        <p:spPr bwMode="auto">
          <a:xfrm>
            <a:off x="395288" y="684213"/>
            <a:ext cx="8462962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Utilizar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a instrução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UPDATE para atualizar as tabelas.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DML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250825" y="682799"/>
            <a:ext cx="864235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O DML (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Data </a:t>
            </a:r>
            <a:r>
              <a:rPr lang="pt-BR" sz="2400" i="1" dirty="0" err="1">
                <a:latin typeface="Arial" pitchFamily="34" charset="0"/>
                <a:cs typeface="Arial" pitchFamily="34" charset="0"/>
              </a:rPr>
              <a:t>Manipulation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i="1" dirty="0" err="1">
                <a:latin typeface="Arial" pitchFamily="34" charset="0"/>
                <a:cs typeface="Arial" pitchFamily="34" charset="0"/>
              </a:rPr>
              <a:t>Language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– Linguagem de Manipulação de Dados), está no grupo de comandos responsável por inserir, modificar e excluir dados. Os comandos utilizados estão: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INSERT; 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UPDATE;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DELETE.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pt-BR" sz="3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UPDATE – Copie e Cole</a:t>
            </a:r>
            <a:endParaRPr lang="pt-BR" sz="2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250825" y="692150"/>
            <a:ext cx="8642350" cy="5883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900" dirty="0" err="1">
                <a:latin typeface="Arial" pitchFamily="34" charset="0"/>
                <a:cs typeface="Arial" pitchFamily="34" charset="0"/>
              </a:rPr>
              <a:t>create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table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Sorvete(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     Id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(3)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zerofill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primary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key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not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null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auto_increment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     Nome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char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(25)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not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null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     Cobertura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char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(20)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not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null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, 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    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Preco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decimal (6,2)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not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null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     Fabricante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char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(20)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not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null</a:t>
            </a:r>
            <a:endParaRPr lang="pt-BR" sz="9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     );</a:t>
            </a:r>
          </a:p>
          <a:p>
            <a:pPr algn="just">
              <a:lnSpc>
                <a:spcPct val="150000"/>
              </a:lnSpc>
            </a:pPr>
            <a:endParaRPr lang="pt-BR" sz="9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900" dirty="0" err="1">
                <a:latin typeface="Arial" pitchFamily="34" charset="0"/>
                <a:cs typeface="Arial" pitchFamily="34" charset="0"/>
              </a:rPr>
              <a:t>insert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sorvete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values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(0, "chocolate", "cobertura simples", 2.50,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Geladao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"creme", "cobertura simples", 2.50, "Congela"),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Limao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", "sem cobertura", 2.00,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Frutz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"Pitanga", "sem cobertura", 2.00,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Frutz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"crocante", "cobertura simples", 2.50,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Geladao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"creme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holandes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", "cobertura simples", 2.50, "Congela"),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"Laranja", "sem cobertura", 2.00,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Frutz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"Uva", "sem cobertura", 2.00,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Frutz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Skimo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", "cobertura simples", 3.50,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Geladao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Cascao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", "cobertura simples", 3.50, "Congela"),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"Abacaxi", "sem cobertura", 2.00,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Frutz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"Kiwi", "sem cobertura", 2.00,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Frutz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Moranguete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", "cobertura simples", 3.00,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Geladao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"Queijo", "cobertura simples", 2.50, "Congela"),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"Uvaia", "sem cobertura", 2.00,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Frutz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"Umbu", "sem cobertura", 2.00,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Frutz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Cornetao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", "cobertura simples", 3.50, "Congela"),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"Groselha", "sem cobertura", 2.00,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Frutz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Papaya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", "sem cobertura", 2.00,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Frutz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"Leite Condensado", "cobertura simples", 2.50,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Geladao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");</a:t>
            </a:r>
            <a:endParaRPr lang="pt-BR" sz="9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UPDATE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250825" y="692696"/>
            <a:ext cx="864235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Para alterar um ou mais registros em uma tabela usamos o comando UPDATE, com o seguinte esquema sintático.</a:t>
            </a:r>
          </a:p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UPDATE &lt;</a:t>
            </a:r>
            <a:r>
              <a:rPr lang="pt-BR" sz="2400" b="1" dirty="0" err="1">
                <a:latin typeface="Arial" pitchFamily="34" charset="0"/>
                <a:cs typeface="Arial" pitchFamily="34" charset="0"/>
              </a:rPr>
              <a:t>Nome_da_Tabela</a:t>
            </a:r>
            <a:r>
              <a:rPr lang="pt-BR" sz="2400" b="1" dirty="0">
                <a:latin typeface="Arial" pitchFamily="34" charset="0"/>
                <a:cs typeface="Arial" pitchFamily="34" charset="0"/>
              </a:rPr>
              <a:t>&gt; </a:t>
            </a:r>
          </a:p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SET &lt;Coluna&gt; &lt;operador&gt; &lt;</a:t>
            </a:r>
            <a:r>
              <a:rPr lang="pt-BR" sz="2400" b="1" dirty="0" err="1">
                <a:latin typeface="Arial" pitchFamily="34" charset="0"/>
                <a:cs typeface="Arial" pitchFamily="34" charset="0"/>
              </a:rPr>
              <a:t>Novo_Valor</a:t>
            </a:r>
            <a:r>
              <a:rPr lang="pt-BR" sz="2400" b="1" dirty="0">
                <a:latin typeface="Arial" pitchFamily="34" charset="0"/>
                <a:cs typeface="Arial" pitchFamily="34" charset="0"/>
              </a:rPr>
              <a:t>&gt; </a:t>
            </a:r>
          </a:p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WHERE &lt;Condição&gt;;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Exemplo: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Mude os registros de “Cobertura Simples” para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“Simples”.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323850" y="4500570"/>
            <a:ext cx="8424863" cy="168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UPDATE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sorvete 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SET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Cobertura = “Simples“ 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WHERE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Cobertura = “Cobertura Simples";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pt-BR" sz="3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UPDATE – Duas colunas</a:t>
            </a:r>
            <a:endParaRPr lang="pt-BR" sz="2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4"/>
          <p:cNvSpPr txBox="1">
            <a:spLocks noChangeArrowheads="1"/>
          </p:cNvSpPr>
          <p:nvPr/>
        </p:nvSpPr>
        <p:spPr bwMode="auto">
          <a:xfrm>
            <a:off x="250825" y="642938"/>
            <a:ext cx="864235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Para alterar mais de uma coluna com o comando UPDATE, utilize a sintaxe: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UPDATE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&lt;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Nome_da_Tabela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&gt; 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SET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&lt;Coluna1&gt; &lt;operador&gt; &lt;Novo_Valor1&gt;, &lt;Coluna2&gt; &lt;operador&gt; &lt;Novo_Valor2&gt; </a:t>
            </a: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WHERE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&lt;Condição1&gt; AND &lt;Condição2&gt;;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Exemplo: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Mude os registros da cobertura “Simples” para “Casquinha”, e os registros do fabricante de “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Geladao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” para “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Gelatto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”.</a:t>
            </a: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323850" y="4572008"/>
            <a:ext cx="842486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UPDATE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sorvete 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SET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cobertura = "Casquinha", fabricante = "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Gelatto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" 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WHERE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cobertura = "simples" </a:t>
            </a:r>
            <a:r>
              <a:rPr lang="pt-BR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fabricante = "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Geladao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";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UPDATE – Valores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250825" y="685800"/>
            <a:ext cx="864235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Para alterar mais de um valor em uma coluna com o comando UPDATE, utilize a sintaxe: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UPDATE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&lt;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NomedaTabela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&gt; 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SET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&lt;Coluna1&gt; = “novovalor1” 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WHERE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Condição = “valor”;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Exemplo: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Aumente os preços dos sorvetes do fabricante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Frutz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em 25%.</a:t>
            </a: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323850" y="4460756"/>
            <a:ext cx="842486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UPDATE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sorvete 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SET</a:t>
            </a:r>
            <a:r>
              <a:rPr lang="pt-BR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preco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=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preco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* 1.25 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WHERE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fabricante = "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Frutz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";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52800" y="6275388"/>
            <a:ext cx="2362200" cy="4302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1100" dirty="0">
                <a:solidFill>
                  <a:schemeClr val="bg1">
                    <a:lumMod val="50000"/>
                  </a:schemeClr>
                </a:solidFill>
              </a:rPr>
              <a:t>Prof° Me. Sergio Eduardo Nunes            serginhonunes2013@gmail.com</a:t>
            </a:r>
          </a:p>
        </p:txBody>
      </p:sp>
      <p:pic>
        <p:nvPicPr>
          <p:cNvPr id="12292" name="Picture 2" descr="http://www.miniwebcursos.com.br/curso_aprender/modulos/aula_2/imagens/trabalhand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1052513"/>
            <a:ext cx="5327650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0" y="-27384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3600" dirty="0"/>
              <a:t>VAMOS PRATICAR ?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pt-BR" sz="27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Unip\un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4624"/>
            <a:ext cx="1154922" cy="5422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10" name="CaixaDeTexto 4"/>
          <p:cNvSpPr txBox="1">
            <a:spLocks noChangeArrowheads="1"/>
          </p:cNvSpPr>
          <p:nvPr/>
        </p:nvSpPr>
        <p:spPr bwMode="auto">
          <a:xfrm>
            <a:off x="323850" y="692150"/>
            <a:ext cx="84963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Tx/>
              <a:buAutoNum type="arabicParenR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Uma loja do tipo R$ 1,99 necessita de um banco de dados para gerenciar as vendas. Para isso foi desenvolvido o script a seguir:</a:t>
            </a:r>
            <a:endParaRPr lang="pt-BR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57224" y="2357430"/>
            <a:ext cx="785818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 smtClean="0"/>
              <a:t>Create</a:t>
            </a:r>
            <a:r>
              <a:rPr lang="pt-BR" sz="1100" dirty="0" smtClean="0"/>
              <a:t> </a:t>
            </a:r>
            <a:r>
              <a:rPr lang="pt-BR" sz="1100" dirty="0" err="1" smtClean="0"/>
              <a:t>database</a:t>
            </a:r>
            <a:r>
              <a:rPr lang="pt-BR" sz="1100" dirty="0" smtClean="0"/>
              <a:t> Loja;</a:t>
            </a:r>
          </a:p>
          <a:p>
            <a:r>
              <a:rPr lang="pt-BR" sz="1100" dirty="0" smtClean="0"/>
              <a:t>Use Loja;</a:t>
            </a:r>
          </a:p>
          <a:p>
            <a:r>
              <a:rPr lang="pt-BR" sz="1100" dirty="0" err="1" smtClean="0"/>
              <a:t>create</a:t>
            </a:r>
            <a:r>
              <a:rPr lang="pt-BR" sz="1100" dirty="0" smtClean="0"/>
              <a:t> </a:t>
            </a:r>
            <a:r>
              <a:rPr lang="pt-BR" sz="1100" dirty="0" err="1"/>
              <a:t>table</a:t>
            </a:r>
            <a:r>
              <a:rPr lang="pt-BR" sz="1100" dirty="0"/>
              <a:t> produtos(</a:t>
            </a:r>
          </a:p>
          <a:p>
            <a:r>
              <a:rPr lang="pt-BR" sz="1100" dirty="0"/>
              <a:t>     </a:t>
            </a:r>
            <a:r>
              <a:rPr lang="pt-BR" sz="1100" dirty="0" err="1"/>
              <a:t>Cod</a:t>
            </a:r>
            <a:r>
              <a:rPr lang="pt-BR" sz="1100" dirty="0"/>
              <a:t> </a:t>
            </a:r>
            <a:r>
              <a:rPr lang="pt-BR" sz="1100" dirty="0" err="1"/>
              <a:t>int</a:t>
            </a:r>
            <a:r>
              <a:rPr lang="pt-BR" sz="1100" dirty="0"/>
              <a:t>(3) </a:t>
            </a:r>
            <a:r>
              <a:rPr lang="pt-BR" sz="1100" dirty="0" err="1"/>
              <a:t>zerofill</a:t>
            </a:r>
            <a:r>
              <a:rPr lang="pt-BR" sz="1100" dirty="0"/>
              <a:t> </a:t>
            </a:r>
            <a:r>
              <a:rPr lang="pt-BR" sz="1100" dirty="0" err="1"/>
              <a:t>primary</a:t>
            </a:r>
            <a:r>
              <a:rPr lang="pt-BR" sz="1100" dirty="0"/>
              <a:t> </a:t>
            </a:r>
            <a:r>
              <a:rPr lang="pt-BR" sz="1100" dirty="0" err="1"/>
              <a:t>key</a:t>
            </a:r>
            <a:r>
              <a:rPr lang="pt-BR" sz="1100" dirty="0"/>
              <a:t> </a:t>
            </a:r>
            <a:r>
              <a:rPr lang="pt-BR" sz="1100" dirty="0" err="1"/>
              <a:t>not</a:t>
            </a:r>
            <a:r>
              <a:rPr lang="pt-BR" sz="1100" dirty="0"/>
              <a:t> </a:t>
            </a:r>
            <a:r>
              <a:rPr lang="pt-BR" sz="1100" dirty="0" err="1"/>
              <a:t>null</a:t>
            </a:r>
            <a:r>
              <a:rPr lang="pt-BR" sz="1100" dirty="0"/>
              <a:t> </a:t>
            </a:r>
            <a:r>
              <a:rPr lang="pt-BR" sz="1100" dirty="0" err="1"/>
              <a:t>auto_increment</a:t>
            </a:r>
            <a:r>
              <a:rPr lang="pt-BR" sz="1100" dirty="0"/>
              <a:t>,</a:t>
            </a:r>
          </a:p>
          <a:p>
            <a:r>
              <a:rPr lang="pt-BR" sz="1100" dirty="0"/>
              <a:t>     Nome </a:t>
            </a:r>
            <a:r>
              <a:rPr lang="pt-BR" sz="1100" dirty="0" err="1"/>
              <a:t>char</a:t>
            </a:r>
            <a:r>
              <a:rPr lang="pt-BR" sz="1100" dirty="0"/>
              <a:t>(20) </a:t>
            </a:r>
            <a:r>
              <a:rPr lang="pt-BR" sz="1100" dirty="0" err="1"/>
              <a:t>not</a:t>
            </a:r>
            <a:r>
              <a:rPr lang="pt-BR" sz="1100" dirty="0"/>
              <a:t> </a:t>
            </a:r>
            <a:r>
              <a:rPr lang="pt-BR" sz="1100" dirty="0" err="1"/>
              <a:t>null</a:t>
            </a:r>
            <a:r>
              <a:rPr lang="pt-BR" sz="1100" dirty="0"/>
              <a:t>, </a:t>
            </a:r>
          </a:p>
          <a:p>
            <a:r>
              <a:rPr lang="pt-BR" sz="1100" dirty="0"/>
              <a:t>     </a:t>
            </a:r>
            <a:r>
              <a:rPr lang="pt-BR" sz="1100" dirty="0" err="1"/>
              <a:t>Preco</a:t>
            </a:r>
            <a:r>
              <a:rPr lang="pt-BR" sz="1100" dirty="0"/>
              <a:t> decimal(6,2) </a:t>
            </a:r>
            <a:r>
              <a:rPr lang="pt-BR" sz="1100" dirty="0" err="1"/>
              <a:t>not</a:t>
            </a:r>
            <a:r>
              <a:rPr lang="pt-BR" sz="1100" dirty="0"/>
              <a:t> </a:t>
            </a:r>
            <a:r>
              <a:rPr lang="pt-BR" sz="1100" dirty="0" err="1"/>
              <a:t>null</a:t>
            </a:r>
            <a:r>
              <a:rPr lang="pt-BR" sz="1100" dirty="0"/>
              <a:t>,</a:t>
            </a:r>
          </a:p>
          <a:p>
            <a:r>
              <a:rPr lang="pt-BR" sz="1100" dirty="0"/>
              <a:t>     </a:t>
            </a:r>
            <a:r>
              <a:rPr lang="pt-BR" sz="1100" dirty="0" err="1"/>
              <a:t>Localizacao</a:t>
            </a:r>
            <a:r>
              <a:rPr lang="pt-BR" sz="1100" dirty="0"/>
              <a:t> </a:t>
            </a:r>
            <a:r>
              <a:rPr lang="pt-BR" sz="1100" dirty="0" err="1"/>
              <a:t>char</a:t>
            </a:r>
            <a:r>
              <a:rPr lang="pt-BR" sz="1100" dirty="0"/>
              <a:t>(20) </a:t>
            </a:r>
            <a:r>
              <a:rPr lang="pt-BR" sz="1100" dirty="0" err="1"/>
              <a:t>not</a:t>
            </a:r>
            <a:r>
              <a:rPr lang="pt-BR" sz="1100" dirty="0"/>
              <a:t> </a:t>
            </a:r>
            <a:r>
              <a:rPr lang="pt-BR" sz="1100" dirty="0" err="1"/>
              <a:t>null</a:t>
            </a:r>
            <a:r>
              <a:rPr lang="pt-BR" sz="1100" dirty="0"/>
              <a:t> default "</a:t>
            </a:r>
            <a:r>
              <a:rPr lang="pt-BR" sz="1100" dirty="0" err="1"/>
              <a:t>Gondola</a:t>
            </a:r>
            <a:r>
              <a:rPr lang="pt-BR" sz="1100" dirty="0"/>
              <a:t>"</a:t>
            </a:r>
          </a:p>
          <a:p>
            <a:r>
              <a:rPr lang="pt-BR" sz="1100" dirty="0"/>
              <a:t>     );</a:t>
            </a:r>
          </a:p>
          <a:p>
            <a:endParaRPr lang="pt-BR" sz="1100" dirty="0"/>
          </a:p>
          <a:p>
            <a:r>
              <a:rPr lang="pt-BR" sz="1100" dirty="0" err="1"/>
              <a:t>insert</a:t>
            </a:r>
            <a:r>
              <a:rPr lang="pt-BR" sz="1100" dirty="0"/>
              <a:t> produtos </a:t>
            </a:r>
            <a:r>
              <a:rPr lang="pt-BR" sz="1100" dirty="0" err="1"/>
              <a:t>values</a:t>
            </a:r>
            <a:r>
              <a:rPr lang="pt-BR" sz="1100" dirty="0"/>
              <a:t> (0, "lanterna", 5.99, "ferramentas"),</a:t>
            </a:r>
          </a:p>
          <a:p>
            <a:r>
              <a:rPr lang="pt-BR" sz="1100" dirty="0"/>
              <a:t>(0, "bolacha", 1.99, "alimentos"),</a:t>
            </a:r>
          </a:p>
          <a:p>
            <a:r>
              <a:rPr lang="pt-BR" sz="1100" dirty="0"/>
              <a:t>(0, "lixeira", 9.99, "casa"),</a:t>
            </a:r>
          </a:p>
          <a:p>
            <a:r>
              <a:rPr lang="pt-BR" sz="1100" dirty="0"/>
              <a:t>(0, "carrinho", 2.99, "brinquedos"),</a:t>
            </a:r>
          </a:p>
          <a:p>
            <a:r>
              <a:rPr lang="pt-BR" sz="1100" dirty="0"/>
              <a:t>(0, "cera", 2.99, "</a:t>
            </a:r>
            <a:r>
              <a:rPr lang="pt-BR" sz="1100" dirty="0" err="1"/>
              <a:t>automoveis</a:t>
            </a:r>
            <a:r>
              <a:rPr lang="pt-BR" sz="1100" dirty="0"/>
              <a:t>"),</a:t>
            </a:r>
          </a:p>
          <a:p>
            <a:r>
              <a:rPr lang="pt-BR" sz="1100" dirty="0"/>
              <a:t>(0, "talheres", 5.99, "casa"),</a:t>
            </a:r>
          </a:p>
          <a:p>
            <a:r>
              <a:rPr lang="pt-BR" sz="1100" dirty="0"/>
              <a:t>(0, "Danone", 1.99, "alimentos"),</a:t>
            </a:r>
          </a:p>
          <a:p>
            <a:r>
              <a:rPr lang="pt-BR" sz="1100" dirty="0"/>
              <a:t>(0, "Massinha", 1.99, "brinquedos"),</a:t>
            </a:r>
          </a:p>
          <a:p>
            <a:r>
              <a:rPr lang="pt-BR" sz="1100" dirty="0"/>
              <a:t>(0, "bolo", 5.99, "alimentos"),</a:t>
            </a:r>
          </a:p>
          <a:p>
            <a:r>
              <a:rPr lang="pt-BR" sz="1100" dirty="0"/>
              <a:t>(0, "Jogo de Copo", 39.99, "casa"),</a:t>
            </a:r>
          </a:p>
          <a:p>
            <a:r>
              <a:rPr lang="pt-BR" sz="1100" dirty="0"/>
              <a:t>(0, "Boneca Baby", 10.99, "brinquedos"),</a:t>
            </a:r>
          </a:p>
          <a:p>
            <a:r>
              <a:rPr lang="pt-BR" sz="1100" dirty="0"/>
              <a:t>(0, "Vela", 15.99, "</a:t>
            </a:r>
            <a:r>
              <a:rPr lang="pt-BR" sz="1100" dirty="0" err="1"/>
              <a:t>automoveis</a:t>
            </a:r>
            <a:r>
              <a:rPr lang="pt-BR" sz="1100" dirty="0"/>
              <a:t>"),</a:t>
            </a:r>
          </a:p>
          <a:p>
            <a:r>
              <a:rPr lang="pt-BR" sz="1100" dirty="0"/>
              <a:t>(0, "Toalha de mesa", 9.99, "casa"),</a:t>
            </a:r>
          </a:p>
          <a:p>
            <a:r>
              <a:rPr lang="pt-BR" sz="1100" dirty="0"/>
              <a:t>(0, "Chiclete", 1.49, "alimentos"),</a:t>
            </a:r>
          </a:p>
          <a:p>
            <a:r>
              <a:rPr lang="pt-BR" sz="1100" dirty="0"/>
              <a:t>(0, "Avião Controle", 99.99, "brinquedos")</a:t>
            </a:r>
          </a:p>
          <a:p>
            <a:r>
              <a:rPr lang="pt-BR" sz="1100" dirty="0"/>
              <a:t>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19962</TotalTime>
  <Words>1218</Words>
  <Application>Microsoft Office PowerPoint</Application>
  <PresentationFormat>Apresentação na tela (4:3)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Serginho</dc:creator>
  <cp:lastModifiedBy>Prof. Serginho Nunes</cp:lastModifiedBy>
  <cp:revision>339</cp:revision>
  <dcterms:created xsi:type="dcterms:W3CDTF">2014-01-12T10:56:43Z</dcterms:created>
  <dcterms:modified xsi:type="dcterms:W3CDTF">2020-08-27T00:59:25Z</dcterms:modified>
</cp:coreProperties>
</file>