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5" r:id="rId2"/>
    <p:sldId id="256" r:id="rId3"/>
    <p:sldId id="393" r:id="rId4"/>
    <p:sldId id="391" r:id="rId5"/>
    <p:sldId id="396" r:id="rId6"/>
    <p:sldId id="394" r:id="rId7"/>
    <p:sldId id="406" r:id="rId8"/>
    <p:sldId id="395" r:id="rId9"/>
    <p:sldId id="400" r:id="rId10"/>
    <p:sldId id="413" r:id="rId11"/>
    <p:sldId id="407" r:id="rId12"/>
    <p:sldId id="408" r:id="rId13"/>
    <p:sldId id="404" r:id="rId14"/>
    <p:sldId id="414" r:id="rId15"/>
    <p:sldId id="397" r:id="rId16"/>
    <p:sldId id="409" r:id="rId17"/>
    <p:sldId id="410" r:id="rId18"/>
    <p:sldId id="415" r:id="rId19"/>
    <p:sldId id="417" r:id="rId20"/>
    <p:sldId id="416" r:id="rId21"/>
    <p:sldId id="412" r:id="rId22"/>
    <p:sldId id="419" r:id="rId23"/>
    <p:sldId id="421" r:id="rId24"/>
    <p:sldId id="273" r:id="rId25"/>
    <p:sldId id="405" r:id="rId26"/>
    <p:sldId id="418" r:id="rId27"/>
    <p:sldId id="420" r:id="rId28"/>
    <p:sldId id="422" r:id="rId29"/>
    <p:sldId id="423" r:id="rId30"/>
    <p:sldId id="358" r:id="rId31"/>
    <p:sldId id="424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8746" autoAdjust="0"/>
  </p:normalViewPr>
  <p:slideViewPr>
    <p:cSldViewPr>
      <p:cViewPr varScale="1">
        <p:scale>
          <a:sx n="73" d="100"/>
          <a:sy n="73" d="100"/>
        </p:scale>
        <p:origin x="13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DA2A-26C0-4732-B209-403B6437C638}" type="datetimeFigureOut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8EB34-74D2-44BF-A3ED-22295490F65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3050-4C83-4194-BE52-C2F4530BB1E0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F8-0EF8-4073-A1E1-A2EE82258ED5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4FD-4CD4-465F-B2EC-398BEE227210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3C72073-BB39-4C48-B163-A92B1579A8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7D95-CD9F-4CD7-B1DC-FB18F31E7600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543-6F69-45C2-B46B-5C6C40E7E824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860-03EB-4D8B-878B-D3846CBECCCB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0E30-2595-4591-A83C-042284B39F98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7390-C83A-4CA0-8633-73B965490B9E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B822-6A28-4483-A95D-76A170C3FA74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EC5E-ED60-47E2-8301-A34011F4D409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3CA1-C0D7-4A2A-9191-360219124461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BDA1-F50F-4691-BCD3-A6842B7751C0}" type="datetime1">
              <a:rPr lang="pt-BR" smtClean="0"/>
              <a:pPr/>
              <a:t>16/09/2020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lsti.com.br/wp-content/uploads/2013/06/banco-de-Dados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205121"/>
            <a:ext cx="8423952" cy="6652879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467544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LINGUAGEM DE PROGRAMAÇÃO DE BANCO DE DADOS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7744" y="297778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rial" pitchFamily="34" charset="0"/>
                <a:cs typeface="Arial" pitchFamily="34" charset="0"/>
              </a:rPr>
              <a:t>AULA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04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800" y="542606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Prof° Me. Sergio Eduardo Nunes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LEFT JOIN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5693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SELECT Categoria.*, Produtos.*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FROM Categoria LEFT JOIN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Produto 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 Categoria.Numero =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Produto.CatNum_FK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143248"/>
            <a:ext cx="837888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5693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4) Repare que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na instrução utilizada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no exemplo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consulta LEFT JOIN, relacionou as tabelas Categoria X Produtos.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Categoria.*,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Produto.* 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FROM Categoria LEFT JOIN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Produto 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ON Categoria.Numero = </a:t>
            </a: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Produto.CatNum_FK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Faça uma consulta utilizando LEFT JOIN, só que agora inverta a relação, ou seja, Produtos X Categoria.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RIGHT JOIN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8" y="620688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 RIGHT JOIN segue o mesmo raciocínio do LEFT JOIN. Ou seja, retorna a tabela2 inteira, e apenas os registros que coincidem com igualdade do JOIN na Tabela1.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Tabela1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.*,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.*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Tabela1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RIGHT JOIN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Tabela1.ChaveEstrangeira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Tabela2.chavePrimaria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RIGHT JOIN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8" y="62068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SELECT Categoria.*,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Produto.* 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FROM Categoria RIGHT JOIN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Produto 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 Categoria.Numero =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Produto.CatNum_FK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3000372"/>
            <a:ext cx="821813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LEFT JOIN x RIGHT JOIN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323528" y="642918"/>
            <a:ext cx="8534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Ao utilizar o comando LEFT ou RIGHT, o SQL observa o sentido para a Direita ou para a Esquerda.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No LEFT JOIN o BD analisa a estrutura da tabela da Direita e compara com a tabela da Esquerda.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No RIGHT JOIN o BD analisa a estrutura da tabela da Esquerda e compara com a tabela da Direita.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2699792" y="422108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Arial" pitchFamily="34" charset="0"/>
                <a:cs typeface="Arial" pitchFamily="34" charset="0"/>
              </a:rPr>
              <a:t>Categoria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6084168" y="4221088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Arial" pitchFamily="34" charset="0"/>
                <a:cs typeface="Arial" pitchFamily="34" charset="0"/>
              </a:rPr>
              <a:t>Produtos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771800" y="5805264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Arial" pitchFamily="34" charset="0"/>
                <a:cs typeface="Arial" pitchFamily="34" charset="0"/>
              </a:rPr>
              <a:t>Categoria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156176" y="5805264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Arial" pitchFamily="34" charset="0"/>
                <a:cs typeface="Arial" pitchFamily="34" charset="0"/>
              </a:rPr>
              <a:t>Produtos</a:t>
            </a:r>
          </a:p>
        </p:txBody>
      </p:sp>
      <p:cxnSp>
        <p:nvCxnSpPr>
          <p:cNvPr id="14" name="Conector de seta reta 13"/>
          <p:cNvCxnSpPr>
            <a:stCxn id="10" idx="1"/>
          </p:cNvCxnSpPr>
          <p:nvPr/>
        </p:nvCxnSpPr>
        <p:spPr>
          <a:xfrm flipH="1">
            <a:off x="4283968" y="465313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1" idx="3"/>
          </p:cNvCxnSpPr>
          <p:nvPr/>
        </p:nvCxnSpPr>
        <p:spPr>
          <a:xfrm>
            <a:off x="4283968" y="623731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83568" y="443711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LEFT JOIN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599167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RIGHT JOIN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COPIE E COLE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95288" y="692150"/>
            <a:ext cx="8353425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database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LojaMotos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Use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LojaMotos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</a:pP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Marca(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Nome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(30)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INSERT Marca VALUES (0, "Honda"),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"Yamaha"),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Kawasaki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"Suzuki");</a:t>
            </a:r>
          </a:p>
          <a:p>
            <a:pPr marL="342900" indent="-342900" algn="just">
              <a:lnSpc>
                <a:spcPct val="150000"/>
              </a:lnSpc>
            </a:pP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Moto(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Chassi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Nome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(30)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Cor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(20)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MarcaCodigo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foreign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MarcaCodigo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references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Marca(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Codigo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INSERT Moto VALUES (12356789,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Titan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"Azul",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(321654987,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Twister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"Preta",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(147258369,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Factor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"Prata",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(852258022, "Fazer", "Vermelha",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(996655887, "Ninja 250", "Preta",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(753951254, "Ninja 650", "Preta",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(102030550, "CBR", "Prata",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(805099604, "R1", "Amarela", 2);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COPIE E COLE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95288" y="692150"/>
            <a:ext cx="835342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Cliente(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Numero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Nome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(30)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Celular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(13)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INSERT Cliente VALUES (0, "Corey Taylor", "(19)988552266"),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"Joey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Jordison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"(19)977441122"),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"Paul Gray", "(19)992365417"),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Shawn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Crahan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"(19)998004433"),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"James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Root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"(19)920360055"),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"Mick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Thomson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"(19)914523688"),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"Sid Wilson", "(19)977553344");</a:t>
            </a:r>
          </a:p>
          <a:p>
            <a:pPr marL="342900" indent="-342900" algn="just">
              <a:lnSpc>
                <a:spcPct val="150000"/>
              </a:lnSpc>
            </a:pP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Servicos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Cod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Nome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(30)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Preco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decimal (6,2)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INSERT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Servicos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VALUES (0, "Troca de óleo", 120.00),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"Troca pastilha", 100.00),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"Troca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transmissao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150.00),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Eletrica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80.00),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"Troca cabo freio", 50.00),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"Troca cabo do acelerador", 70.00);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COPIE E COLE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95288" y="692150"/>
            <a:ext cx="8353425" cy="487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Produtos(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Numero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Nome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varchar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(30)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Preco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decimal (6,2)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INSERT Produtos VALUES 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Oleo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30.00),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"Pastilha de freio", 50.00),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Transmissao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", 120.00),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"Fio", 20.00),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"Cabo freio", 25.00),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"Cabo do acelerador", 30.00);</a:t>
            </a:r>
          </a:p>
          <a:p>
            <a:pPr marL="342900" indent="-342900" algn="just">
              <a:lnSpc>
                <a:spcPct val="150000"/>
              </a:lnSpc>
            </a:pPr>
            <a:endParaRPr lang="pt-BR" sz="9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table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Vendas(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Numero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MotoChassi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ClieNumero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ServCod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ProdNumero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(3)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foreign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MotoChassi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references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Moto(Chassi),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foreign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ClieNumero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references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Cliente(Numero),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foreign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ServCod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references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Servicos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(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Cod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foreign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ProdNumero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) </a:t>
            </a:r>
            <a:r>
              <a:rPr lang="pt-BR" sz="900" dirty="0" err="1">
                <a:latin typeface="Arial" pitchFamily="34" charset="0"/>
                <a:cs typeface="Arial" pitchFamily="34" charset="0"/>
              </a:rPr>
              <a:t>references</a:t>
            </a:r>
            <a:r>
              <a:rPr lang="pt-BR" sz="900" dirty="0">
                <a:latin typeface="Arial" pitchFamily="34" charset="0"/>
                <a:cs typeface="Arial" pitchFamily="34" charset="0"/>
              </a:rPr>
              <a:t> Produtos(Numero)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	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OBJETIVOS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357158" y="642918"/>
            <a:ext cx="8572560" cy="223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FAZER CONSULTAS UTILIZANDO: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 INNER JOIN;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 LEFT JOIN;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 RIGHT JOIN.</a:t>
            </a:r>
            <a:endParaRPr lang="pt-BR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COPIE E COLE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95288" y="692150"/>
            <a:ext cx="83534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INSERT Vendas VALUES (0, 12356789, 1, 2,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321654987, 2, 4, 4),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147258369, 3, 6, 6),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852258022, 6, 1, 1),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996655887, 7, 3,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753951254, 5, 5, 3),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102030550, 4, 2, 2),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900" dirty="0">
                <a:latin typeface="Arial" pitchFamily="34" charset="0"/>
                <a:cs typeface="Arial" pitchFamily="34" charset="0"/>
              </a:rPr>
              <a:t>(0, 805099604, 3, 3, 3);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395288" y="685800"/>
            <a:ext cx="8353425" cy="55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5) Com base no script desenvolvido, faça as seleções de dados a seguir.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Selecione o nome das motos e a sua respectiva marca, em ordem crescente pelo nome da moto.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Utilize um JOIN para demonstrar a marca que possui nenhuma moto relacionada.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Selecione o nome dos clientes e a sua respectiva moto(nome da moto, e o numero do chassi), ordene a pesquisa em ordem crescente pelo nome do cliente.</a:t>
            </a:r>
          </a:p>
          <a:p>
            <a:pPr marL="457200" indent="-457200" algn="just">
              <a:lnSpc>
                <a:spcPct val="150000"/>
              </a:lnSpc>
              <a:buAutoNum type="alphaLcParenR"/>
            </a:pP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395288" y="685800"/>
            <a:ext cx="83534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Selecione o nome das motos, chassis, e o produto consumido, somente das motos da marca Honda.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Selecione o nome dos clientes, e o total a pagar (produtos + serviços consumidos). Ordene em ordem crescente, como primeiro critério o total a pagar, e o segundo o nome do cliente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Selecione o nome das motos, que sejam da cor preta OU prata, E da Marca Honda OU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Kawasaki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Demonstre o valor médio gasto (produtos + serviços consumidos).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395288" y="685800"/>
            <a:ext cx="83534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h)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Selecione o nome do cliente, o número do celular, o nome da moto, somente dos clientes com moto da marca Yamaha.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roman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Selecione o nome das motos e chassi das motos que trocaram óleo.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j)  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Selecione o nome da moto, o chassi da moto, o nome do cliente, o nome do serviço feito, o valor do serviço, o nome do produto utilizado, o valor do produto utilizado, o total a pagar (produtos + serviços). Ordene a busca em ordem decrescente pelo nome do cliente.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 descr="http://www.todaletra.com.br/wp-content/uploads/2012/10/duvidas-300x3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3505572" cy="3505572"/>
          </a:xfrm>
          <a:prstGeom prst="rect">
            <a:avLst/>
          </a:prstGeom>
          <a:noFill/>
        </p:spPr>
      </p:pic>
      <p:sp>
        <p:nvSpPr>
          <p:cNvPr id="6" name="Texto explicativo em elipse 5"/>
          <p:cNvSpPr/>
          <p:nvPr/>
        </p:nvSpPr>
        <p:spPr>
          <a:xfrm>
            <a:off x="3563888" y="1556792"/>
            <a:ext cx="3528392" cy="1944216"/>
          </a:xfrm>
          <a:prstGeom prst="wedgeEllipseCallout">
            <a:avLst>
              <a:gd name="adj1" fmla="val -65416"/>
              <a:gd name="adj2" fmla="val 58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itchFamily="34" charset="0"/>
                <a:cs typeface="Arial" pitchFamily="34" charset="0"/>
              </a:rPr>
              <a:t>DÚVIDAS ?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692696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a)</a:t>
            </a: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b)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835" y="1071546"/>
            <a:ext cx="2819413" cy="223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830704"/>
            <a:ext cx="2857520" cy="252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eta para a esquerda 8"/>
          <p:cNvSpPr/>
          <p:nvPr/>
        </p:nvSpPr>
        <p:spPr>
          <a:xfrm rot="10800000">
            <a:off x="714348" y="5643578"/>
            <a:ext cx="928694" cy="35719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692696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c)</a:t>
            </a: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d)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142984"/>
            <a:ext cx="45289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4214818"/>
            <a:ext cx="467078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692696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e)</a:t>
            </a: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f)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9" y="1142984"/>
            <a:ext cx="3857652" cy="229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104414"/>
            <a:ext cx="3857652" cy="218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692696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g)</a:t>
            </a: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h)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142984"/>
            <a:ext cx="281355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3" y="4071942"/>
            <a:ext cx="504066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Gabarito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692696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i)</a:t>
            </a: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j)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142984"/>
            <a:ext cx="313228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548074"/>
            <a:ext cx="8858312" cy="252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RELACIONAMENTO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1520" y="692696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u="sng" dirty="0">
                <a:latin typeface="Arial" pitchFamily="34" charset="0"/>
                <a:cs typeface="Arial" pitchFamily="34" charset="0"/>
              </a:rPr>
              <a:t>Tabela Categoria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Numero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: inteiro, não nulo, auto incremento e chave primaria.;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Tipo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recebe nomes com tamanho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não nulo.  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u="sng" dirty="0">
                <a:latin typeface="Arial" pitchFamily="34" charset="0"/>
                <a:cs typeface="Arial" pitchFamily="34" charset="0"/>
              </a:rPr>
              <a:t>Tabela Produtos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id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: inteiro, não nulo, auto incremento e chave primaria.;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Nome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: recebe nomes com tamanho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50,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não nulo;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Preço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: decimal com 6 números e 2 após a virgula, não nulo.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 err="1" smtClean="0">
                <a:latin typeface="Arial" pitchFamily="34" charset="0"/>
                <a:cs typeface="Arial" pitchFamily="34" charset="0"/>
              </a:rPr>
              <a:t>CatNum_FK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inteiro, não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nulo, chave estrangeira.  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BIBLIOGRAFIA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57158" y="642918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DATE, C.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Introdução a sistemas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Rio de Janeiro: Campus, 2000. 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SILBERSCHATZ, A; KORTH, H.; SUDARSHAN,S.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Sistemas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Books, 1999.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FERRARI, A.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Crie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banco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dados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São Paulo: Digerati Books, 2007.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EXTRA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692696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6) Com base no sistema de consulta de notas da faculdade. Desenvolva um banco de dados, com informações dos professores, alunos, curso, disciplina, presença e notas.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a) Desenvolva seleções de dados (Livre), em que ocorra relacionamento entre as tabelas (JOIN).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RELACIONAMENTO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7544" y="90872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Cadastre duas categorias: Livros e DVD.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7544" y="347139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Cadastre dois livros e dois DVDs a sua escolha.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300440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2"/>
            <a:ext cx="504352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JOIN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528" y="620688"/>
            <a:ext cx="8568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Esta instrução SQL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serve para unir os resultados do relacionamento de duas ou mais tabelas. A palavra JOIN pode ser traduzida como UNIR. Conhecida como conexão interna.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INNER JOIN</a:t>
            </a:r>
            <a:endParaRPr lang="pt-BR" sz="2400" b="1" u="sng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SELECT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Tabela1.Coluna1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FROM Tabela1 INNER JOIN Tabela2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 Tabela1.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ChaveEstrangeira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= Tabela2.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ChavePrimaria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INNER JOIN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1520" y="654209"/>
            <a:ext cx="85689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SELECT Categoria.Tipo,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Produto.Nome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Produto.Preco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Produto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INNER JOIN Categoria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produto.CatNum_FK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= Categoria.Numero;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Traduzindo…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Faça a união da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 produto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com a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tabela categoria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onde a chave </a:t>
            </a:r>
            <a:r>
              <a:rPr lang="pt-B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Produto.</a:t>
            </a: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CatNum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seja igual a chave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Categoria.Numero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500306"/>
            <a:ext cx="524976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50825" y="620688"/>
            <a:ext cx="8642350" cy="5107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1) Insira duas novas categorias, chamadas “escritório” e “Doces” 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a) Se utilizarmos o JOIN do exemplo, porque não exibi as novas categorias na consulta?</a:t>
            </a:r>
          </a:p>
          <a:p>
            <a:pPr algn="just">
              <a:lnSpc>
                <a:spcPct val="150000"/>
              </a:lnSpc>
              <a:defRPr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2) Cadastre uma caneta na tabela Produtos. 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Porque agora exibiu?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3) Faça uma consulta que retorne as seguintes colunas, na ordem:</a:t>
            </a:r>
          </a:p>
          <a:p>
            <a:pPr marL="457200" indent="-457200" algn="just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Id do Produto, Nome do produto, Preço do produto e Tipo da Categoria.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LEFT JOIN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23850" y="692150"/>
            <a:ext cx="85693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 instrução SQL LEFT JOIN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retorna a tabela1 inteira e apenas os registros que coincidem com igualdade do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join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da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Tabela2.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Tabela1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.*,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.*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Tabela1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LEFT JOIN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Tabela1.ChaveEstrangeira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Tabela2.chavePrimaria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22321</TotalTime>
  <Words>1382</Words>
  <Application>Microsoft Office PowerPoint</Application>
  <PresentationFormat>Apresentação na tela (4:3)</PresentationFormat>
  <Paragraphs>262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Serginho</dc:creator>
  <cp:lastModifiedBy>Prof. Serginho Nunes</cp:lastModifiedBy>
  <cp:revision>334</cp:revision>
  <dcterms:created xsi:type="dcterms:W3CDTF">2014-01-12T10:56:43Z</dcterms:created>
  <dcterms:modified xsi:type="dcterms:W3CDTF">2020-09-16T23:18:16Z</dcterms:modified>
</cp:coreProperties>
</file>