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5" r:id="rId2"/>
    <p:sldId id="256" r:id="rId3"/>
    <p:sldId id="392" r:id="rId4"/>
    <p:sldId id="409" r:id="rId5"/>
    <p:sldId id="418" r:id="rId6"/>
    <p:sldId id="410" r:id="rId7"/>
    <p:sldId id="419" r:id="rId8"/>
    <p:sldId id="416" r:id="rId9"/>
    <p:sldId id="411" r:id="rId10"/>
    <p:sldId id="406" r:id="rId11"/>
    <p:sldId id="395" r:id="rId12"/>
    <p:sldId id="420" r:id="rId13"/>
    <p:sldId id="412" r:id="rId14"/>
    <p:sldId id="413" r:id="rId15"/>
    <p:sldId id="417" r:id="rId16"/>
    <p:sldId id="421" r:id="rId17"/>
    <p:sldId id="422" r:id="rId18"/>
    <p:sldId id="273" r:id="rId19"/>
    <p:sldId id="358" r:id="rId20"/>
    <p:sldId id="426" r:id="rId21"/>
    <p:sldId id="427" r:id="rId22"/>
    <p:sldId id="423" r:id="rId23"/>
    <p:sldId id="424" r:id="rId24"/>
    <p:sldId id="425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8746" autoAdjust="0"/>
  </p:normalViewPr>
  <p:slideViewPr>
    <p:cSldViewPr>
      <p:cViewPr varScale="1">
        <p:scale>
          <a:sx n="73" d="100"/>
          <a:sy n="73" d="100"/>
        </p:scale>
        <p:origin x="13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BDA2A-26C0-4732-B209-403B6437C638}" type="datetimeFigureOut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8EB34-74D2-44BF-A3ED-22295490F65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3050-4C83-4194-BE52-C2F4530BB1E0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F8-0EF8-4073-A1E1-A2EE82258ED5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4FD-4CD4-465F-B2EC-398BEE227210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3C72073-BB39-4C48-B163-A92B1579A8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7D95-CD9F-4CD7-B1DC-FB18F31E7600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543-6F69-45C2-B46B-5C6C40E7E824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860-03EB-4D8B-878B-D3846CBECCCB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0E30-2595-4591-A83C-042284B39F98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7390-C83A-4CA0-8633-73B965490B9E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B822-6A28-4483-A95D-76A170C3FA74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EC5E-ED60-47E2-8301-A34011F4D409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3CA1-C0D7-4A2A-9191-360219124461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BDA1-F50F-4691-BCD3-A6842B7751C0}" type="datetime1">
              <a:rPr lang="pt-BR" smtClean="0"/>
              <a:pPr/>
              <a:t>29/09/2020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://www.lsti.com.br/wp-content/uploads/2013/06/banco-de-Dados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1520" y="205121"/>
            <a:ext cx="8423952" cy="6652879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467544" y="126876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LINGUAGEM DE PROGRAMAÇÃO DE BANCO DE DADOS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7744" y="297778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Arial" pitchFamily="34" charset="0"/>
                <a:cs typeface="Arial" pitchFamily="34" charset="0"/>
              </a:rPr>
              <a:t>AULA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05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1800" y="542606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Prof° Me. Sergio Eduardo Nunes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/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 – Copie e Cole</a:t>
            </a:r>
            <a:endParaRPr lang="pt-BR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692150"/>
            <a:ext cx="8569325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12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database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LimeCar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use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LimeCar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Fabricante (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Codigo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	Marca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char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(20)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null</a:t>
            </a: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	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INSERT Fabricante VALUES (0, "Volkswagen"),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(0, "Fiat"),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(0, "Chevrolet"),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(0, "Ford"),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(0, "Audi"),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Hyundai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")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Veiculo (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	RENAVAN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(8)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	Nome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(30)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	Cor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(20)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Preco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decimal (10,2)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FabricanteCod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foreign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FabricanteCod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)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references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Fabricante (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Codigo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	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 – Copie e Cole</a:t>
            </a:r>
            <a:endParaRPr lang="pt-BR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692150"/>
            <a:ext cx="8569325" cy="556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INSERT Veiculo VALUES (95195195, "Gol", "preto", 18000.00,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(01234567, "Corsa", "azul", 15000.00,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(02589967, "Idea", "prata", 44000.00,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(12345678, "A3", "prata", 44000.00, 5),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(87654321,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Golf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"azul", 32000.00,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(04445566, "A5", "azul", 80000.00, 5),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(78889994,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Jetta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"prata", 55000.00,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(11122255, "S10", "preto", 33000.00,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(36544477,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Linea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"prata", 35000.00,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(77889966, "Montana", "preto", 32000.00,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(55220044,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Fiesta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"branco", 25000.00, 4),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(01444558,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Ka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"verde", 49000.00, 4),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(10102020, "Saveiro", "preto", 22000.00,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(30303030,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Strada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"preto", 27000.00,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(11111111,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SpaceFox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"amarelo", 39000.00,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(22222222,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Siena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"preto", 18000.00,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(33333333, "Spin", "preto", 40000.00,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(44444444, "Spin", "prata", 38000.00,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(55555555, "Uno", "vermelho", 12000.00,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(66666666,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Ka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"preto", 19000.00, 4),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(77777777, "A1", "preto", 49000.00, 5),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(88888888,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Captiva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"preto", 62000.00,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(99999999, "Eco Sport", "preto", 49000.00, 4),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(32132132, "A8", "branco", 90000.00, 5),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(12312312, "Corsa", "rosa", 18000.00,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(45645645, "Idea", "branco", 42000.00,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(65465465, "A3", "verde", 54000.00, 5),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(78978998,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Golf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"dourado", 82000.00,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(98798798, "A5", "blindado", 40000.00, 5),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(14714714,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Jetta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"prata", 45000.00,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(74174174, "S10", "azul", 23000.00,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(85285285,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Linea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"amarelo", 55000.00,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(02582582, "Montana",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lilas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62000.00,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700" dirty="0">
                <a:latin typeface="Arial" pitchFamily="34" charset="0"/>
                <a:cs typeface="Arial" pitchFamily="34" charset="0"/>
              </a:rPr>
              <a:t>(96396396, "</a:t>
            </a:r>
            <a:r>
              <a:rPr lang="pt-BR" sz="700" dirty="0" err="1">
                <a:latin typeface="Arial" pitchFamily="34" charset="0"/>
                <a:cs typeface="Arial" pitchFamily="34" charset="0"/>
              </a:rPr>
              <a:t>Fiesta</a:t>
            </a:r>
            <a:r>
              <a:rPr lang="pt-BR" sz="700" dirty="0">
                <a:latin typeface="Arial" pitchFamily="34" charset="0"/>
                <a:cs typeface="Arial" pitchFamily="34" charset="0"/>
              </a:rPr>
              <a:t>", "marrom", 25000.00, 4);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825" y="692150"/>
            <a:ext cx="8569325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1) Realize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as seguintes tarefas: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Desenvolva uma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chamada “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vw_MarcaNome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”, que retorne o nome das marcas e o nome de cada veiculo. 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Teste 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“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vw_MarcaNome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”.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Altere 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“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vw_MarcaNome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”, somente retornando os carros da marca Audi. Efetue um teste.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Desenvolva uma nova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que retorne o nome do veiculo e preço dos veículos. (escolha o nome da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Teste 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desenvolvida na questão ‘”d”, com veículos acima de R$ 70.000,00. Sem alterar 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50825" y="692150"/>
            <a:ext cx="85693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f) Desenvolva uma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chamada “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vw_SemVeiculo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”, que retorne as marcas, que não possuem veículos cadastrados. *(Somente na aula de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subselect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g) Desenvolva uma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chamada “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vw_MarcaCor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”, que retorne o nome do veiculo, a cor do veiculo e a marca. Ordene a pesquisa em ordem crescente, tomando como base os nomes dos veículos.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5676928" y="6356350"/>
            <a:ext cx="2895600" cy="365125"/>
          </a:xfrm>
        </p:spPr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692150"/>
            <a:ext cx="85693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2) A lanchonete da UNIP de Limeira, necessita de um banco de dados para cadastrar o estoque dos produtos comercializados. Conforme pode ser observado nas Figuras a seguir: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272665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357430"/>
            <a:ext cx="521456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429156"/>
            <a:ext cx="4214842" cy="233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825" y="692150"/>
            <a:ext cx="8569325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Realize as seguintes tarefas: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Desenvolva uma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que selecione o nome dos produtos, a data de vencimento, a marca. 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Utilize 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desenvolvida na questão “a”. Porém somente com os produtos com prazo de vencimento no ano de 2018 devem ser exibidos.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Desenvolva uma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que retorne a marca, o nome do produto, e o total gasto com cada produto (qtd *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Vl_compra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Utilize 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desenvolvida na questão “c”.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825" y="692150"/>
            <a:ext cx="8569325" cy="507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Realize as seguintes tarefas:</a:t>
            </a:r>
          </a:p>
          <a:p>
            <a:pPr marL="457200" indent="-457200" algn="just">
              <a:lnSpc>
                <a:spcPct val="150000"/>
              </a:lnSpc>
              <a:buAutoNum type="alphaLcParenR" startAt="5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Desenvolva uma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que demonstre o nome do produto, a quantidade, o valor de venda de cada produto (60% de lucro),  e o lucro unitário. </a:t>
            </a:r>
          </a:p>
          <a:p>
            <a:pPr marL="457200" indent="-457200" algn="just">
              <a:lnSpc>
                <a:spcPct val="150000"/>
              </a:lnSpc>
              <a:buAutoNum type="alphaLcParenR" startAt="5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Utilize 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desenvolvida na questão “e”. </a:t>
            </a:r>
          </a:p>
          <a:p>
            <a:pPr marL="457200" indent="-457200" algn="just">
              <a:lnSpc>
                <a:spcPct val="150000"/>
              </a:lnSpc>
              <a:buAutoNum type="alphaLcParenR" startAt="5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Delete 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desenvolvida na questão “a”. </a:t>
            </a:r>
          </a:p>
          <a:p>
            <a:pPr marL="457200" indent="-457200" algn="just">
              <a:lnSpc>
                <a:spcPct val="150000"/>
              </a:lnSpc>
              <a:buAutoNum type="alphaLcParenR" startAt="5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Exiba todas as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desenvolvidas.</a:t>
            </a:r>
          </a:p>
          <a:p>
            <a:pPr marL="457200" indent="-457200" algn="just">
              <a:lnSpc>
                <a:spcPct val="150000"/>
              </a:lnSpc>
              <a:buAutoNum type="alphaLcParenR" startAt="5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Com as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desenvolvidas, se todos os produtos forem vendidos, qual será o lucro total da lanchonete?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6" descr="http://www.todaletra.com.br/wp-content/uploads/2012/10/duvidas-300x3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3505572" cy="3505572"/>
          </a:xfrm>
          <a:prstGeom prst="rect">
            <a:avLst/>
          </a:prstGeom>
          <a:noFill/>
        </p:spPr>
      </p:pic>
      <p:sp>
        <p:nvSpPr>
          <p:cNvPr id="6" name="Texto explicativo em elipse 5"/>
          <p:cNvSpPr/>
          <p:nvPr/>
        </p:nvSpPr>
        <p:spPr>
          <a:xfrm>
            <a:off x="3563888" y="1556792"/>
            <a:ext cx="3528392" cy="1944216"/>
          </a:xfrm>
          <a:prstGeom prst="wedgeEllipseCallout">
            <a:avLst>
              <a:gd name="adj1" fmla="val -65416"/>
              <a:gd name="adj2" fmla="val 58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DÚVIDAS 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BIBLIOGRAFIA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Retângulo 3"/>
          <p:cNvSpPr>
            <a:spLocks noChangeArrowheads="1"/>
          </p:cNvSpPr>
          <p:nvPr/>
        </p:nvSpPr>
        <p:spPr bwMode="auto">
          <a:xfrm>
            <a:off x="304800" y="685800"/>
            <a:ext cx="838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SILBERSCHATZ, Abraham; KORTH, Henry F.; SUDARSHAN, S..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Sistema de Banco de Dados.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6ª ed. Rio de Janeiro: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Campus -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2012. Pág. 54 a 77.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COMPLEMENTAR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Heuser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Carlos A.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Projeto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Banco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dados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4ª Edição, Porto Alegre: Instituto de Informática  da UFRGS: Sagra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Luzzatto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2001.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OBJETIVOS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1"/>
          <p:cNvSpPr txBox="1">
            <a:spLocks noChangeArrowheads="1"/>
          </p:cNvSpPr>
          <p:nvPr/>
        </p:nvSpPr>
        <p:spPr bwMode="auto">
          <a:xfrm>
            <a:off x="323850" y="696913"/>
            <a:ext cx="856932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CRIAR VIEWS NO BD;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FAZER CONSULTAS UTILIZANDO AS VIEWS.</a:t>
            </a:r>
            <a:endParaRPr lang="pt-BR" sz="2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GABARITO – Exercício 1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825" y="692150"/>
            <a:ext cx="85693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1)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c)                                                d)  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267840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428736"/>
            <a:ext cx="212501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GABARITO – Exercício 1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825" y="692150"/>
            <a:ext cx="8569325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e)                                              g)  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                                     </a:t>
            </a:r>
          </a:p>
          <a:p>
            <a:pPr marL="342900" indent="-342900" algn="just">
              <a:lnSpc>
                <a:spcPct val="15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f)</a:t>
            </a:r>
          </a:p>
          <a:p>
            <a:pPr marL="342900" indent="-342900" algn="just">
              <a:lnSpc>
                <a:spcPct val="15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928670"/>
            <a:ext cx="266141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571744"/>
            <a:ext cx="271464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928670"/>
            <a:ext cx="3429024" cy="5294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GABARITO – Exercício 2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825" y="692150"/>
            <a:ext cx="8569325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2)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b)</a:t>
            </a:r>
          </a:p>
          <a:p>
            <a:pPr marL="342900" indent="-342900" algn="just">
              <a:lnSpc>
                <a:spcPct val="15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d)  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74"/>
            <a:ext cx="464065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714752"/>
            <a:ext cx="430965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GABARITO – Exercício 2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825" y="692150"/>
            <a:ext cx="8569325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f)</a:t>
            </a:r>
          </a:p>
          <a:p>
            <a:pPr marL="342900" indent="-342900" algn="just">
              <a:lnSpc>
                <a:spcPct val="15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h)  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09" y="3714752"/>
            <a:ext cx="294823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1" y="928670"/>
            <a:ext cx="669731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GABARITO – Exercício 2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825" y="692150"/>
            <a:ext cx="85693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en-US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  </a:t>
            </a:r>
            <a:endParaRPr lang="pt-BR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259649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VIEW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9" name="CaixaDeTexto 4"/>
          <p:cNvSpPr txBox="1">
            <a:spLocks noChangeArrowheads="1"/>
          </p:cNvSpPr>
          <p:nvPr/>
        </p:nvSpPr>
        <p:spPr bwMode="auto">
          <a:xfrm>
            <a:off x="250825" y="692696"/>
            <a:ext cx="85693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CONCEITOS BÁSICOS: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É uma tabela virtual baseado nos resultados de uma pesquisa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(SELECT),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que geram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visões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Permite deixar “armazenado ou pré-configurado” as consultas.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Podem ser utilizado expressões como JOIN, WHERE e os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alias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Mostra os dados sempre atualizados, pois o BD refaz a tabela virtual toda vez que é consultado a visão.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VIEW – Copie e Cole 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5891242" y="6356350"/>
            <a:ext cx="2895600" cy="365125"/>
          </a:xfrm>
        </p:spPr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395288" y="625549"/>
            <a:ext cx="8424862" cy="62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database Livraria;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use Livraria;</a:t>
            </a:r>
          </a:p>
          <a:p>
            <a:pPr algn="just">
              <a:lnSpc>
                <a:spcPct val="150000"/>
              </a:lnSpc>
            </a:pPr>
            <a:r>
              <a:rPr lang="pt-BR" sz="14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Autor (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Codigo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	Nome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char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(20)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null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	);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INSERT autor VALUES (0, "Paulo Coelho"),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(0, "J. K. Rowling"),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Jo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Soares"),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(0, "Para Leigos"),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(0, "Use a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cabeca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algn="just">
              <a:lnSpc>
                <a:spcPct val="150000"/>
              </a:lnSpc>
            </a:pPr>
            <a:endParaRPr lang="pt-BR" sz="1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4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livro (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	Numero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	Titulo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(30)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Preco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decimal (6,2)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AutorCodigo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foreign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AutorCodigo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) 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references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 Autor(</a:t>
            </a:r>
            <a:r>
              <a:rPr lang="pt-BR" sz="1400" dirty="0" err="1">
                <a:latin typeface="Arial" pitchFamily="34" charset="0"/>
                <a:cs typeface="Arial" pitchFamily="34" charset="0"/>
              </a:rPr>
              <a:t>Codigo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VIEW – Copie e Cole 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395288" y="620688"/>
            <a:ext cx="8424862" cy="609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INSERT livro VALUES 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Diario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de um mago", 29.00, 1),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Veronika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decide morrer", 19.00, 1),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"Adestramento", 45.00, 4),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"Assassinatos na ABL", 69.00, 3),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"Psicologia", 35.00, 4),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"Harry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Potter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1", 49.00, 2),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"O alquimista", 29.00, 1),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"Onze minutos", 19.00, 1),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"Brida", 29.00, 1),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"Harry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Potter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3", 49.00, 3),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"C#", 120.00, 5),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"O homem que matou G V", 69.00, 3),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"Harry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Potter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4", 49.00, 2),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"A bruxa de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Portobello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29.00, 1),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"C++", 100.00, 5),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"O monte cinco", 9.00, 1),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Motivacao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25.00, 4),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"Harry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Potter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2", 49.00, 2),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"Harry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Potter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1", 49.00, 2),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99.00, 5),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"Sherlock Holmes", 69.00, 3),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"O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xango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de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bazer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street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70.00, 3),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Estatistica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75.00, 4),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"Grego", 35.00, 4),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"R", 88.00, 5),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Violao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35.00, 4),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"PMP", 120.00, 5),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"Java", 150.00, 5),</a:t>
            </a:r>
          </a:p>
          <a:p>
            <a:pPr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Oficce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2007", 120.00, 4);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VIEW – Sintaxe 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50825" y="692696"/>
            <a:ext cx="85693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A sintaxe utilizada para criar uma VIEW é a seguinte: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 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 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coluna_b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tabela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condicoes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A sintaxe para utilizar a VIEW é a seguinte: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*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9" name="Explosão 1 8"/>
          <p:cNvSpPr/>
          <p:nvPr/>
        </p:nvSpPr>
        <p:spPr>
          <a:xfrm>
            <a:off x="5500694" y="1928802"/>
            <a:ext cx="3071834" cy="18573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itchFamily="34" charset="0"/>
                <a:cs typeface="Arial" pitchFamily="34" charset="0"/>
              </a:rPr>
              <a:t>vw_nomeView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rot="10800000">
            <a:off x="4786314" y="1857364"/>
            <a:ext cx="1428760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VIEW – Exemplo 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50825" y="692696"/>
            <a:ext cx="85693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A sintaxe utilizada para criar uma VIEW, onde retorne o nome do autor e o seu respectivo livro 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CREATE VIEW vw_consulta1 as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SELECT 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Autor.Nome, Livro.Titulo 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FROM 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Autor INNER JOIN Livro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ON 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Livro.AutorCodigo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= 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Autor.Codigo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;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A sintaxe para utilizar a VIEW: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SELECT * FROM 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vw_consulta1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VIEW – Sintaxe 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250825" y="698500"/>
            <a:ext cx="85693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A sintaxe utilizada para alterar uma VIEW é a seguinte: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ALTER 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 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nova_instrução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A sintaxe para excluir uma VIEW é a seguinte: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DROP VIEW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A sintaxe para visualizar as </a:t>
            </a:r>
            <a:r>
              <a:rPr lang="pt-BR" sz="2400" b="1" dirty="0" err="1">
                <a:latin typeface="Arial" pitchFamily="34" charset="0"/>
                <a:cs typeface="Arial" pitchFamily="34" charset="0"/>
              </a:rPr>
              <a:t>VIEWs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 é a seguinte: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SHOW TABLES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VIEW – Exemplo </a:t>
            </a:r>
            <a:endParaRPr lang="pt-BR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50825" y="671513"/>
            <a:ext cx="85693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b)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Desenvolva uma VIEW (vw_consulta2) que ordene o nome dos livros de 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Z.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c)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Desenvolva uma VIEW (vw_preco1) para que retorne além do nome do livro e autor, o preço de cada livro.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d)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Desenvolva uma VIEW (vw_preco2) para que exiba o nome do livro e preço, somente dos livros correspondentes do autor para leigos.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e)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Delete a VIEW (vw_consulta2) 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f)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Tente usar 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view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(vw_consulta2). Qual a mensagem que retorna?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20023</TotalTime>
  <Words>1832</Words>
  <Application>Microsoft Office PowerPoint</Application>
  <PresentationFormat>Apresentação na tela (4:3)</PresentationFormat>
  <Paragraphs>235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Serginho</dc:creator>
  <cp:lastModifiedBy>Prof. Serginho Nunes</cp:lastModifiedBy>
  <cp:revision>330</cp:revision>
  <dcterms:created xsi:type="dcterms:W3CDTF">2014-01-12T10:56:43Z</dcterms:created>
  <dcterms:modified xsi:type="dcterms:W3CDTF">2020-09-29T11:54:12Z</dcterms:modified>
</cp:coreProperties>
</file>