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Raleway Bold" charset="1" panose="00000000000000000000"/>
      <p:regular r:id="rId25"/>
    </p:embeddedFont>
    <p:embeddedFont>
      <p:font typeface="Lato" charset="1" panose="020F0502020204030203"/>
      <p:regular r:id="rId26"/>
    </p:embeddedFont>
    <p:embeddedFont>
      <p:font typeface="Lato Bold" charset="1" panose="020F0502020204030203"/>
      <p:regular r:id="rId27"/>
    </p:embeddedFont>
    <p:embeddedFont>
      <p:font typeface="Arial Bold" charset="1" panose="020B0802020202020204"/>
      <p:regular r:id="rId28"/>
    </p:embeddedFont>
    <p:embeddedFont>
      <p:font typeface="Arial" charset="1" panose="020B0502020202020204"/>
      <p:regular r:id="rId29"/>
    </p:embeddedFont>
    <p:embeddedFont>
      <p:font typeface="Canva Sans Bold" charset="1" panose="020B08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ieeexplore.ieee.org/author/37089365424" TargetMode="External" Type="http://schemas.openxmlformats.org/officeDocument/2006/relationships/hyperlink"/><Relationship Id="rId5" Target="https://ieeexplore.ieee.org/author/37089366711" TargetMode="External" Type="http://schemas.openxmlformats.org/officeDocument/2006/relationships/hyperlink"/><Relationship Id="rId6" Target="https://ieeexplore.ieee.org/author/37089364380"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jpeg" Type="http://schemas.openxmlformats.org/officeDocument/2006/relationships/image"/><Relationship Id="rId7" Target="../media/image6.jpeg" Type="http://schemas.openxmlformats.org/officeDocument/2006/relationships/image"/><Relationship Id="rId8" Target="../media/image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DEE"/>
        </a:solidFill>
      </p:bgPr>
    </p:bg>
    <p:spTree>
      <p:nvGrpSpPr>
        <p:cNvPr id="1" name=""/>
        <p:cNvGrpSpPr/>
        <p:nvPr/>
      </p:nvGrpSpPr>
      <p:grpSpPr>
        <a:xfrm>
          <a:off x="0" y="0"/>
          <a:ext cx="0" cy="0"/>
          <a:chOff x="0" y="0"/>
          <a:chExt cx="0" cy="0"/>
        </a:xfrm>
      </p:grpSpPr>
      <p:sp>
        <p:nvSpPr>
          <p:cNvPr name="Freeform 2" id="2"/>
          <p:cNvSpPr/>
          <p:nvPr/>
        </p:nvSpPr>
        <p:spPr>
          <a:xfrm flipH="false" flipV="false" rot="0">
            <a:off x="1550325" y="1292371"/>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47325" y="1636659"/>
            <a:ext cx="15193350" cy="2562225"/>
          </a:xfrm>
          <a:prstGeom prst="rect">
            <a:avLst/>
          </a:prstGeom>
        </p:spPr>
        <p:txBody>
          <a:bodyPr anchor="t" rtlCol="false" tIns="0" lIns="0" bIns="0" rIns="0">
            <a:spAutoFit/>
          </a:bodyPr>
          <a:lstStyle/>
          <a:p>
            <a:pPr algn="l">
              <a:lnSpc>
                <a:spcPts val="10080"/>
              </a:lnSpc>
            </a:pPr>
            <a:r>
              <a:rPr lang="en-US" b="true" sz="8400">
                <a:solidFill>
                  <a:srgbClr val="1A1A1A"/>
                </a:solidFill>
                <a:latin typeface="Raleway Bold"/>
                <a:ea typeface="Raleway Bold"/>
                <a:cs typeface="Raleway Bold"/>
                <a:sym typeface="Raleway Bold"/>
              </a:rPr>
              <a:t>Cassava Leaf Disease Detection</a:t>
            </a:r>
          </a:p>
        </p:txBody>
      </p:sp>
      <p:sp>
        <p:nvSpPr>
          <p:cNvPr name="TextBox 4" id="4"/>
          <p:cNvSpPr txBox="true"/>
          <p:nvPr/>
        </p:nvSpPr>
        <p:spPr>
          <a:xfrm rot="0">
            <a:off x="1550325" y="7473200"/>
            <a:ext cx="5179950" cy="1838325"/>
          </a:xfrm>
          <a:prstGeom prst="rect">
            <a:avLst/>
          </a:prstGeom>
        </p:spPr>
        <p:txBody>
          <a:bodyPr anchor="t" rtlCol="false" tIns="0" lIns="0" bIns="0" rIns="0">
            <a:spAutoFit/>
          </a:bodyPr>
          <a:lstStyle/>
          <a:p>
            <a:pPr algn="l">
              <a:lnSpc>
                <a:spcPts val="3600"/>
              </a:lnSpc>
            </a:pPr>
            <a:r>
              <a:rPr lang="en-US" sz="3000">
                <a:solidFill>
                  <a:srgbClr val="1A1A1A"/>
                </a:solidFill>
                <a:latin typeface="Lato"/>
                <a:ea typeface="Lato"/>
                <a:cs typeface="Lato"/>
                <a:sym typeface="Lato"/>
              </a:rPr>
              <a:t>Presented By:</a:t>
            </a:r>
          </a:p>
          <a:p>
            <a:pPr algn="l">
              <a:lnSpc>
                <a:spcPts val="3600"/>
              </a:lnSpc>
            </a:pPr>
            <a:r>
              <a:rPr lang="en-US" sz="3000">
                <a:solidFill>
                  <a:srgbClr val="1A1A1A"/>
                </a:solidFill>
                <a:latin typeface="Lato"/>
                <a:ea typeface="Lato"/>
                <a:cs typeface="Lato"/>
                <a:sym typeface="Lato"/>
              </a:rPr>
              <a:t>Gijin T George</a:t>
            </a:r>
          </a:p>
          <a:p>
            <a:pPr algn="l">
              <a:lnSpc>
                <a:spcPts val="3600"/>
              </a:lnSpc>
            </a:pPr>
            <a:r>
              <a:rPr lang="en-US" sz="3000">
                <a:solidFill>
                  <a:srgbClr val="1A1A1A"/>
                </a:solidFill>
                <a:latin typeface="Lato"/>
                <a:ea typeface="Lato"/>
                <a:cs typeface="Lato"/>
                <a:sym typeface="Lato"/>
              </a:rPr>
              <a:t>TKM23MCA-2029</a:t>
            </a:r>
          </a:p>
          <a:p>
            <a:pPr algn="l">
              <a:lnSpc>
                <a:spcPts val="3600"/>
              </a:lnSpc>
            </a:pPr>
          </a:p>
        </p:txBody>
      </p:sp>
      <p:sp>
        <p:nvSpPr>
          <p:cNvPr name="TextBox 5" id="5"/>
          <p:cNvSpPr txBox="true"/>
          <p:nvPr/>
        </p:nvSpPr>
        <p:spPr>
          <a:xfrm rot="0">
            <a:off x="11560725" y="7473200"/>
            <a:ext cx="5179950" cy="1381125"/>
          </a:xfrm>
          <a:prstGeom prst="rect">
            <a:avLst/>
          </a:prstGeom>
        </p:spPr>
        <p:txBody>
          <a:bodyPr anchor="t" rtlCol="false" tIns="0" lIns="0" bIns="0" rIns="0">
            <a:spAutoFit/>
          </a:bodyPr>
          <a:lstStyle/>
          <a:p>
            <a:pPr algn="l">
              <a:lnSpc>
                <a:spcPts val="3600"/>
              </a:lnSpc>
            </a:pPr>
            <a:r>
              <a:rPr lang="en-US" sz="3000">
                <a:solidFill>
                  <a:srgbClr val="1A1A1A"/>
                </a:solidFill>
                <a:latin typeface="Lato"/>
                <a:ea typeface="Lato"/>
                <a:cs typeface="Lato"/>
                <a:sym typeface="Lato"/>
              </a:rPr>
              <a:t>Guided By:</a:t>
            </a:r>
          </a:p>
          <a:p>
            <a:pPr algn="l">
              <a:lnSpc>
                <a:spcPts val="3600"/>
              </a:lnSpc>
            </a:pPr>
            <a:r>
              <a:rPr lang="en-US" sz="3000">
                <a:solidFill>
                  <a:srgbClr val="1A1A1A"/>
                </a:solidFill>
                <a:latin typeface="Lato"/>
                <a:ea typeface="Lato"/>
                <a:cs typeface="Lato"/>
                <a:sym typeface="Lato"/>
              </a:rPr>
              <a:t>Dr. Sheeba Krishna</a:t>
            </a:r>
          </a:p>
          <a:p>
            <a:pPr algn="l">
              <a:lnSpc>
                <a:spcPts val="3600"/>
              </a:lnSpc>
            </a:pPr>
            <a:r>
              <a:rPr lang="en-US" sz="3000">
                <a:solidFill>
                  <a:srgbClr val="1A1A1A"/>
                </a:solidFill>
                <a:latin typeface="Lato"/>
                <a:ea typeface="Lato"/>
                <a:cs typeface="Lato"/>
                <a:sym typeface="Lato"/>
              </a:rPr>
              <a:t>Date:8/11/2024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37048"/>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292339"/>
            <a:ext cx="15193950" cy="723900"/>
          </a:xfrm>
          <a:prstGeom prst="rect">
            <a:avLst/>
          </a:prstGeom>
        </p:spPr>
        <p:txBody>
          <a:bodyPr anchor="t" rtlCol="false" tIns="0" lIns="0" bIns="0" rIns="0">
            <a:spAutoFit/>
          </a:bodyPr>
          <a:lstStyle/>
          <a:p>
            <a:pPr algn="l">
              <a:lnSpc>
                <a:spcPts val="5616"/>
              </a:lnSpc>
            </a:pPr>
            <a:r>
              <a:rPr lang="en-US" sz="4680" b="true">
                <a:solidFill>
                  <a:srgbClr val="1A1A1A"/>
                </a:solidFill>
                <a:latin typeface="Raleway Bold"/>
                <a:ea typeface="Raleway Bold"/>
                <a:cs typeface="Raleway Bold"/>
                <a:sym typeface="Raleway Bold"/>
              </a:rPr>
              <a:t>Block Diagram</a:t>
            </a:r>
          </a:p>
        </p:txBody>
      </p:sp>
      <p:sp>
        <p:nvSpPr>
          <p:cNvPr name="Freeform 4" id="4"/>
          <p:cNvSpPr/>
          <p:nvPr/>
        </p:nvSpPr>
        <p:spPr>
          <a:xfrm flipH="false" flipV="false" rot="0">
            <a:off x="2262786" y="2016239"/>
            <a:ext cx="12366170" cy="7946909"/>
          </a:xfrm>
          <a:custGeom>
            <a:avLst/>
            <a:gdLst/>
            <a:ahLst/>
            <a:cxnLst/>
            <a:rect r="r" b="b" t="t" l="l"/>
            <a:pathLst>
              <a:path h="7946909" w="12366170">
                <a:moveTo>
                  <a:pt x="0" y="0"/>
                </a:moveTo>
                <a:lnTo>
                  <a:pt x="12366170" y="0"/>
                </a:lnTo>
                <a:lnTo>
                  <a:pt x="12366170" y="7946909"/>
                </a:lnTo>
                <a:lnTo>
                  <a:pt x="0" y="7946909"/>
                </a:lnTo>
                <a:lnTo>
                  <a:pt x="0" y="0"/>
                </a:lnTo>
                <a:close/>
              </a:path>
            </a:pathLst>
          </a:custGeom>
          <a:blipFill>
            <a:blip r:embed="rId4"/>
            <a:stretch>
              <a:fillRect l="-117" t="-780" r="-117" b="0"/>
            </a:stretch>
          </a:blipFill>
        </p:spPr>
      </p:sp>
      <p:grpSp>
        <p:nvGrpSpPr>
          <p:cNvPr name="Group 5" id="5"/>
          <p:cNvGrpSpPr/>
          <p:nvPr/>
        </p:nvGrpSpPr>
        <p:grpSpPr>
          <a:xfrm rot="0">
            <a:off x="11412855" y="6219825"/>
            <a:ext cx="188595" cy="184785"/>
            <a:chOff x="0" y="0"/>
            <a:chExt cx="251460" cy="246380"/>
          </a:xfrm>
        </p:grpSpPr>
        <p:sp>
          <p:nvSpPr>
            <p:cNvPr name="Freeform 6" id="6"/>
            <p:cNvSpPr/>
            <p:nvPr/>
          </p:nvSpPr>
          <p:spPr>
            <a:xfrm flipH="false" flipV="false" rot="0">
              <a:off x="49530" y="49530"/>
              <a:ext cx="149860" cy="151130"/>
            </a:xfrm>
            <a:custGeom>
              <a:avLst/>
              <a:gdLst/>
              <a:ahLst/>
              <a:cxnLst/>
              <a:rect r="r" b="b" t="t" l="l"/>
              <a:pathLst>
                <a:path h="151130" w="149860">
                  <a:moveTo>
                    <a:pt x="149860" y="53340"/>
                  </a:moveTo>
                  <a:cubicBezTo>
                    <a:pt x="130810" y="134620"/>
                    <a:pt x="120650" y="140970"/>
                    <a:pt x="107950" y="144780"/>
                  </a:cubicBezTo>
                  <a:cubicBezTo>
                    <a:pt x="91440" y="151130"/>
                    <a:pt x="54610" y="148590"/>
                    <a:pt x="38100" y="140970"/>
                  </a:cubicBezTo>
                  <a:cubicBezTo>
                    <a:pt x="25400" y="135890"/>
                    <a:pt x="17780" y="125730"/>
                    <a:pt x="11430" y="115570"/>
                  </a:cubicBezTo>
                  <a:cubicBezTo>
                    <a:pt x="6350" y="105410"/>
                    <a:pt x="0" y="93980"/>
                    <a:pt x="1270" y="80010"/>
                  </a:cubicBezTo>
                  <a:cubicBezTo>
                    <a:pt x="2540" y="62230"/>
                    <a:pt x="17780" y="29210"/>
                    <a:pt x="30480" y="16510"/>
                  </a:cubicBezTo>
                  <a:cubicBezTo>
                    <a:pt x="39370" y="6350"/>
                    <a:pt x="50800" y="1270"/>
                    <a:pt x="63500" y="1270"/>
                  </a:cubicBezTo>
                  <a:cubicBezTo>
                    <a:pt x="82550" y="0"/>
                    <a:pt x="130810" y="21590"/>
                    <a:pt x="130810" y="21590"/>
                  </a:cubicBezTo>
                </a:path>
              </a:pathLst>
            </a:custGeom>
            <a:solidFill>
              <a:srgbClr val="FFFFFF"/>
            </a:solidFill>
            <a:ln cap="sq">
              <a:noFill/>
              <a:prstDash val="solid"/>
              <a:miter/>
            </a:ln>
          </p:spPr>
        </p:sp>
      </p:grpSp>
      <p:grpSp>
        <p:nvGrpSpPr>
          <p:cNvPr name="Group 7" id="7"/>
          <p:cNvGrpSpPr/>
          <p:nvPr/>
        </p:nvGrpSpPr>
        <p:grpSpPr>
          <a:xfrm rot="0">
            <a:off x="11653838" y="6219825"/>
            <a:ext cx="188595" cy="184785"/>
            <a:chOff x="0" y="0"/>
            <a:chExt cx="251460" cy="246380"/>
          </a:xfrm>
        </p:grpSpPr>
        <p:sp>
          <p:nvSpPr>
            <p:cNvPr name="Freeform 8" id="8"/>
            <p:cNvSpPr/>
            <p:nvPr/>
          </p:nvSpPr>
          <p:spPr>
            <a:xfrm flipH="false" flipV="false" rot="0">
              <a:off x="50800" y="49530"/>
              <a:ext cx="149860" cy="151130"/>
            </a:xfrm>
            <a:custGeom>
              <a:avLst/>
              <a:gdLst/>
              <a:ahLst/>
              <a:cxnLst/>
              <a:rect r="r" b="b" t="t" l="l"/>
              <a:pathLst>
                <a:path h="151130" w="149860">
                  <a:moveTo>
                    <a:pt x="149860" y="53340"/>
                  </a:moveTo>
                  <a:cubicBezTo>
                    <a:pt x="129540" y="134620"/>
                    <a:pt x="120650" y="140970"/>
                    <a:pt x="107950" y="144780"/>
                  </a:cubicBezTo>
                  <a:cubicBezTo>
                    <a:pt x="90170" y="151130"/>
                    <a:pt x="54610" y="148590"/>
                    <a:pt x="36830" y="140970"/>
                  </a:cubicBezTo>
                  <a:cubicBezTo>
                    <a:pt x="25400" y="135890"/>
                    <a:pt x="17780" y="125730"/>
                    <a:pt x="11430" y="115570"/>
                  </a:cubicBezTo>
                  <a:cubicBezTo>
                    <a:pt x="5080" y="105410"/>
                    <a:pt x="0" y="93980"/>
                    <a:pt x="0" y="80010"/>
                  </a:cubicBezTo>
                  <a:cubicBezTo>
                    <a:pt x="1270" y="62230"/>
                    <a:pt x="16510" y="29210"/>
                    <a:pt x="29210" y="16510"/>
                  </a:cubicBezTo>
                  <a:cubicBezTo>
                    <a:pt x="39370" y="6350"/>
                    <a:pt x="49530" y="1270"/>
                    <a:pt x="63500" y="1270"/>
                  </a:cubicBezTo>
                  <a:cubicBezTo>
                    <a:pt x="81280" y="0"/>
                    <a:pt x="130810" y="21590"/>
                    <a:pt x="130810" y="21590"/>
                  </a:cubicBezTo>
                </a:path>
              </a:pathLst>
            </a:custGeom>
            <a:solidFill>
              <a:srgbClr val="FFFFFF"/>
            </a:solidFill>
            <a:ln cap="sq">
              <a:noFill/>
              <a:prstDash val="solid"/>
              <a:miter/>
            </a:ln>
          </p:spPr>
        </p:sp>
      </p:grpSp>
      <p:grpSp>
        <p:nvGrpSpPr>
          <p:cNvPr name="Group 9" id="9"/>
          <p:cNvGrpSpPr/>
          <p:nvPr/>
        </p:nvGrpSpPr>
        <p:grpSpPr>
          <a:xfrm rot="0">
            <a:off x="11690985" y="6219825"/>
            <a:ext cx="188595" cy="184785"/>
            <a:chOff x="0" y="0"/>
            <a:chExt cx="251460" cy="246380"/>
          </a:xfrm>
        </p:grpSpPr>
        <p:sp>
          <p:nvSpPr>
            <p:cNvPr name="Freeform 10" id="10"/>
            <p:cNvSpPr/>
            <p:nvPr/>
          </p:nvSpPr>
          <p:spPr>
            <a:xfrm flipH="false" flipV="false" rot="0">
              <a:off x="50800" y="49530"/>
              <a:ext cx="149860" cy="151130"/>
            </a:xfrm>
            <a:custGeom>
              <a:avLst/>
              <a:gdLst/>
              <a:ahLst/>
              <a:cxnLst/>
              <a:rect r="r" b="b" t="t" l="l"/>
              <a:pathLst>
                <a:path h="151130" w="149860">
                  <a:moveTo>
                    <a:pt x="149860" y="53340"/>
                  </a:moveTo>
                  <a:cubicBezTo>
                    <a:pt x="129540" y="134620"/>
                    <a:pt x="120650" y="140970"/>
                    <a:pt x="107950" y="144780"/>
                  </a:cubicBezTo>
                  <a:cubicBezTo>
                    <a:pt x="90170" y="151130"/>
                    <a:pt x="54610" y="148590"/>
                    <a:pt x="36830" y="140970"/>
                  </a:cubicBezTo>
                  <a:cubicBezTo>
                    <a:pt x="25400" y="135890"/>
                    <a:pt x="17780" y="125730"/>
                    <a:pt x="11430" y="115570"/>
                  </a:cubicBezTo>
                  <a:cubicBezTo>
                    <a:pt x="5080" y="105410"/>
                    <a:pt x="0" y="93980"/>
                    <a:pt x="0" y="80010"/>
                  </a:cubicBezTo>
                  <a:cubicBezTo>
                    <a:pt x="1270" y="62230"/>
                    <a:pt x="16510" y="29210"/>
                    <a:pt x="29210" y="16510"/>
                  </a:cubicBezTo>
                  <a:cubicBezTo>
                    <a:pt x="39370" y="6350"/>
                    <a:pt x="49530" y="1270"/>
                    <a:pt x="63500" y="1270"/>
                  </a:cubicBezTo>
                  <a:cubicBezTo>
                    <a:pt x="81280" y="0"/>
                    <a:pt x="130810" y="21590"/>
                    <a:pt x="130810" y="21590"/>
                  </a:cubicBezTo>
                </a:path>
              </a:pathLst>
            </a:custGeom>
            <a:solidFill>
              <a:srgbClr val="FFFFFF"/>
            </a:solidFill>
            <a:ln cap="sq">
              <a:noFill/>
              <a:prstDash val="solid"/>
              <a:miter/>
            </a:ln>
          </p:spPr>
        </p:sp>
      </p:grpSp>
      <p:grpSp>
        <p:nvGrpSpPr>
          <p:cNvPr name="Group 11" id="11"/>
          <p:cNvGrpSpPr/>
          <p:nvPr/>
        </p:nvGrpSpPr>
        <p:grpSpPr>
          <a:xfrm rot="0">
            <a:off x="2738438" y="3032760"/>
            <a:ext cx="1844992" cy="401955"/>
            <a:chOff x="0" y="0"/>
            <a:chExt cx="2459990" cy="535940"/>
          </a:xfrm>
        </p:grpSpPr>
        <p:sp>
          <p:nvSpPr>
            <p:cNvPr name="Freeform 12" id="12"/>
            <p:cNvSpPr/>
            <p:nvPr/>
          </p:nvSpPr>
          <p:spPr>
            <a:xfrm flipH="false" flipV="false" rot="0">
              <a:off x="48260" y="27940"/>
              <a:ext cx="2362200" cy="458470"/>
            </a:xfrm>
            <a:custGeom>
              <a:avLst/>
              <a:gdLst/>
              <a:ahLst/>
              <a:cxnLst/>
              <a:rect r="r" b="b" t="t" l="l"/>
              <a:pathLst>
                <a:path h="458470" w="2362200">
                  <a:moveTo>
                    <a:pt x="669290" y="454660"/>
                  </a:moveTo>
                  <a:cubicBezTo>
                    <a:pt x="445770" y="447040"/>
                    <a:pt x="431800" y="438150"/>
                    <a:pt x="422910" y="424180"/>
                  </a:cubicBezTo>
                  <a:cubicBezTo>
                    <a:pt x="414020" y="410210"/>
                    <a:pt x="408940" y="388620"/>
                    <a:pt x="410210" y="373380"/>
                  </a:cubicBezTo>
                  <a:cubicBezTo>
                    <a:pt x="412750" y="356870"/>
                    <a:pt x="419100" y="339090"/>
                    <a:pt x="434340" y="326390"/>
                  </a:cubicBezTo>
                  <a:cubicBezTo>
                    <a:pt x="458470" y="304800"/>
                    <a:pt x="511810" y="293370"/>
                    <a:pt x="558800" y="281940"/>
                  </a:cubicBezTo>
                  <a:cubicBezTo>
                    <a:pt x="617220" y="267970"/>
                    <a:pt x="701040" y="259080"/>
                    <a:pt x="760730" y="254000"/>
                  </a:cubicBezTo>
                  <a:cubicBezTo>
                    <a:pt x="806450" y="250190"/>
                    <a:pt x="822960" y="251460"/>
                    <a:pt x="885190" y="251460"/>
                  </a:cubicBezTo>
                  <a:cubicBezTo>
                    <a:pt x="1070610" y="251460"/>
                    <a:pt x="1885950" y="213360"/>
                    <a:pt x="1990090" y="260350"/>
                  </a:cubicBezTo>
                  <a:cubicBezTo>
                    <a:pt x="2012950" y="270510"/>
                    <a:pt x="2016760" y="283210"/>
                    <a:pt x="2021840" y="295910"/>
                  </a:cubicBezTo>
                  <a:cubicBezTo>
                    <a:pt x="2026920" y="309880"/>
                    <a:pt x="2025650" y="330200"/>
                    <a:pt x="2021840" y="344170"/>
                  </a:cubicBezTo>
                  <a:cubicBezTo>
                    <a:pt x="2018030" y="354330"/>
                    <a:pt x="2012950" y="363220"/>
                    <a:pt x="2004060" y="369570"/>
                  </a:cubicBezTo>
                  <a:cubicBezTo>
                    <a:pt x="1992630" y="378460"/>
                    <a:pt x="1979930" y="384810"/>
                    <a:pt x="1959610" y="387350"/>
                  </a:cubicBezTo>
                  <a:cubicBezTo>
                    <a:pt x="1915160" y="392430"/>
                    <a:pt x="1833880" y="368300"/>
                    <a:pt x="1747520" y="363220"/>
                  </a:cubicBezTo>
                  <a:cubicBezTo>
                    <a:pt x="1614170" y="354330"/>
                    <a:pt x="1384300" y="361950"/>
                    <a:pt x="1235710" y="354330"/>
                  </a:cubicBezTo>
                  <a:cubicBezTo>
                    <a:pt x="1121410" y="347980"/>
                    <a:pt x="1043940" y="330200"/>
                    <a:pt x="933450" y="325120"/>
                  </a:cubicBezTo>
                  <a:cubicBezTo>
                    <a:pt x="798830" y="318770"/>
                    <a:pt x="548640" y="334010"/>
                    <a:pt x="486410" y="326390"/>
                  </a:cubicBezTo>
                  <a:cubicBezTo>
                    <a:pt x="469900" y="323850"/>
                    <a:pt x="464820" y="323850"/>
                    <a:pt x="454660" y="318770"/>
                  </a:cubicBezTo>
                  <a:cubicBezTo>
                    <a:pt x="443230" y="311150"/>
                    <a:pt x="427990" y="297180"/>
                    <a:pt x="422910" y="281940"/>
                  </a:cubicBezTo>
                  <a:cubicBezTo>
                    <a:pt x="417830" y="265430"/>
                    <a:pt x="421640" y="234950"/>
                    <a:pt x="430530" y="219710"/>
                  </a:cubicBezTo>
                  <a:cubicBezTo>
                    <a:pt x="439420" y="207010"/>
                    <a:pt x="452120" y="200660"/>
                    <a:pt x="469900" y="193040"/>
                  </a:cubicBezTo>
                  <a:cubicBezTo>
                    <a:pt x="502920" y="177800"/>
                    <a:pt x="552450" y="166370"/>
                    <a:pt x="621030" y="158750"/>
                  </a:cubicBezTo>
                  <a:cubicBezTo>
                    <a:pt x="756920" y="143510"/>
                    <a:pt x="1158240" y="129540"/>
                    <a:pt x="1243330" y="154940"/>
                  </a:cubicBezTo>
                  <a:cubicBezTo>
                    <a:pt x="1267460" y="162560"/>
                    <a:pt x="1277620" y="172720"/>
                    <a:pt x="1286510" y="185420"/>
                  </a:cubicBezTo>
                  <a:cubicBezTo>
                    <a:pt x="1294130" y="195580"/>
                    <a:pt x="1299210" y="205740"/>
                    <a:pt x="1299210" y="218440"/>
                  </a:cubicBezTo>
                  <a:cubicBezTo>
                    <a:pt x="1300480" y="233680"/>
                    <a:pt x="1294130" y="256540"/>
                    <a:pt x="1286510" y="270510"/>
                  </a:cubicBezTo>
                  <a:cubicBezTo>
                    <a:pt x="1280160" y="280670"/>
                    <a:pt x="1275080" y="287020"/>
                    <a:pt x="1259840" y="293370"/>
                  </a:cubicBezTo>
                  <a:cubicBezTo>
                    <a:pt x="1224280" y="311150"/>
                    <a:pt x="1143000" y="322580"/>
                    <a:pt x="1051560" y="330200"/>
                  </a:cubicBezTo>
                  <a:cubicBezTo>
                    <a:pt x="885190" y="345440"/>
                    <a:pt x="441960" y="355600"/>
                    <a:pt x="337820" y="330200"/>
                  </a:cubicBezTo>
                  <a:cubicBezTo>
                    <a:pt x="306070" y="321310"/>
                    <a:pt x="290830" y="313690"/>
                    <a:pt x="279400" y="298450"/>
                  </a:cubicBezTo>
                  <a:cubicBezTo>
                    <a:pt x="269240" y="285750"/>
                    <a:pt x="265430" y="265430"/>
                    <a:pt x="266700" y="250190"/>
                  </a:cubicBezTo>
                  <a:cubicBezTo>
                    <a:pt x="269240" y="233680"/>
                    <a:pt x="278130" y="215900"/>
                    <a:pt x="290830" y="204470"/>
                  </a:cubicBezTo>
                  <a:cubicBezTo>
                    <a:pt x="302260" y="194310"/>
                    <a:pt x="311150" y="191770"/>
                    <a:pt x="337820" y="186690"/>
                  </a:cubicBezTo>
                  <a:cubicBezTo>
                    <a:pt x="466090" y="163830"/>
                    <a:pt x="1365250" y="153670"/>
                    <a:pt x="1484630" y="190500"/>
                  </a:cubicBezTo>
                  <a:cubicBezTo>
                    <a:pt x="1510030" y="198120"/>
                    <a:pt x="1516380" y="208280"/>
                    <a:pt x="1525270" y="218440"/>
                  </a:cubicBezTo>
                  <a:cubicBezTo>
                    <a:pt x="1532890" y="228600"/>
                    <a:pt x="1535430" y="238760"/>
                    <a:pt x="1536700" y="250190"/>
                  </a:cubicBezTo>
                  <a:cubicBezTo>
                    <a:pt x="1537970" y="260350"/>
                    <a:pt x="1537970" y="273050"/>
                    <a:pt x="1532890" y="283210"/>
                  </a:cubicBezTo>
                  <a:cubicBezTo>
                    <a:pt x="1527810" y="295910"/>
                    <a:pt x="1516380" y="309880"/>
                    <a:pt x="1499870" y="320040"/>
                  </a:cubicBezTo>
                  <a:cubicBezTo>
                    <a:pt x="1477010" y="335280"/>
                    <a:pt x="1441450" y="346710"/>
                    <a:pt x="1395730" y="354330"/>
                  </a:cubicBezTo>
                  <a:cubicBezTo>
                    <a:pt x="1311910" y="369570"/>
                    <a:pt x="1101090" y="375920"/>
                    <a:pt x="1036320" y="364490"/>
                  </a:cubicBezTo>
                  <a:cubicBezTo>
                    <a:pt x="1010920" y="360680"/>
                    <a:pt x="998220" y="356870"/>
                    <a:pt x="985520" y="346710"/>
                  </a:cubicBezTo>
                  <a:cubicBezTo>
                    <a:pt x="972820" y="335280"/>
                    <a:pt x="962660" y="314960"/>
                    <a:pt x="960120" y="298450"/>
                  </a:cubicBezTo>
                  <a:cubicBezTo>
                    <a:pt x="958850" y="281940"/>
                    <a:pt x="963930" y="260350"/>
                    <a:pt x="974090" y="246380"/>
                  </a:cubicBezTo>
                  <a:cubicBezTo>
                    <a:pt x="982980" y="232410"/>
                    <a:pt x="993140" y="223520"/>
                    <a:pt x="1017270" y="215900"/>
                  </a:cubicBezTo>
                  <a:cubicBezTo>
                    <a:pt x="1090930" y="193040"/>
                    <a:pt x="1419860" y="198120"/>
                    <a:pt x="1498600" y="212090"/>
                  </a:cubicBezTo>
                  <a:cubicBezTo>
                    <a:pt x="1525270" y="217170"/>
                    <a:pt x="1536700" y="219710"/>
                    <a:pt x="1549400" y="231140"/>
                  </a:cubicBezTo>
                  <a:cubicBezTo>
                    <a:pt x="1563370" y="246380"/>
                    <a:pt x="1577340" y="278130"/>
                    <a:pt x="1574800" y="298450"/>
                  </a:cubicBezTo>
                  <a:cubicBezTo>
                    <a:pt x="1572260" y="320040"/>
                    <a:pt x="1558290" y="344170"/>
                    <a:pt x="1534160" y="356870"/>
                  </a:cubicBezTo>
                  <a:cubicBezTo>
                    <a:pt x="1490980" y="381000"/>
                    <a:pt x="1388110" y="369570"/>
                    <a:pt x="1297940" y="365760"/>
                  </a:cubicBezTo>
                  <a:cubicBezTo>
                    <a:pt x="1174750" y="359410"/>
                    <a:pt x="1004570" y="320040"/>
                    <a:pt x="863600" y="308610"/>
                  </a:cubicBezTo>
                  <a:cubicBezTo>
                    <a:pt x="731520" y="297180"/>
                    <a:pt x="537210" y="316230"/>
                    <a:pt x="476250" y="295910"/>
                  </a:cubicBezTo>
                  <a:cubicBezTo>
                    <a:pt x="453390" y="288290"/>
                    <a:pt x="444500" y="279400"/>
                    <a:pt x="435610" y="266700"/>
                  </a:cubicBezTo>
                  <a:cubicBezTo>
                    <a:pt x="426720" y="254000"/>
                    <a:pt x="421640" y="233680"/>
                    <a:pt x="424180" y="218440"/>
                  </a:cubicBezTo>
                  <a:cubicBezTo>
                    <a:pt x="426720" y="203200"/>
                    <a:pt x="435610" y="185420"/>
                    <a:pt x="447040" y="175260"/>
                  </a:cubicBezTo>
                  <a:cubicBezTo>
                    <a:pt x="459740" y="165100"/>
                    <a:pt x="467360" y="162560"/>
                    <a:pt x="494030" y="158750"/>
                  </a:cubicBezTo>
                  <a:cubicBezTo>
                    <a:pt x="605790" y="138430"/>
                    <a:pt x="1297940" y="127000"/>
                    <a:pt x="1419860" y="157480"/>
                  </a:cubicBezTo>
                  <a:cubicBezTo>
                    <a:pt x="1452880" y="165100"/>
                    <a:pt x="1466850" y="172720"/>
                    <a:pt x="1478280" y="187960"/>
                  </a:cubicBezTo>
                  <a:cubicBezTo>
                    <a:pt x="1488440" y="200660"/>
                    <a:pt x="1492250" y="220980"/>
                    <a:pt x="1489710" y="236220"/>
                  </a:cubicBezTo>
                  <a:cubicBezTo>
                    <a:pt x="1488440" y="251460"/>
                    <a:pt x="1478280" y="270510"/>
                    <a:pt x="1466850" y="280670"/>
                  </a:cubicBezTo>
                  <a:cubicBezTo>
                    <a:pt x="1455420" y="290830"/>
                    <a:pt x="1446530" y="293370"/>
                    <a:pt x="1419860" y="298450"/>
                  </a:cubicBezTo>
                  <a:cubicBezTo>
                    <a:pt x="1305560" y="318770"/>
                    <a:pt x="565150" y="320040"/>
                    <a:pt x="469900" y="297180"/>
                  </a:cubicBezTo>
                  <a:cubicBezTo>
                    <a:pt x="452120" y="292100"/>
                    <a:pt x="448310" y="289560"/>
                    <a:pt x="440690" y="280670"/>
                  </a:cubicBezTo>
                  <a:cubicBezTo>
                    <a:pt x="429260" y="270510"/>
                    <a:pt x="419100" y="251460"/>
                    <a:pt x="416560" y="236220"/>
                  </a:cubicBezTo>
                  <a:cubicBezTo>
                    <a:pt x="415290" y="220980"/>
                    <a:pt x="421640" y="199390"/>
                    <a:pt x="429260" y="186690"/>
                  </a:cubicBezTo>
                  <a:cubicBezTo>
                    <a:pt x="434340" y="176530"/>
                    <a:pt x="439420" y="170180"/>
                    <a:pt x="454660" y="165100"/>
                  </a:cubicBezTo>
                  <a:cubicBezTo>
                    <a:pt x="494030" y="148590"/>
                    <a:pt x="631190" y="153670"/>
                    <a:pt x="715010" y="152400"/>
                  </a:cubicBezTo>
                  <a:cubicBezTo>
                    <a:pt x="791210" y="152400"/>
                    <a:pt x="895350" y="138430"/>
                    <a:pt x="937260" y="161290"/>
                  </a:cubicBezTo>
                  <a:cubicBezTo>
                    <a:pt x="960120" y="173990"/>
                    <a:pt x="971550" y="200660"/>
                    <a:pt x="976630" y="218440"/>
                  </a:cubicBezTo>
                  <a:cubicBezTo>
                    <a:pt x="979170" y="231140"/>
                    <a:pt x="976630" y="242570"/>
                    <a:pt x="971550" y="254000"/>
                  </a:cubicBezTo>
                  <a:cubicBezTo>
                    <a:pt x="965200" y="267970"/>
                    <a:pt x="957580" y="284480"/>
                    <a:pt x="937260" y="294640"/>
                  </a:cubicBezTo>
                  <a:cubicBezTo>
                    <a:pt x="890270" y="316230"/>
                    <a:pt x="726440" y="309880"/>
                    <a:pt x="657860" y="303530"/>
                  </a:cubicBezTo>
                  <a:cubicBezTo>
                    <a:pt x="615950" y="300990"/>
                    <a:pt x="593090" y="300990"/>
                    <a:pt x="560070" y="284480"/>
                  </a:cubicBezTo>
                  <a:cubicBezTo>
                    <a:pt x="511810" y="260350"/>
                    <a:pt x="407670" y="187960"/>
                    <a:pt x="411480" y="153670"/>
                  </a:cubicBezTo>
                  <a:cubicBezTo>
                    <a:pt x="412750" y="127000"/>
                    <a:pt x="464820" y="104140"/>
                    <a:pt x="510540" y="91440"/>
                  </a:cubicBezTo>
                  <a:cubicBezTo>
                    <a:pt x="590550" y="68580"/>
                    <a:pt x="807720" y="63500"/>
                    <a:pt x="866140" y="95250"/>
                  </a:cubicBezTo>
                  <a:cubicBezTo>
                    <a:pt x="892810" y="109220"/>
                    <a:pt x="904240" y="135890"/>
                    <a:pt x="908050" y="156210"/>
                  </a:cubicBezTo>
                  <a:cubicBezTo>
                    <a:pt x="911860" y="173990"/>
                    <a:pt x="905510" y="196850"/>
                    <a:pt x="895350" y="212090"/>
                  </a:cubicBezTo>
                  <a:cubicBezTo>
                    <a:pt x="885190" y="226060"/>
                    <a:pt x="867410" y="237490"/>
                    <a:pt x="848360" y="243840"/>
                  </a:cubicBezTo>
                  <a:cubicBezTo>
                    <a:pt x="821690" y="252730"/>
                    <a:pt x="788670" y="248920"/>
                    <a:pt x="745490" y="246380"/>
                  </a:cubicBezTo>
                  <a:cubicBezTo>
                    <a:pt x="670560" y="241300"/>
                    <a:pt x="549910" y="205740"/>
                    <a:pt x="441960" y="194310"/>
                  </a:cubicBezTo>
                  <a:cubicBezTo>
                    <a:pt x="321310" y="180340"/>
                    <a:pt x="118110" y="196850"/>
                    <a:pt x="55880" y="175260"/>
                  </a:cubicBezTo>
                  <a:cubicBezTo>
                    <a:pt x="33020" y="167640"/>
                    <a:pt x="22860" y="158750"/>
                    <a:pt x="13970" y="144780"/>
                  </a:cubicBezTo>
                  <a:cubicBezTo>
                    <a:pt x="5080" y="132080"/>
                    <a:pt x="1270" y="109220"/>
                    <a:pt x="2540" y="93980"/>
                  </a:cubicBezTo>
                  <a:cubicBezTo>
                    <a:pt x="3810" y="82550"/>
                    <a:pt x="7620" y="71120"/>
                    <a:pt x="15240" y="62230"/>
                  </a:cubicBezTo>
                  <a:cubicBezTo>
                    <a:pt x="25400" y="50800"/>
                    <a:pt x="33020" y="40640"/>
                    <a:pt x="58420" y="33020"/>
                  </a:cubicBezTo>
                  <a:cubicBezTo>
                    <a:pt x="170180" y="0"/>
                    <a:pt x="867410" y="20320"/>
                    <a:pt x="1021080" y="35560"/>
                  </a:cubicBezTo>
                  <a:cubicBezTo>
                    <a:pt x="1070610" y="40640"/>
                    <a:pt x="1087120" y="43180"/>
                    <a:pt x="1117600" y="53340"/>
                  </a:cubicBezTo>
                  <a:cubicBezTo>
                    <a:pt x="1148080" y="63500"/>
                    <a:pt x="1188720" y="72390"/>
                    <a:pt x="1203960" y="95250"/>
                  </a:cubicBezTo>
                  <a:cubicBezTo>
                    <a:pt x="1217930" y="118110"/>
                    <a:pt x="1217930" y="166370"/>
                    <a:pt x="1205230" y="190500"/>
                  </a:cubicBezTo>
                  <a:cubicBezTo>
                    <a:pt x="1192530" y="212090"/>
                    <a:pt x="1164590" y="224790"/>
                    <a:pt x="1130300" y="234950"/>
                  </a:cubicBezTo>
                  <a:cubicBezTo>
                    <a:pt x="1069340" y="252730"/>
                    <a:pt x="913130" y="251460"/>
                    <a:pt x="858520" y="242570"/>
                  </a:cubicBezTo>
                  <a:cubicBezTo>
                    <a:pt x="834390" y="238760"/>
                    <a:pt x="820420" y="234950"/>
                    <a:pt x="807720" y="223520"/>
                  </a:cubicBezTo>
                  <a:cubicBezTo>
                    <a:pt x="795020" y="212090"/>
                    <a:pt x="783590" y="193040"/>
                    <a:pt x="782320" y="175260"/>
                  </a:cubicBezTo>
                  <a:cubicBezTo>
                    <a:pt x="781050" y="154940"/>
                    <a:pt x="792480" y="123190"/>
                    <a:pt x="807720" y="107950"/>
                  </a:cubicBezTo>
                  <a:cubicBezTo>
                    <a:pt x="820420" y="96520"/>
                    <a:pt x="829310" y="93980"/>
                    <a:pt x="858520" y="88900"/>
                  </a:cubicBezTo>
                  <a:cubicBezTo>
                    <a:pt x="984250" y="66040"/>
                    <a:pt x="1809750" y="73660"/>
                    <a:pt x="1910080" y="99060"/>
                  </a:cubicBezTo>
                  <a:cubicBezTo>
                    <a:pt x="1926590" y="102870"/>
                    <a:pt x="1930400" y="105410"/>
                    <a:pt x="1939290" y="114300"/>
                  </a:cubicBezTo>
                  <a:cubicBezTo>
                    <a:pt x="1948180" y="124460"/>
                    <a:pt x="1959610" y="142240"/>
                    <a:pt x="1962150" y="157480"/>
                  </a:cubicBezTo>
                  <a:cubicBezTo>
                    <a:pt x="1963420" y="172720"/>
                    <a:pt x="1958340" y="193040"/>
                    <a:pt x="1949450" y="205740"/>
                  </a:cubicBezTo>
                  <a:cubicBezTo>
                    <a:pt x="1940560" y="218440"/>
                    <a:pt x="1932940" y="226060"/>
                    <a:pt x="1910080" y="233680"/>
                  </a:cubicBezTo>
                  <a:cubicBezTo>
                    <a:pt x="1818640" y="261620"/>
                    <a:pt x="1297940" y="264160"/>
                    <a:pt x="1191260" y="238760"/>
                  </a:cubicBezTo>
                  <a:cubicBezTo>
                    <a:pt x="1159510" y="231140"/>
                    <a:pt x="1143000" y="223520"/>
                    <a:pt x="1131570" y="207010"/>
                  </a:cubicBezTo>
                  <a:cubicBezTo>
                    <a:pt x="1120140" y="190500"/>
                    <a:pt x="1116330" y="158750"/>
                    <a:pt x="1122680" y="139700"/>
                  </a:cubicBezTo>
                  <a:cubicBezTo>
                    <a:pt x="1130300" y="120650"/>
                    <a:pt x="1151890" y="104140"/>
                    <a:pt x="1174750" y="95250"/>
                  </a:cubicBezTo>
                  <a:cubicBezTo>
                    <a:pt x="1205230" y="82550"/>
                    <a:pt x="1248410" y="97790"/>
                    <a:pt x="1299210" y="92710"/>
                  </a:cubicBezTo>
                  <a:cubicBezTo>
                    <a:pt x="1379220" y="83820"/>
                    <a:pt x="1499870" y="45720"/>
                    <a:pt x="1610360" y="34290"/>
                  </a:cubicBezTo>
                  <a:cubicBezTo>
                    <a:pt x="1733550" y="20320"/>
                    <a:pt x="1920240" y="11430"/>
                    <a:pt x="2002790" y="22860"/>
                  </a:cubicBezTo>
                  <a:cubicBezTo>
                    <a:pt x="2040890" y="27940"/>
                    <a:pt x="2065020" y="38100"/>
                    <a:pt x="2085340" y="49530"/>
                  </a:cubicBezTo>
                  <a:cubicBezTo>
                    <a:pt x="2098040" y="57150"/>
                    <a:pt x="2106930" y="63500"/>
                    <a:pt x="2114550" y="74930"/>
                  </a:cubicBezTo>
                  <a:cubicBezTo>
                    <a:pt x="2123440" y="90170"/>
                    <a:pt x="2131060" y="114300"/>
                    <a:pt x="2128520" y="132080"/>
                  </a:cubicBezTo>
                  <a:cubicBezTo>
                    <a:pt x="2125980" y="149860"/>
                    <a:pt x="2119630" y="168910"/>
                    <a:pt x="2101850" y="184150"/>
                  </a:cubicBezTo>
                  <a:cubicBezTo>
                    <a:pt x="2066290" y="210820"/>
                    <a:pt x="1940560" y="218440"/>
                    <a:pt x="1897380" y="238760"/>
                  </a:cubicBezTo>
                  <a:cubicBezTo>
                    <a:pt x="1873250" y="248920"/>
                    <a:pt x="1864360" y="266700"/>
                    <a:pt x="1847850" y="271780"/>
                  </a:cubicBezTo>
                  <a:cubicBezTo>
                    <a:pt x="1833880" y="276860"/>
                    <a:pt x="1819910" y="275590"/>
                    <a:pt x="1807210" y="271780"/>
                  </a:cubicBezTo>
                  <a:cubicBezTo>
                    <a:pt x="1794510" y="269240"/>
                    <a:pt x="1781810" y="264160"/>
                    <a:pt x="1771650" y="254000"/>
                  </a:cubicBezTo>
                  <a:cubicBezTo>
                    <a:pt x="1760220" y="241300"/>
                    <a:pt x="1746250" y="219710"/>
                    <a:pt x="1743710" y="200660"/>
                  </a:cubicBezTo>
                  <a:cubicBezTo>
                    <a:pt x="1742440" y="182880"/>
                    <a:pt x="1743710" y="157480"/>
                    <a:pt x="1757680" y="143510"/>
                  </a:cubicBezTo>
                  <a:cubicBezTo>
                    <a:pt x="1776730" y="124460"/>
                    <a:pt x="1818640" y="123190"/>
                    <a:pt x="1866900" y="116840"/>
                  </a:cubicBezTo>
                  <a:cubicBezTo>
                    <a:pt x="1959610" y="105410"/>
                    <a:pt x="2204720" y="101600"/>
                    <a:pt x="2277110" y="114300"/>
                  </a:cubicBezTo>
                  <a:cubicBezTo>
                    <a:pt x="2305050" y="119380"/>
                    <a:pt x="2319020" y="123190"/>
                    <a:pt x="2331720" y="134620"/>
                  </a:cubicBezTo>
                  <a:cubicBezTo>
                    <a:pt x="2345690" y="147320"/>
                    <a:pt x="2357120" y="168910"/>
                    <a:pt x="2359660" y="186690"/>
                  </a:cubicBezTo>
                  <a:cubicBezTo>
                    <a:pt x="2362200" y="204470"/>
                    <a:pt x="2355850" y="228600"/>
                    <a:pt x="2345690" y="243840"/>
                  </a:cubicBezTo>
                  <a:cubicBezTo>
                    <a:pt x="2335530" y="259080"/>
                    <a:pt x="2322830" y="269240"/>
                    <a:pt x="2297430" y="276860"/>
                  </a:cubicBezTo>
                  <a:cubicBezTo>
                    <a:pt x="2233930" y="297180"/>
                    <a:pt x="2004060" y="295910"/>
                    <a:pt x="1931670" y="279400"/>
                  </a:cubicBezTo>
                  <a:cubicBezTo>
                    <a:pt x="1898650" y="270510"/>
                    <a:pt x="1877060" y="260350"/>
                    <a:pt x="1864360" y="243840"/>
                  </a:cubicBezTo>
                  <a:cubicBezTo>
                    <a:pt x="1852930" y="228600"/>
                    <a:pt x="1846580" y="205740"/>
                    <a:pt x="1850390" y="186690"/>
                  </a:cubicBezTo>
                  <a:cubicBezTo>
                    <a:pt x="1854200" y="165100"/>
                    <a:pt x="1866900" y="138430"/>
                    <a:pt x="1893570" y="124460"/>
                  </a:cubicBezTo>
                  <a:cubicBezTo>
                    <a:pt x="1944370" y="96520"/>
                    <a:pt x="2124710" y="106680"/>
                    <a:pt x="2180590" y="114300"/>
                  </a:cubicBezTo>
                  <a:cubicBezTo>
                    <a:pt x="2204720" y="118110"/>
                    <a:pt x="2217420" y="120650"/>
                    <a:pt x="2230120" y="130810"/>
                  </a:cubicBezTo>
                  <a:cubicBezTo>
                    <a:pt x="2242820" y="140970"/>
                    <a:pt x="2256790" y="157480"/>
                    <a:pt x="2259330" y="175260"/>
                  </a:cubicBezTo>
                  <a:cubicBezTo>
                    <a:pt x="2263140" y="195580"/>
                    <a:pt x="2255520" y="232410"/>
                    <a:pt x="2242820" y="250190"/>
                  </a:cubicBezTo>
                  <a:cubicBezTo>
                    <a:pt x="2232660" y="264160"/>
                    <a:pt x="2214880" y="274320"/>
                    <a:pt x="2198370" y="276860"/>
                  </a:cubicBezTo>
                  <a:cubicBezTo>
                    <a:pt x="2176780" y="280670"/>
                    <a:pt x="2139950" y="270510"/>
                    <a:pt x="2123440" y="256540"/>
                  </a:cubicBezTo>
                  <a:cubicBezTo>
                    <a:pt x="2109470" y="245110"/>
                    <a:pt x="2100580" y="227330"/>
                    <a:pt x="2099310" y="209550"/>
                  </a:cubicBezTo>
                  <a:cubicBezTo>
                    <a:pt x="2096770" y="189230"/>
                    <a:pt x="2106930" y="152400"/>
                    <a:pt x="2123440" y="137160"/>
                  </a:cubicBezTo>
                  <a:cubicBezTo>
                    <a:pt x="2139950" y="121920"/>
                    <a:pt x="2176780" y="113030"/>
                    <a:pt x="2198370" y="116840"/>
                  </a:cubicBezTo>
                  <a:cubicBezTo>
                    <a:pt x="2214880" y="119380"/>
                    <a:pt x="2232660" y="130810"/>
                    <a:pt x="2242820" y="143510"/>
                  </a:cubicBezTo>
                  <a:cubicBezTo>
                    <a:pt x="2254250" y="156210"/>
                    <a:pt x="2261870" y="175260"/>
                    <a:pt x="2261870" y="191770"/>
                  </a:cubicBezTo>
                  <a:cubicBezTo>
                    <a:pt x="2263140" y="209550"/>
                    <a:pt x="2258060" y="229870"/>
                    <a:pt x="2247900" y="242570"/>
                  </a:cubicBezTo>
                  <a:cubicBezTo>
                    <a:pt x="2239010" y="256540"/>
                    <a:pt x="2228850" y="266700"/>
                    <a:pt x="2205990" y="274320"/>
                  </a:cubicBezTo>
                  <a:cubicBezTo>
                    <a:pt x="2153920" y="292100"/>
                    <a:pt x="1967230" y="293370"/>
                    <a:pt x="1912620" y="276860"/>
                  </a:cubicBezTo>
                  <a:cubicBezTo>
                    <a:pt x="1887220" y="269240"/>
                    <a:pt x="1874520" y="257810"/>
                    <a:pt x="1864360" y="243840"/>
                  </a:cubicBezTo>
                  <a:cubicBezTo>
                    <a:pt x="1854200" y="228600"/>
                    <a:pt x="1849120" y="203200"/>
                    <a:pt x="1850390" y="186690"/>
                  </a:cubicBezTo>
                  <a:cubicBezTo>
                    <a:pt x="1851660" y="172720"/>
                    <a:pt x="1855470" y="161290"/>
                    <a:pt x="1864360" y="149860"/>
                  </a:cubicBezTo>
                  <a:cubicBezTo>
                    <a:pt x="1874520" y="137160"/>
                    <a:pt x="1887220" y="125730"/>
                    <a:pt x="1912620" y="116840"/>
                  </a:cubicBezTo>
                  <a:cubicBezTo>
                    <a:pt x="1977390" y="96520"/>
                    <a:pt x="2231390" y="96520"/>
                    <a:pt x="2297430" y="116840"/>
                  </a:cubicBezTo>
                  <a:cubicBezTo>
                    <a:pt x="2322830" y="124460"/>
                    <a:pt x="2335530" y="134620"/>
                    <a:pt x="2345690" y="149860"/>
                  </a:cubicBezTo>
                  <a:cubicBezTo>
                    <a:pt x="2355850" y="165100"/>
                    <a:pt x="2362200" y="189230"/>
                    <a:pt x="2359660" y="207010"/>
                  </a:cubicBezTo>
                  <a:cubicBezTo>
                    <a:pt x="2357120" y="224790"/>
                    <a:pt x="2345690" y="246380"/>
                    <a:pt x="2331720" y="259080"/>
                  </a:cubicBezTo>
                  <a:cubicBezTo>
                    <a:pt x="2319020" y="270510"/>
                    <a:pt x="2305050" y="274320"/>
                    <a:pt x="2277110" y="279400"/>
                  </a:cubicBezTo>
                  <a:cubicBezTo>
                    <a:pt x="2197100" y="293370"/>
                    <a:pt x="1805940" y="288290"/>
                    <a:pt x="1803400" y="271780"/>
                  </a:cubicBezTo>
                  <a:cubicBezTo>
                    <a:pt x="1802130" y="262890"/>
                    <a:pt x="1894840" y="233680"/>
                    <a:pt x="1897380" y="238760"/>
                  </a:cubicBezTo>
                  <a:cubicBezTo>
                    <a:pt x="1898650" y="241300"/>
                    <a:pt x="1878330" y="259080"/>
                    <a:pt x="1866900" y="265430"/>
                  </a:cubicBezTo>
                  <a:cubicBezTo>
                    <a:pt x="1855470" y="270510"/>
                    <a:pt x="1841500" y="275590"/>
                    <a:pt x="1827530" y="274320"/>
                  </a:cubicBezTo>
                  <a:cubicBezTo>
                    <a:pt x="1811020" y="274320"/>
                    <a:pt x="1785620" y="266700"/>
                    <a:pt x="1771650" y="254000"/>
                  </a:cubicBezTo>
                  <a:cubicBezTo>
                    <a:pt x="1757680" y="241300"/>
                    <a:pt x="1746250" y="219710"/>
                    <a:pt x="1743710" y="200660"/>
                  </a:cubicBezTo>
                  <a:cubicBezTo>
                    <a:pt x="1742440" y="182880"/>
                    <a:pt x="1743710" y="161290"/>
                    <a:pt x="1757680" y="143510"/>
                  </a:cubicBezTo>
                  <a:cubicBezTo>
                    <a:pt x="1785620" y="109220"/>
                    <a:pt x="1893570" y="68580"/>
                    <a:pt x="1948180" y="53340"/>
                  </a:cubicBezTo>
                  <a:cubicBezTo>
                    <a:pt x="1985010" y="41910"/>
                    <a:pt x="2019300" y="36830"/>
                    <a:pt x="2047240" y="39370"/>
                  </a:cubicBezTo>
                  <a:cubicBezTo>
                    <a:pt x="2068830" y="41910"/>
                    <a:pt x="2087880" y="48260"/>
                    <a:pt x="2101850" y="60960"/>
                  </a:cubicBezTo>
                  <a:cubicBezTo>
                    <a:pt x="2114550" y="72390"/>
                    <a:pt x="2127250" y="92710"/>
                    <a:pt x="2128520" y="111760"/>
                  </a:cubicBezTo>
                  <a:cubicBezTo>
                    <a:pt x="2129790" y="133350"/>
                    <a:pt x="2117090" y="167640"/>
                    <a:pt x="2101850" y="184150"/>
                  </a:cubicBezTo>
                  <a:cubicBezTo>
                    <a:pt x="2087880" y="196850"/>
                    <a:pt x="2063750" y="204470"/>
                    <a:pt x="2047240" y="204470"/>
                  </a:cubicBezTo>
                  <a:cubicBezTo>
                    <a:pt x="2030730" y="204470"/>
                    <a:pt x="2024380" y="190500"/>
                    <a:pt x="2002790" y="185420"/>
                  </a:cubicBezTo>
                  <a:cubicBezTo>
                    <a:pt x="1946910" y="175260"/>
                    <a:pt x="1804670" y="176530"/>
                    <a:pt x="1696720" y="184150"/>
                  </a:cubicBezTo>
                  <a:cubicBezTo>
                    <a:pt x="1573530" y="191770"/>
                    <a:pt x="1393190" y="233680"/>
                    <a:pt x="1303020" y="240030"/>
                  </a:cubicBezTo>
                  <a:cubicBezTo>
                    <a:pt x="1254760" y="242570"/>
                    <a:pt x="1221740" y="246380"/>
                    <a:pt x="1191260" y="238760"/>
                  </a:cubicBezTo>
                  <a:cubicBezTo>
                    <a:pt x="1167130" y="233680"/>
                    <a:pt x="1143000" y="220980"/>
                    <a:pt x="1131570" y="207010"/>
                  </a:cubicBezTo>
                  <a:cubicBezTo>
                    <a:pt x="1122680" y="198120"/>
                    <a:pt x="1120140" y="186690"/>
                    <a:pt x="1118870" y="175260"/>
                  </a:cubicBezTo>
                  <a:cubicBezTo>
                    <a:pt x="1117600" y="160020"/>
                    <a:pt x="1121410" y="137160"/>
                    <a:pt x="1131570" y="124460"/>
                  </a:cubicBezTo>
                  <a:cubicBezTo>
                    <a:pt x="1143000" y="109220"/>
                    <a:pt x="1159510" y="100330"/>
                    <a:pt x="1191260" y="92710"/>
                  </a:cubicBezTo>
                  <a:cubicBezTo>
                    <a:pt x="1297940" y="67310"/>
                    <a:pt x="1818640" y="69850"/>
                    <a:pt x="1910080" y="99060"/>
                  </a:cubicBezTo>
                  <a:cubicBezTo>
                    <a:pt x="1932940" y="106680"/>
                    <a:pt x="1940560" y="114300"/>
                    <a:pt x="1949450" y="127000"/>
                  </a:cubicBezTo>
                  <a:cubicBezTo>
                    <a:pt x="1958340" y="139700"/>
                    <a:pt x="1963420" y="158750"/>
                    <a:pt x="1962150" y="173990"/>
                  </a:cubicBezTo>
                  <a:cubicBezTo>
                    <a:pt x="1959610" y="189230"/>
                    <a:pt x="1948180" y="208280"/>
                    <a:pt x="1939290" y="217170"/>
                  </a:cubicBezTo>
                  <a:cubicBezTo>
                    <a:pt x="1930400" y="226060"/>
                    <a:pt x="1926590" y="228600"/>
                    <a:pt x="1910080" y="233680"/>
                  </a:cubicBezTo>
                  <a:cubicBezTo>
                    <a:pt x="1809750" y="257810"/>
                    <a:pt x="967740" y="255270"/>
                    <a:pt x="858520" y="242570"/>
                  </a:cubicBezTo>
                  <a:cubicBezTo>
                    <a:pt x="838200" y="240030"/>
                    <a:pt x="833120" y="240030"/>
                    <a:pt x="822960" y="233680"/>
                  </a:cubicBezTo>
                  <a:cubicBezTo>
                    <a:pt x="808990" y="226060"/>
                    <a:pt x="792480" y="207010"/>
                    <a:pt x="786130" y="193040"/>
                  </a:cubicBezTo>
                  <a:cubicBezTo>
                    <a:pt x="781050" y="181610"/>
                    <a:pt x="779780" y="168910"/>
                    <a:pt x="782320" y="156210"/>
                  </a:cubicBezTo>
                  <a:cubicBezTo>
                    <a:pt x="784860" y="140970"/>
                    <a:pt x="795020" y="119380"/>
                    <a:pt x="807720" y="107950"/>
                  </a:cubicBezTo>
                  <a:cubicBezTo>
                    <a:pt x="820420" y="97790"/>
                    <a:pt x="834390" y="93980"/>
                    <a:pt x="858520" y="88900"/>
                  </a:cubicBezTo>
                  <a:cubicBezTo>
                    <a:pt x="904240" y="81280"/>
                    <a:pt x="1032510" y="66040"/>
                    <a:pt x="1070610" y="91440"/>
                  </a:cubicBezTo>
                  <a:cubicBezTo>
                    <a:pt x="1094740" y="105410"/>
                    <a:pt x="1113790" y="149860"/>
                    <a:pt x="1106170" y="163830"/>
                  </a:cubicBezTo>
                  <a:cubicBezTo>
                    <a:pt x="1098550" y="177800"/>
                    <a:pt x="1064260" y="170180"/>
                    <a:pt x="1021080" y="172720"/>
                  </a:cubicBezTo>
                  <a:cubicBezTo>
                    <a:pt x="875030" y="181610"/>
                    <a:pt x="189230" y="199390"/>
                    <a:pt x="73660" y="177800"/>
                  </a:cubicBezTo>
                  <a:cubicBezTo>
                    <a:pt x="46990" y="172720"/>
                    <a:pt x="36830" y="170180"/>
                    <a:pt x="25400" y="158750"/>
                  </a:cubicBezTo>
                  <a:cubicBezTo>
                    <a:pt x="13970" y="147320"/>
                    <a:pt x="3810" y="128270"/>
                    <a:pt x="2540" y="111760"/>
                  </a:cubicBezTo>
                  <a:cubicBezTo>
                    <a:pt x="0" y="96520"/>
                    <a:pt x="6350" y="74930"/>
                    <a:pt x="15240" y="62230"/>
                  </a:cubicBezTo>
                  <a:cubicBezTo>
                    <a:pt x="25400" y="49530"/>
                    <a:pt x="35560" y="40640"/>
                    <a:pt x="58420" y="33020"/>
                  </a:cubicBezTo>
                  <a:cubicBezTo>
                    <a:pt x="124460" y="15240"/>
                    <a:pt x="331470" y="35560"/>
                    <a:pt x="466090" y="45720"/>
                  </a:cubicBezTo>
                  <a:cubicBezTo>
                    <a:pt x="600710" y="55880"/>
                    <a:pt x="805180" y="62230"/>
                    <a:pt x="866140" y="95250"/>
                  </a:cubicBezTo>
                  <a:cubicBezTo>
                    <a:pt x="889000" y="106680"/>
                    <a:pt x="897890" y="121920"/>
                    <a:pt x="904240" y="137160"/>
                  </a:cubicBezTo>
                  <a:cubicBezTo>
                    <a:pt x="909320" y="149860"/>
                    <a:pt x="910590" y="162560"/>
                    <a:pt x="909320" y="175260"/>
                  </a:cubicBezTo>
                  <a:cubicBezTo>
                    <a:pt x="905510" y="191770"/>
                    <a:pt x="894080" y="214630"/>
                    <a:pt x="882650" y="226060"/>
                  </a:cubicBezTo>
                  <a:cubicBezTo>
                    <a:pt x="872490" y="236220"/>
                    <a:pt x="864870" y="240030"/>
                    <a:pt x="848360" y="243840"/>
                  </a:cubicBezTo>
                  <a:cubicBezTo>
                    <a:pt x="811530" y="252730"/>
                    <a:pt x="713740" y="252730"/>
                    <a:pt x="659130" y="245110"/>
                  </a:cubicBezTo>
                  <a:cubicBezTo>
                    <a:pt x="614680" y="238760"/>
                    <a:pt x="563880" y="232410"/>
                    <a:pt x="541020" y="209550"/>
                  </a:cubicBezTo>
                  <a:cubicBezTo>
                    <a:pt x="521970" y="190500"/>
                    <a:pt x="506730" y="140970"/>
                    <a:pt x="518160" y="128270"/>
                  </a:cubicBezTo>
                  <a:cubicBezTo>
                    <a:pt x="533400" y="111760"/>
                    <a:pt x="604520" y="146050"/>
                    <a:pt x="657860" y="151130"/>
                  </a:cubicBezTo>
                  <a:cubicBezTo>
                    <a:pt x="731520" y="157480"/>
                    <a:pt x="875030" y="143510"/>
                    <a:pt x="919480" y="154940"/>
                  </a:cubicBezTo>
                  <a:cubicBezTo>
                    <a:pt x="935990" y="158750"/>
                    <a:pt x="942340" y="162560"/>
                    <a:pt x="951230" y="171450"/>
                  </a:cubicBezTo>
                  <a:cubicBezTo>
                    <a:pt x="962660" y="181610"/>
                    <a:pt x="974090" y="203200"/>
                    <a:pt x="976630" y="218440"/>
                  </a:cubicBezTo>
                  <a:cubicBezTo>
                    <a:pt x="979170" y="231140"/>
                    <a:pt x="976630" y="242570"/>
                    <a:pt x="971550" y="254000"/>
                  </a:cubicBezTo>
                  <a:cubicBezTo>
                    <a:pt x="965200" y="267970"/>
                    <a:pt x="958850" y="284480"/>
                    <a:pt x="937260" y="294640"/>
                  </a:cubicBezTo>
                  <a:cubicBezTo>
                    <a:pt x="871220" y="323850"/>
                    <a:pt x="539750" y="318770"/>
                    <a:pt x="469900" y="297180"/>
                  </a:cubicBezTo>
                  <a:cubicBezTo>
                    <a:pt x="447040" y="289560"/>
                    <a:pt x="438150" y="280670"/>
                    <a:pt x="429260" y="267970"/>
                  </a:cubicBezTo>
                  <a:cubicBezTo>
                    <a:pt x="420370" y="255270"/>
                    <a:pt x="415290" y="234950"/>
                    <a:pt x="416560" y="218440"/>
                  </a:cubicBezTo>
                  <a:cubicBezTo>
                    <a:pt x="419100" y="203200"/>
                    <a:pt x="427990" y="185420"/>
                    <a:pt x="440690" y="173990"/>
                  </a:cubicBezTo>
                  <a:cubicBezTo>
                    <a:pt x="452120" y="163830"/>
                    <a:pt x="461010" y="161290"/>
                    <a:pt x="487680" y="156210"/>
                  </a:cubicBezTo>
                  <a:cubicBezTo>
                    <a:pt x="600710" y="135890"/>
                    <a:pt x="1306830" y="135890"/>
                    <a:pt x="1419860" y="157480"/>
                  </a:cubicBezTo>
                  <a:cubicBezTo>
                    <a:pt x="1446530" y="161290"/>
                    <a:pt x="1455420" y="163830"/>
                    <a:pt x="1466850" y="175260"/>
                  </a:cubicBezTo>
                  <a:cubicBezTo>
                    <a:pt x="1478280" y="185420"/>
                    <a:pt x="1489710" y="203200"/>
                    <a:pt x="1489710" y="219710"/>
                  </a:cubicBezTo>
                  <a:cubicBezTo>
                    <a:pt x="1490980" y="237490"/>
                    <a:pt x="1479550" y="267970"/>
                    <a:pt x="1466850" y="280670"/>
                  </a:cubicBezTo>
                  <a:cubicBezTo>
                    <a:pt x="1455420" y="292100"/>
                    <a:pt x="1446530" y="293370"/>
                    <a:pt x="1419860" y="298450"/>
                  </a:cubicBezTo>
                  <a:cubicBezTo>
                    <a:pt x="1306830" y="318770"/>
                    <a:pt x="604520" y="318770"/>
                    <a:pt x="492760" y="297180"/>
                  </a:cubicBezTo>
                  <a:cubicBezTo>
                    <a:pt x="466090" y="292100"/>
                    <a:pt x="458470" y="289560"/>
                    <a:pt x="447040" y="279400"/>
                  </a:cubicBezTo>
                  <a:cubicBezTo>
                    <a:pt x="435610" y="269240"/>
                    <a:pt x="424180" y="251460"/>
                    <a:pt x="424180" y="234950"/>
                  </a:cubicBezTo>
                  <a:cubicBezTo>
                    <a:pt x="422910" y="217170"/>
                    <a:pt x="434340" y="187960"/>
                    <a:pt x="447040" y="175260"/>
                  </a:cubicBezTo>
                  <a:cubicBezTo>
                    <a:pt x="458470" y="163830"/>
                    <a:pt x="468630" y="161290"/>
                    <a:pt x="494030" y="158750"/>
                  </a:cubicBezTo>
                  <a:cubicBezTo>
                    <a:pt x="596900" y="143510"/>
                    <a:pt x="1120140" y="207010"/>
                    <a:pt x="1297940" y="213360"/>
                  </a:cubicBezTo>
                  <a:cubicBezTo>
                    <a:pt x="1386840" y="215900"/>
                    <a:pt x="1454150" y="204470"/>
                    <a:pt x="1498600" y="212090"/>
                  </a:cubicBezTo>
                  <a:cubicBezTo>
                    <a:pt x="1521460" y="217170"/>
                    <a:pt x="1536700" y="220980"/>
                    <a:pt x="1549400" y="231140"/>
                  </a:cubicBezTo>
                  <a:cubicBezTo>
                    <a:pt x="1562100" y="242570"/>
                    <a:pt x="1572260" y="264160"/>
                    <a:pt x="1574800" y="279400"/>
                  </a:cubicBezTo>
                  <a:cubicBezTo>
                    <a:pt x="1577340" y="292100"/>
                    <a:pt x="1574800" y="304800"/>
                    <a:pt x="1569720" y="316230"/>
                  </a:cubicBezTo>
                  <a:cubicBezTo>
                    <a:pt x="1565910" y="327660"/>
                    <a:pt x="1559560" y="339090"/>
                    <a:pt x="1549400" y="346710"/>
                  </a:cubicBezTo>
                  <a:cubicBezTo>
                    <a:pt x="1536700" y="356870"/>
                    <a:pt x="1525270" y="361950"/>
                    <a:pt x="1498600" y="365760"/>
                  </a:cubicBezTo>
                  <a:cubicBezTo>
                    <a:pt x="1419860" y="379730"/>
                    <a:pt x="1083310" y="379730"/>
                    <a:pt x="1018540" y="363220"/>
                  </a:cubicBezTo>
                  <a:cubicBezTo>
                    <a:pt x="999490" y="358140"/>
                    <a:pt x="994410" y="355600"/>
                    <a:pt x="985520" y="346710"/>
                  </a:cubicBezTo>
                  <a:cubicBezTo>
                    <a:pt x="975360" y="335280"/>
                    <a:pt x="962660" y="314960"/>
                    <a:pt x="960120" y="298450"/>
                  </a:cubicBezTo>
                  <a:cubicBezTo>
                    <a:pt x="958850" y="281940"/>
                    <a:pt x="963930" y="260350"/>
                    <a:pt x="974090" y="246380"/>
                  </a:cubicBezTo>
                  <a:cubicBezTo>
                    <a:pt x="982980" y="232410"/>
                    <a:pt x="994410" y="223520"/>
                    <a:pt x="1017270" y="215900"/>
                  </a:cubicBezTo>
                  <a:cubicBezTo>
                    <a:pt x="1078230" y="196850"/>
                    <a:pt x="1294130" y="223520"/>
                    <a:pt x="1374140" y="213360"/>
                  </a:cubicBezTo>
                  <a:cubicBezTo>
                    <a:pt x="1416050" y="207010"/>
                    <a:pt x="1442720" y="187960"/>
                    <a:pt x="1468120" y="189230"/>
                  </a:cubicBezTo>
                  <a:cubicBezTo>
                    <a:pt x="1485900" y="190500"/>
                    <a:pt x="1502410" y="195580"/>
                    <a:pt x="1513840" y="205740"/>
                  </a:cubicBezTo>
                  <a:cubicBezTo>
                    <a:pt x="1525270" y="217170"/>
                    <a:pt x="1535430" y="234950"/>
                    <a:pt x="1536700" y="250190"/>
                  </a:cubicBezTo>
                  <a:cubicBezTo>
                    <a:pt x="1539240" y="265430"/>
                    <a:pt x="1534160" y="285750"/>
                    <a:pt x="1525270" y="298450"/>
                  </a:cubicBezTo>
                  <a:cubicBezTo>
                    <a:pt x="1516380" y="311150"/>
                    <a:pt x="1510030" y="318770"/>
                    <a:pt x="1484630" y="326390"/>
                  </a:cubicBezTo>
                  <a:cubicBezTo>
                    <a:pt x="1365250" y="363220"/>
                    <a:pt x="466090" y="353060"/>
                    <a:pt x="337820" y="330200"/>
                  </a:cubicBezTo>
                  <a:cubicBezTo>
                    <a:pt x="311150" y="325120"/>
                    <a:pt x="302260" y="323850"/>
                    <a:pt x="290830" y="312420"/>
                  </a:cubicBezTo>
                  <a:cubicBezTo>
                    <a:pt x="276860" y="298450"/>
                    <a:pt x="265430" y="269240"/>
                    <a:pt x="266700" y="250190"/>
                  </a:cubicBezTo>
                  <a:cubicBezTo>
                    <a:pt x="267970" y="233680"/>
                    <a:pt x="278130" y="215900"/>
                    <a:pt x="290830" y="204470"/>
                  </a:cubicBezTo>
                  <a:cubicBezTo>
                    <a:pt x="302260" y="194310"/>
                    <a:pt x="311150" y="191770"/>
                    <a:pt x="337820" y="186690"/>
                  </a:cubicBezTo>
                  <a:cubicBezTo>
                    <a:pt x="441960" y="167640"/>
                    <a:pt x="1004570" y="198120"/>
                    <a:pt x="1136650" y="177800"/>
                  </a:cubicBezTo>
                  <a:cubicBezTo>
                    <a:pt x="1182370" y="171450"/>
                    <a:pt x="1200150" y="152400"/>
                    <a:pt x="1225550" y="153670"/>
                  </a:cubicBezTo>
                  <a:cubicBezTo>
                    <a:pt x="1244600" y="153670"/>
                    <a:pt x="1262380" y="160020"/>
                    <a:pt x="1275080" y="171450"/>
                  </a:cubicBezTo>
                  <a:cubicBezTo>
                    <a:pt x="1289050" y="185420"/>
                    <a:pt x="1299210" y="218440"/>
                    <a:pt x="1299210" y="236220"/>
                  </a:cubicBezTo>
                  <a:cubicBezTo>
                    <a:pt x="1299210" y="248920"/>
                    <a:pt x="1294130" y="260350"/>
                    <a:pt x="1286510" y="270510"/>
                  </a:cubicBezTo>
                  <a:cubicBezTo>
                    <a:pt x="1277620" y="281940"/>
                    <a:pt x="1268730" y="292100"/>
                    <a:pt x="1243330" y="299720"/>
                  </a:cubicBezTo>
                  <a:cubicBezTo>
                    <a:pt x="1154430" y="327660"/>
                    <a:pt x="689610" y="285750"/>
                    <a:pt x="571500" y="302260"/>
                  </a:cubicBezTo>
                  <a:cubicBezTo>
                    <a:pt x="529590" y="308610"/>
                    <a:pt x="511810" y="328930"/>
                    <a:pt x="486410" y="326390"/>
                  </a:cubicBezTo>
                  <a:cubicBezTo>
                    <a:pt x="464820" y="323850"/>
                    <a:pt x="441960" y="311150"/>
                    <a:pt x="430530" y="297180"/>
                  </a:cubicBezTo>
                  <a:cubicBezTo>
                    <a:pt x="421640" y="284480"/>
                    <a:pt x="417830" y="265430"/>
                    <a:pt x="419100" y="250190"/>
                  </a:cubicBezTo>
                  <a:cubicBezTo>
                    <a:pt x="421640" y="234950"/>
                    <a:pt x="430530" y="217170"/>
                    <a:pt x="441960" y="208280"/>
                  </a:cubicBezTo>
                  <a:cubicBezTo>
                    <a:pt x="453390" y="198120"/>
                    <a:pt x="462280" y="194310"/>
                    <a:pt x="486410" y="190500"/>
                  </a:cubicBezTo>
                  <a:cubicBezTo>
                    <a:pt x="584200" y="175260"/>
                    <a:pt x="1009650" y="219710"/>
                    <a:pt x="1236980" y="224790"/>
                  </a:cubicBezTo>
                  <a:cubicBezTo>
                    <a:pt x="1426210" y="229870"/>
                    <a:pt x="1619250" y="215900"/>
                    <a:pt x="1758950" y="226060"/>
                  </a:cubicBezTo>
                  <a:cubicBezTo>
                    <a:pt x="1851660" y="233680"/>
                    <a:pt x="1950720" y="238760"/>
                    <a:pt x="1990090" y="260350"/>
                  </a:cubicBezTo>
                  <a:cubicBezTo>
                    <a:pt x="2009140" y="270510"/>
                    <a:pt x="2016760" y="284480"/>
                    <a:pt x="2021840" y="295910"/>
                  </a:cubicBezTo>
                  <a:cubicBezTo>
                    <a:pt x="2026920" y="306070"/>
                    <a:pt x="2028190" y="317500"/>
                    <a:pt x="2025650" y="327660"/>
                  </a:cubicBezTo>
                  <a:cubicBezTo>
                    <a:pt x="2023110" y="341630"/>
                    <a:pt x="2012950" y="360680"/>
                    <a:pt x="2004060" y="369570"/>
                  </a:cubicBezTo>
                  <a:cubicBezTo>
                    <a:pt x="1996440" y="378460"/>
                    <a:pt x="1992630" y="381000"/>
                    <a:pt x="1976120" y="384810"/>
                  </a:cubicBezTo>
                  <a:cubicBezTo>
                    <a:pt x="1869440" y="411480"/>
                    <a:pt x="955040" y="391160"/>
                    <a:pt x="770890" y="400050"/>
                  </a:cubicBezTo>
                  <a:cubicBezTo>
                    <a:pt x="716280" y="402590"/>
                    <a:pt x="704850" y="401320"/>
                    <a:pt x="665480" y="407670"/>
                  </a:cubicBezTo>
                  <a:cubicBezTo>
                    <a:pt x="612140" y="416560"/>
                    <a:pt x="525780" y="458470"/>
                    <a:pt x="483870" y="455930"/>
                  </a:cubicBezTo>
                  <a:cubicBezTo>
                    <a:pt x="462280" y="454660"/>
                    <a:pt x="447040" y="448310"/>
                    <a:pt x="434340" y="436880"/>
                  </a:cubicBezTo>
                  <a:cubicBezTo>
                    <a:pt x="422910" y="426720"/>
                    <a:pt x="412750" y="407670"/>
                    <a:pt x="410210" y="391160"/>
                  </a:cubicBezTo>
                  <a:cubicBezTo>
                    <a:pt x="408940" y="374650"/>
                    <a:pt x="414020" y="353060"/>
                    <a:pt x="422910" y="339090"/>
                  </a:cubicBezTo>
                  <a:cubicBezTo>
                    <a:pt x="431800" y="326390"/>
                    <a:pt x="445770" y="316230"/>
                    <a:pt x="466090" y="309880"/>
                  </a:cubicBezTo>
                  <a:cubicBezTo>
                    <a:pt x="508000" y="295910"/>
                    <a:pt x="626110" y="300990"/>
                    <a:pt x="669290" y="308610"/>
                  </a:cubicBezTo>
                  <a:cubicBezTo>
                    <a:pt x="692150" y="313690"/>
                    <a:pt x="706120" y="318770"/>
                    <a:pt x="717550" y="327660"/>
                  </a:cubicBezTo>
                  <a:cubicBezTo>
                    <a:pt x="727710" y="335280"/>
                    <a:pt x="734060" y="344170"/>
                    <a:pt x="737870" y="355600"/>
                  </a:cubicBezTo>
                  <a:cubicBezTo>
                    <a:pt x="741680" y="369570"/>
                    <a:pt x="742950" y="392430"/>
                    <a:pt x="737870" y="407670"/>
                  </a:cubicBezTo>
                  <a:cubicBezTo>
                    <a:pt x="731520" y="422910"/>
                    <a:pt x="716280" y="438150"/>
                    <a:pt x="703580" y="445770"/>
                  </a:cubicBezTo>
                  <a:cubicBezTo>
                    <a:pt x="693420" y="452120"/>
                    <a:pt x="669290" y="454660"/>
                    <a:pt x="669290" y="454660"/>
                  </a:cubicBezTo>
                </a:path>
              </a:pathLst>
            </a:custGeom>
            <a:solidFill>
              <a:srgbClr val="FFFFFF"/>
            </a:solidFill>
            <a:ln cap="sq">
              <a:noFill/>
              <a:prstDash val="solid"/>
              <a:miter/>
            </a:ln>
          </p:spPr>
        </p:sp>
      </p:grpSp>
      <p:sp>
        <p:nvSpPr>
          <p:cNvPr name="TextBox 13" id="13"/>
          <p:cNvSpPr txBox="true"/>
          <p:nvPr/>
        </p:nvSpPr>
        <p:spPr>
          <a:xfrm rot="0">
            <a:off x="2643188" y="3013710"/>
            <a:ext cx="1940242" cy="407669"/>
          </a:xfrm>
          <a:prstGeom prst="rect">
            <a:avLst/>
          </a:prstGeom>
        </p:spPr>
        <p:txBody>
          <a:bodyPr anchor="t" rtlCol="false" tIns="0" lIns="0" bIns="0" rIns="0">
            <a:spAutoFit/>
          </a:bodyPr>
          <a:lstStyle/>
          <a:p>
            <a:pPr algn="ctr">
              <a:lnSpc>
                <a:spcPts val="1680"/>
              </a:lnSpc>
            </a:pPr>
            <a:r>
              <a:rPr lang="en-US" sz="1200" b="true">
                <a:solidFill>
                  <a:srgbClr val="1A1A1A"/>
                </a:solidFill>
                <a:latin typeface="Canva Sans Bold"/>
                <a:ea typeface="Canva Sans Bold"/>
                <a:cs typeface="Canva Sans Bold"/>
                <a:sym typeface="Canva Sans Bold"/>
              </a:rPr>
              <a:t>Cassava leaf disease classification</a:t>
            </a:r>
          </a:p>
        </p:txBody>
      </p:sp>
      <p:grpSp>
        <p:nvGrpSpPr>
          <p:cNvPr name="Group 14" id="14"/>
          <p:cNvGrpSpPr/>
          <p:nvPr/>
        </p:nvGrpSpPr>
        <p:grpSpPr>
          <a:xfrm rot="0">
            <a:off x="11190922" y="5132070"/>
            <a:ext cx="532448" cy="323850"/>
            <a:chOff x="0" y="0"/>
            <a:chExt cx="709930" cy="431800"/>
          </a:xfrm>
        </p:grpSpPr>
        <p:sp>
          <p:nvSpPr>
            <p:cNvPr name="Freeform 15" id="15"/>
            <p:cNvSpPr/>
            <p:nvPr/>
          </p:nvSpPr>
          <p:spPr>
            <a:xfrm flipH="false" flipV="false" rot="0">
              <a:off x="50800" y="48260"/>
              <a:ext cx="617220" cy="332740"/>
            </a:xfrm>
            <a:custGeom>
              <a:avLst/>
              <a:gdLst/>
              <a:ahLst/>
              <a:cxnLst/>
              <a:rect r="r" b="b" t="t" l="l"/>
              <a:pathLst>
                <a:path h="332740" w="617220">
                  <a:moveTo>
                    <a:pt x="0" y="100330"/>
                  </a:moveTo>
                  <a:cubicBezTo>
                    <a:pt x="0" y="86360"/>
                    <a:pt x="0" y="80010"/>
                    <a:pt x="0" y="80010"/>
                  </a:cubicBezTo>
                  <a:cubicBezTo>
                    <a:pt x="0" y="80010"/>
                    <a:pt x="2540" y="73660"/>
                    <a:pt x="2540" y="69850"/>
                  </a:cubicBezTo>
                  <a:cubicBezTo>
                    <a:pt x="3810" y="66040"/>
                    <a:pt x="5080" y="59690"/>
                    <a:pt x="5080" y="59690"/>
                  </a:cubicBezTo>
                  <a:cubicBezTo>
                    <a:pt x="5080" y="59690"/>
                    <a:pt x="8890" y="53340"/>
                    <a:pt x="10160" y="50800"/>
                  </a:cubicBezTo>
                  <a:cubicBezTo>
                    <a:pt x="11430" y="46990"/>
                    <a:pt x="15240" y="40640"/>
                    <a:pt x="15240" y="40640"/>
                  </a:cubicBezTo>
                  <a:cubicBezTo>
                    <a:pt x="15240" y="40640"/>
                    <a:pt x="20320" y="35560"/>
                    <a:pt x="21590" y="33020"/>
                  </a:cubicBezTo>
                  <a:cubicBezTo>
                    <a:pt x="24130" y="30480"/>
                    <a:pt x="29210" y="25400"/>
                    <a:pt x="29210" y="25400"/>
                  </a:cubicBezTo>
                  <a:cubicBezTo>
                    <a:pt x="29210" y="25400"/>
                    <a:pt x="34290" y="21590"/>
                    <a:pt x="38100" y="19050"/>
                  </a:cubicBezTo>
                  <a:cubicBezTo>
                    <a:pt x="40640" y="17780"/>
                    <a:pt x="45720" y="13970"/>
                    <a:pt x="46990" y="13970"/>
                  </a:cubicBezTo>
                  <a:cubicBezTo>
                    <a:pt x="46990" y="12700"/>
                    <a:pt x="53340" y="11430"/>
                    <a:pt x="55880" y="10160"/>
                  </a:cubicBezTo>
                  <a:cubicBezTo>
                    <a:pt x="59690" y="8890"/>
                    <a:pt x="66040" y="6350"/>
                    <a:pt x="66040" y="6350"/>
                  </a:cubicBezTo>
                  <a:cubicBezTo>
                    <a:pt x="66040" y="6350"/>
                    <a:pt x="72390" y="5080"/>
                    <a:pt x="76200" y="5080"/>
                  </a:cubicBezTo>
                  <a:cubicBezTo>
                    <a:pt x="80010" y="3810"/>
                    <a:pt x="86360" y="3810"/>
                    <a:pt x="86360" y="3810"/>
                  </a:cubicBezTo>
                  <a:cubicBezTo>
                    <a:pt x="86360" y="3810"/>
                    <a:pt x="138430" y="3810"/>
                    <a:pt x="166370" y="2540"/>
                  </a:cubicBezTo>
                  <a:cubicBezTo>
                    <a:pt x="195580" y="2540"/>
                    <a:pt x="226060" y="2540"/>
                    <a:pt x="256540" y="2540"/>
                  </a:cubicBezTo>
                  <a:cubicBezTo>
                    <a:pt x="288290" y="2540"/>
                    <a:pt x="318770" y="2540"/>
                    <a:pt x="349250" y="2540"/>
                  </a:cubicBezTo>
                  <a:cubicBezTo>
                    <a:pt x="379730" y="2540"/>
                    <a:pt x="411480" y="0"/>
                    <a:pt x="441960" y="2540"/>
                  </a:cubicBezTo>
                  <a:cubicBezTo>
                    <a:pt x="472440" y="5080"/>
                    <a:pt x="505460" y="1270"/>
                    <a:pt x="532130" y="17780"/>
                  </a:cubicBezTo>
                  <a:cubicBezTo>
                    <a:pt x="562610" y="35560"/>
                    <a:pt x="596900" y="78740"/>
                    <a:pt x="608330" y="114300"/>
                  </a:cubicBezTo>
                  <a:cubicBezTo>
                    <a:pt x="617220" y="147320"/>
                    <a:pt x="604520" y="191770"/>
                    <a:pt x="598170" y="220980"/>
                  </a:cubicBezTo>
                  <a:cubicBezTo>
                    <a:pt x="593090" y="241300"/>
                    <a:pt x="582930" y="261620"/>
                    <a:pt x="579120" y="270510"/>
                  </a:cubicBezTo>
                  <a:cubicBezTo>
                    <a:pt x="577850" y="275590"/>
                    <a:pt x="576580" y="276860"/>
                    <a:pt x="575310" y="279400"/>
                  </a:cubicBezTo>
                  <a:cubicBezTo>
                    <a:pt x="574040" y="281940"/>
                    <a:pt x="572770" y="285750"/>
                    <a:pt x="571500" y="288290"/>
                  </a:cubicBezTo>
                  <a:cubicBezTo>
                    <a:pt x="570230" y="289560"/>
                    <a:pt x="568960" y="290830"/>
                    <a:pt x="568960" y="292100"/>
                  </a:cubicBezTo>
                  <a:cubicBezTo>
                    <a:pt x="567690" y="293370"/>
                    <a:pt x="567690" y="294640"/>
                    <a:pt x="566420" y="295910"/>
                  </a:cubicBezTo>
                  <a:cubicBezTo>
                    <a:pt x="565150" y="298450"/>
                    <a:pt x="561340" y="300990"/>
                    <a:pt x="560070" y="303530"/>
                  </a:cubicBezTo>
                  <a:cubicBezTo>
                    <a:pt x="557530" y="304800"/>
                    <a:pt x="554990" y="308610"/>
                    <a:pt x="553720" y="309880"/>
                  </a:cubicBezTo>
                  <a:cubicBezTo>
                    <a:pt x="552450" y="311150"/>
                    <a:pt x="551180" y="312420"/>
                    <a:pt x="549910" y="312420"/>
                  </a:cubicBezTo>
                  <a:cubicBezTo>
                    <a:pt x="548640" y="313690"/>
                    <a:pt x="547370" y="314960"/>
                    <a:pt x="546100" y="316230"/>
                  </a:cubicBezTo>
                  <a:cubicBezTo>
                    <a:pt x="543560" y="317500"/>
                    <a:pt x="539750" y="318770"/>
                    <a:pt x="537210" y="320040"/>
                  </a:cubicBezTo>
                  <a:cubicBezTo>
                    <a:pt x="534670" y="322580"/>
                    <a:pt x="532130" y="323850"/>
                    <a:pt x="529590" y="325120"/>
                  </a:cubicBezTo>
                  <a:cubicBezTo>
                    <a:pt x="528320" y="326390"/>
                    <a:pt x="525780" y="326390"/>
                    <a:pt x="524510" y="326390"/>
                  </a:cubicBezTo>
                  <a:cubicBezTo>
                    <a:pt x="523240" y="327660"/>
                    <a:pt x="521970" y="327660"/>
                    <a:pt x="520700" y="328930"/>
                  </a:cubicBezTo>
                  <a:cubicBezTo>
                    <a:pt x="518160" y="328930"/>
                    <a:pt x="514350" y="328930"/>
                    <a:pt x="510540" y="330200"/>
                  </a:cubicBezTo>
                  <a:cubicBezTo>
                    <a:pt x="508000" y="330200"/>
                    <a:pt x="504190" y="331470"/>
                    <a:pt x="501650" y="331470"/>
                  </a:cubicBezTo>
                  <a:cubicBezTo>
                    <a:pt x="500380" y="332740"/>
                    <a:pt x="499110" y="331470"/>
                    <a:pt x="496570" y="331470"/>
                  </a:cubicBezTo>
                  <a:cubicBezTo>
                    <a:pt x="495300" y="331470"/>
                    <a:pt x="494030" y="332740"/>
                    <a:pt x="492760" y="332740"/>
                  </a:cubicBezTo>
                  <a:cubicBezTo>
                    <a:pt x="490220" y="332740"/>
                    <a:pt x="486410" y="330200"/>
                    <a:pt x="482600" y="330200"/>
                  </a:cubicBezTo>
                  <a:cubicBezTo>
                    <a:pt x="480060" y="330200"/>
                    <a:pt x="476250" y="330200"/>
                    <a:pt x="473710" y="328930"/>
                  </a:cubicBezTo>
                  <a:cubicBezTo>
                    <a:pt x="471170" y="328930"/>
                    <a:pt x="471170" y="327660"/>
                    <a:pt x="468630" y="327660"/>
                  </a:cubicBezTo>
                  <a:cubicBezTo>
                    <a:pt x="467360" y="327660"/>
                    <a:pt x="466090" y="327660"/>
                    <a:pt x="464820" y="326390"/>
                  </a:cubicBezTo>
                  <a:cubicBezTo>
                    <a:pt x="462280" y="325120"/>
                    <a:pt x="458470" y="323850"/>
                    <a:pt x="455930" y="321310"/>
                  </a:cubicBezTo>
                  <a:cubicBezTo>
                    <a:pt x="453390" y="320040"/>
                    <a:pt x="449580" y="318770"/>
                    <a:pt x="447040" y="317500"/>
                  </a:cubicBezTo>
                  <a:cubicBezTo>
                    <a:pt x="445770" y="317500"/>
                    <a:pt x="445770" y="316230"/>
                    <a:pt x="444500" y="314960"/>
                  </a:cubicBezTo>
                  <a:cubicBezTo>
                    <a:pt x="443230" y="313690"/>
                    <a:pt x="440690" y="313690"/>
                    <a:pt x="439420" y="312420"/>
                  </a:cubicBezTo>
                  <a:cubicBezTo>
                    <a:pt x="438150" y="311150"/>
                    <a:pt x="435610" y="307340"/>
                    <a:pt x="433070" y="304800"/>
                  </a:cubicBezTo>
                  <a:cubicBezTo>
                    <a:pt x="431800" y="303530"/>
                    <a:pt x="427990" y="300990"/>
                    <a:pt x="426720" y="298450"/>
                  </a:cubicBezTo>
                  <a:cubicBezTo>
                    <a:pt x="425450" y="297180"/>
                    <a:pt x="425450" y="295910"/>
                    <a:pt x="424180" y="294640"/>
                  </a:cubicBezTo>
                  <a:cubicBezTo>
                    <a:pt x="422910" y="293370"/>
                    <a:pt x="421640" y="292100"/>
                    <a:pt x="421640" y="290830"/>
                  </a:cubicBezTo>
                  <a:cubicBezTo>
                    <a:pt x="420370" y="288290"/>
                    <a:pt x="419100" y="284480"/>
                    <a:pt x="417830" y="281940"/>
                  </a:cubicBezTo>
                  <a:cubicBezTo>
                    <a:pt x="416560" y="279400"/>
                    <a:pt x="414020" y="276860"/>
                    <a:pt x="412750" y="274320"/>
                  </a:cubicBezTo>
                  <a:cubicBezTo>
                    <a:pt x="412750" y="271780"/>
                    <a:pt x="412750" y="270510"/>
                    <a:pt x="411480" y="269240"/>
                  </a:cubicBezTo>
                  <a:cubicBezTo>
                    <a:pt x="411480" y="267970"/>
                    <a:pt x="410210" y="266700"/>
                    <a:pt x="410210" y="265430"/>
                  </a:cubicBezTo>
                  <a:cubicBezTo>
                    <a:pt x="410210" y="262890"/>
                    <a:pt x="410210" y="259080"/>
                    <a:pt x="408940" y="255270"/>
                  </a:cubicBezTo>
                  <a:cubicBezTo>
                    <a:pt x="408940" y="252730"/>
                    <a:pt x="407670" y="247650"/>
                    <a:pt x="407670" y="246380"/>
                  </a:cubicBezTo>
                  <a:cubicBezTo>
                    <a:pt x="407670" y="245110"/>
                    <a:pt x="408940" y="245110"/>
                    <a:pt x="407670" y="243840"/>
                  </a:cubicBezTo>
                  <a:cubicBezTo>
                    <a:pt x="407670" y="242570"/>
                    <a:pt x="400050" y="238760"/>
                    <a:pt x="396240" y="237490"/>
                  </a:cubicBezTo>
                  <a:cubicBezTo>
                    <a:pt x="393700" y="237490"/>
                    <a:pt x="393700" y="237490"/>
                    <a:pt x="389890" y="237490"/>
                  </a:cubicBezTo>
                  <a:cubicBezTo>
                    <a:pt x="378460" y="237490"/>
                    <a:pt x="341630" y="238760"/>
                    <a:pt x="314960" y="238760"/>
                  </a:cubicBezTo>
                  <a:cubicBezTo>
                    <a:pt x="287020" y="238760"/>
                    <a:pt x="242570" y="241300"/>
                    <a:pt x="226060" y="238760"/>
                  </a:cubicBezTo>
                  <a:cubicBezTo>
                    <a:pt x="218440" y="237490"/>
                    <a:pt x="217170" y="234950"/>
                    <a:pt x="210820" y="233680"/>
                  </a:cubicBezTo>
                  <a:cubicBezTo>
                    <a:pt x="198120" y="231140"/>
                    <a:pt x="148590" y="233680"/>
                    <a:pt x="148590" y="233680"/>
                  </a:cubicBezTo>
                  <a:cubicBezTo>
                    <a:pt x="148590" y="233680"/>
                    <a:pt x="142240" y="232410"/>
                    <a:pt x="138430" y="232410"/>
                  </a:cubicBezTo>
                  <a:cubicBezTo>
                    <a:pt x="135890" y="232410"/>
                    <a:pt x="129540" y="231140"/>
                    <a:pt x="129540" y="231140"/>
                  </a:cubicBezTo>
                  <a:cubicBezTo>
                    <a:pt x="129540" y="231140"/>
                    <a:pt x="123190" y="228600"/>
                    <a:pt x="119380" y="227330"/>
                  </a:cubicBezTo>
                  <a:cubicBezTo>
                    <a:pt x="116840" y="226060"/>
                    <a:pt x="110490" y="224790"/>
                    <a:pt x="110490" y="224790"/>
                  </a:cubicBezTo>
                  <a:cubicBezTo>
                    <a:pt x="110490" y="223520"/>
                    <a:pt x="105410" y="220980"/>
                    <a:pt x="102870" y="218440"/>
                  </a:cubicBezTo>
                  <a:cubicBezTo>
                    <a:pt x="100330" y="217170"/>
                    <a:pt x="95250" y="213360"/>
                    <a:pt x="93980" y="213360"/>
                  </a:cubicBezTo>
                  <a:cubicBezTo>
                    <a:pt x="93980" y="213360"/>
                    <a:pt x="90170" y="208280"/>
                    <a:pt x="87630" y="205740"/>
                  </a:cubicBezTo>
                  <a:cubicBezTo>
                    <a:pt x="86360" y="203200"/>
                    <a:pt x="81280" y="198120"/>
                    <a:pt x="81280" y="198120"/>
                  </a:cubicBezTo>
                  <a:cubicBezTo>
                    <a:pt x="81280" y="198120"/>
                    <a:pt x="78740" y="193040"/>
                    <a:pt x="77470" y="189230"/>
                  </a:cubicBezTo>
                  <a:cubicBezTo>
                    <a:pt x="74930" y="186690"/>
                    <a:pt x="72390" y="181610"/>
                    <a:pt x="72390" y="180340"/>
                  </a:cubicBezTo>
                  <a:cubicBezTo>
                    <a:pt x="72390" y="180340"/>
                    <a:pt x="72390" y="176530"/>
                    <a:pt x="71120" y="175260"/>
                  </a:cubicBezTo>
                  <a:cubicBezTo>
                    <a:pt x="69850" y="173990"/>
                    <a:pt x="66040" y="175260"/>
                    <a:pt x="66040" y="175260"/>
                  </a:cubicBezTo>
                  <a:cubicBezTo>
                    <a:pt x="66040" y="175260"/>
                    <a:pt x="59690" y="172720"/>
                    <a:pt x="55880" y="171450"/>
                  </a:cubicBezTo>
                  <a:cubicBezTo>
                    <a:pt x="53340" y="170180"/>
                    <a:pt x="46990" y="167640"/>
                    <a:pt x="45720" y="167640"/>
                  </a:cubicBezTo>
                  <a:cubicBezTo>
                    <a:pt x="45720" y="167640"/>
                    <a:pt x="40640" y="163830"/>
                    <a:pt x="38100" y="161290"/>
                  </a:cubicBezTo>
                  <a:cubicBezTo>
                    <a:pt x="34290" y="160020"/>
                    <a:pt x="29210" y="154940"/>
                    <a:pt x="29210" y="154940"/>
                  </a:cubicBezTo>
                  <a:cubicBezTo>
                    <a:pt x="29210" y="154940"/>
                    <a:pt x="24130" y="149860"/>
                    <a:pt x="21590" y="147320"/>
                  </a:cubicBezTo>
                  <a:cubicBezTo>
                    <a:pt x="20320" y="144780"/>
                    <a:pt x="15240" y="139700"/>
                    <a:pt x="15240" y="139700"/>
                  </a:cubicBezTo>
                  <a:cubicBezTo>
                    <a:pt x="15240" y="139700"/>
                    <a:pt x="11430" y="133350"/>
                    <a:pt x="10160" y="130810"/>
                  </a:cubicBezTo>
                  <a:cubicBezTo>
                    <a:pt x="8890" y="127000"/>
                    <a:pt x="5080" y="121920"/>
                    <a:pt x="5080" y="120650"/>
                  </a:cubicBezTo>
                  <a:cubicBezTo>
                    <a:pt x="5080" y="120650"/>
                    <a:pt x="3810" y="114300"/>
                    <a:pt x="2540" y="110490"/>
                  </a:cubicBezTo>
                  <a:cubicBezTo>
                    <a:pt x="2540" y="107950"/>
                    <a:pt x="0" y="100330"/>
                    <a:pt x="0" y="100330"/>
                  </a:cubicBezTo>
                </a:path>
              </a:pathLst>
            </a:custGeom>
            <a:solidFill>
              <a:srgbClr val="FFFFFF"/>
            </a:solidFill>
            <a:ln cap="sq">
              <a:noFill/>
              <a:prstDash val="solid"/>
              <a:miter/>
            </a:ln>
          </p:spPr>
        </p:sp>
      </p:grpSp>
      <p:sp>
        <p:nvSpPr>
          <p:cNvPr name="TextBox 16" id="16"/>
          <p:cNvSpPr txBox="true"/>
          <p:nvPr/>
        </p:nvSpPr>
        <p:spPr>
          <a:xfrm rot="0">
            <a:off x="10537031" y="5185411"/>
            <a:ext cx="1940242" cy="198120"/>
          </a:xfrm>
          <a:prstGeom prst="rect">
            <a:avLst/>
          </a:prstGeom>
        </p:spPr>
        <p:txBody>
          <a:bodyPr anchor="t" rtlCol="false" tIns="0" lIns="0" bIns="0" rIns="0">
            <a:spAutoFit/>
          </a:bodyPr>
          <a:lstStyle/>
          <a:p>
            <a:pPr algn="ctr">
              <a:lnSpc>
                <a:spcPts val="1679"/>
              </a:lnSpc>
            </a:pPr>
            <a:r>
              <a:rPr lang="en-US" sz="1200" b="true">
                <a:solidFill>
                  <a:srgbClr val="1A1A1A"/>
                </a:solidFill>
                <a:latin typeface="Canva Sans Bold"/>
                <a:ea typeface="Canva Sans Bold"/>
                <a:cs typeface="Canva Sans Bold"/>
                <a:sym typeface="Canva Sans Bold"/>
              </a:rPr>
              <a:t>ResNet50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83037" y="937048"/>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83037" y="1322359"/>
            <a:ext cx="15194550" cy="906600"/>
          </a:xfrm>
          <a:prstGeom prst="rect">
            <a:avLst/>
          </a:prstGeom>
        </p:spPr>
        <p:txBody>
          <a:bodyPr anchor="t" rtlCol="false" tIns="0" lIns="0" bIns="0" rIns="0">
            <a:spAutoFit/>
          </a:bodyPr>
          <a:lstStyle/>
          <a:p>
            <a:pPr algn="l">
              <a:lnSpc>
                <a:spcPts val="5616"/>
              </a:lnSpc>
            </a:pPr>
            <a:r>
              <a:rPr lang="en-US" sz="4680" b="true">
                <a:solidFill>
                  <a:srgbClr val="1A1A1A"/>
                </a:solidFill>
                <a:latin typeface="Raleway Bold"/>
                <a:ea typeface="Raleway Bold"/>
                <a:cs typeface="Raleway Bold"/>
                <a:sym typeface="Raleway Bold"/>
              </a:rPr>
              <a:t>Results</a:t>
            </a:r>
          </a:p>
        </p:txBody>
      </p:sp>
      <p:graphicFrame>
        <p:nvGraphicFramePr>
          <p:cNvPr name="Table 4" id="4"/>
          <p:cNvGraphicFramePr>
            <a:graphicFrameLocks noGrp="true"/>
          </p:cNvGraphicFramePr>
          <p:nvPr/>
        </p:nvGraphicFramePr>
        <p:xfrm>
          <a:off x="1481971" y="3543300"/>
          <a:ext cx="13639800" cy="4265612"/>
        </p:xfrm>
        <a:graphic>
          <a:graphicData uri="http://schemas.openxmlformats.org/drawingml/2006/table">
            <a:tbl>
              <a:tblPr/>
              <a:tblGrid>
                <a:gridCol w="3753533"/>
                <a:gridCol w="3066367"/>
                <a:gridCol w="3409950"/>
                <a:gridCol w="3409950"/>
              </a:tblGrid>
              <a:tr h="1066403">
                <a:tc>
                  <a:txBody>
                    <a:bodyPr anchor="t" rtlCol="false"/>
                    <a:lstStyle/>
                    <a:p>
                      <a:pPr algn="l">
                        <a:lnSpc>
                          <a:spcPts val="1679"/>
                        </a:lnSpc>
                        <a:defRPr/>
                      </a:pP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5039"/>
                        </a:lnSpc>
                        <a:defRPr/>
                      </a:pPr>
                      <a:r>
                        <a:rPr lang="en-US" sz="2799" b="true">
                          <a:solidFill>
                            <a:srgbClr val="000000"/>
                          </a:solidFill>
                          <a:latin typeface="Arial Bold"/>
                          <a:ea typeface="Arial Bold"/>
                          <a:cs typeface="Arial Bold"/>
                          <a:sym typeface="Arial Bold"/>
                        </a:rPr>
                        <a:t>ResNet50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5039"/>
                        </a:lnSpc>
                        <a:defRPr/>
                      </a:pPr>
                      <a:r>
                        <a:rPr lang="en-US" sz="2799" b="true">
                          <a:solidFill>
                            <a:srgbClr val="1A1A1A"/>
                          </a:solidFill>
                          <a:latin typeface="Arial Bold"/>
                          <a:ea typeface="Arial Bold"/>
                          <a:cs typeface="Arial Bold"/>
                          <a:sym typeface="Arial Bold"/>
                        </a:rPr>
                        <a:t>EfficientNet</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5039"/>
                        </a:lnSpc>
                        <a:defRPr/>
                      </a:pPr>
                      <a:r>
                        <a:rPr lang="en-US" sz="2799" b="true">
                          <a:solidFill>
                            <a:srgbClr val="000000"/>
                          </a:solidFill>
                          <a:latin typeface="Arial Bold"/>
                          <a:ea typeface="Arial Bold"/>
                          <a:cs typeface="Arial Bold"/>
                          <a:sym typeface="Arial Bold"/>
                        </a:rPr>
                        <a:t>Mobilenet</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066403">
                <a:tc>
                  <a:txBody>
                    <a:bodyPr anchor="t" rtlCol="false"/>
                    <a:lstStyle/>
                    <a:p>
                      <a:pPr algn="ctr">
                        <a:lnSpc>
                          <a:spcPts val="5039"/>
                        </a:lnSpc>
                        <a:defRPr/>
                      </a:pPr>
                      <a:r>
                        <a:rPr lang="en-US" sz="2799" b="true">
                          <a:solidFill>
                            <a:srgbClr val="000000"/>
                          </a:solidFill>
                          <a:latin typeface="Arial Bold"/>
                          <a:ea typeface="Arial Bold"/>
                          <a:cs typeface="Arial Bold"/>
                          <a:sym typeface="Arial Bold"/>
                        </a:rPr>
                        <a:t>Training Accuracy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93.65%</a:t>
                      </a:r>
                      <a:r>
                        <a:rPr lang="en-US" sz="2799">
                          <a:solidFill>
                            <a:srgbClr val="FFFFFF"/>
                          </a:solidFill>
                          <a:latin typeface="Arial"/>
                          <a:ea typeface="Arial"/>
                          <a:cs typeface="Arial"/>
                          <a:sym typeface="Arial"/>
                        </a:rPr>
                        <a:t>9</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87.85%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87.94%</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066403">
                <a:tc>
                  <a:txBody>
                    <a:bodyPr anchor="t" rtlCol="false"/>
                    <a:lstStyle/>
                    <a:p>
                      <a:pPr algn="ctr">
                        <a:lnSpc>
                          <a:spcPts val="5039"/>
                        </a:lnSpc>
                        <a:defRPr/>
                      </a:pPr>
                      <a:r>
                        <a:rPr lang="en-US" sz="2799" b="true">
                          <a:solidFill>
                            <a:srgbClr val="000000"/>
                          </a:solidFill>
                          <a:latin typeface="Arial Bold"/>
                          <a:ea typeface="Arial Bold"/>
                          <a:cs typeface="Arial Bold"/>
                          <a:sym typeface="Arial Bold"/>
                        </a:rPr>
                        <a:t>Validation Accuracy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93.95%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87.76%</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88.23%</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1066403">
                <a:tc>
                  <a:txBody>
                    <a:bodyPr anchor="t" rtlCol="false"/>
                    <a:lstStyle/>
                    <a:p>
                      <a:pPr algn="ctr">
                        <a:lnSpc>
                          <a:spcPts val="5039"/>
                        </a:lnSpc>
                        <a:defRPr/>
                      </a:pPr>
                      <a:r>
                        <a:rPr lang="en-US" sz="2799" b="true">
                          <a:solidFill>
                            <a:srgbClr val="000000"/>
                          </a:solidFill>
                          <a:latin typeface="Arial Bold"/>
                          <a:ea typeface="Arial Bold"/>
                          <a:cs typeface="Arial Bold"/>
                          <a:sym typeface="Arial Bold"/>
                        </a:rPr>
                        <a:t>Test Accuracy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94.75%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89.53%</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sz="2799">
                          <a:solidFill>
                            <a:srgbClr val="000000"/>
                          </a:solidFill>
                          <a:latin typeface="Arial"/>
                          <a:ea typeface="Arial"/>
                          <a:cs typeface="Arial"/>
                          <a:sym typeface="Arial"/>
                        </a:rPr>
                        <a:t>88.87%</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562" y="937048"/>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4562" y="2531259"/>
            <a:ext cx="16454738" cy="5505052"/>
          </a:xfrm>
          <a:custGeom>
            <a:avLst/>
            <a:gdLst/>
            <a:ahLst/>
            <a:cxnLst/>
            <a:rect r="r" b="b" t="t" l="l"/>
            <a:pathLst>
              <a:path h="5505052" w="16454738">
                <a:moveTo>
                  <a:pt x="0" y="0"/>
                </a:moveTo>
                <a:lnTo>
                  <a:pt x="16454738" y="0"/>
                </a:lnTo>
                <a:lnTo>
                  <a:pt x="16454738" y="5505053"/>
                </a:lnTo>
                <a:lnTo>
                  <a:pt x="0" y="5505053"/>
                </a:lnTo>
                <a:lnTo>
                  <a:pt x="0" y="0"/>
                </a:lnTo>
                <a:close/>
              </a:path>
            </a:pathLst>
          </a:custGeom>
          <a:blipFill>
            <a:blip r:embed="rId4"/>
            <a:stretch>
              <a:fillRect l="-183" t="0" r="-183" b="0"/>
            </a:stretch>
          </a:blipFill>
        </p:spPr>
      </p:sp>
      <p:sp>
        <p:nvSpPr>
          <p:cNvPr name="TextBox 4" id="4"/>
          <p:cNvSpPr txBox="true"/>
          <p:nvPr/>
        </p:nvSpPr>
        <p:spPr>
          <a:xfrm rot="0">
            <a:off x="804562" y="1267875"/>
            <a:ext cx="15193950" cy="723900"/>
          </a:xfrm>
          <a:prstGeom prst="rect">
            <a:avLst/>
          </a:prstGeom>
        </p:spPr>
        <p:txBody>
          <a:bodyPr anchor="t" rtlCol="false" tIns="0" lIns="0" bIns="0" rIns="0">
            <a:spAutoFit/>
          </a:bodyPr>
          <a:lstStyle/>
          <a:p>
            <a:pPr algn="l">
              <a:lnSpc>
                <a:spcPts val="5616"/>
              </a:lnSpc>
            </a:pPr>
            <a:r>
              <a:rPr lang="en-US" sz="4680" b="true">
                <a:solidFill>
                  <a:srgbClr val="1A1A1A"/>
                </a:solidFill>
                <a:latin typeface="Raleway Bold"/>
                <a:ea typeface="Raleway Bold"/>
                <a:cs typeface="Raleway Bold"/>
                <a:sym typeface="Raleway Bold"/>
              </a:rPr>
              <a:t>Evaluation Curves - ResNet50</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562" y="937048"/>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4562" y="2899551"/>
            <a:ext cx="16454738" cy="5467330"/>
          </a:xfrm>
          <a:custGeom>
            <a:avLst/>
            <a:gdLst/>
            <a:ahLst/>
            <a:cxnLst/>
            <a:rect r="r" b="b" t="t" l="l"/>
            <a:pathLst>
              <a:path h="5467330" w="16454738">
                <a:moveTo>
                  <a:pt x="0" y="0"/>
                </a:moveTo>
                <a:lnTo>
                  <a:pt x="16454738" y="0"/>
                </a:lnTo>
                <a:lnTo>
                  <a:pt x="16454738" y="5467330"/>
                </a:lnTo>
                <a:lnTo>
                  <a:pt x="0" y="5467330"/>
                </a:lnTo>
                <a:lnTo>
                  <a:pt x="0" y="0"/>
                </a:lnTo>
                <a:close/>
              </a:path>
            </a:pathLst>
          </a:custGeom>
          <a:blipFill>
            <a:blip r:embed="rId4"/>
            <a:stretch>
              <a:fillRect l="0" t="0" r="0" b="-321"/>
            </a:stretch>
          </a:blipFill>
        </p:spPr>
      </p:sp>
      <p:sp>
        <p:nvSpPr>
          <p:cNvPr name="TextBox 4" id="4"/>
          <p:cNvSpPr txBox="true"/>
          <p:nvPr/>
        </p:nvSpPr>
        <p:spPr>
          <a:xfrm rot="0">
            <a:off x="804562" y="1275966"/>
            <a:ext cx="15193950" cy="723900"/>
          </a:xfrm>
          <a:prstGeom prst="rect">
            <a:avLst/>
          </a:prstGeom>
        </p:spPr>
        <p:txBody>
          <a:bodyPr anchor="t" rtlCol="false" tIns="0" lIns="0" bIns="0" rIns="0">
            <a:spAutoFit/>
          </a:bodyPr>
          <a:lstStyle/>
          <a:p>
            <a:pPr algn="l">
              <a:lnSpc>
                <a:spcPts val="5616"/>
              </a:lnSpc>
            </a:pPr>
            <a:r>
              <a:rPr lang="en-US" sz="4680" b="true">
                <a:solidFill>
                  <a:srgbClr val="1A1A1A"/>
                </a:solidFill>
                <a:latin typeface="Raleway Bold"/>
                <a:ea typeface="Raleway Bold"/>
                <a:cs typeface="Raleway Bold"/>
                <a:sym typeface="Raleway Bold"/>
              </a:rPr>
              <a:t>Evaluation Curves - EfficientNet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562" y="937048"/>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4562" y="2401044"/>
            <a:ext cx="16454738" cy="5484913"/>
          </a:xfrm>
          <a:custGeom>
            <a:avLst/>
            <a:gdLst/>
            <a:ahLst/>
            <a:cxnLst/>
            <a:rect r="r" b="b" t="t" l="l"/>
            <a:pathLst>
              <a:path h="5484913" w="16454738">
                <a:moveTo>
                  <a:pt x="0" y="0"/>
                </a:moveTo>
                <a:lnTo>
                  <a:pt x="16454738" y="0"/>
                </a:lnTo>
                <a:lnTo>
                  <a:pt x="16454738" y="5484912"/>
                </a:lnTo>
                <a:lnTo>
                  <a:pt x="0" y="5484912"/>
                </a:lnTo>
                <a:lnTo>
                  <a:pt x="0" y="0"/>
                </a:lnTo>
                <a:close/>
              </a:path>
            </a:pathLst>
          </a:custGeom>
          <a:blipFill>
            <a:blip r:embed="rId4"/>
            <a:stretch>
              <a:fillRect l="0" t="0" r="0" b="0"/>
            </a:stretch>
          </a:blipFill>
        </p:spPr>
      </p:sp>
      <p:sp>
        <p:nvSpPr>
          <p:cNvPr name="TextBox 4" id="4"/>
          <p:cNvSpPr txBox="true"/>
          <p:nvPr/>
        </p:nvSpPr>
        <p:spPr>
          <a:xfrm rot="0">
            <a:off x="804562" y="1167896"/>
            <a:ext cx="15193950" cy="723900"/>
          </a:xfrm>
          <a:prstGeom prst="rect">
            <a:avLst/>
          </a:prstGeom>
        </p:spPr>
        <p:txBody>
          <a:bodyPr anchor="t" rtlCol="false" tIns="0" lIns="0" bIns="0" rIns="0">
            <a:spAutoFit/>
          </a:bodyPr>
          <a:lstStyle/>
          <a:p>
            <a:pPr algn="l">
              <a:lnSpc>
                <a:spcPts val="5616"/>
              </a:lnSpc>
            </a:pPr>
            <a:r>
              <a:rPr lang="en-US" sz="4680" b="true">
                <a:solidFill>
                  <a:srgbClr val="1A1A1A"/>
                </a:solidFill>
                <a:latin typeface="Raleway Bold"/>
                <a:ea typeface="Raleway Bold"/>
                <a:cs typeface="Raleway Bold"/>
                <a:sym typeface="Raleway Bold"/>
              </a:rPr>
              <a:t>Evaluation Curves - MobileNet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729717"/>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18562" y="2327465"/>
            <a:ext cx="13450876" cy="5632071"/>
          </a:xfrm>
          <a:custGeom>
            <a:avLst/>
            <a:gdLst/>
            <a:ahLst/>
            <a:cxnLst/>
            <a:rect r="r" b="b" t="t" l="l"/>
            <a:pathLst>
              <a:path h="5632071" w="13450876">
                <a:moveTo>
                  <a:pt x="0" y="0"/>
                </a:moveTo>
                <a:lnTo>
                  <a:pt x="13450876" y="0"/>
                </a:lnTo>
                <a:lnTo>
                  <a:pt x="13450876" y="5632070"/>
                </a:lnTo>
                <a:lnTo>
                  <a:pt x="0" y="5632070"/>
                </a:lnTo>
                <a:lnTo>
                  <a:pt x="0" y="0"/>
                </a:lnTo>
                <a:close/>
              </a:path>
            </a:pathLst>
          </a:custGeom>
          <a:blipFill>
            <a:blip r:embed="rId4"/>
            <a:stretch>
              <a:fillRect l="0" t="0" r="0" b="0"/>
            </a:stretch>
          </a:blipFill>
        </p:spPr>
      </p:sp>
      <p:sp>
        <p:nvSpPr>
          <p:cNvPr name="TextBox 4" id="4"/>
          <p:cNvSpPr txBox="true"/>
          <p:nvPr/>
        </p:nvSpPr>
        <p:spPr>
          <a:xfrm rot="0">
            <a:off x="1028700" y="1009650"/>
            <a:ext cx="15193950" cy="906600"/>
          </a:xfrm>
          <a:prstGeom prst="rect">
            <a:avLst/>
          </a:prstGeom>
        </p:spPr>
        <p:txBody>
          <a:bodyPr anchor="t" rtlCol="false" tIns="0" lIns="0" bIns="0" rIns="0">
            <a:spAutoFit/>
          </a:bodyPr>
          <a:lstStyle/>
          <a:p>
            <a:pPr algn="l">
              <a:lnSpc>
                <a:spcPts val="5616"/>
              </a:lnSpc>
            </a:pPr>
            <a:r>
              <a:rPr lang="en-US" sz="4680" b="true">
                <a:solidFill>
                  <a:srgbClr val="1A1A1A"/>
                </a:solidFill>
                <a:latin typeface="Raleway Bold"/>
                <a:ea typeface="Raleway Bold"/>
                <a:cs typeface="Raleway Bold"/>
                <a:sym typeface="Raleway Bold"/>
              </a:rPr>
              <a:t>Screenshots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37048"/>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28319" y="1885046"/>
            <a:ext cx="13431363" cy="6516908"/>
          </a:xfrm>
          <a:custGeom>
            <a:avLst/>
            <a:gdLst/>
            <a:ahLst/>
            <a:cxnLst/>
            <a:rect r="r" b="b" t="t" l="l"/>
            <a:pathLst>
              <a:path h="6516908" w="13431363">
                <a:moveTo>
                  <a:pt x="0" y="0"/>
                </a:moveTo>
                <a:lnTo>
                  <a:pt x="13431362" y="0"/>
                </a:lnTo>
                <a:lnTo>
                  <a:pt x="13431362" y="6516908"/>
                </a:lnTo>
                <a:lnTo>
                  <a:pt x="0" y="6516908"/>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37048"/>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348767"/>
            <a:ext cx="15712690" cy="7570885"/>
          </a:xfrm>
          <a:custGeom>
            <a:avLst/>
            <a:gdLst/>
            <a:ahLst/>
            <a:cxnLst/>
            <a:rect r="r" b="b" t="t" l="l"/>
            <a:pathLst>
              <a:path h="7570885" w="15712690">
                <a:moveTo>
                  <a:pt x="0" y="0"/>
                </a:moveTo>
                <a:lnTo>
                  <a:pt x="15712690" y="0"/>
                </a:lnTo>
                <a:lnTo>
                  <a:pt x="15712690" y="7570885"/>
                </a:lnTo>
                <a:lnTo>
                  <a:pt x="0" y="7570885"/>
                </a:lnTo>
                <a:lnTo>
                  <a:pt x="0" y="0"/>
                </a:lnTo>
                <a:close/>
              </a:path>
            </a:pathLst>
          </a:custGeom>
          <a:blipFill>
            <a:blip r:embed="rId4"/>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3723" y="698612"/>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93723" y="771214"/>
            <a:ext cx="15194550" cy="906600"/>
          </a:xfrm>
          <a:prstGeom prst="rect">
            <a:avLst/>
          </a:prstGeom>
        </p:spPr>
        <p:txBody>
          <a:bodyPr anchor="t" rtlCol="false" tIns="0" lIns="0" bIns="0" rIns="0">
            <a:spAutoFit/>
          </a:bodyPr>
          <a:lstStyle/>
          <a:p>
            <a:pPr algn="l">
              <a:lnSpc>
                <a:spcPts val="5616"/>
              </a:lnSpc>
            </a:pPr>
            <a:r>
              <a:rPr lang="en-US" sz="4680" b="true">
                <a:solidFill>
                  <a:srgbClr val="1A1A1A"/>
                </a:solidFill>
                <a:latin typeface="Raleway Bold"/>
                <a:ea typeface="Raleway Bold"/>
                <a:cs typeface="Raleway Bold"/>
                <a:sym typeface="Raleway Bold"/>
              </a:rPr>
              <a:t>Future Scope</a:t>
            </a:r>
          </a:p>
        </p:txBody>
      </p:sp>
      <p:sp>
        <p:nvSpPr>
          <p:cNvPr name="TextBox 4" id="4"/>
          <p:cNvSpPr txBox="true"/>
          <p:nvPr/>
        </p:nvSpPr>
        <p:spPr>
          <a:xfrm rot="0">
            <a:off x="693723" y="2063171"/>
            <a:ext cx="15194550" cy="6576365"/>
          </a:xfrm>
          <a:prstGeom prst="rect">
            <a:avLst/>
          </a:prstGeom>
        </p:spPr>
        <p:txBody>
          <a:bodyPr anchor="t" rtlCol="false" tIns="0" lIns="0" bIns="0" rIns="0">
            <a:spAutoFit/>
          </a:bodyPr>
          <a:lstStyle/>
          <a:p>
            <a:pPr algn="l" marL="955040" indent="-477520" lvl="1">
              <a:lnSpc>
                <a:spcPts val="3477"/>
              </a:lnSpc>
              <a:buFont typeface="Arial"/>
              <a:buChar char="•"/>
            </a:pPr>
            <a:r>
              <a:rPr lang="en-US" b="true" sz="2799">
                <a:solidFill>
                  <a:srgbClr val="1A1A1A"/>
                </a:solidFill>
                <a:latin typeface="Lato Bold"/>
                <a:ea typeface="Lato Bold"/>
                <a:cs typeface="Lato Bold"/>
                <a:sym typeface="Lato Bold"/>
              </a:rPr>
              <a:t>Mobile and Edge Computing: </a:t>
            </a:r>
            <a:r>
              <a:rPr lang="en-US" sz="2799">
                <a:solidFill>
                  <a:srgbClr val="1A1A1A"/>
                </a:solidFill>
                <a:latin typeface="Lato"/>
                <a:ea typeface="Lato"/>
                <a:cs typeface="Lato"/>
                <a:sym typeface="Lato"/>
              </a:rPr>
              <a:t>Developing a lightweight version of the model for deployment on mobile devices can enable real-time detection in the field, benefiting farmers who need immediate insights.</a:t>
            </a:r>
          </a:p>
          <a:p>
            <a:pPr algn="l" marL="955040" indent="-477520" lvl="1">
              <a:lnSpc>
                <a:spcPts val="3477"/>
              </a:lnSpc>
            </a:pPr>
          </a:p>
          <a:p>
            <a:pPr algn="l" marL="954785" indent="-477393" lvl="1">
              <a:lnSpc>
                <a:spcPts val="3477"/>
              </a:lnSpc>
              <a:buFont typeface="Arial"/>
              <a:buChar char="•"/>
            </a:pPr>
            <a:r>
              <a:rPr lang="en-US" b="true" sz="2799">
                <a:solidFill>
                  <a:srgbClr val="1A1A1A"/>
                </a:solidFill>
                <a:latin typeface="Lato Bold"/>
                <a:ea typeface="Lato Bold"/>
                <a:cs typeface="Lato Bold"/>
                <a:sym typeface="Lato Bold"/>
              </a:rPr>
              <a:t>Multi-Disease and Early Detection</a:t>
            </a:r>
            <a:r>
              <a:rPr lang="en-US" sz="2799">
                <a:solidFill>
                  <a:srgbClr val="1A1A1A"/>
                </a:solidFill>
                <a:latin typeface="Lato"/>
                <a:ea typeface="Lato"/>
                <a:cs typeface="Lato"/>
                <a:sym typeface="Lato"/>
              </a:rPr>
              <a:t>: Extend the model to detect multiple diseases in a single leaf image and identify early-stage symptoms for proactive intervention.</a:t>
            </a:r>
          </a:p>
          <a:p>
            <a:pPr algn="l">
              <a:lnSpc>
                <a:spcPts val="3477"/>
              </a:lnSpc>
            </a:pPr>
          </a:p>
          <a:p>
            <a:pPr algn="l" marL="954785" indent="-477393" lvl="1">
              <a:lnSpc>
                <a:spcPts val="3477"/>
              </a:lnSpc>
              <a:buFont typeface="Arial"/>
              <a:buChar char="•"/>
            </a:pPr>
            <a:r>
              <a:rPr lang="en-US" b="true" sz="2799">
                <a:solidFill>
                  <a:srgbClr val="1A1A1A"/>
                </a:solidFill>
                <a:latin typeface="Lato Bold"/>
                <a:ea typeface="Lato Bold"/>
                <a:cs typeface="Lato Bold"/>
                <a:sym typeface="Lato Bold"/>
              </a:rPr>
              <a:t>Weather and Soil Data:</a:t>
            </a:r>
            <a:r>
              <a:rPr lang="en-US" sz="2799">
                <a:solidFill>
                  <a:srgbClr val="1A1A1A"/>
                </a:solidFill>
                <a:latin typeface="Lato"/>
                <a:ea typeface="Lato"/>
                <a:cs typeface="Lato"/>
                <a:sym typeface="Lato"/>
              </a:rPr>
              <a:t> Including contextual data like weather, soil quality, and other environmental factors could help the model consider more factors that might contribute to disease spread and severity.</a:t>
            </a:r>
          </a:p>
          <a:p>
            <a:pPr algn="l">
              <a:lnSpc>
                <a:spcPts val="3477"/>
              </a:lnSpc>
            </a:pPr>
          </a:p>
          <a:p>
            <a:pPr algn="l" marL="954786" indent="-477393" lvl="1">
              <a:lnSpc>
                <a:spcPts val="3477"/>
              </a:lnSpc>
              <a:buFont typeface="Arial"/>
              <a:buChar char="•"/>
            </a:pPr>
            <a:r>
              <a:rPr lang="en-US" b="true" sz="2799">
                <a:solidFill>
                  <a:srgbClr val="1A1A1A"/>
                </a:solidFill>
                <a:latin typeface="Lato Bold"/>
                <a:ea typeface="Lato Bold"/>
                <a:cs typeface="Lato Bold"/>
                <a:sym typeface="Lato Bold"/>
              </a:rPr>
              <a:t>Expert-in-the-Loop Systems:</a:t>
            </a:r>
            <a:r>
              <a:rPr lang="en-US" sz="2799">
                <a:solidFill>
                  <a:srgbClr val="1A1A1A"/>
                </a:solidFill>
                <a:latin typeface="Lato"/>
                <a:ea typeface="Lato"/>
                <a:cs typeface="Lato"/>
                <a:sym typeface="Lato"/>
              </a:rPr>
              <a:t> Allowing agricultural experts to provide feedback on model predictions can improve accuracy and help the model learn from corrections.</a:t>
            </a:r>
          </a:p>
          <a:p>
            <a:pPr algn="l" marL="955040" indent="-477520" lvl="1">
              <a:lnSpc>
                <a:spcPts val="3477"/>
              </a:lnSpc>
            </a:pPr>
          </a:p>
          <a:p>
            <a:pPr algn="l" marL="955040" indent="-477520" lvl="1">
              <a:lnSpc>
                <a:spcPts val="3477"/>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37048"/>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46725" y="2335425"/>
            <a:ext cx="15194550" cy="5501850"/>
          </a:xfrm>
          <a:prstGeom prst="rect">
            <a:avLst/>
          </a:prstGeom>
        </p:spPr>
        <p:txBody>
          <a:bodyPr anchor="t" rtlCol="false" tIns="0" lIns="0" bIns="0" rIns="0">
            <a:spAutoFit/>
          </a:bodyPr>
          <a:lstStyle/>
          <a:p>
            <a:pPr algn="ctr">
              <a:lnSpc>
                <a:spcPts val="8832"/>
              </a:lnSpc>
            </a:pPr>
            <a:r>
              <a:rPr lang="en-US" b="true" sz="6400">
                <a:solidFill>
                  <a:srgbClr val="1A1A1A"/>
                </a:solidFill>
                <a:latin typeface="Lato Bold"/>
                <a:ea typeface="Lato Bold"/>
                <a:cs typeface="Lato Bold"/>
                <a:sym typeface="Lat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562" y="681029"/>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4562" y="1009650"/>
            <a:ext cx="15194550" cy="723900"/>
          </a:xfrm>
          <a:prstGeom prst="rect">
            <a:avLst/>
          </a:prstGeom>
        </p:spPr>
        <p:txBody>
          <a:bodyPr anchor="t" rtlCol="false" tIns="0" lIns="0" bIns="0" rIns="0">
            <a:spAutoFit/>
          </a:bodyPr>
          <a:lstStyle/>
          <a:p>
            <a:pPr algn="l">
              <a:lnSpc>
                <a:spcPts val="5616"/>
              </a:lnSpc>
            </a:pPr>
            <a:r>
              <a:rPr lang="en-US" b="true" sz="4680">
                <a:solidFill>
                  <a:srgbClr val="1A1A1A"/>
                </a:solidFill>
                <a:latin typeface="Raleway Bold"/>
                <a:ea typeface="Raleway Bold"/>
                <a:cs typeface="Raleway Bold"/>
                <a:sym typeface="Raleway Bold"/>
              </a:rPr>
              <a:t>INTRODUCTION</a:t>
            </a:r>
          </a:p>
        </p:txBody>
      </p:sp>
      <p:sp>
        <p:nvSpPr>
          <p:cNvPr name="TextBox 4" id="4"/>
          <p:cNvSpPr txBox="true"/>
          <p:nvPr/>
        </p:nvSpPr>
        <p:spPr>
          <a:xfrm rot="0">
            <a:off x="804562" y="1960816"/>
            <a:ext cx="15194550" cy="6308217"/>
          </a:xfrm>
          <a:prstGeom prst="rect">
            <a:avLst/>
          </a:prstGeom>
        </p:spPr>
        <p:txBody>
          <a:bodyPr anchor="t" rtlCol="false" tIns="0" lIns="0" bIns="0" rIns="0">
            <a:spAutoFit/>
          </a:bodyPr>
          <a:lstStyle/>
          <a:p>
            <a:pPr algn="l" marL="954785" indent="-477393" lvl="1">
              <a:lnSpc>
                <a:spcPts val="3863"/>
              </a:lnSpc>
              <a:buFont typeface="Arial"/>
              <a:buChar char="•"/>
            </a:pPr>
            <a:r>
              <a:rPr lang="en-US" sz="2799">
                <a:solidFill>
                  <a:srgbClr val="1A1A1A"/>
                </a:solidFill>
                <a:latin typeface="Lato"/>
                <a:ea typeface="Lato"/>
                <a:cs typeface="Lato"/>
                <a:sym typeface="Lato"/>
              </a:rPr>
              <a:t> </a:t>
            </a:r>
            <a:r>
              <a:rPr lang="en-US" b="true" sz="2799">
                <a:solidFill>
                  <a:srgbClr val="1A1A1A"/>
                </a:solidFill>
                <a:latin typeface="Lato Bold"/>
                <a:ea typeface="Lato Bold"/>
                <a:cs typeface="Lato Bold"/>
                <a:sym typeface="Lato Bold"/>
              </a:rPr>
              <a:t>Cassava is a crucial food and nutrition security crop cultivated by small-scale farmers and it can survive in a brutal environment. It is a significant source of carbohydrates in many countries. </a:t>
            </a:r>
          </a:p>
          <a:p>
            <a:pPr algn="l">
              <a:lnSpc>
                <a:spcPts val="3863"/>
              </a:lnSpc>
            </a:pPr>
          </a:p>
          <a:p>
            <a:pPr algn="l" marL="954785" indent="-477393" lvl="1">
              <a:lnSpc>
                <a:spcPts val="3863"/>
              </a:lnSpc>
              <a:buFont typeface="Arial"/>
              <a:buChar char="•"/>
            </a:pPr>
            <a:r>
              <a:rPr lang="en-US" b="true" sz="2799">
                <a:solidFill>
                  <a:srgbClr val="1A1A1A"/>
                </a:solidFill>
                <a:latin typeface="Lato Bold"/>
                <a:ea typeface="Lato Bold"/>
                <a:cs typeface="Lato Bold"/>
                <a:sym typeface="Lato Bold"/>
              </a:rPr>
              <a:t>This project develops an automated Cassava leaf disease detection system using deep learning models ResNet50, Efficientnet, Mobilenet.</a:t>
            </a:r>
          </a:p>
          <a:p>
            <a:pPr algn="l">
              <a:lnSpc>
                <a:spcPts val="3863"/>
              </a:lnSpc>
            </a:pPr>
          </a:p>
          <a:p>
            <a:pPr algn="l" marL="954785" indent="-477393" lvl="1">
              <a:lnSpc>
                <a:spcPts val="3863"/>
              </a:lnSpc>
              <a:buFont typeface="Arial"/>
              <a:buChar char="•"/>
            </a:pPr>
            <a:r>
              <a:rPr lang="en-US" b="true" sz="2799">
                <a:solidFill>
                  <a:srgbClr val="1A1A1A"/>
                </a:solidFill>
                <a:latin typeface="Lato Bold"/>
                <a:ea typeface="Lato Bold"/>
                <a:cs typeface="Lato Bold"/>
                <a:sym typeface="Lato Bold"/>
              </a:rPr>
              <a:t>Models are trained on the diverse Cassava-leaf-disease-classification dataset to ensure accurate disease identification.</a:t>
            </a:r>
          </a:p>
          <a:p>
            <a:pPr algn="l">
              <a:lnSpc>
                <a:spcPts val="3863"/>
              </a:lnSpc>
            </a:pPr>
          </a:p>
          <a:p>
            <a:pPr algn="l" marL="955040" indent="-477520" lvl="1">
              <a:lnSpc>
                <a:spcPts val="3863"/>
              </a:lnSpc>
              <a:buFont typeface="Arial"/>
              <a:buChar char="•"/>
            </a:pPr>
            <a:r>
              <a:rPr lang="en-US" b="true" sz="2799">
                <a:solidFill>
                  <a:srgbClr val="1A1A1A"/>
                </a:solidFill>
                <a:latin typeface="Lato Bold"/>
                <a:ea typeface="Lato Bold"/>
                <a:cs typeface="Lato Bold"/>
                <a:sym typeface="Lato Bold"/>
              </a:rPr>
              <a:t>The goal is to provide farmers with a fast, reliable solution, improving crop management and food security.</a:t>
            </a:r>
          </a:p>
          <a:p>
            <a:pPr algn="l" marL="955040" indent="-477520" lvl="1">
              <a:lnSpc>
                <a:spcPts val="3863"/>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562" y="663446"/>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4562" y="1009650"/>
            <a:ext cx="15194550" cy="723900"/>
          </a:xfrm>
          <a:prstGeom prst="rect">
            <a:avLst/>
          </a:prstGeom>
        </p:spPr>
        <p:txBody>
          <a:bodyPr anchor="t" rtlCol="false" tIns="0" lIns="0" bIns="0" rIns="0">
            <a:spAutoFit/>
          </a:bodyPr>
          <a:lstStyle/>
          <a:p>
            <a:pPr algn="l">
              <a:lnSpc>
                <a:spcPts val="5616"/>
              </a:lnSpc>
            </a:pPr>
            <a:r>
              <a:rPr lang="en-US" b="true" sz="4680">
                <a:solidFill>
                  <a:srgbClr val="1A1A1A"/>
                </a:solidFill>
                <a:latin typeface="Raleway Bold"/>
                <a:ea typeface="Raleway Bold"/>
                <a:cs typeface="Raleway Bold"/>
                <a:sym typeface="Raleway Bold"/>
              </a:rPr>
              <a:t>PROBLEM STATEMENT</a:t>
            </a:r>
          </a:p>
        </p:txBody>
      </p:sp>
      <p:sp>
        <p:nvSpPr>
          <p:cNvPr name="TextBox 4" id="4"/>
          <p:cNvSpPr txBox="true"/>
          <p:nvPr/>
        </p:nvSpPr>
        <p:spPr>
          <a:xfrm rot="0">
            <a:off x="804562" y="1952625"/>
            <a:ext cx="15194550" cy="5822442"/>
          </a:xfrm>
          <a:prstGeom prst="rect">
            <a:avLst/>
          </a:prstGeom>
        </p:spPr>
        <p:txBody>
          <a:bodyPr anchor="t" rtlCol="false" tIns="0" lIns="0" bIns="0" rIns="0">
            <a:spAutoFit/>
          </a:bodyPr>
          <a:lstStyle/>
          <a:p>
            <a:pPr algn="l" marL="954785" indent="-477393" lvl="1">
              <a:lnSpc>
                <a:spcPts val="3863"/>
              </a:lnSpc>
              <a:buFont typeface="Arial"/>
              <a:buChar char="•"/>
            </a:pPr>
            <a:r>
              <a:rPr lang="en-US" b="true" sz="2799">
                <a:solidFill>
                  <a:srgbClr val="1A1A1A"/>
                </a:solidFill>
                <a:latin typeface="Lato Bold"/>
                <a:ea typeface="Lato Bold"/>
                <a:cs typeface="Lato Bold"/>
                <a:sym typeface="Lato Bold"/>
              </a:rPr>
              <a:t> Cassava leaf disease identification must be treated on a priority basis to improve production capacity. The automatic detection of crop diseases focused on crop leaves is critical in crop production.</a:t>
            </a:r>
          </a:p>
          <a:p>
            <a:pPr algn="l">
              <a:lnSpc>
                <a:spcPts val="3863"/>
              </a:lnSpc>
            </a:pPr>
          </a:p>
          <a:p>
            <a:pPr algn="l" marL="954785" indent="-477393" lvl="1">
              <a:lnSpc>
                <a:spcPts val="3863"/>
              </a:lnSpc>
              <a:buFont typeface="Arial"/>
              <a:buChar char="•"/>
            </a:pPr>
            <a:r>
              <a:rPr lang="en-US" b="true" sz="2799">
                <a:solidFill>
                  <a:srgbClr val="1A1A1A"/>
                </a:solidFill>
                <a:latin typeface="Lato Bold"/>
                <a:ea typeface="Lato Bold"/>
                <a:cs typeface="Lato Bold"/>
                <a:sym typeface="Lato Bold"/>
              </a:rPr>
              <a:t>Due to limited awareness and resources, many farmers struggle to detect cassava leaf diseases early and apply appropriate interventions, which results in untreated disease conditions that further reduce crop yield and farmers' income.</a:t>
            </a:r>
          </a:p>
          <a:p>
            <a:pPr algn="l">
              <a:lnSpc>
                <a:spcPts val="3863"/>
              </a:lnSpc>
            </a:pPr>
          </a:p>
          <a:p>
            <a:pPr algn="l" marL="954785" indent="-477393" lvl="1">
              <a:lnSpc>
                <a:spcPts val="3863"/>
              </a:lnSpc>
              <a:buFont typeface="Arial"/>
              <a:buChar char="•"/>
            </a:pPr>
            <a:r>
              <a:rPr lang="en-US" b="true" sz="2799">
                <a:solidFill>
                  <a:srgbClr val="1A1A1A"/>
                </a:solidFill>
                <a:latin typeface="Lato Bold"/>
                <a:ea typeface="Lato Bold"/>
                <a:cs typeface="Lato Bold"/>
                <a:sym typeface="Lato Bold"/>
              </a:rPr>
              <a:t>This project addresses these issues by developing an automated cassava leaf disease detection tool using deep learning to provide quick and accurate diagnoses, enabling accessible and proactive crop health management for farmers.</a:t>
            </a:r>
          </a:p>
          <a:p>
            <a:pPr algn="l">
              <a:lnSpc>
                <a:spcPts val="386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54622" y="734607"/>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54622" y="1009650"/>
            <a:ext cx="15194550" cy="906600"/>
          </a:xfrm>
          <a:prstGeom prst="rect">
            <a:avLst/>
          </a:prstGeom>
        </p:spPr>
        <p:txBody>
          <a:bodyPr anchor="t" rtlCol="false" tIns="0" lIns="0" bIns="0" rIns="0">
            <a:spAutoFit/>
          </a:bodyPr>
          <a:lstStyle/>
          <a:p>
            <a:pPr algn="l">
              <a:lnSpc>
                <a:spcPts val="5616"/>
              </a:lnSpc>
            </a:pPr>
            <a:r>
              <a:rPr lang="en-US" b="true" sz="4680">
                <a:solidFill>
                  <a:srgbClr val="1A1A1A"/>
                </a:solidFill>
                <a:latin typeface="Raleway Bold"/>
                <a:ea typeface="Raleway Bold"/>
                <a:cs typeface="Raleway Bold"/>
                <a:sym typeface="Raleway Bold"/>
              </a:rPr>
              <a:t>LITERATURE REVIEW</a:t>
            </a:r>
          </a:p>
        </p:txBody>
      </p:sp>
      <p:graphicFrame>
        <p:nvGraphicFramePr>
          <p:cNvPr name="Table 4" id="4"/>
          <p:cNvGraphicFramePr>
            <a:graphicFrameLocks noGrp="true"/>
          </p:cNvGraphicFramePr>
          <p:nvPr/>
        </p:nvGraphicFramePr>
        <p:xfrm>
          <a:off x="854622" y="2116275"/>
          <a:ext cx="14452600" cy="6310312"/>
        </p:xfrm>
        <a:graphic>
          <a:graphicData uri="http://schemas.openxmlformats.org/drawingml/2006/table">
            <a:tbl>
              <a:tblPr/>
              <a:tblGrid>
                <a:gridCol w="4264557"/>
                <a:gridCol w="2403250"/>
                <a:gridCol w="2424563"/>
                <a:gridCol w="2786629"/>
                <a:gridCol w="2573602"/>
              </a:tblGrid>
              <a:tr h="1124799">
                <a:tc>
                  <a:txBody>
                    <a:bodyPr anchor="t" rtlCol="false"/>
                    <a:lstStyle/>
                    <a:p>
                      <a:pPr algn="ctr">
                        <a:lnSpc>
                          <a:spcPts val="3359"/>
                        </a:lnSpc>
                        <a:defRPr/>
                      </a:pPr>
                      <a:r>
                        <a:rPr lang="en-US" b="true" sz="2799">
                          <a:solidFill>
                            <a:srgbClr val="000000"/>
                          </a:solidFill>
                          <a:latin typeface="Arial Bold"/>
                          <a:ea typeface="Arial Bold"/>
                          <a:cs typeface="Arial Bold"/>
                          <a:sym typeface="Arial Bold"/>
                        </a:rPr>
                        <a:t>TITLE</a:t>
                      </a:r>
                      <a:endParaRPr lang="en-US" sz="1100"/>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b="true" sz="2799">
                          <a:solidFill>
                            <a:srgbClr val="000000"/>
                          </a:solidFill>
                          <a:latin typeface="Arial Bold"/>
                          <a:ea typeface="Arial Bold"/>
                          <a:cs typeface="Arial Bold"/>
                          <a:sym typeface="Arial Bold"/>
                        </a:rPr>
                        <a:t>AUTHORS</a:t>
                      </a:r>
                      <a:endParaRPr lang="en-US" sz="1100"/>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b="true" sz="2799">
                          <a:solidFill>
                            <a:srgbClr val="000000"/>
                          </a:solidFill>
                          <a:latin typeface="Arial Bold"/>
                          <a:ea typeface="Arial Bold"/>
                          <a:cs typeface="Arial Bold"/>
                          <a:sym typeface="Arial Bold"/>
                        </a:rPr>
                        <a:t>PUBLISHED YEAR</a:t>
                      </a:r>
                      <a:endParaRPr lang="en-US" sz="1100"/>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b="true" sz="2799">
                          <a:solidFill>
                            <a:srgbClr val="000000"/>
                          </a:solidFill>
                          <a:latin typeface="Arial Bold"/>
                          <a:ea typeface="Arial Bold"/>
                          <a:cs typeface="Arial Bold"/>
                          <a:sym typeface="Arial Bold"/>
                        </a:rPr>
                        <a:t>PUBLISHER</a:t>
                      </a:r>
                      <a:endParaRPr lang="en-US" sz="1100"/>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359"/>
                        </a:lnSpc>
                        <a:defRPr/>
                      </a:pPr>
                      <a:r>
                        <a:rPr lang="en-US" b="true" sz="2799">
                          <a:solidFill>
                            <a:srgbClr val="000000"/>
                          </a:solidFill>
                          <a:latin typeface="Arial Bold"/>
                          <a:ea typeface="Arial Bold"/>
                          <a:cs typeface="Arial Bold"/>
                          <a:sym typeface="Arial Bold"/>
                        </a:rPr>
                        <a:t>ALGORITHM USED</a:t>
                      </a:r>
                      <a:endParaRPr lang="en-US" sz="1100"/>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802465">
                <a:tc>
                  <a:txBody>
                    <a:bodyPr anchor="t" rtlCol="false"/>
                    <a:lstStyle/>
                    <a:p>
                      <a:pPr algn="l">
                        <a:lnSpc>
                          <a:spcPts val="3359"/>
                        </a:lnSpc>
                        <a:defRPr/>
                      </a:pPr>
                      <a:r>
                        <a:rPr lang="en-US" sz="2799">
                          <a:solidFill>
                            <a:srgbClr val="000000"/>
                          </a:solidFill>
                          <a:latin typeface="Arial"/>
                          <a:ea typeface="Arial"/>
                          <a:cs typeface="Arial"/>
                          <a:sym typeface="Arial"/>
                        </a:rPr>
                        <a:t>Enhanced Convolutional Neural Network Model for Cassava Leaf Disease Identification and Classification</a:t>
                      </a:r>
                      <a:endParaRPr lang="en-US" sz="1100"/>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ea typeface="Arial"/>
                          <a:cs typeface="Arial"/>
                          <a:sym typeface="Arial"/>
                        </a:rPr>
                        <a:t> UmeshKumarLilhore,</a:t>
                      </a:r>
                      <a:endParaRPr lang="en-US" sz="1100"/>
                    </a:p>
                    <a:p>
                      <a:pPr algn="l">
                        <a:lnSpc>
                          <a:spcPts val="3359"/>
                        </a:lnSpc>
                      </a:pPr>
                      <a:r>
                        <a:rPr lang="en-US" sz="2799">
                          <a:solidFill>
                            <a:srgbClr val="000000"/>
                          </a:solidFill>
                          <a:latin typeface="Arial"/>
                          <a:ea typeface="Arial"/>
                          <a:cs typeface="Arial"/>
                          <a:sym typeface="Arial"/>
                        </a:rPr>
                        <a:t>Nitin Goyal,</a:t>
                      </a:r>
                    </a:p>
                    <a:p>
                      <a:pPr algn="l">
                        <a:lnSpc>
                          <a:spcPts val="3359"/>
                        </a:lnSpc>
                      </a:pPr>
                      <a:r>
                        <a:rPr lang="en-US" sz="2799">
                          <a:solidFill>
                            <a:srgbClr val="000000"/>
                          </a:solidFill>
                          <a:latin typeface="Arial"/>
                          <a:ea typeface="Arial"/>
                          <a:cs typeface="Arial"/>
                          <a:sym typeface="Arial"/>
                        </a:rPr>
                        <a:t>Subhendu KumarPani</a:t>
                      </a:r>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ea typeface="Arial"/>
                          <a:cs typeface="Arial"/>
                          <a:sym typeface="Arial"/>
                        </a:rPr>
                        <a:t>2022</a:t>
                      </a:r>
                      <a:endParaRPr lang="en-US" sz="1100"/>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ea typeface="Arial"/>
                          <a:cs typeface="Arial"/>
                          <a:sym typeface="Arial"/>
                        </a:rPr>
                        <a:t>MDPI</a:t>
                      </a:r>
                      <a:endParaRPr lang="en-US" sz="1100"/>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ea typeface="Arial"/>
                          <a:cs typeface="Arial"/>
                          <a:sym typeface="Arial"/>
                        </a:rPr>
                        <a:t>Inception V3</a:t>
                      </a:r>
                      <a:endParaRPr lang="en-US" sz="1100"/>
                    </a:p>
                    <a:p>
                      <a:pPr algn="l">
                        <a:lnSpc>
                          <a:spcPts val="3359"/>
                        </a:lnSpc>
                      </a:pPr>
                      <a:r>
                        <a:rPr lang="en-US" sz="2799">
                          <a:solidFill>
                            <a:srgbClr val="000000"/>
                          </a:solidFill>
                          <a:latin typeface="Arial"/>
                          <a:ea typeface="Arial"/>
                          <a:cs typeface="Arial"/>
                          <a:sym typeface="Arial"/>
                        </a:rPr>
                        <a:t>ResNet50</a:t>
                      </a:r>
                    </a:p>
                    <a:p>
                      <a:pPr algn="l">
                        <a:lnSpc>
                          <a:spcPts val="3359"/>
                        </a:lnSpc>
                      </a:pPr>
                      <a:r>
                        <a:rPr lang="en-US" sz="2799">
                          <a:solidFill>
                            <a:srgbClr val="000000"/>
                          </a:solidFill>
                          <a:latin typeface="Arial"/>
                          <a:ea typeface="Arial"/>
                          <a:cs typeface="Arial"/>
                          <a:sym typeface="Arial"/>
                        </a:rPr>
                        <a:t>DenseNet169</a:t>
                      </a:r>
                    </a:p>
                    <a:p>
                      <a:pPr algn="l">
                        <a:lnSpc>
                          <a:spcPts val="3359"/>
                        </a:lnSpc>
                      </a:pPr>
                      <a:r>
                        <a:rPr lang="en-US" sz="2799">
                          <a:solidFill>
                            <a:srgbClr val="000000"/>
                          </a:solidFill>
                          <a:latin typeface="Arial"/>
                          <a:ea typeface="Arial"/>
                          <a:cs typeface="Arial"/>
                          <a:sym typeface="Arial"/>
                        </a:rPr>
                        <a:t>Xception</a:t>
                      </a:r>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2383049">
                <a:tc>
                  <a:txBody>
                    <a:bodyPr anchor="t" rtlCol="false"/>
                    <a:lstStyle/>
                    <a:p>
                      <a:pPr algn="l">
                        <a:lnSpc>
                          <a:spcPts val="3359"/>
                        </a:lnSpc>
                        <a:defRPr/>
                      </a:pPr>
                      <a:r>
                        <a:rPr lang="en-US" sz="2799">
                          <a:solidFill>
                            <a:srgbClr val="000000"/>
                          </a:solidFill>
                          <a:latin typeface="Arial"/>
                          <a:ea typeface="Arial"/>
                          <a:cs typeface="Arial"/>
                          <a:sym typeface="Arial"/>
                        </a:rPr>
                        <a:t>Early Detection of Cassava Plant Leaf Diseases using EfficientNet-B0</a:t>
                      </a:r>
                      <a:endParaRPr lang="en-US" sz="1100"/>
                    </a:p>
                    <a:p>
                      <a:pPr algn="l">
                        <a:lnSpc>
                          <a:spcPts val="3359"/>
                        </a:lnSpc>
                      </a:pPr>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ea typeface="Arial"/>
                          <a:cs typeface="Arial"/>
                          <a:sym typeface="Arial"/>
                          <a:hlinkClick r:id="rId4" tooltip="https://ieeexplore.ieee.org/author/37089365424"/>
                        </a:rPr>
                        <a:t>Vijayalata Y</a:t>
                      </a:r>
                      <a:r>
                        <a:rPr lang="en-US" sz="2799">
                          <a:solidFill>
                            <a:srgbClr val="000000"/>
                          </a:solidFill>
                          <a:latin typeface="Arial"/>
                          <a:ea typeface="Arial"/>
                          <a:cs typeface="Arial"/>
                          <a:sym typeface="Arial"/>
                        </a:rPr>
                        <a:t>,</a:t>
                      </a:r>
                      <a:endParaRPr lang="en-US" sz="1100"/>
                    </a:p>
                    <a:p>
                      <a:pPr algn="l">
                        <a:lnSpc>
                          <a:spcPts val="3359"/>
                        </a:lnSpc>
                      </a:pPr>
                      <a:r>
                        <a:rPr lang="en-US" sz="2799">
                          <a:solidFill>
                            <a:srgbClr val="000000"/>
                          </a:solidFill>
                          <a:latin typeface="Arial"/>
                          <a:ea typeface="Arial"/>
                          <a:cs typeface="Arial"/>
                          <a:sym typeface="Arial"/>
                          <a:hlinkClick r:id="rId5" tooltip="https://ieeexplore.ieee.org/author/37089366711"/>
                        </a:rPr>
                        <a:t>Nikhil Billakanti</a:t>
                      </a:r>
                      <a:r>
                        <a:rPr lang="en-US" sz="2799">
                          <a:solidFill>
                            <a:srgbClr val="000000"/>
                          </a:solidFill>
                          <a:latin typeface="Arial"/>
                          <a:ea typeface="Arial"/>
                          <a:cs typeface="Arial"/>
                          <a:sym typeface="Arial"/>
                        </a:rPr>
                        <a:t>,</a:t>
                      </a:r>
                    </a:p>
                    <a:p>
                      <a:pPr algn="l">
                        <a:lnSpc>
                          <a:spcPts val="3359"/>
                        </a:lnSpc>
                      </a:pPr>
                      <a:r>
                        <a:rPr lang="en-US" sz="2799">
                          <a:solidFill>
                            <a:srgbClr val="000000"/>
                          </a:solidFill>
                          <a:latin typeface="Arial"/>
                          <a:ea typeface="Arial"/>
                          <a:cs typeface="Arial"/>
                          <a:sym typeface="Arial"/>
                          <a:hlinkClick r:id="rId6" tooltip="https://ieeexplore.ieee.org/author/37089364380"/>
                        </a:rPr>
                        <a:t>Lokesh Kota</a:t>
                      </a:r>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ea typeface="Arial"/>
                          <a:cs typeface="Arial"/>
                          <a:sym typeface="Arial"/>
                        </a:rPr>
                        <a:t>2022</a:t>
                      </a:r>
                      <a:endParaRPr lang="en-US" sz="1100"/>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ea typeface="Arial"/>
                          <a:cs typeface="Arial"/>
                          <a:sym typeface="Arial"/>
                        </a:rPr>
                        <a:t>IEEE</a:t>
                      </a:r>
                      <a:endParaRPr lang="en-US" sz="1100"/>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l">
                        <a:lnSpc>
                          <a:spcPts val="3359"/>
                        </a:lnSpc>
                        <a:defRPr/>
                      </a:pPr>
                      <a:r>
                        <a:rPr lang="en-US" sz="2799">
                          <a:solidFill>
                            <a:srgbClr val="000000"/>
                          </a:solidFill>
                          <a:latin typeface="Arial"/>
                          <a:ea typeface="Arial"/>
                          <a:cs typeface="Arial"/>
                          <a:sym typeface="Arial"/>
                        </a:rPr>
                        <a:t>EfficientNet-B0</a:t>
                      </a:r>
                      <a:endParaRPr lang="en-US" sz="1100"/>
                    </a:p>
                    <a:p>
                      <a:pPr algn="l">
                        <a:lnSpc>
                          <a:spcPts val="3359"/>
                        </a:lnSpc>
                      </a:pPr>
                      <a:r>
                        <a:rPr lang="en-US" sz="2799">
                          <a:solidFill>
                            <a:srgbClr val="000000"/>
                          </a:solidFill>
                          <a:latin typeface="Arial"/>
                          <a:ea typeface="Arial"/>
                          <a:cs typeface="Arial"/>
                          <a:sym typeface="Arial"/>
                        </a:rPr>
                        <a:t>Decision Tree</a:t>
                      </a:r>
                    </a:p>
                    <a:p>
                      <a:pPr algn="l">
                        <a:lnSpc>
                          <a:spcPts val="3359"/>
                        </a:lnSpc>
                      </a:pPr>
                      <a:r>
                        <a:rPr lang="en-US" sz="2799">
                          <a:solidFill>
                            <a:srgbClr val="000000"/>
                          </a:solidFill>
                          <a:latin typeface="Arial"/>
                          <a:ea typeface="Arial"/>
                          <a:cs typeface="Arial"/>
                          <a:sym typeface="Arial"/>
                        </a:rPr>
                        <a:t>CNN</a:t>
                      </a:r>
                    </a:p>
                  </a:txBody>
                  <a:tcPr marL="91425" marR="91425" marT="91425" marB="91425"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793778"/>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09650"/>
            <a:ext cx="15194550" cy="723900"/>
          </a:xfrm>
          <a:prstGeom prst="rect">
            <a:avLst/>
          </a:prstGeom>
        </p:spPr>
        <p:txBody>
          <a:bodyPr anchor="t" rtlCol="false" tIns="0" lIns="0" bIns="0" rIns="0">
            <a:spAutoFit/>
          </a:bodyPr>
          <a:lstStyle/>
          <a:p>
            <a:pPr algn="l">
              <a:lnSpc>
                <a:spcPts val="5616"/>
              </a:lnSpc>
            </a:pPr>
            <a:r>
              <a:rPr lang="en-US" b="true" sz="4680">
                <a:solidFill>
                  <a:srgbClr val="1A1A1A"/>
                </a:solidFill>
                <a:latin typeface="Raleway Bold"/>
                <a:ea typeface="Raleway Bold"/>
                <a:cs typeface="Raleway Bold"/>
                <a:sym typeface="Raleway Bold"/>
              </a:rPr>
              <a:t>Gap Identification(Existing System)</a:t>
            </a:r>
          </a:p>
        </p:txBody>
      </p:sp>
      <p:sp>
        <p:nvSpPr>
          <p:cNvPr name="TextBox 4" id="4"/>
          <p:cNvSpPr txBox="true"/>
          <p:nvPr/>
        </p:nvSpPr>
        <p:spPr>
          <a:xfrm rot="0">
            <a:off x="1028700" y="1960816"/>
            <a:ext cx="15194550" cy="6308217"/>
          </a:xfrm>
          <a:prstGeom prst="rect">
            <a:avLst/>
          </a:prstGeom>
        </p:spPr>
        <p:txBody>
          <a:bodyPr anchor="t" rtlCol="false" tIns="0" lIns="0" bIns="0" rIns="0">
            <a:spAutoFit/>
          </a:bodyPr>
          <a:lstStyle/>
          <a:p>
            <a:pPr algn="l" marL="604519" indent="-302260" lvl="1">
              <a:lnSpc>
                <a:spcPts val="3863"/>
              </a:lnSpc>
              <a:buFont typeface="Arial"/>
              <a:buChar char="•"/>
            </a:pPr>
            <a:r>
              <a:rPr lang="en-US" b="true" sz="2799">
                <a:solidFill>
                  <a:srgbClr val="1A1A1A"/>
                </a:solidFill>
                <a:latin typeface="Lato Bold"/>
                <a:ea typeface="Lato Bold"/>
                <a:cs typeface="Lato Bold"/>
                <a:sym typeface="Lato Bold"/>
              </a:rPr>
              <a:t>Low Detection Accuracy:</a:t>
            </a:r>
            <a:r>
              <a:rPr lang="en-US" sz="2799">
                <a:solidFill>
                  <a:srgbClr val="1A1A1A"/>
                </a:solidFill>
                <a:latin typeface="Lato"/>
                <a:ea typeface="Lato"/>
                <a:cs typeface="Lato"/>
                <a:sym typeface="Lato"/>
              </a:rPr>
              <a:t> Existing models often fail to achieve high accuracy, which limits their effectiveness in real-world applications where precise identification is crucial.</a:t>
            </a:r>
          </a:p>
          <a:p>
            <a:pPr algn="l">
              <a:lnSpc>
                <a:spcPts val="3863"/>
              </a:lnSpc>
            </a:pPr>
          </a:p>
          <a:p>
            <a:pPr algn="l" marL="604519" indent="-302260" lvl="1">
              <a:lnSpc>
                <a:spcPts val="3863"/>
              </a:lnSpc>
              <a:buFont typeface="Arial"/>
              <a:buChar char="•"/>
            </a:pPr>
            <a:r>
              <a:rPr lang="en-US" b="true" sz="2799">
                <a:solidFill>
                  <a:srgbClr val="1A1A1A"/>
                </a:solidFill>
                <a:latin typeface="Lato Bold"/>
                <a:ea typeface="Lato Bold"/>
                <a:cs typeface="Lato Bold"/>
                <a:sym typeface="Lato Bold"/>
              </a:rPr>
              <a:t>Poor Handling of Imbalanced Datasets:</a:t>
            </a:r>
            <a:r>
              <a:rPr lang="en-US" sz="2799">
                <a:solidFill>
                  <a:srgbClr val="1A1A1A"/>
                </a:solidFill>
                <a:latin typeface="Lato"/>
                <a:ea typeface="Lato"/>
                <a:cs typeface="Lato"/>
                <a:sym typeface="Lato"/>
              </a:rPr>
              <a:t> Cassava leaf disease datasets are typically imbalanced, with certain diseases underrepresented.</a:t>
            </a:r>
          </a:p>
          <a:p>
            <a:pPr algn="l">
              <a:lnSpc>
                <a:spcPts val="3863"/>
              </a:lnSpc>
            </a:pPr>
          </a:p>
          <a:p>
            <a:pPr algn="l" marL="604519" indent="-302260" lvl="1">
              <a:lnSpc>
                <a:spcPts val="3863"/>
              </a:lnSpc>
              <a:buFont typeface="Arial"/>
              <a:buChar char="•"/>
            </a:pPr>
            <a:r>
              <a:rPr lang="en-US" b="true" sz="2799">
                <a:solidFill>
                  <a:srgbClr val="1A1A1A"/>
                </a:solidFill>
                <a:latin typeface="Lato Bold"/>
                <a:ea typeface="Lato Bold"/>
                <a:cs typeface="Lato Bold"/>
                <a:sym typeface="Lato Bold"/>
              </a:rPr>
              <a:t>Limited Real-Time Application:</a:t>
            </a:r>
            <a:r>
              <a:rPr lang="en-US" sz="2799">
                <a:solidFill>
                  <a:srgbClr val="1A1A1A"/>
                </a:solidFill>
                <a:latin typeface="Lato"/>
                <a:ea typeface="Lato"/>
                <a:cs typeface="Lato"/>
                <a:sym typeface="Lato"/>
              </a:rPr>
              <a:t> Many current detection methods are not optimized for real-time use, which is essential for prompt intervention and management of diseases in agricultural settings.</a:t>
            </a:r>
          </a:p>
          <a:p>
            <a:pPr algn="l" marL="955040" indent="-477520" lvl="1">
              <a:lnSpc>
                <a:spcPts val="3863"/>
              </a:lnSpc>
              <a:buFont typeface="Arial"/>
              <a:buChar char="•"/>
            </a:pPr>
            <a:r>
              <a:rPr lang="en-US" sz="2799">
                <a:solidFill>
                  <a:srgbClr val="1A1A1A"/>
                </a:solidFill>
                <a:latin typeface="Lato"/>
                <a:ea typeface="Lato"/>
                <a:cs typeface="Lato"/>
                <a:sym typeface="Lato"/>
              </a:rPr>
              <a:t>Preprocess the PlantVillage dataset by cleaning and augmenting images.</a:t>
            </a:r>
          </a:p>
          <a:p>
            <a:pPr algn="l" marL="955040" indent="-477520" lvl="1">
              <a:lnSpc>
                <a:spcPts val="3863"/>
              </a:lnSpc>
              <a:buFont typeface="Arial"/>
              <a:buChar char="•"/>
            </a:pPr>
            <a:r>
              <a:rPr lang="en-US" sz="2799">
                <a:solidFill>
                  <a:srgbClr val="1A1A1A"/>
                </a:solidFill>
                <a:latin typeface="Lato"/>
                <a:ea typeface="Lato"/>
                <a:cs typeface="Lato"/>
                <a:sym typeface="Lato"/>
              </a:rPr>
              <a:t>Implement and train CNN, AlexNet, and ResNet models, then compare their performance.</a:t>
            </a:r>
          </a:p>
          <a:p>
            <a:pPr algn="l" marL="955040" indent="-477520" lvl="1">
              <a:lnSpc>
                <a:spcPts val="3863"/>
              </a:lnSpc>
              <a:buFont typeface="Arial"/>
              <a:buChar char="•"/>
            </a:pPr>
            <a:r>
              <a:rPr lang="en-US" sz="2799">
                <a:solidFill>
                  <a:srgbClr val="1A1A1A"/>
                </a:solidFill>
                <a:latin typeface="Lato"/>
                <a:ea typeface="Lato"/>
                <a:cs typeface="Lato"/>
                <a:sym typeface="Lato"/>
              </a:rPr>
              <a:t>Evaluate model accuracy and select the best-performing architecture.</a:t>
            </a:r>
          </a:p>
          <a:p>
            <a:pPr algn="l" marL="955040" indent="-477520" lvl="1">
              <a:lnSpc>
                <a:spcPts val="386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562" y="937048"/>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4562" y="1129753"/>
            <a:ext cx="15194550" cy="906600"/>
          </a:xfrm>
          <a:prstGeom prst="rect">
            <a:avLst/>
          </a:prstGeom>
        </p:spPr>
        <p:txBody>
          <a:bodyPr anchor="t" rtlCol="false" tIns="0" lIns="0" bIns="0" rIns="0">
            <a:spAutoFit/>
          </a:bodyPr>
          <a:lstStyle/>
          <a:p>
            <a:pPr algn="l">
              <a:lnSpc>
                <a:spcPts val="5616"/>
              </a:lnSpc>
            </a:pPr>
            <a:r>
              <a:rPr lang="en-US" sz="4680" b="true">
                <a:solidFill>
                  <a:srgbClr val="1A1A1A"/>
                </a:solidFill>
                <a:latin typeface="Raleway Bold"/>
                <a:ea typeface="Raleway Bold"/>
                <a:cs typeface="Raleway Bold"/>
                <a:sym typeface="Raleway Bold"/>
              </a:rPr>
              <a:t>Proposed System</a:t>
            </a:r>
          </a:p>
        </p:txBody>
      </p:sp>
      <p:sp>
        <p:nvSpPr>
          <p:cNvPr name="TextBox 4" id="4"/>
          <p:cNvSpPr txBox="true"/>
          <p:nvPr/>
        </p:nvSpPr>
        <p:spPr>
          <a:xfrm rot="0">
            <a:off x="804562" y="2452475"/>
            <a:ext cx="15194550" cy="4613605"/>
          </a:xfrm>
          <a:prstGeom prst="rect">
            <a:avLst/>
          </a:prstGeom>
        </p:spPr>
        <p:txBody>
          <a:bodyPr anchor="t" rtlCol="false" tIns="0" lIns="0" bIns="0" rIns="0">
            <a:spAutoFit/>
          </a:bodyPr>
          <a:lstStyle/>
          <a:p>
            <a:pPr algn="l" marL="954785" indent="-477393" lvl="1">
              <a:lnSpc>
                <a:spcPts val="4082"/>
              </a:lnSpc>
              <a:buFont typeface="Arial"/>
              <a:buChar char="•"/>
            </a:pPr>
            <a:r>
              <a:rPr lang="en-US" b="true" sz="2799">
                <a:solidFill>
                  <a:srgbClr val="1A1A1A"/>
                </a:solidFill>
                <a:latin typeface="Lato Bold"/>
                <a:ea typeface="Lato Bold"/>
                <a:cs typeface="Lato Bold"/>
                <a:sym typeface="Lato Bold"/>
              </a:rPr>
              <a:t>Accurate Detection:</a:t>
            </a:r>
            <a:r>
              <a:rPr lang="en-US" sz="2799">
                <a:solidFill>
                  <a:srgbClr val="1A1A1A"/>
                </a:solidFill>
                <a:latin typeface="Lato"/>
                <a:ea typeface="Lato"/>
                <a:cs typeface="Lato"/>
                <a:sym typeface="Lato"/>
              </a:rPr>
              <a:t> The deep learning model accurately identifies various cassava leaf diseases, enhancing diagnostic precision for improved crop health management.</a:t>
            </a:r>
          </a:p>
          <a:p>
            <a:pPr algn="l">
              <a:lnSpc>
                <a:spcPts val="4082"/>
              </a:lnSpc>
            </a:pPr>
          </a:p>
          <a:p>
            <a:pPr algn="l" marL="954785" indent="-477393" lvl="1">
              <a:lnSpc>
                <a:spcPts val="4082"/>
              </a:lnSpc>
              <a:buFont typeface="Arial"/>
              <a:buChar char="•"/>
            </a:pPr>
            <a:r>
              <a:rPr lang="en-US" b="true" sz="2799">
                <a:solidFill>
                  <a:srgbClr val="1A1A1A"/>
                </a:solidFill>
                <a:latin typeface="Lato Bold"/>
                <a:ea typeface="Lato Bold"/>
                <a:cs typeface="Lato Bold"/>
                <a:sym typeface="Lato Bold"/>
              </a:rPr>
              <a:t>Advanced Feature Extraction:</a:t>
            </a:r>
            <a:r>
              <a:rPr lang="en-US" sz="2799">
                <a:solidFill>
                  <a:srgbClr val="1A1A1A"/>
                </a:solidFill>
                <a:latin typeface="Lato"/>
                <a:ea typeface="Lato"/>
                <a:cs typeface="Lato"/>
                <a:sym typeface="Lato"/>
              </a:rPr>
              <a:t> Leverages transfer learning for improved feature extraction from cassava leaf images.</a:t>
            </a:r>
          </a:p>
          <a:p>
            <a:pPr algn="l">
              <a:lnSpc>
                <a:spcPts val="4082"/>
              </a:lnSpc>
            </a:pPr>
          </a:p>
          <a:p>
            <a:pPr algn="l" marL="954785" indent="-477393" lvl="1">
              <a:lnSpc>
                <a:spcPts val="4082"/>
              </a:lnSpc>
              <a:buFont typeface="Arial"/>
              <a:buChar char="•"/>
            </a:pPr>
            <a:r>
              <a:rPr lang="en-US" b="true" sz="2799">
                <a:solidFill>
                  <a:srgbClr val="1A1A1A"/>
                </a:solidFill>
                <a:latin typeface="Lato Bold"/>
                <a:ea typeface="Lato Bold"/>
                <a:cs typeface="Lato Bold"/>
                <a:sym typeface="Lato Bold"/>
              </a:rPr>
              <a:t>Real-Time Analysis: </a:t>
            </a:r>
            <a:r>
              <a:rPr lang="en-US" sz="2799">
                <a:solidFill>
                  <a:srgbClr val="1A1A1A"/>
                </a:solidFill>
                <a:latin typeface="Lato"/>
                <a:ea typeface="Lato"/>
                <a:cs typeface="Lato"/>
                <a:sym typeface="Lato"/>
              </a:rPr>
              <a:t>Farmers receive immediate feedback on uploaded images, allowing them to quickly identify the presence of diseases for timely intervention.</a:t>
            </a:r>
          </a:p>
          <a:p>
            <a:pPr algn="l">
              <a:lnSpc>
                <a:spcPts val="408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37048"/>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09650"/>
            <a:ext cx="15194550" cy="723900"/>
          </a:xfrm>
          <a:prstGeom prst="rect">
            <a:avLst/>
          </a:prstGeom>
        </p:spPr>
        <p:txBody>
          <a:bodyPr anchor="t" rtlCol="false" tIns="0" lIns="0" bIns="0" rIns="0">
            <a:spAutoFit/>
          </a:bodyPr>
          <a:lstStyle/>
          <a:p>
            <a:pPr algn="l">
              <a:lnSpc>
                <a:spcPts val="5616"/>
              </a:lnSpc>
            </a:pPr>
            <a:r>
              <a:rPr lang="en-US" sz="4680" b="true">
                <a:solidFill>
                  <a:srgbClr val="1A1A1A"/>
                </a:solidFill>
                <a:latin typeface="Raleway Bold"/>
                <a:ea typeface="Raleway Bold"/>
                <a:cs typeface="Raleway Bold"/>
                <a:sym typeface="Raleway Bold"/>
              </a:rPr>
              <a:t>Methodology</a:t>
            </a:r>
          </a:p>
        </p:txBody>
      </p:sp>
      <p:sp>
        <p:nvSpPr>
          <p:cNvPr name="TextBox 4" id="4"/>
          <p:cNvSpPr txBox="true"/>
          <p:nvPr/>
        </p:nvSpPr>
        <p:spPr>
          <a:xfrm rot="0">
            <a:off x="1028700" y="2310479"/>
            <a:ext cx="15194550" cy="4823765"/>
          </a:xfrm>
          <a:prstGeom prst="rect">
            <a:avLst/>
          </a:prstGeom>
        </p:spPr>
        <p:txBody>
          <a:bodyPr anchor="t" rtlCol="false" tIns="0" lIns="0" bIns="0" rIns="0">
            <a:spAutoFit/>
          </a:bodyPr>
          <a:lstStyle/>
          <a:p>
            <a:pPr algn="l" marL="604519" indent="-302260" lvl="1">
              <a:lnSpc>
                <a:spcPts val="3477"/>
              </a:lnSpc>
              <a:buFont typeface="Arial"/>
              <a:buChar char="•"/>
            </a:pPr>
            <a:r>
              <a:rPr lang="en-US" b="true" sz="2799">
                <a:solidFill>
                  <a:srgbClr val="1A1A1A"/>
                </a:solidFill>
                <a:latin typeface="Lato Bold"/>
                <a:ea typeface="Lato Bold"/>
                <a:cs typeface="Lato Bold"/>
                <a:sym typeface="Lato Bold"/>
              </a:rPr>
              <a:t>Dataset Selection: </a:t>
            </a:r>
            <a:r>
              <a:rPr lang="en-US" sz="2799">
                <a:solidFill>
                  <a:srgbClr val="1A1A1A"/>
                </a:solidFill>
                <a:latin typeface="Lato"/>
                <a:ea typeface="Lato"/>
                <a:cs typeface="Lato"/>
                <a:sym typeface="Lato"/>
              </a:rPr>
              <a:t>Used the Cassava-leaf-disease-classification dataset from Kaggle for training.</a:t>
            </a:r>
          </a:p>
          <a:p>
            <a:pPr algn="l">
              <a:lnSpc>
                <a:spcPts val="3477"/>
              </a:lnSpc>
            </a:pPr>
          </a:p>
          <a:p>
            <a:pPr algn="l" marL="604519" indent="-302260" lvl="1">
              <a:lnSpc>
                <a:spcPts val="3477"/>
              </a:lnSpc>
              <a:buFont typeface="Arial"/>
              <a:buChar char="•"/>
            </a:pPr>
            <a:r>
              <a:rPr lang="en-US" b="true" sz="2799">
                <a:solidFill>
                  <a:srgbClr val="1A1A1A"/>
                </a:solidFill>
                <a:latin typeface="Lato Bold"/>
                <a:ea typeface="Lato Bold"/>
                <a:cs typeface="Lato Bold"/>
                <a:sym typeface="Lato Bold"/>
              </a:rPr>
              <a:t>Model Selection</a:t>
            </a:r>
            <a:r>
              <a:rPr lang="en-US" sz="2799">
                <a:solidFill>
                  <a:srgbClr val="1A1A1A"/>
                </a:solidFill>
                <a:latin typeface="Lato"/>
                <a:ea typeface="Lato"/>
                <a:cs typeface="Lato"/>
                <a:sym typeface="Lato"/>
              </a:rPr>
              <a:t>: Used 3 models: ResNet50, EfficientNet, MobileNet.</a:t>
            </a:r>
          </a:p>
          <a:p>
            <a:pPr algn="l">
              <a:lnSpc>
                <a:spcPts val="3477"/>
              </a:lnSpc>
            </a:pPr>
          </a:p>
          <a:p>
            <a:pPr algn="l" marL="604519" indent="-302260" lvl="1">
              <a:lnSpc>
                <a:spcPts val="3477"/>
              </a:lnSpc>
              <a:buFont typeface="Arial"/>
              <a:buChar char="•"/>
            </a:pPr>
            <a:r>
              <a:rPr lang="en-US" b="true" sz="2799">
                <a:solidFill>
                  <a:srgbClr val="1A1A1A"/>
                </a:solidFill>
                <a:latin typeface="Lato Bold"/>
                <a:ea typeface="Lato Bold"/>
                <a:cs typeface="Lato Bold"/>
                <a:sym typeface="Lato Bold"/>
              </a:rPr>
              <a:t>Model Training</a:t>
            </a:r>
            <a:r>
              <a:rPr lang="en-US" sz="2799">
                <a:solidFill>
                  <a:srgbClr val="1A1A1A"/>
                </a:solidFill>
                <a:latin typeface="Lato"/>
                <a:ea typeface="Lato"/>
                <a:cs typeface="Lato"/>
                <a:sym typeface="Lato"/>
              </a:rPr>
              <a:t>: Trained the model using selected dataset, implemented early stoppage to avoid overfitting.</a:t>
            </a:r>
          </a:p>
          <a:p>
            <a:pPr algn="l">
              <a:lnSpc>
                <a:spcPts val="3477"/>
              </a:lnSpc>
            </a:pPr>
          </a:p>
          <a:p>
            <a:pPr algn="l" marL="604519" indent="-302260" lvl="1">
              <a:lnSpc>
                <a:spcPts val="3477"/>
              </a:lnSpc>
              <a:buFont typeface="Arial"/>
              <a:buChar char="•"/>
            </a:pPr>
            <a:r>
              <a:rPr lang="en-US" b="true" sz="2799">
                <a:solidFill>
                  <a:srgbClr val="1A1A1A"/>
                </a:solidFill>
                <a:latin typeface="Lato Bold"/>
                <a:ea typeface="Lato Bold"/>
                <a:cs typeface="Lato Bold"/>
                <a:sym typeface="Lato Bold"/>
              </a:rPr>
              <a:t>Evaluation:</a:t>
            </a:r>
            <a:r>
              <a:rPr lang="en-US" sz="2799">
                <a:solidFill>
                  <a:srgbClr val="1A1A1A"/>
                </a:solidFill>
                <a:latin typeface="Lato"/>
                <a:ea typeface="Lato"/>
                <a:cs typeface="Lato"/>
                <a:sym typeface="Lato"/>
              </a:rPr>
              <a:t> Evaluate the models using training and validation accuracy and loss to assess their performance during training.</a:t>
            </a:r>
          </a:p>
          <a:p>
            <a:pPr algn="l">
              <a:lnSpc>
                <a:spcPts val="3477"/>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215126"/>
            <a:ext cx="15194550" cy="723900"/>
          </a:xfrm>
          <a:prstGeom prst="rect">
            <a:avLst/>
          </a:prstGeom>
        </p:spPr>
        <p:txBody>
          <a:bodyPr anchor="t" rtlCol="false" tIns="0" lIns="0" bIns="0" rIns="0">
            <a:spAutoFit/>
          </a:bodyPr>
          <a:lstStyle/>
          <a:p>
            <a:pPr algn="l">
              <a:lnSpc>
                <a:spcPts val="5616"/>
              </a:lnSpc>
            </a:pPr>
            <a:r>
              <a:rPr lang="en-US" sz="4680" b="true">
                <a:solidFill>
                  <a:srgbClr val="1A1A1A"/>
                </a:solidFill>
                <a:latin typeface="Raleway Bold"/>
                <a:ea typeface="Raleway Bold"/>
                <a:cs typeface="Raleway Bold"/>
                <a:sym typeface="Raleway Bold"/>
              </a:rPr>
              <a:t>Methodology</a:t>
            </a:r>
          </a:p>
        </p:txBody>
      </p:sp>
      <p:sp>
        <p:nvSpPr>
          <p:cNvPr name="TextBox 4" id="4"/>
          <p:cNvSpPr txBox="true"/>
          <p:nvPr/>
        </p:nvSpPr>
        <p:spPr>
          <a:xfrm rot="0">
            <a:off x="1028700" y="2539057"/>
            <a:ext cx="15194550" cy="4823765"/>
          </a:xfrm>
          <a:prstGeom prst="rect">
            <a:avLst/>
          </a:prstGeom>
        </p:spPr>
        <p:txBody>
          <a:bodyPr anchor="t" rtlCol="false" tIns="0" lIns="0" bIns="0" rIns="0">
            <a:spAutoFit/>
          </a:bodyPr>
          <a:lstStyle/>
          <a:p>
            <a:pPr algn="l" marL="604519" indent="-302260" lvl="1">
              <a:lnSpc>
                <a:spcPts val="3477"/>
              </a:lnSpc>
              <a:buFont typeface="Arial"/>
              <a:buChar char="•"/>
            </a:pPr>
            <a:r>
              <a:rPr lang="en-US" b="true" sz="2799">
                <a:solidFill>
                  <a:srgbClr val="1A1A1A"/>
                </a:solidFill>
                <a:latin typeface="Lato Bold"/>
                <a:ea typeface="Lato Bold"/>
                <a:cs typeface="Lato Bold"/>
                <a:sym typeface="Lato Bold"/>
              </a:rPr>
              <a:t>Model Testing: </a:t>
            </a:r>
            <a:r>
              <a:rPr lang="en-US" sz="2799">
                <a:solidFill>
                  <a:srgbClr val="1A1A1A"/>
                </a:solidFill>
                <a:latin typeface="Lato"/>
                <a:ea typeface="Lato"/>
                <a:cs typeface="Lato"/>
                <a:sym typeface="Lato"/>
              </a:rPr>
              <a:t>Use a separate test set that was not seen during training or validation to test the final model’s performance.</a:t>
            </a:r>
          </a:p>
          <a:p>
            <a:pPr algn="l">
              <a:lnSpc>
                <a:spcPts val="3477"/>
              </a:lnSpc>
            </a:pPr>
          </a:p>
          <a:p>
            <a:pPr algn="l" marL="604519" indent="-302260" lvl="1">
              <a:lnSpc>
                <a:spcPts val="3477"/>
              </a:lnSpc>
              <a:buFont typeface="Arial"/>
              <a:buChar char="•"/>
            </a:pPr>
            <a:r>
              <a:rPr lang="en-US" b="true" sz="2799">
                <a:solidFill>
                  <a:srgbClr val="1A1A1A"/>
                </a:solidFill>
                <a:latin typeface="Lato Bold"/>
                <a:ea typeface="Lato Bold"/>
                <a:cs typeface="Lato Bold"/>
                <a:sym typeface="Lato Bold"/>
              </a:rPr>
              <a:t>Deployment:</a:t>
            </a:r>
            <a:r>
              <a:rPr lang="en-US" sz="2799">
                <a:solidFill>
                  <a:srgbClr val="1A1A1A"/>
                </a:solidFill>
                <a:latin typeface="Lato"/>
                <a:ea typeface="Lato"/>
                <a:cs typeface="Lato"/>
                <a:sym typeface="Lato"/>
              </a:rPr>
              <a:t> A Flask application was developed to deploy the chosen model, enabling users to upload cassava leaf images for disease classification.</a:t>
            </a:r>
          </a:p>
          <a:p>
            <a:pPr algn="l">
              <a:lnSpc>
                <a:spcPts val="3477"/>
              </a:lnSpc>
            </a:pPr>
          </a:p>
          <a:p>
            <a:pPr algn="l" marL="604519" indent="-302260" lvl="1">
              <a:lnSpc>
                <a:spcPts val="3477"/>
              </a:lnSpc>
              <a:buFont typeface="Arial"/>
              <a:buChar char="•"/>
            </a:pPr>
            <a:r>
              <a:rPr lang="en-US" b="true" sz="2799">
                <a:solidFill>
                  <a:srgbClr val="1A1A1A"/>
                </a:solidFill>
                <a:latin typeface="Lato Bold"/>
                <a:ea typeface="Lato Bold"/>
                <a:cs typeface="Lato Bold"/>
                <a:sym typeface="Lato Bold"/>
              </a:rPr>
              <a:t>Documentation:</a:t>
            </a:r>
            <a:r>
              <a:rPr lang="en-US" sz="2799">
                <a:solidFill>
                  <a:srgbClr val="1A1A1A"/>
                </a:solidFill>
                <a:latin typeface="Lato"/>
                <a:ea typeface="Lato"/>
                <a:cs typeface="Lato"/>
                <a:sym typeface="Lato"/>
              </a:rPr>
              <a:t> The project is documented with all the steps, including dataset selection, model architecture, training, evaluation, testing, and deployment.</a:t>
            </a:r>
          </a:p>
          <a:p>
            <a:pPr algn="l">
              <a:lnSpc>
                <a:spcPts val="3477"/>
              </a:lnSpc>
            </a:pPr>
          </a:p>
          <a:p>
            <a:pPr algn="l">
              <a:lnSpc>
                <a:spcPts val="3477"/>
              </a:lnSpc>
            </a:pPr>
          </a:p>
          <a:p>
            <a:pPr algn="l">
              <a:lnSpc>
                <a:spcPts val="347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4562" y="900677"/>
            <a:ext cx="1491526" cy="91652"/>
          </a:xfrm>
          <a:custGeom>
            <a:avLst/>
            <a:gdLst/>
            <a:ahLst/>
            <a:cxnLst/>
            <a:rect r="r" b="b" t="t" l="l"/>
            <a:pathLst>
              <a:path h="91652" w="1491526">
                <a:moveTo>
                  <a:pt x="0" y="0"/>
                </a:moveTo>
                <a:lnTo>
                  <a:pt x="1491526" y="0"/>
                </a:lnTo>
                <a:lnTo>
                  <a:pt x="1491526" y="91652"/>
                </a:lnTo>
                <a:lnTo>
                  <a:pt x="0" y="91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6187" y="3007829"/>
            <a:ext cx="3198032" cy="2398524"/>
          </a:xfrm>
          <a:custGeom>
            <a:avLst/>
            <a:gdLst/>
            <a:ahLst/>
            <a:cxnLst/>
            <a:rect r="r" b="b" t="t" l="l"/>
            <a:pathLst>
              <a:path h="2398524" w="3198032">
                <a:moveTo>
                  <a:pt x="0" y="0"/>
                </a:moveTo>
                <a:lnTo>
                  <a:pt x="3198032" y="0"/>
                </a:lnTo>
                <a:lnTo>
                  <a:pt x="3198032" y="2398524"/>
                </a:lnTo>
                <a:lnTo>
                  <a:pt x="0" y="2398524"/>
                </a:lnTo>
                <a:lnTo>
                  <a:pt x="0" y="0"/>
                </a:lnTo>
                <a:close/>
              </a:path>
            </a:pathLst>
          </a:custGeom>
          <a:blipFill>
            <a:blip r:embed="rId4"/>
            <a:stretch>
              <a:fillRect l="0" t="0" r="0" b="0"/>
            </a:stretch>
          </a:blipFill>
        </p:spPr>
      </p:sp>
      <p:sp>
        <p:nvSpPr>
          <p:cNvPr name="Freeform 4" id="4"/>
          <p:cNvSpPr/>
          <p:nvPr/>
        </p:nvSpPr>
        <p:spPr>
          <a:xfrm flipH="false" flipV="false" rot="0">
            <a:off x="7300870" y="2977864"/>
            <a:ext cx="3237984" cy="2428488"/>
          </a:xfrm>
          <a:custGeom>
            <a:avLst/>
            <a:gdLst/>
            <a:ahLst/>
            <a:cxnLst/>
            <a:rect r="r" b="b" t="t" l="l"/>
            <a:pathLst>
              <a:path h="2428488" w="3237984">
                <a:moveTo>
                  <a:pt x="0" y="0"/>
                </a:moveTo>
                <a:lnTo>
                  <a:pt x="3237984" y="0"/>
                </a:lnTo>
                <a:lnTo>
                  <a:pt x="3237984" y="2428489"/>
                </a:lnTo>
                <a:lnTo>
                  <a:pt x="0" y="2428489"/>
                </a:lnTo>
                <a:lnTo>
                  <a:pt x="0" y="0"/>
                </a:lnTo>
                <a:close/>
              </a:path>
            </a:pathLst>
          </a:custGeom>
          <a:blipFill>
            <a:blip r:embed="rId5"/>
            <a:stretch>
              <a:fillRect l="0" t="0" r="0" b="0"/>
            </a:stretch>
          </a:blipFill>
        </p:spPr>
      </p:sp>
      <p:sp>
        <p:nvSpPr>
          <p:cNvPr name="Freeform 5" id="5"/>
          <p:cNvSpPr/>
          <p:nvPr/>
        </p:nvSpPr>
        <p:spPr>
          <a:xfrm flipH="false" flipV="false" rot="0">
            <a:off x="13320154" y="3007829"/>
            <a:ext cx="3218008" cy="2413506"/>
          </a:xfrm>
          <a:custGeom>
            <a:avLst/>
            <a:gdLst/>
            <a:ahLst/>
            <a:cxnLst/>
            <a:rect r="r" b="b" t="t" l="l"/>
            <a:pathLst>
              <a:path h="2413506" w="3218008">
                <a:moveTo>
                  <a:pt x="0" y="0"/>
                </a:moveTo>
                <a:lnTo>
                  <a:pt x="3218008" y="0"/>
                </a:lnTo>
                <a:lnTo>
                  <a:pt x="3218008" y="2413506"/>
                </a:lnTo>
                <a:lnTo>
                  <a:pt x="0" y="2413506"/>
                </a:lnTo>
                <a:lnTo>
                  <a:pt x="0" y="0"/>
                </a:lnTo>
                <a:close/>
              </a:path>
            </a:pathLst>
          </a:custGeom>
          <a:blipFill>
            <a:blip r:embed="rId6"/>
            <a:stretch>
              <a:fillRect l="0" t="0" r="0" b="0"/>
            </a:stretch>
          </a:blipFill>
        </p:spPr>
      </p:sp>
      <p:sp>
        <p:nvSpPr>
          <p:cNvPr name="Freeform 6" id="6"/>
          <p:cNvSpPr/>
          <p:nvPr/>
        </p:nvSpPr>
        <p:spPr>
          <a:xfrm flipH="false" flipV="false" rot="0">
            <a:off x="3720530" y="6611265"/>
            <a:ext cx="3529380" cy="2647035"/>
          </a:xfrm>
          <a:custGeom>
            <a:avLst/>
            <a:gdLst/>
            <a:ahLst/>
            <a:cxnLst/>
            <a:rect r="r" b="b" t="t" l="l"/>
            <a:pathLst>
              <a:path h="2647035" w="3529380">
                <a:moveTo>
                  <a:pt x="0" y="0"/>
                </a:moveTo>
                <a:lnTo>
                  <a:pt x="3529380" y="0"/>
                </a:lnTo>
                <a:lnTo>
                  <a:pt x="3529380" y="2647035"/>
                </a:lnTo>
                <a:lnTo>
                  <a:pt x="0" y="2647035"/>
                </a:lnTo>
                <a:lnTo>
                  <a:pt x="0" y="0"/>
                </a:lnTo>
                <a:close/>
              </a:path>
            </a:pathLst>
          </a:custGeom>
          <a:blipFill>
            <a:blip r:embed="rId7"/>
            <a:stretch>
              <a:fillRect l="0" t="0" r="0" b="0"/>
            </a:stretch>
          </a:blipFill>
        </p:spPr>
      </p:sp>
      <p:sp>
        <p:nvSpPr>
          <p:cNvPr name="Freeform 7" id="7"/>
          <p:cNvSpPr/>
          <p:nvPr/>
        </p:nvSpPr>
        <p:spPr>
          <a:xfrm flipH="false" flipV="false" rot="0">
            <a:off x="10198818" y="6611265"/>
            <a:ext cx="3529380" cy="2647035"/>
          </a:xfrm>
          <a:custGeom>
            <a:avLst/>
            <a:gdLst/>
            <a:ahLst/>
            <a:cxnLst/>
            <a:rect r="r" b="b" t="t" l="l"/>
            <a:pathLst>
              <a:path h="2647035" w="3529380">
                <a:moveTo>
                  <a:pt x="0" y="0"/>
                </a:moveTo>
                <a:lnTo>
                  <a:pt x="3529380" y="0"/>
                </a:lnTo>
                <a:lnTo>
                  <a:pt x="3529380" y="2647035"/>
                </a:lnTo>
                <a:lnTo>
                  <a:pt x="0" y="2647035"/>
                </a:lnTo>
                <a:lnTo>
                  <a:pt x="0" y="0"/>
                </a:lnTo>
                <a:close/>
              </a:path>
            </a:pathLst>
          </a:custGeom>
          <a:blipFill>
            <a:blip r:embed="rId8"/>
            <a:stretch>
              <a:fillRect l="0" t="0" r="0" b="0"/>
            </a:stretch>
          </a:blipFill>
        </p:spPr>
      </p:sp>
      <p:sp>
        <p:nvSpPr>
          <p:cNvPr name="TextBox 8" id="8"/>
          <p:cNvSpPr txBox="true"/>
          <p:nvPr/>
        </p:nvSpPr>
        <p:spPr>
          <a:xfrm rot="0">
            <a:off x="804562" y="1215126"/>
            <a:ext cx="15193950" cy="906600"/>
          </a:xfrm>
          <a:prstGeom prst="rect">
            <a:avLst/>
          </a:prstGeom>
        </p:spPr>
        <p:txBody>
          <a:bodyPr anchor="t" rtlCol="false" tIns="0" lIns="0" bIns="0" rIns="0">
            <a:spAutoFit/>
          </a:bodyPr>
          <a:lstStyle/>
          <a:p>
            <a:pPr algn="l">
              <a:lnSpc>
                <a:spcPts val="5616"/>
              </a:lnSpc>
            </a:pPr>
            <a:r>
              <a:rPr lang="en-US" sz="4680" b="true">
                <a:solidFill>
                  <a:srgbClr val="1A1A1A"/>
                </a:solidFill>
                <a:latin typeface="Raleway Bold"/>
                <a:ea typeface="Raleway Bold"/>
                <a:cs typeface="Raleway Bold"/>
                <a:sym typeface="Raleway Bold"/>
              </a:rPr>
              <a:t>Dataset </a:t>
            </a:r>
          </a:p>
        </p:txBody>
      </p:sp>
      <p:sp>
        <p:nvSpPr>
          <p:cNvPr name="TextBox 9" id="9"/>
          <p:cNvSpPr txBox="true"/>
          <p:nvPr/>
        </p:nvSpPr>
        <p:spPr>
          <a:xfrm rot="0">
            <a:off x="804562" y="2270336"/>
            <a:ext cx="4680658" cy="476250"/>
          </a:xfrm>
          <a:prstGeom prst="rect">
            <a:avLst/>
          </a:prstGeom>
        </p:spPr>
        <p:txBody>
          <a:bodyPr anchor="t" rtlCol="false" tIns="0" lIns="0" bIns="0" rIns="0">
            <a:spAutoFit/>
          </a:bodyPr>
          <a:lstStyle/>
          <a:p>
            <a:pPr algn="l">
              <a:lnSpc>
                <a:spcPts val="3720"/>
              </a:lnSpc>
            </a:pPr>
            <a:r>
              <a:rPr lang="en-US" sz="3100" b="true">
                <a:solidFill>
                  <a:srgbClr val="00684E"/>
                </a:solidFill>
                <a:latin typeface="Raleway Bold"/>
                <a:ea typeface="Raleway Bold"/>
                <a:cs typeface="Raleway Bold"/>
                <a:sym typeface="Raleway Bold"/>
              </a:rPr>
              <a:t>Cassava Bacterial Blight</a:t>
            </a:r>
          </a:p>
        </p:txBody>
      </p:sp>
      <p:sp>
        <p:nvSpPr>
          <p:cNvPr name="TextBox 10" id="10"/>
          <p:cNvSpPr txBox="true"/>
          <p:nvPr/>
        </p:nvSpPr>
        <p:spPr>
          <a:xfrm rot="0">
            <a:off x="5876216" y="2270336"/>
            <a:ext cx="6087292" cy="476250"/>
          </a:xfrm>
          <a:prstGeom prst="rect">
            <a:avLst/>
          </a:prstGeom>
        </p:spPr>
        <p:txBody>
          <a:bodyPr anchor="t" rtlCol="false" tIns="0" lIns="0" bIns="0" rIns="0">
            <a:spAutoFit/>
          </a:bodyPr>
          <a:lstStyle/>
          <a:p>
            <a:pPr algn="ctr">
              <a:lnSpc>
                <a:spcPts val="3720"/>
              </a:lnSpc>
            </a:pPr>
            <a:r>
              <a:rPr lang="en-US" sz="3100" b="true">
                <a:solidFill>
                  <a:srgbClr val="00684E"/>
                </a:solidFill>
                <a:latin typeface="Raleway Bold"/>
                <a:ea typeface="Raleway Bold"/>
                <a:cs typeface="Raleway Bold"/>
                <a:sym typeface="Raleway Bold"/>
              </a:rPr>
              <a:t>Cassava Brown Streak Disease</a:t>
            </a:r>
          </a:p>
        </p:txBody>
      </p:sp>
      <p:sp>
        <p:nvSpPr>
          <p:cNvPr name="TextBox 11" id="11"/>
          <p:cNvSpPr txBox="true"/>
          <p:nvPr/>
        </p:nvSpPr>
        <p:spPr>
          <a:xfrm rot="0">
            <a:off x="11732750" y="2270336"/>
            <a:ext cx="6087292" cy="476250"/>
          </a:xfrm>
          <a:prstGeom prst="rect">
            <a:avLst/>
          </a:prstGeom>
        </p:spPr>
        <p:txBody>
          <a:bodyPr anchor="t" rtlCol="false" tIns="0" lIns="0" bIns="0" rIns="0">
            <a:spAutoFit/>
          </a:bodyPr>
          <a:lstStyle/>
          <a:p>
            <a:pPr algn="ctr">
              <a:lnSpc>
                <a:spcPts val="3720"/>
              </a:lnSpc>
            </a:pPr>
            <a:r>
              <a:rPr lang="en-US" sz="3100" b="true">
                <a:solidFill>
                  <a:srgbClr val="00684E"/>
                </a:solidFill>
                <a:latin typeface="Raleway Bold"/>
                <a:ea typeface="Raleway Bold"/>
                <a:cs typeface="Raleway Bold"/>
                <a:sym typeface="Raleway Bold"/>
              </a:rPr>
              <a:t>Cassava Green Mottle</a:t>
            </a:r>
          </a:p>
        </p:txBody>
      </p:sp>
      <p:sp>
        <p:nvSpPr>
          <p:cNvPr name="TextBox 12" id="12"/>
          <p:cNvSpPr txBox="true"/>
          <p:nvPr/>
        </p:nvSpPr>
        <p:spPr>
          <a:xfrm rot="0">
            <a:off x="3195851" y="5877840"/>
            <a:ext cx="4680658" cy="476250"/>
          </a:xfrm>
          <a:prstGeom prst="rect">
            <a:avLst/>
          </a:prstGeom>
        </p:spPr>
        <p:txBody>
          <a:bodyPr anchor="t" rtlCol="false" tIns="0" lIns="0" bIns="0" rIns="0">
            <a:spAutoFit/>
          </a:bodyPr>
          <a:lstStyle/>
          <a:p>
            <a:pPr algn="l">
              <a:lnSpc>
                <a:spcPts val="3720"/>
              </a:lnSpc>
            </a:pPr>
            <a:r>
              <a:rPr lang="en-US" sz="3100" b="true">
                <a:solidFill>
                  <a:srgbClr val="00684E"/>
                </a:solidFill>
                <a:latin typeface="Raleway Bold"/>
                <a:ea typeface="Raleway Bold"/>
                <a:cs typeface="Raleway Bold"/>
                <a:sym typeface="Raleway Bold"/>
              </a:rPr>
              <a:t>Cassava Mosaic Disease</a:t>
            </a:r>
          </a:p>
        </p:txBody>
      </p:sp>
      <p:sp>
        <p:nvSpPr>
          <p:cNvPr name="TextBox 13" id="13"/>
          <p:cNvSpPr txBox="true"/>
          <p:nvPr/>
        </p:nvSpPr>
        <p:spPr>
          <a:xfrm rot="0">
            <a:off x="9623179" y="5877840"/>
            <a:ext cx="4680658" cy="476250"/>
          </a:xfrm>
          <a:prstGeom prst="rect">
            <a:avLst/>
          </a:prstGeom>
        </p:spPr>
        <p:txBody>
          <a:bodyPr anchor="t" rtlCol="false" tIns="0" lIns="0" bIns="0" rIns="0">
            <a:spAutoFit/>
          </a:bodyPr>
          <a:lstStyle/>
          <a:p>
            <a:pPr algn="ctr">
              <a:lnSpc>
                <a:spcPts val="3720"/>
              </a:lnSpc>
            </a:pPr>
            <a:r>
              <a:rPr lang="en-US" sz="3100" b="true">
                <a:solidFill>
                  <a:srgbClr val="00684E"/>
                </a:solidFill>
                <a:latin typeface="Raleway Bold"/>
                <a:ea typeface="Raleway Bold"/>
                <a:cs typeface="Raleway Bold"/>
                <a:sym typeface="Raleway Bold"/>
              </a:rPr>
              <a:t>Healthy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DAGVu0GtN6g</dc:identifier>
  <dcterms:modified xsi:type="dcterms:W3CDTF">2011-08-01T06:04:30Z</dcterms:modified>
  <cp:revision>1</cp:revision>
  <dc:title>Presented By: Gijin T George TKM23MCA-2029</dc:title>
</cp:coreProperties>
</file>