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1" r:id="rId2"/>
    <p:sldId id="356" r:id="rId3"/>
    <p:sldId id="353" r:id="rId4"/>
    <p:sldId id="357" r:id="rId5"/>
    <p:sldId id="358" r:id="rId6"/>
    <p:sldId id="359" r:id="rId7"/>
    <p:sldId id="361" r:id="rId8"/>
    <p:sldId id="35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C05B-8147-4D16-3AB1-60F2427C6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E84A8-E919-8353-4F85-8ACF4CD0E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CE5F6-04EB-C665-BE03-9586B628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BEC7-E5F4-4E88-9485-B63868A6B472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D5BC-99A8-D22E-A46D-4886B4A0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B70F2-ABC3-2EF2-010A-DD0B69B4B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BA9D-68A2-4AEA-8949-E04B9606D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74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8EA6-2C18-8BBA-B8D1-9EA462306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0DA36-9FB8-C291-DF59-B3AF240DD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CC87E-CD4C-5315-09A0-55F8C4D6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BEC7-E5F4-4E88-9485-B63868A6B472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4ECCA-215D-BDC0-23C3-34F2CC2E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2902E-F5F4-272C-F8B7-8FCFA8AC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BA9D-68A2-4AEA-8949-E04B9606D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15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583C9-0A8F-6FD8-A641-1835A44A5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A9A9A-8B04-4898-6656-47EB921EE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886EB-970A-F7C4-922A-8FDB2944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BEC7-E5F4-4E88-9485-B63868A6B472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552D1-5597-95C6-6BA5-E19505745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7A95D-032A-9775-CFFA-E26D38F9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BA9D-68A2-4AEA-8949-E04B9606D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25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atum 3">
            <a:extLst>
              <a:ext uri="{FF2B5EF4-FFF2-40B4-BE49-F238E27FC236}">
                <a16:creationId xmlns:a16="http://schemas.microsoft.com/office/drawing/2014/main" id="{9F183073-10E5-1148-8165-AEA6349E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82776" y="512911"/>
            <a:ext cx="1852952" cy="216025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7921EB27-6C1B-D840-956D-529C87AC8247}" type="datetime1">
              <a:rPr lang="nl-NL" smtClean="0"/>
              <a:t>16-5-2025</a:t>
            </a:fld>
            <a:endParaRPr lang="en-GB"/>
          </a:p>
        </p:txBody>
      </p:sp>
      <p:sp>
        <p:nvSpPr>
          <p:cNvPr id="33" name="Tijdelijke aanduiding voor tekst 32">
            <a:extLst>
              <a:ext uri="{FF2B5EF4-FFF2-40B4-BE49-F238E27FC236}">
                <a16:creationId xmlns:a16="http://schemas.microsoft.com/office/drawing/2014/main" id="{509A3404-C322-574D-996D-93CFC22960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7283" y="5800329"/>
            <a:ext cx="5037435" cy="199729"/>
          </a:xfrm>
          <a:prstGeom prst="rect">
            <a:avLst/>
          </a:prstGeom>
        </p:spPr>
        <p:txBody>
          <a:bodyPr/>
          <a:lstStyle>
            <a:lvl1pPr algn="ctr">
              <a:defRPr sz="12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/>
              <a:t>Name </a:t>
            </a:r>
            <a:r>
              <a:rPr lang="nl-NL" err="1"/>
              <a:t>Lastname</a:t>
            </a:r>
            <a:endParaRPr lang="nl-NL"/>
          </a:p>
        </p:txBody>
      </p:sp>
      <p:sp>
        <p:nvSpPr>
          <p:cNvPr id="35" name="Tijdelijke aanduiding voor tekst 34">
            <a:extLst>
              <a:ext uri="{FF2B5EF4-FFF2-40B4-BE49-F238E27FC236}">
                <a16:creationId xmlns:a16="http://schemas.microsoft.com/office/drawing/2014/main" id="{D6F025CA-08AA-BB4D-A7AA-3CD26CC85F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77294" y="6017497"/>
            <a:ext cx="5037413" cy="270592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/>
              <a:t>Job </a:t>
            </a:r>
            <a:r>
              <a:rPr lang="nl-NL" err="1"/>
              <a:t>title</a:t>
            </a:r>
            <a:endParaRPr lang="nl-NL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D0FC209-A5EA-0147-8CC1-DEEC093C72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3189" y="1196750"/>
            <a:ext cx="11371678" cy="4603578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99" b="0" i="1">
                <a:latin typeface="Merriweather Light" pitchFamily="2" charset="77"/>
              </a:defRPr>
            </a:lvl1pPr>
          </a:lstStyle>
          <a:p>
            <a:r>
              <a:rPr lang="en-GB"/>
              <a:t>Place your attention-grabbing</a:t>
            </a:r>
            <a:br>
              <a:rPr lang="en-GB"/>
            </a:br>
            <a:r>
              <a:rPr lang="en-GB"/>
              <a:t>headline here</a:t>
            </a:r>
          </a:p>
        </p:txBody>
      </p:sp>
      <p:sp>
        <p:nvSpPr>
          <p:cNvPr id="16" name="Tijdelijke aanduiding voor tekst 30">
            <a:extLst>
              <a:ext uri="{FF2B5EF4-FFF2-40B4-BE49-F238E27FC236}">
                <a16:creationId xmlns:a16="http://schemas.microsoft.com/office/drawing/2014/main" id="{18DC5878-969C-0849-B41E-F7CAD75B0E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75189" y="501835"/>
            <a:ext cx="7006707" cy="227101"/>
          </a:xfrm>
          <a:prstGeom prst="rect">
            <a:avLst/>
          </a:prstGeom>
        </p:spPr>
        <p:txBody>
          <a:bodyPr/>
          <a:lstStyle>
            <a:lvl1pPr algn="ctr">
              <a:defRPr sz="1200" b="0" i="0" u="none" cap="all" spc="5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/>
              <a:t>Name sub-</a:t>
            </a:r>
            <a:r>
              <a:rPr lang="nl-NL" err="1"/>
              <a:t>sender</a:t>
            </a:r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180E945-E6FE-EB41-A1D6-8E833732EB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3239815" cy="127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44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68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10">
          <p15:clr>
            <a:srgbClr val="FBAE40"/>
          </p15:clr>
        </p15:guide>
        <p15:guide id="7" pos="6198">
          <p15:clr>
            <a:srgbClr val="FBAE40"/>
          </p15:clr>
        </p15:guide>
        <p15:guide id="8" pos="6288">
          <p15:clr>
            <a:srgbClr val="FBAE40"/>
          </p15:clr>
        </p15:guide>
        <p15:guide id="9" pos="4997">
          <p15:clr>
            <a:srgbClr val="FBAE40"/>
          </p15:clr>
        </p15:guide>
        <p15:guide id="10" pos="3863">
          <p15:clr>
            <a:srgbClr val="FBAE40"/>
          </p15:clr>
        </p15:guide>
        <p15:guide id="11" pos="3772">
          <p15:clr>
            <a:srgbClr val="FBAE40"/>
          </p15:clr>
        </p15:guide>
        <p15:guide id="12" pos="2661">
          <p15:clr>
            <a:srgbClr val="FBAE40"/>
          </p15:clr>
        </p15:guide>
        <p15:guide id="13" pos="2570">
          <p15:clr>
            <a:srgbClr val="FBAE40"/>
          </p15:clr>
        </p15:guide>
        <p15:guide id="14" pos="1460">
          <p15:clr>
            <a:srgbClr val="FBAE40"/>
          </p15:clr>
        </p15:guide>
        <p15:guide id="15" pos="1346">
          <p15:clr>
            <a:srgbClr val="FBAE40"/>
          </p15:clr>
        </p15:guide>
        <p15:guide id="16" orient="horz" pos="754">
          <p15:clr>
            <a:srgbClr val="FBAE40"/>
          </p15:clr>
        </p15:guide>
        <p15:guide id="17" orient="horz" pos="211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3031-2ABC-FDBB-5C8F-7854920F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B78A5-8431-5D5B-7E63-914890745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FCDFF-9AAA-5F0F-74DA-BBECEA79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BEC7-E5F4-4E88-9485-B63868A6B472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C1BFC-12F3-B342-7538-A00C1C9A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5E65-344B-E6B2-C69A-B9CD8EA8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BA9D-68A2-4AEA-8949-E04B9606D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3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82DE-5FCC-9497-26DB-BB4206D12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6CFC9-F9B6-CADB-3A09-069EC90FB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4ED0C-9294-6ACF-1331-23146DE8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BEC7-E5F4-4E88-9485-B63868A6B472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C955B-3B92-DAB3-A700-4CE032E8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CE7D9-77A5-F8BB-6EFC-A93F04BB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BA9D-68A2-4AEA-8949-E04B9606D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51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3D89-05EE-94FE-5C8D-F9B393D9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13097-DCC5-6B60-495D-5A4838EE5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FF1E5-37BA-EC06-DC37-696B80097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15FC9-2789-2574-A092-D7304390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BEC7-E5F4-4E88-9485-B63868A6B472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14EB7-F4B0-8BE3-F972-9BA996F2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A376F-2B07-4A22-F72D-9FBE9BEE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BA9D-68A2-4AEA-8949-E04B9606D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15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B4F6-9F82-E6D3-7A16-F6A14E08D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D10E4-C01F-A195-D0ED-0D8BE5D81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9F97F-36A8-8895-8163-463F50255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BD570-E95B-2E91-3D16-D95EAC970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C327F-63BB-E8AA-CB7C-E15244821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4346C8-E4A7-C875-E46D-5DDC24E1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BEC7-E5F4-4E88-9485-B63868A6B472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9CD388-CE23-182E-8C6E-F3AB5EBAC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9BD6C-E142-FC24-18A7-06C22470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BA9D-68A2-4AEA-8949-E04B9606D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25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15C7-39C2-EEF3-2617-49C75E78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3BF78-3417-5FC5-0BD7-F6504134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BEC7-E5F4-4E88-9485-B63868A6B472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D439C-DA97-77B1-503E-F7C28E4D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42977B-664C-FCB9-6C6D-B48EA9972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BA9D-68A2-4AEA-8949-E04B9606D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47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685CD0-C2C9-D694-EEE1-F8526203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BEC7-E5F4-4E88-9485-B63868A6B472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D13D4-EE40-245D-3E03-D6BBE5BF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B983F-1883-DB2F-E7CE-D77D300B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BA9D-68A2-4AEA-8949-E04B9606D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50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0FA3-5463-3DF1-C5FD-E333BCBF2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60C8-857E-B292-1422-9C80DC99F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55A3D-02DB-2DC4-341D-92BE40610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9EFD6-B35E-5101-2D32-F18AA560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BEC7-E5F4-4E88-9485-B63868A6B472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FE5AA-61BB-1261-FFDA-50176276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6D52A-D6EE-FADC-770C-DFEBE059D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BA9D-68A2-4AEA-8949-E04B9606D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70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8BBE-E5B1-AB21-E0D2-3624C3CD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6320F-9402-7A88-794D-91E07DAA8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840F7-E8A4-1FC3-94AC-D50F7AD01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20781-89BA-0895-1D57-2F5C0BDA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BEC7-E5F4-4E88-9485-B63868A6B472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BDBD6-4F39-52BB-7C00-732B1F71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E3A9A-A8BA-13FD-C3AB-5F9A5C55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BA9D-68A2-4AEA-8949-E04B9606D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79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09AA3-4DFB-1AAA-8D98-B245C862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DB710-FA5F-D23D-56CF-6005BF463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A57C5-2E05-2379-6A9B-901A23274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9BEC7-E5F4-4E88-9485-B63868A6B472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F7B5C-0E1F-23F4-BD26-BCD7B59DC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F3C28-4CAB-B261-5016-E235E4E95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1BA9D-68A2-4AEA-8949-E04B9606D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60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B88AD-BFEA-DA79-DE7D-8239AA076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BEA609-467F-3DEA-3ACA-A3E07C54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EB27-6C1B-D840-956D-529C87AC8247}" type="datetime1">
              <a:rPr lang="en-GB" noProof="0" smtClean="0"/>
              <a:t>16/05/2025</a:t>
            </a:fld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FD4B18-C9A9-F3DD-5D8D-F304D226F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189" y="1197332"/>
            <a:ext cx="11371678" cy="741924"/>
          </a:xfrm>
        </p:spPr>
        <p:txBody>
          <a:bodyPr/>
          <a:lstStyle/>
          <a:p>
            <a:r>
              <a:rPr lang="en-GB" noProof="0" dirty="0"/>
              <a:t>Inverse problems project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8B589E-FBAB-BD27-67CB-E2B8EE791B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GB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E489C7-4EB9-8BB1-AC9E-39D2318A40F1}"/>
              </a:ext>
            </a:extLst>
          </p:cNvPr>
          <p:cNvSpPr txBox="1"/>
          <p:nvPr/>
        </p:nvSpPr>
        <p:spPr>
          <a:xfrm>
            <a:off x="639461" y="2407652"/>
            <a:ext cx="11196267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noProof="0" dirty="0">
                <a:latin typeface="+mj-lt"/>
              </a:rPr>
              <a:t>Today:</a:t>
            </a:r>
          </a:p>
          <a:p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Possible metrics for comparison.</a:t>
            </a:r>
          </a:p>
          <a:p>
            <a:r>
              <a:rPr lang="en-GB" dirty="0">
                <a:latin typeface="+mj-lt"/>
              </a:rPr>
              <a:t> </a:t>
            </a:r>
            <a:endParaRPr lang="en-GB" noProof="0" dirty="0">
              <a:latin typeface="+mj-lt"/>
            </a:endParaRPr>
          </a:p>
          <a:p>
            <a:endParaRPr lang="en-GB" noProof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451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D3B66-252A-965D-282C-1338EC92D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BC3FA7-A327-DA94-F360-962C83DF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EB27-6C1B-D840-956D-529C87AC8247}" type="datetime1">
              <a:rPr lang="en-GB" noProof="0" smtClean="0"/>
              <a:t>16/05/2025</a:t>
            </a:fld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147637-61E9-1E3B-01D8-38497DDAA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189" y="1197332"/>
            <a:ext cx="11371678" cy="741924"/>
          </a:xfrm>
        </p:spPr>
        <p:txBody>
          <a:bodyPr/>
          <a:lstStyle/>
          <a:p>
            <a:r>
              <a:rPr lang="en-GB" noProof="0" dirty="0"/>
              <a:t>Problem 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92ED98-F42D-E4B6-10DE-E2EF45C139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GB" noProof="0" dirty="0"/>
          </a:p>
        </p:txBody>
      </p:sp>
      <p:sp>
        <p:nvSpPr>
          <p:cNvPr id="8" name="AutoShape 2" descr="Generated image">
            <a:extLst>
              <a:ext uri="{FF2B5EF4-FFF2-40B4-BE49-F238E27FC236}">
                <a16:creationId xmlns:a16="http://schemas.microsoft.com/office/drawing/2014/main" id="{2F0568DE-5222-9A03-A0AF-E426311EE1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537012" cy="253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27349B-93BC-03A1-4A05-279BE77CA4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044" t="19562" r="36177" b="33652"/>
          <a:stretch/>
        </p:blipFill>
        <p:spPr>
          <a:xfrm>
            <a:off x="7364506" y="2136480"/>
            <a:ext cx="4065494" cy="412581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BFD309E-B8FF-5599-59D4-2457DCA9ABF3}"/>
              </a:ext>
            </a:extLst>
          </p:cNvPr>
          <p:cNvSpPr/>
          <p:nvPr/>
        </p:nvSpPr>
        <p:spPr>
          <a:xfrm>
            <a:off x="8767483" y="4114800"/>
            <a:ext cx="1367694" cy="923365"/>
          </a:xfrm>
          <a:prstGeom prst="rect">
            <a:avLst/>
          </a:prstGeom>
          <a:solidFill>
            <a:srgbClr val="F1EE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4636A989-95CE-D63D-50E1-F0DF8B48B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86582" y="3276600"/>
            <a:ext cx="421341" cy="4213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7DBB1B-8020-F8CE-F8C4-142996E33E87}"/>
              </a:ext>
            </a:extLst>
          </p:cNvPr>
          <p:cNvSpPr txBox="1"/>
          <p:nvPr/>
        </p:nvSpPr>
        <p:spPr>
          <a:xfrm>
            <a:off x="491280" y="2474745"/>
            <a:ext cx="64917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🏥 </a:t>
            </a:r>
            <a:r>
              <a:rPr kumimoji="0" lang="en-GB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differences in CT image reconstruction</a:t>
            </a:r>
            <a:r>
              <a:rPr kumimoji="0" lang="en-GB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Compare how different reconstruction algorithms (e.g. </a:t>
            </a:r>
            <a:r>
              <a:rPr kumimoji="0" lang="en-GB" sz="180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iDose</a:t>
            </a:r>
            <a:r>
              <a:rPr kumimoji="0" lang="en-GB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vs IMR vs FBP) affect the final medical images from the same sinogram data. Investigate the effect of noise on both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🔁 </a:t>
            </a:r>
            <a:r>
              <a:rPr kumimoji="0" lang="en-GB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Investigate </a:t>
            </a:r>
            <a:r>
              <a:rPr lang="en-GB" b="1" dirty="0">
                <a:latin typeface="Arial" panose="020B0604020202020204" pitchFamily="34" charset="0"/>
              </a:rPr>
              <a:t>harmonisation</a:t>
            </a:r>
            <a:r>
              <a:rPr kumimoji="0" lang="en-GB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 methods to </a:t>
            </a:r>
            <a:r>
              <a:rPr kumimoji="0" lang="en-GB" sz="1800" b="0" i="1" u="sng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harmonise</a:t>
            </a:r>
            <a:r>
              <a:rPr kumimoji="0" lang="en-GB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images reconstructed by different algorithms so that they can be meaningfully shared and interpreted across hospitals.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🔎 </a:t>
            </a:r>
            <a:r>
              <a:rPr kumimoji="0" lang="en-GB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Investigate transformation</a:t>
            </a:r>
            <a:r>
              <a:rPr kumimoji="0" lang="en-GB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Explore whether images from one reconstruction method (e.g. </a:t>
            </a:r>
            <a:r>
              <a:rPr kumimoji="0" lang="en-GB" sz="180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iDose</a:t>
            </a:r>
            <a:r>
              <a:rPr kumimoji="0" lang="en-GB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can be transformed to resemble another (e.g. IMR).</a:t>
            </a:r>
            <a:endParaRPr lang="en-GB" noProof="0" dirty="0"/>
          </a:p>
        </p:txBody>
      </p:sp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228BF23B-DDD4-8B3F-9B07-6701C77EB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0555" y="3778045"/>
            <a:ext cx="421341" cy="42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5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BD7D6-D954-855B-F49F-5A3DA42C8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38354-A31A-37DC-FD4C-6BF5B77B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EB27-6C1B-D840-956D-529C87AC8247}" type="datetime1">
              <a:rPr lang="en-GB" noProof="0" smtClean="0"/>
              <a:t>16/05/2025</a:t>
            </a:fld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04F7CB-1A40-CA12-6BBC-84A660E26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189" y="1197332"/>
            <a:ext cx="11371678" cy="741924"/>
          </a:xfrm>
        </p:spPr>
        <p:txBody>
          <a:bodyPr/>
          <a:lstStyle/>
          <a:p>
            <a:r>
              <a:rPr lang="en-GB" noProof="0" dirty="0"/>
              <a:t>Sinogram -&gt; image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7D6A3E-02DE-96F4-37F9-629880F2FB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GB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537F76-43B8-B8EC-A3FE-DD8FC4A06648}"/>
              </a:ext>
            </a:extLst>
          </p:cNvPr>
          <p:cNvSpPr txBox="1"/>
          <p:nvPr/>
        </p:nvSpPr>
        <p:spPr>
          <a:xfrm>
            <a:off x="497866" y="2217454"/>
            <a:ext cx="11196267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noProof="0" dirty="0">
                <a:latin typeface="+mj-lt"/>
              </a:rPr>
              <a:t>Filter Back projection (FBP) </a:t>
            </a:r>
            <a:r>
              <a:rPr lang="en-GB" noProof="0" dirty="0">
                <a:latin typeface="+mj-lt"/>
                <a:sym typeface="Wingdings" panose="05000000000000000000" pitchFamily="2" charset="2"/>
              </a:rPr>
              <a:t> not stable because of  noise.</a:t>
            </a:r>
          </a:p>
          <a:p>
            <a:pPr marL="342900" indent="-342900">
              <a:buFont typeface="+mj-lt"/>
              <a:buAutoNum type="arabicPeriod"/>
            </a:pPr>
            <a:endParaRPr lang="en-GB" noProof="0" dirty="0">
              <a:latin typeface="+mj-lt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b="1" noProof="0" dirty="0">
                <a:latin typeface="+mj-lt"/>
                <a:sym typeface="Wingdings" panose="05000000000000000000" pitchFamily="2" charset="2"/>
              </a:rPr>
              <a:t>Iterative method: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b="1" noProof="0" dirty="0" err="1">
                <a:latin typeface="+mj-lt"/>
                <a:sym typeface="Wingdings" panose="05000000000000000000" pitchFamily="2" charset="2"/>
              </a:rPr>
              <a:t>iDose</a:t>
            </a:r>
            <a:r>
              <a:rPr lang="en-GB" b="1" noProof="0" dirty="0">
                <a:latin typeface="+mj-lt"/>
                <a:sym typeface="Wingdings" panose="05000000000000000000" pitchFamily="2" charset="2"/>
              </a:rPr>
              <a:t> &amp; IMR</a:t>
            </a:r>
          </a:p>
          <a:p>
            <a:r>
              <a:rPr lang="en-GB" noProof="0" dirty="0">
                <a:latin typeface="+mj-lt"/>
                <a:sym typeface="Wingdings" panose="05000000000000000000" pitchFamily="2" charset="2"/>
              </a:rPr>
              <a:t>min_ x L(x) = min _ x   1/2 || Ax –y || ^2 + R(x)</a:t>
            </a:r>
          </a:p>
          <a:p>
            <a:endParaRPr lang="en-GB" noProof="0" dirty="0">
              <a:latin typeface="+mj-lt"/>
              <a:sym typeface="Wingdings" panose="05000000000000000000" pitchFamily="2" charset="2"/>
            </a:endParaRPr>
          </a:p>
          <a:p>
            <a:r>
              <a:rPr lang="en-GB" noProof="0" dirty="0">
                <a:latin typeface="+mj-lt"/>
                <a:sym typeface="Wingdings" panose="05000000000000000000" pitchFamily="2" charset="2"/>
              </a:rPr>
              <a:t>d L(x)/ dx =   A^(*T) (A x – y)  + R’(x)</a:t>
            </a:r>
            <a:endParaRPr lang="en-GB" noProof="0" dirty="0">
              <a:latin typeface="+mj-lt"/>
            </a:endParaRPr>
          </a:p>
          <a:p>
            <a:endParaRPr lang="en-GB" noProof="0" dirty="0">
              <a:latin typeface="+mj-lt"/>
            </a:endParaRPr>
          </a:p>
          <a:p>
            <a:r>
              <a:rPr lang="en-GB" noProof="0" dirty="0">
                <a:latin typeface="+mj-lt"/>
              </a:rPr>
              <a:t>A: radon </a:t>
            </a:r>
            <a:r>
              <a:rPr lang="en-GB" noProof="0" dirty="0" err="1">
                <a:latin typeface="+mj-lt"/>
              </a:rPr>
              <a:t>transfrom</a:t>
            </a:r>
            <a:endParaRPr lang="en-GB" noProof="0" dirty="0">
              <a:latin typeface="+mj-lt"/>
            </a:endParaRPr>
          </a:p>
          <a:p>
            <a:r>
              <a:rPr lang="en-GB" noProof="0" dirty="0">
                <a:latin typeface="+mj-lt"/>
              </a:rPr>
              <a:t>x: sinogram</a:t>
            </a:r>
          </a:p>
          <a:p>
            <a:r>
              <a:rPr lang="en-GB" noProof="0" dirty="0">
                <a:latin typeface="+mj-lt"/>
              </a:rPr>
              <a:t>y: sinogram</a:t>
            </a:r>
          </a:p>
          <a:p>
            <a:endParaRPr lang="en-GB" noProof="0" dirty="0">
              <a:latin typeface="+mj-lt"/>
            </a:endParaRPr>
          </a:p>
          <a:p>
            <a:endParaRPr lang="en-GB" noProof="0" dirty="0">
              <a:latin typeface="+mj-lt"/>
            </a:endParaRPr>
          </a:p>
          <a:p>
            <a:r>
              <a:rPr lang="en-GB" b="1" noProof="0" dirty="0">
                <a:latin typeface="+mj-lt"/>
              </a:rPr>
              <a:t>Q: </a:t>
            </a:r>
            <a:r>
              <a:rPr lang="en-GB" noProof="0" dirty="0">
                <a:latin typeface="+mj-lt"/>
              </a:rPr>
              <a:t>Is A^*t </a:t>
            </a:r>
            <a:r>
              <a:rPr lang="en-GB" noProof="0" dirty="0" err="1">
                <a:latin typeface="+mj-lt"/>
              </a:rPr>
              <a:t>gelijk</a:t>
            </a:r>
            <a:r>
              <a:rPr lang="en-GB" noProof="0" dirty="0">
                <a:latin typeface="+mj-lt"/>
              </a:rPr>
              <a:t> </a:t>
            </a:r>
            <a:r>
              <a:rPr lang="en-GB" noProof="0" dirty="0" err="1">
                <a:latin typeface="+mj-lt"/>
              </a:rPr>
              <a:t>aan</a:t>
            </a:r>
            <a:r>
              <a:rPr lang="en-GB" noProof="0" dirty="0">
                <a:latin typeface="+mj-lt"/>
              </a:rPr>
              <a:t> </a:t>
            </a:r>
            <a:r>
              <a:rPr lang="en-GB" noProof="0" dirty="0" err="1">
                <a:latin typeface="+mj-lt"/>
              </a:rPr>
              <a:t>iradon</a:t>
            </a:r>
            <a:r>
              <a:rPr lang="en-GB" noProof="0" dirty="0">
                <a:latin typeface="+mj-lt"/>
              </a:rPr>
              <a:t> </a:t>
            </a:r>
            <a:r>
              <a:rPr lang="en-GB" noProof="0" dirty="0" err="1">
                <a:latin typeface="+mj-lt"/>
              </a:rPr>
              <a:t>zonder</a:t>
            </a:r>
            <a:r>
              <a:rPr lang="en-GB" noProof="0" dirty="0">
                <a:latin typeface="+mj-lt"/>
              </a:rPr>
              <a:t> filter?</a:t>
            </a:r>
          </a:p>
          <a:p>
            <a:endParaRPr lang="en-GB" b="1" noProof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287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BE89F-02BE-005F-1DE6-2D5DF1442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181B70-D553-F13F-C686-B2C2AE182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EB27-6C1B-D840-956D-529C87AC8247}" type="datetime1">
              <a:rPr lang="en-GB" noProof="0" smtClean="0"/>
              <a:t>16/05/2025</a:t>
            </a:fld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2E2396-679B-E69B-07F6-DD4F36E69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506" y="826370"/>
            <a:ext cx="11371678" cy="741924"/>
          </a:xfrm>
        </p:spPr>
        <p:txBody>
          <a:bodyPr/>
          <a:lstStyle/>
          <a:p>
            <a:r>
              <a:rPr lang="en-GB" noProof="0" dirty="0"/>
              <a:t>Initial results using FBP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954ED8-11D3-7980-84B8-2822055B87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GB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42D8F3-67F9-F170-537F-22BEA91F1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447" y="2132494"/>
            <a:ext cx="8920354" cy="43114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CC8EDB-69D3-9F26-D530-622AB141098A}"/>
              </a:ext>
            </a:extLst>
          </p:cNvPr>
          <p:cNvSpPr txBox="1"/>
          <p:nvPr/>
        </p:nvSpPr>
        <p:spPr>
          <a:xfrm>
            <a:off x="259182" y="2311187"/>
            <a:ext cx="10650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FBP:</a:t>
            </a:r>
          </a:p>
          <a:p>
            <a:r>
              <a:rPr lang="en-GB" dirty="0"/>
              <a:t># theta = 180</a:t>
            </a:r>
          </a:p>
          <a:p>
            <a:r>
              <a:rPr lang="en-GB" dirty="0"/>
              <a:t>Filter: ‘ramp’</a:t>
            </a:r>
          </a:p>
        </p:txBody>
      </p:sp>
    </p:spTree>
    <p:extLst>
      <p:ext uri="{BB962C8B-B14F-4D97-AF65-F5344CB8AC3E}">
        <p14:creationId xmlns:p14="http://schemas.microsoft.com/office/powerpoint/2010/main" val="37950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36732-1D74-0B18-9E12-76471015B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B14E1-B33C-9CF2-C4AB-B0BF1790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EB27-6C1B-D840-956D-529C87AC8247}" type="datetime1">
              <a:rPr lang="en-GB" noProof="0" smtClean="0"/>
              <a:t>16/05/2025</a:t>
            </a:fld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3FBD42-512B-AD06-1ED7-6A203D335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506" y="826370"/>
            <a:ext cx="11371678" cy="741924"/>
          </a:xfrm>
        </p:spPr>
        <p:txBody>
          <a:bodyPr/>
          <a:lstStyle/>
          <a:p>
            <a:r>
              <a:rPr lang="en-GB" noProof="0" dirty="0"/>
              <a:t>Initial results using FBP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D4A996-C8AA-0732-0A99-ADEC07E2B8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GB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AC6D68-990B-A4A4-5C30-C75E2285E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447" y="2132494"/>
            <a:ext cx="8920354" cy="43114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40E892-F09D-FA3E-0833-8A90F4C0D66F}"/>
              </a:ext>
            </a:extLst>
          </p:cNvPr>
          <p:cNvSpPr txBox="1"/>
          <p:nvPr/>
        </p:nvSpPr>
        <p:spPr>
          <a:xfrm>
            <a:off x="259182" y="2311187"/>
            <a:ext cx="10650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FBP:</a:t>
            </a:r>
          </a:p>
          <a:p>
            <a:r>
              <a:rPr lang="en-GB" dirty="0"/>
              <a:t># theta = 100</a:t>
            </a:r>
          </a:p>
          <a:p>
            <a:r>
              <a:rPr lang="en-GB" dirty="0"/>
              <a:t>Filter: ‘ramp’</a:t>
            </a:r>
          </a:p>
          <a:p>
            <a:endParaRPr lang="en-GB" dirty="0"/>
          </a:p>
          <a:p>
            <a:r>
              <a:rPr lang="en-GB" dirty="0">
                <a:sym typeface="Wingdings" panose="05000000000000000000" pitchFamily="2" charset="2"/>
              </a:rPr>
              <a:t>Less theta  noise hits</a:t>
            </a:r>
          </a:p>
          <a:p>
            <a:r>
              <a:rPr lang="en-GB" dirty="0">
                <a:sym typeface="Wingdings" panose="05000000000000000000" pitchFamily="2" charset="2"/>
              </a:rPr>
              <a:t>harder.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109EC0-5063-E8AD-8F85-45ECA7DBB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189" y="1916469"/>
            <a:ext cx="9434334" cy="460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6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BE79B-24F3-734B-8F49-8A98414DE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F97973-9B49-DDBC-5D78-54C2CFAC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EB27-6C1B-D840-956D-529C87AC8247}" type="datetime1">
              <a:rPr lang="en-GB" noProof="0" smtClean="0"/>
              <a:t>16/05/2025</a:t>
            </a:fld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ACF131-0942-EE22-BA8F-E1A53EA2A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506" y="826370"/>
            <a:ext cx="11371678" cy="741924"/>
          </a:xfrm>
        </p:spPr>
        <p:txBody>
          <a:bodyPr/>
          <a:lstStyle/>
          <a:p>
            <a:r>
              <a:rPr lang="en-GB" noProof="0" dirty="0"/>
              <a:t>Initial</a:t>
            </a:r>
            <a:r>
              <a:rPr lang="en-GB" dirty="0"/>
              <a:t> via iterative method</a:t>
            </a:r>
            <a:endParaRPr lang="en-GB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67199A-F093-D851-469A-9422681660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GB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35AB0-C11D-6268-E864-4DC871102164}"/>
              </a:ext>
            </a:extLst>
          </p:cNvPr>
          <p:cNvSpPr txBox="1"/>
          <p:nvPr/>
        </p:nvSpPr>
        <p:spPr>
          <a:xfrm>
            <a:off x="259182" y="2311187"/>
            <a:ext cx="106500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FBP:</a:t>
            </a:r>
          </a:p>
          <a:p>
            <a:r>
              <a:rPr lang="en-GB" dirty="0"/>
              <a:t># theta = 100</a:t>
            </a:r>
          </a:p>
          <a:p>
            <a:r>
              <a:rPr lang="en-GB" dirty="0"/>
              <a:t>Filter: ‘ramp’</a:t>
            </a:r>
          </a:p>
          <a:p>
            <a:r>
              <a:rPr lang="en-GB" dirty="0"/>
              <a:t>It = 5</a:t>
            </a:r>
          </a:p>
          <a:p>
            <a:r>
              <a:rPr lang="en-GB" dirty="0"/>
              <a:t>No </a:t>
            </a:r>
            <a:r>
              <a:rPr lang="en-GB" dirty="0" err="1"/>
              <a:t>regulariser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3D020F-02E4-F63E-40A5-16B30E2E5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212" y="1568294"/>
            <a:ext cx="7694781" cy="504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5CC47-7CD0-AB02-C0C5-8CC34A4ED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5A48C8-22EA-8508-3030-5A360652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EB27-6C1B-D840-956D-529C87AC8247}" type="datetime1">
              <a:rPr lang="en-GB" noProof="0" smtClean="0"/>
              <a:t>16/05/2025</a:t>
            </a:fld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030E7D-05A8-7752-F262-E940F096A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506" y="826370"/>
            <a:ext cx="11371678" cy="741924"/>
          </a:xfrm>
        </p:spPr>
        <p:txBody>
          <a:bodyPr/>
          <a:lstStyle/>
          <a:p>
            <a:r>
              <a:rPr lang="en-GB" noProof="0" dirty="0"/>
              <a:t>Initial</a:t>
            </a:r>
            <a:r>
              <a:rPr lang="en-GB" dirty="0"/>
              <a:t> with </a:t>
            </a:r>
            <a:r>
              <a:rPr lang="en-GB" dirty="0" err="1"/>
              <a:t>regularisor</a:t>
            </a:r>
            <a:endParaRPr lang="en-GB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862875-1005-01DD-45EB-0128F6B9E0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GB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508F1-D316-4120-C93F-9217BF981FFF}"/>
              </a:ext>
            </a:extLst>
          </p:cNvPr>
          <p:cNvSpPr txBox="1"/>
          <p:nvPr/>
        </p:nvSpPr>
        <p:spPr>
          <a:xfrm>
            <a:off x="259182" y="2311187"/>
            <a:ext cx="106500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FBP:</a:t>
            </a:r>
          </a:p>
          <a:p>
            <a:r>
              <a:rPr lang="en-GB" dirty="0"/>
              <a:t># theta = 100</a:t>
            </a:r>
          </a:p>
          <a:p>
            <a:r>
              <a:rPr lang="en-GB" dirty="0"/>
              <a:t>Filter: ‘ramp’</a:t>
            </a:r>
          </a:p>
          <a:p>
            <a:r>
              <a:rPr lang="en-GB" dirty="0"/>
              <a:t>It = 5</a:t>
            </a:r>
          </a:p>
          <a:p>
            <a:r>
              <a:rPr lang="en-GB" dirty="0"/>
              <a:t>No </a:t>
            </a:r>
            <a:r>
              <a:rPr lang="en-GB" dirty="0" err="1"/>
              <a:t>regulariser</a:t>
            </a:r>
            <a:endParaRPr lang="en-GB" dirty="0"/>
          </a:p>
          <a:p>
            <a:endParaRPr lang="en-GB" dirty="0"/>
          </a:p>
          <a:p>
            <a:r>
              <a:rPr lang="en-GB" dirty="0"/>
              <a:t>I tried Cauchy prior, TV with a proxy but it </a:t>
            </a:r>
            <a:r>
              <a:rPr lang="en-GB" dirty="0" err="1"/>
              <a:t>doesnot</a:t>
            </a:r>
            <a:r>
              <a:rPr lang="en-GB" dirty="0"/>
              <a:t> make it much better</a:t>
            </a:r>
          </a:p>
        </p:txBody>
      </p:sp>
    </p:spTree>
    <p:extLst>
      <p:ext uri="{BB962C8B-B14F-4D97-AF65-F5344CB8AC3E}">
        <p14:creationId xmlns:p14="http://schemas.microsoft.com/office/powerpoint/2010/main" val="295997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F3A51-ED35-1D1C-B511-37FDA346C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7CF33B-60FB-7545-9F65-6E8C3406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EB27-6C1B-D840-956D-529C87AC8247}" type="datetime1">
              <a:rPr lang="en-GB" noProof="0" smtClean="0"/>
              <a:t>16/05/2025</a:t>
            </a:fld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C2DA13-08A0-9189-3D06-81F15A767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189" y="1197332"/>
            <a:ext cx="11371678" cy="741924"/>
          </a:xfrm>
        </p:spPr>
        <p:txBody>
          <a:bodyPr/>
          <a:lstStyle/>
          <a:p>
            <a:r>
              <a:rPr lang="en-GB" noProof="0" dirty="0" err="1"/>
              <a:t>Vragen</a:t>
            </a:r>
            <a:endParaRPr lang="en-GB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06FD6F-5C84-831B-BC40-84A3CEA26E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GB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E58CFC-71CB-E43F-9CE5-FBA09B240C8A}"/>
              </a:ext>
            </a:extLst>
          </p:cNvPr>
          <p:cNvSpPr txBox="1"/>
          <p:nvPr/>
        </p:nvSpPr>
        <p:spPr>
          <a:xfrm>
            <a:off x="393189" y="2222986"/>
            <a:ext cx="11196267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noProof="0" dirty="0">
                <a:latin typeface="+mj-lt"/>
              </a:rPr>
              <a:t>In IMR the A has physical prior information it is now hard to implement this in our model.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+mj-lt"/>
              </a:rPr>
              <a:t>What is the expect noise? It would be log of </a:t>
            </a:r>
            <a:r>
              <a:rPr lang="en-GB" dirty="0" err="1">
                <a:latin typeface="+mj-lt"/>
              </a:rPr>
              <a:t>poision</a:t>
            </a:r>
            <a:r>
              <a:rPr lang="en-GB" dirty="0">
                <a:latin typeface="+mj-lt"/>
              </a:rPr>
              <a:t> noise right?</a:t>
            </a:r>
          </a:p>
          <a:p>
            <a:pPr marL="342900" indent="-342900">
              <a:buFont typeface="+mj-lt"/>
              <a:buAutoNum type="arabicPeriod"/>
            </a:pPr>
            <a:endParaRPr lang="en-GB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+mj-lt"/>
              </a:rPr>
              <a:t>There is also a W? what is this thing?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+mj-lt"/>
              </a:rPr>
              <a:t>Possible metrics for comparison.</a:t>
            </a:r>
          </a:p>
          <a:p>
            <a:pPr marL="342900" indent="-342900">
              <a:buFont typeface="+mj-lt"/>
              <a:buAutoNum type="arabicPeriod"/>
            </a:pP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40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Merriweather Light</vt:lpstr>
      <vt:lpstr>Open Sans</vt:lpstr>
      <vt:lpstr>Open Sans Light</vt:lpstr>
      <vt:lpstr>Wingdings</vt:lpstr>
      <vt:lpstr>Office Theme</vt:lpstr>
      <vt:lpstr>Inverse problems project</vt:lpstr>
      <vt:lpstr>Problem overview</vt:lpstr>
      <vt:lpstr>Sinogram -&gt; image</vt:lpstr>
      <vt:lpstr>Initial results using FBP</vt:lpstr>
      <vt:lpstr>Initial results using FBP</vt:lpstr>
      <vt:lpstr>Initial via iterative method</vt:lpstr>
      <vt:lpstr>Initial with regularisor</vt:lpstr>
      <vt:lpstr>Vragen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Lange, J.T. (jochem)</dc:creator>
  <cp:lastModifiedBy>Lange, J.T. (jochem)</cp:lastModifiedBy>
  <cp:revision>3</cp:revision>
  <dcterms:created xsi:type="dcterms:W3CDTF">2025-05-14T13:29:19Z</dcterms:created>
  <dcterms:modified xsi:type="dcterms:W3CDTF">2025-05-16T10:03:07Z</dcterms:modified>
</cp:coreProperties>
</file>