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7489541d1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7489541d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7489541d1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7489541d1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574feb461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574feb461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7489541d1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57489541d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57489541d1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57489541d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74feb461c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74feb461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7489541d1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7489541d1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57489541d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57489541d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57489541d1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57489541d1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7489541d1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57489541d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7489541d1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7489541d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74feb461c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74feb461c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574feb461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574feb461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57489541d1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57489541d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7489541d1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357489541d1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ko"/>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elmadafri/the-wildfire-dataset"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github.com/AlimTleuliyev/wildfire-detectio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title="423013b5-kakaotalk_20250325_191413353_01-e1743988992496.jpg"/>
          <p:cNvPicPr preferRelativeResize="0"/>
          <p:nvPr/>
        </p:nvPicPr>
        <p:blipFill>
          <a:blip r:embed="rId3">
            <a:alphaModFix amt="47000"/>
          </a:blip>
          <a:stretch>
            <a:fillRect/>
          </a:stretch>
        </p:blipFill>
        <p:spPr>
          <a:xfrm>
            <a:off x="0" y="0"/>
            <a:ext cx="9144000" cy="5143501"/>
          </a:xfrm>
          <a:prstGeom prst="rect">
            <a:avLst/>
          </a:prstGeom>
          <a:noFill/>
          <a:ln>
            <a:noFill/>
          </a:ln>
        </p:spPr>
      </p:pic>
      <p:sp>
        <p:nvSpPr>
          <p:cNvPr id="55" name="Google Shape;55;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ko" sz="4500"/>
              <a:t>인공지능 기반 산불 대응 솔루션</a:t>
            </a:r>
            <a:endParaRPr sz="4500"/>
          </a:p>
        </p:txBody>
      </p:sp>
      <p:sp>
        <p:nvSpPr>
          <p:cNvPr id="56" name="Google Shape;56;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ko">
                <a:solidFill>
                  <a:schemeClr val="dk1"/>
                </a:solidFill>
              </a:rPr>
              <a:t>기계학습 1조</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13" name="Google Shape;113;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700" b="1">
                <a:solidFill>
                  <a:schemeClr val="dk1"/>
                </a:solidFill>
              </a:rPr>
              <a:t>자원 분석 및 최적 분배</a:t>
            </a:r>
            <a:endParaRPr sz="1700" b="1">
              <a:solidFill>
                <a:schemeClr val="dk1"/>
              </a:solidFill>
            </a:endParaRPr>
          </a:p>
          <a:p>
            <a:pPr marL="457200" lvl="0" indent="-323850" algn="l" rtl="0">
              <a:spcBef>
                <a:spcPts val="1200"/>
              </a:spcBef>
              <a:spcAft>
                <a:spcPts val="0"/>
              </a:spcAft>
              <a:buClr>
                <a:schemeClr val="dk1"/>
              </a:buClr>
              <a:buSzPts val="1500"/>
              <a:buChar char="●"/>
            </a:pPr>
            <a:r>
              <a:rPr lang="ko" sz="1500" b="1">
                <a:solidFill>
                  <a:schemeClr val="dk1"/>
                </a:solidFill>
              </a:rPr>
              <a:t>기술 활용</a:t>
            </a:r>
            <a:r>
              <a:rPr lang="ko" sz="1500">
                <a:solidFill>
                  <a:schemeClr val="dk1"/>
                </a:solidFill>
              </a:rPr>
              <a:t>: Python, 수학적 최적화 모델, </a:t>
            </a:r>
            <a:r>
              <a:rPr lang="ko" sz="1600">
                <a:solidFill>
                  <a:schemeClr val="dk1"/>
                </a:solidFill>
              </a:rPr>
              <a:t>SciPy</a:t>
            </a:r>
            <a:r>
              <a:rPr lang="ko" sz="1100">
                <a:solidFill>
                  <a:schemeClr val="dk1"/>
                </a:solidFill>
              </a:rPr>
              <a:t> </a:t>
            </a:r>
            <a:br>
              <a:rPr lang="ko"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ko" sz="1500" b="1">
                <a:solidFill>
                  <a:schemeClr val="dk1"/>
                </a:solidFill>
              </a:rPr>
              <a:t>구현 방법</a:t>
            </a:r>
            <a:r>
              <a:rPr lang="ko" sz="1500">
                <a:solidFill>
                  <a:schemeClr val="dk1"/>
                </a:solidFill>
              </a:rPr>
              <a:t>: </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사용자가 입력한 자원 데이터(장비 종류, 수량, 위치, 용량 등)를 Pandas로 구조화</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다목적 최적화 모델을 적용하여, 화재 확산 예측, 인구 분포, 자원 비용 등을 고려한 최적 배치를 계산.</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실시간 데이터(화재 위치, 규모, 자원 상태)를 분석하고, 자원 배분.</a:t>
            </a:r>
            <a:endParaRPr sz="19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pic>
        <p:nvPicPr>
          <p:cNvPr id="119" name="Google Shape;119;p23"/>
          <p:cNvPicPr preferRelativeResize="0"/>
          <p:nvPr/>
        </p:nvPicPr>
        <p:blipFill>
          <a:blip r:embed="rId3">
            <a:alphaModFix/>
          </a:blip>
          <a:stretch>
            <a:fillRect/>
          </a:stretch>
        </p:blipFill>
        <p:spPr>
          <a:xfrm>
            <a:off x="2983950" y="445025"/>
            <a:ext cx="5848350" cy="4514850"/>
          </a:xfrm>
          <a:prstGeom prst="rect">
            <a:avLst/>
          </a:prstGeom>
          <a:noFill/>
          <a:ln>
            <a:noFill/>
          </a:ln>
        </p:spPr>
      </p:pic>
      <p:sp>
        <p:nvSpPr>
          <p:cNvPr id="120" name="Google Shape;120;p23"/>
          <p:cNvSpPr txBox="1">
            <a:spLocks noGrp="1"/>
          </p:cNvSpPr>
          <p:nvPr>
            <p:ph type="body" idx="1"/>
          </p:nvPr>
        </p:nvSpPr>
        <p:spPr>
          <a:xfrm>
            <a:off x="311700" y="1152475"/>
            <a:ext cx="29355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700" b="1">
                <a:solidFill>
                  <a:schemeClr val="dk1"/>
                </a:solidFill>
              </a:rPr>
              <a:t>자원 분석 및 최적 분배</a:t>
            </a:r>
            <a:endParaRPr sz="1700" b="1">
              <a:solidFill>
                <a:schemeClr val="dk1"/>
              </a:solidFill>
            </a:endParaRPr>
          </a:p>
          <a:p>
            <a:pPr marL="0" lvl="0" indent="0" algn="l" rtl="0">
              <a:spcBef>
                <a:spcPts val="1800"/>
              </a:spcBef>
              <a:spcAft>
                <a:spcPts val="0"/>
              </a:spcAft>
              <a:buNone/>
            </a:pPr>
            <a:r>
              <a:rPr lang="ko" sz="1100">
                <a:solidFill>
                  <a:schemeClr val="dk1"/>
                </a:solidFill>
              </a:rPr>
              <a:t>Hu, Xiaolin &amp; Ntaimo, Lewis. (2009). Integrated Simulation and Optimization for Wildfire Containment. ACM Trans. Model. Comput. Simul.. 19. 10.1145/1596519.1596524. </a:t>
            </a:r>
            <a:endParaRPr sz="1100">
              <a:solidFill>
                <a:schemeClr val="dk1"/>
              </a:solidFill>
            </a:endParaRPr>
          </a:p>
          <a:p>
            <a:pPr marL="0" lvl="0" indent="0" algn="l" rtl="0">
              <a:spcBef>
                <a:spcPts val="1200"/>
              </a:spcBef>
              <a:spcAft>
                <a:spcPts val="0"/>
              </a:spcAft>
              <a:buNone/>
            </a:pPr>
            <a:endParaRPr sz="1300">
              <a:solidFill>
                <a:schemeClr val="dk1"/>
              </a:solidFill>
            </a:endParaRPr>
          </a:p>
          <a:p>
            <a:pPr marL="0" lvl="0" indent="0" algn="l" rtl="0">
              <a:spcBef>
                <a:spcPts val="1200"/>
              </a:spcBef>
              <a:spcAft>
                <a:spcPts val="1200"/>
              </a:spcAft>
              <a:buNone/>
            </a:pP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26" name="Google Shape;126;p24"/>
          <p:cNvSpPr txBox="1">
            <a:spLocks noGrp="1"/>
          </p:cNvSpPr>
          <p:nvPr>
            <p:ph type="body" idx="1"/>
          </p:nvPr>
        </p:nvSpPr>
        <p:spPr>
          <a:xfrm>
            <a:off x="311700" y="1152475"/>
            <a:ext cx="29355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700" b="1">
                <a:solidFill>
                  <a:schemeClr val="dk1"/>
                </a:solidFill>
              </a:rPr>
              <a:t>자원 분석 및 최적 분배</a:t>
            </a:r>
            <a:endParaRPr sz="1700" b="1">
              <a:solidFill>
                <a:schemeClr val="dk1"/>
              </a:solidFill>
            </a:endParaRPr>
          </a:p>
          <a:p>
            <a:pPr marL="0" lvl="0" indent="0" algn="l" rtl="0">
              <a:spcBef>
                <a:spcPts val="1800"/>
              </a:spcBef>
              <a:spcAft>
                <a:spcPts val="400"/>
              </a:spcAft>
              <a:buNone/>
            </a:pPr>
            <a:r>
              <a:rPr lang="ko" sz="1100">
                <a:solidFill>
                  <a:schemeClr val="dk1"/>
                </a:solidFill>
              </a:rPr>
              <a:t>Siqiong Zhou, Ayca Erdogan,A spatial optimization model for resource allocation for wildfire suppression and resident evacuation,Computers &amp; Industrial Engineering,Volume 138,2019,</a:t>
            </a:r>
            <a:endParaRPr sz="1100"/>
          </a:p>
        </p:txBody>
      </p:sp>
      <p:sp>
        <p:nvSpPr>
          <p:cNvPr id="127" name="Google Shape;127;p24"/>
          <p:cNvSpPr txBox="1"/>
          <p:nvPr/>
        </p:nvSpPr>
        <p:spPr>
          <a:xfrm>
            <a:off x="104575" y="3828575"/>
            <a:ext cx="7054508" cy="1238001"/>
          </a:xfrm>
          <a:prstGeom prst="rect">
            <a:avLst/>
          </a:prstGeom>
          <a:noFill/>
          <a:ln>
            <a:noFill/>
          </a:ln>
        </p:spPr>
        <p:txBody>
          <a:bodyPr spcFirstLastPara="1" wrap="square" lIns="91425" tIns="91425" rIns="91425" bIns="91425" anchor="t" anchorCtr="0">
            <a:spAutoFit/>
          </a:bodyPr>
          <a:lstStyle/>
          <a:p>
            <a:pPr marL="457200" lvl="0" indent="-304800" algn="l" rtl="0">
              <a:lnSpc>
                <a:spcPct val="120000"/>
              </a:lnSpc>
              <a:spcBef>
                <a:spcPts val="600"/>
              </a:spcBef>
              <a:spcAft>
                <a:spcPts val="0"/>
              </a:spcAft>
              <a:buClr>
                <a:schemeClr val="dk1"/>
              </a:buClr>
              <a:buSzPts val="1200"/>
              <a:buChar char="●"/>
            </a:pPr>
            <a:r>
              <a:rPr lang="ko" sz="1300" dirty="0">
                <a:solidFill>
                  <a:schemeClr val="dk1"/>
                </a:solidFill>
                <a:highlight>
                  <a:schemeClr val="lt1"/>
                </a:highlight>
              </a:rPr>
              <a:t>자원 배치 문제를 이진 변수 </a:t>
            </a:r>
            <a:r>
              <a:rPr lang="ko" sz="1550" i="1" dirty="0">
                <a:solidFill>
                  <a:schemeClr val="dk1"/>
                </a:solidFill>
                <a:highlight>
                  <a:schemeClr val="lt1"/>
                </a:highlight>
              </a:rPr>
              <a:t>x</a:t>
            </a:r>
            <a:r>
              <a:rPr lang="ko" sz="1100" i="1" dirty="0">
                <a:solidFill>
                  <a:schemeClr val="dk1"/>
                </a:solidFill>
                <a:highlight>
                  <a:schemeClr val="lt1"/>
                </a:highlight>
              </a:rPr>
              <a:t>i</a:t>
            </a:r>
            <a:r>
              <a:rPr lang="ko" sz="1100" dirty="0">
                <a:solidFill>
                  <a:schemeClr val="dk1"/>
                </a:solidFill>
                <a:highlight>
                  <a:schemeClr val="lt1"/>
                </a:highlight>
              </a:rPr>
              <a:t>,</a:t>
            </a:r>
            <a:r>
              <a:rPr lang="ko" sz="1100" i="1" dirty="0">
                <a:solidFill>
                  <a:schemeClr val="dk1"/>
                </a:solidFill>
                <a:highlight>
                  <a:schemeClr val="lt1"/>
                </a:highlight>
              </a:rPr>
              <a:t>j </a:t>
            </a:r>
            <a:r>
              <a:rPr lang="ko" sz="1300" dirty="0">
                <a:solidFill>
                  <a:schemeClr val="dk1"/>
                </a:solidFill>
                <a:highlight>
                  <a:schemeClr val="lt1"/>
                </a:highlight>
              </a:rPr>
              <a:t>로 표현</a:t>
            </a:r>
            <a:endParaRPr sz="1300" dirty="0">
              <a:solidFill>
                <a:schemeClr val="dk1"/>
              </a:solidFill>
              <a:highlight>
                <a:schemeClr val="lt1"/>
              </a:highlight>
            </a:endParaRPr>
          </a:p>
          <a:p>
            <a:pPr marL="457200" lvl="0" indent="-311150" algn="l" rtl="0">
              <a:lnSpc>
                <a:spcPct val="115000"/>
              </a:lnSpc>
              <a:spcBef>
                <a:spcPts val="0"/>
              </a:spcBef>
              <a:spcAft>
                <a:spcPts val="0"/>
              </a:spcAft>
              <a:buClr>
                <a:schemeClr val="dk1"/>
              </a:buClr>
              <a:buSzPts val="1300"/>
              <a:buChar char="●"/>
            </a:pPr>
            <a:r>
              <a:rPr lang="ko" sz="1300" dirty="0">
                <a:solidFill>
                  <a:schemeClr val="dk1"/>
                </a:solidFill>
                <a:highlight>
                  <a:schemeClr val="lt1"/>
                </a:highlight>
              </a:rPr>
              <a:t>인명·자산 피해, 운용 비용, 예상 화재 피해를 각각 목적 함수로 설정</a:t>
            </a:r>
            <a:endParaRPr sz="1300" dirty="0">
              <a:solidFill>
                <a:schemeClr val="dk1"/>
              </a:solidFill>
              <a:highlight>
                <a:schemeClr val="lt1"/>
              </a:highlight>
            </a:endParaRPr>
          </a:p>
          <a:p>
            <a:pPr marL="457200" lvl="0" indent="-311150" algn="l" rtl="0">
              <a:lnSpc>
                <a:spcPct val="115000"/>
              </a:lnSpc>
              <a:spcBef>
                <a:spcPts val="0"/>
              </a:spcBef>
              <a:spcAft>
                <a:spcPts val="0"/>
              </a:spcAft>
              <a:buClr>
                <a:schemeClr val="dk1"/>
              </a:buClr>
              <a:buSzPts val="1300"/>
              <a:buChar char="●"/>
            </a:pPr>
            <a:r>
              <a:rPr lang="ko" sz="1300" dirty="0">
                <a:solidFill>
                  <a:schemeClr val="dk1"/>
                </a:solidFill>
                <a:highlight>
                  <a:schemeClr val="lt1"/>
                </a:highlight>
              </a:rPr>
              <a:t>보유 자원 수량, 이동거리·시간, 최소·최대 배치 수량 제약을 부여하는 다목적 선형 계획(Multi-Objective Linear Programming) 방식</a:t>
            </a:r>
            <a:endParaRPr sz="1300" dirty="0">
              <a:solidFill>
                <a:schemeClr val="dk1"/>
              </a:solidFill>
              <a:highlight>
                <a:schemeClr val="lt1"/>
              </a:highlight>
            </a:endParaRPr>
          </a:p>
        </p:txBody>
      </p:sp>
      <p:pic>
        <p:nvPicPr>
          <p:cNvPr id="128" name="Google Shape;128;p24"/>
          <p:cNvPicPr preferRelativeResize="0"/>
          <p:nvPr/>
        </p:nvPicPr>
        <p:blipFill>
          <a:blip r:embed="rId3">
            <a:alphaModFix/>
          </a:blip>
          <a:stretch>
            <a:fillRect/>
          </a:stretch>
        </p:blipFill>
        <p:spPr>
          <a:xfrm>
            <a:off x="3376600" y="870950"/>
            <a:ext cx="5514450" cy="309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34" name="Google Shape;134;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500" b="1">
                <a:solidFill>
                  <a:schemeClr val="dk1"/>
                </a:solidFill>
              </a:rPr>
              <a:t>어플리케이션 개발 및 시각화</a:t>
            </a:r>
            <a:endParaRPr sz="1500" b="1">
              <a:solidFill>
                <a:schemeClr val="dk1"/>
              </a:solidFill>
            </a:endParaRPr>
          </a:p>
          <a:p>
            <a:pPr marL="457200" lvl="0" indent="-323850" algn="l" rtl="0">
              <a:spcBef>
                <a:spcPts val="1200"/>
              </a:spcBef>
              <a:spcAft>
                <a:spcPts val="0"/>
              </a:spcAft>
              <a:buClr>
                <a:schemeClr val="dk1"/>
              </a:buClr>
              <a:buSzPts val="1500"/>
              <a:buChar char="●"/>
            </a:pPr>
            <a:r>
              <a:rPr lang="ko" sz="1500" b="1">
                <a:solidFill>
                  <a:schemeClr val="dk1"/>
                </a:solidFill>
              </a:rPr>
              <a:t>기술 활용</a:t>
            </a:r>
            <a:r>
              <a:rPr lang="ko" sz="1500">
                <a:solidFill>
                  <a:schemeClr val="dk1"/>
                </a:solidFill>
              </a:rPr>
              <a:t>: Python GUI 프레임워크(PyQt5), Streamlit, PyDeck</a:t>
            </a:r>
            <a:br>
              <a:rPr lang="ko"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ko" sz="1500" b="1">
                <a:solidFill>
                  <a:schemeClr val="dk1"/>
                </a:solidFill>
              </a:rPr>
              <a:t>구현 방법</a:t>
            </a:r>
            <a:r>
              <a:rPr lang="ko" sz="1500">
                <a:solidFill>
                  <a:schemeClr val="dk1"/>
                </a:solidFill>
              </a:rPr>
              <a:t>: </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PyQt5를 활용해 PC 기반 GUI 어플리케이션을 개발</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Streamlit과 PyDeck을 사용해 화재 위치를 지도에 시각화, 지역별 데이터를 동적으로 탐색 </a:t>
            </a:r>
            <a:br>
              <a:rPr lang="ko" sz="1500">
                <a:solidFill>
                  <a:schemeClr val="dk1"/>
                </a:solidFill>
              </a:rPr>
            </a:br>
            <a:r>
              <a:rPr lang="ko" sz="1500">
                <a:solidFill>
                  <a:schemeClr val="dk1"/>
                </a:solidFill>
              </a:rPr>
              <a:t>⇒ 화재 발생 지점을 빨간색 마커로 표시하고, 자원 배치 경로를 선으로 연결..</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FireWxPy와 같은 도구를 참고하여 화재 기상 데이터(바람, 습도 등)를 시각화에 통합</a:t>
            </a:r>
            <a:endParaRPr sz="1500">
              <a:solidFill>
                <a:schemeClr val="dk1"/>
              </a:solidFill>
            </a:endParaRPr>
          </a:p>
          <a:p>
            <a:pPr marL="0" lvl="0" indent="0" algn="l" rtl="0">
              <a:spcBef>
                <a:spcPts val="1200"/>
              </a:spcBef>
              <a:spcAft>
                <a:spcPts val="1200"/>
              </a:spcAft>
              <a:buNone/>
            </a:pP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40" name="Google Shape;14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500" b="1">
                <a:solidFill>
                  <a:schemeClr val="dk1"/>
                </a:solidFill>
              </a:rPr>
              <a:t>어플리케이션 개발 및 시각화</a:t>
            </a:r>
            <a:endParaRPr sz="1500" b="1">
              <a:solidFill>
                <a:schemeClr val="dk1"/>
              </a:solidFill>
            </a:endParaRPr>
          </a:p>
          <a:p>
            <a:pPr marL="0" lvl="0" indent="0" algn="l" rtl="0">
              <a:spcBef>
                <a:spcPts val="1200"/>
              </a:spcBef>
              <a:spcAft>
                <a:spcPts val="0"/>
              </a:spcAft>
              <a:buNone/>
            </a:pPr>
            <a:endParaRPr sz="1500">
              <a:solidFill>
                <a:schemeClr val="dk1"/>
              </a:solidFill>
            </a:endParaRPr>
          </a:p>
          <a:p>
            <a:pPr marL="0" lvl="0" indent="0" algn="l" rtl="0">
              <a:spcBef>
                <a:spcPts val="1200"/>
              </a:spcBef>
              <a:spcAft>
                <a:spcPts val="1200"/>
              </a:spcAft>
              <a:buNone/>
            </a:pPr>
            <a:endParaRPr sz="1500"/>
          </a:p>
        </p:txBody>
      </p:sp>
      <p:pic>
        <p:nvPicPr>
          <p:cNvPr id="141" name="Google Shape;141;p26"/>
          <p:cNvPicPr preferRelativeResize="0"/>
          <p:nvPr/>
        </p:nvPicPr>
        <p:blipFill>
          <a:blip r:embed="rId3">
            <a:alphaModFix/>
          </a:blip>
          <a:stretch>
            <a:fillRect/>
          </a:stretch>
        </p:blipFill>
        <p:spPr>
          <a:xfrm>
            <a:off x="462575" y="1499223"/>
            <a:ext cx="6575701" cy="3644274"/>
          </a:xfrm>
          <a:prstGeom prst="rect">
            <a:avLst/>
          </a:prstGeom>
          <a:noFill/>
          <a:ln>
            <a:noFill/>
          </a:ln>
        </p:spPr>
      </p:pic>
      <p:sp>
        <p:nvSpPr>
          <p:cNvPr id="142" name="Google Shape;142;p26"/>
          <p:cNvSpPr txBox="1"/>
          <p:nvPr/>
        </p:nvSpPr>
        <p:spPr>
          <a:xfrm>
            <a:off x="92050" y="4703625"/>
            <a:ext cx="7631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a:t>https://docs.snowflake.com/en/developer-guide/streamlit/about-streamlit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7"/>
          <p:cNvPicPr preferRelativeResize="0"/>
          <p:nvPr/>
        </p:nvPicPr>
        <p:blipFill>
          <a:blip r:embed="rId3">
            <a:alphaModFix/>
          </a:blip>
          <a:stretch>
            <a:fillRect/>
          </a:stretch>
        </p:blipFill>
        <p:spPr>
          <a:xfrm>
            <a:off x="0" y="1258040"/>
            <a:ext cx="9144001" cy="3885470"/>
          </a:xfrm>
          <a:prstGeom prst="rect">
            <a:avLst/>
          </a:prstGeom>
          <a:noFill/>
          <a:ln>
            <a:noFill/>
          </a:ln>
        </p:spPr>
      </p:pic>
      <p:sp>
        <p:nvSpPr>
          <p:cNvPr id="148" name="Google Shape;14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49" name="Google Shape;149;p27"/>
          <p:cNvSpPr txBox="1">
            <a:spLocks noGrp="1"/>
          </p:cNvSpPr>
          <p:nvPr>
            <p:ph type="body" idx="1"/>
          </p:nvPr>
        </p:nvSpPr>
        <p:spPr>
          <a:xfrm>
            <a:off x="311700" y="7313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ko" sz="1500" b="1" dirty="0">
                <a:solidFill>
                  <a:schemeClr val="dk1"/>
                </a:solidFill>
              </a:rPr>
              <a:t>어플리케이션 개발 및 시각화</a:t>
            </a:r>
            <a:endParaRPr sz="1500" b="1" dirty="0">
              <a:solidFill>
                <a:schemeClr val="dk1"/>
              </a:solidFill>
            </a:endParaRPr>
          </a:p>
          <a:p>
            <a:pPr marL="0" lvl="0" indent="0" algn="l" rtl="0">
              <a:spcBef>
                <a:spcPts val="1200"/>
              </a:spcBef>
              <a:spcAft>
                <a:spcPts val="0"/>
              </a:spcAft>
              <a:buNone/>
            </a:pPr>
            <a:endParaRPr sz="1500" dirty="0">
              <a:solidFill>
                <a:schemeClr val="dk1"/>
              </a:solidFill>
            </a:endParaRPr>
          </a:p>
          <a:p>
            <a:pPr marL="0" lvl="0" indent="0" algn="l" rtl="0">
              <a:spcBef>
                <a:spcPts val="1200"/>
              </a:spcBef>
              <a:spcAft>
                <a:spcPts val="1200"/>
              </a:spcAft>
              <a:buNone/>
            </a:pPr>
            <a:endParaRPr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생각하는 난이도 및 근거</a:t>
            </a:r>
            <a:endParaRPr/>
          </a:p>
        </p:txBody>
      </p:sp>
      <p:sp>
        <p:nvSpPr>
          <p:cNvPr id="155" name="Google Shape;155;p28"/>
          <p:cNvSpPr txBox="1">
            <a:spLocks noGrp="1"/>
          </p:cNvSpPr>
          <p:nvPr>
            <p:ph type="body" idx="1"/>
          </p:nvPr>
        </p:nvSpPr>
        <p:spPr>
          <a:xfrm>
            <a:off x="2355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b="1">
                <a:solidFill>
                  <a:schemeClr val="dk1"/>
                </a:solidFill>
              </a:rPr>
              <a:t>예상 난이도</a:t>
            </a:r>
            <a:r>
              <a:rPr lang="ko">
                <a:solidFill>
                  <a:schemeClr val="dk1"/>
                </a:solidFill>
              </a:rPr>
              <a:t>: </a:t>
            </a:r>
            <a:r>
              <a:rPr lang="ko" b="1">
                <a:solidFill>
                  <a:srgbClr val="FF9900"/>
                </a:solidFill>
              </a:rPr>
              <a:t>상</a:t>
            </a:r>
            <a:endParaRPr b="1">
              <a:solidFill>
                <a:srgbClr val="FF9900"/>
              </a:solidFill>
            </a:endParaRPr>
          </a:p>
          <a:p>
            <a:pPr marL="0" lvl="0" indent="0" algn="l" rtl="0">
              <a:spcBef>
                <a:spcPts val="1200"/>
              </a:spcBef>
              <a:spcAft>
                <a:spcPts val="0"/>
              </a:spcAft>
              <a:buNone/>
            </a:pPr>
            <a:endParaRPr>
              <a:solidFill>
                <a:schemeClr val="dk1"/>
              </a:solidFill>
            </a:endParaRPr>
          </a:p>
          <a:p>
            <a:pPr marL="0" lvl="0" indent="0" algn="l" rtl="0">
              <a:spcBef>
                <a:spcPts val="1200"/>
              </a:spcBef>
              <a:spcAft>
                <a:spcPts val="0"/>
              </a:spcAft>
              <a:buNone/>
            </a:pPr>
            <a:r>
              <a:rPr lang="ko" b="1">
                <a:solidFill>
                  <a:schemeClr val="dk1"/>
                </a:solidFill>
              </a:rPr>
              <a:t>팀원 간 기술 스택 공유 문제:</a:t>
            </a:r>
            <a:r>
              <a:rPr lang="ko">
                <a:solidFill>
                  <a:schemeClr val="dk1"/>
                </a:solidFill>
              </a:rPr>
              <a:t> 팀원 간 기술 스택이 다 다르므로 이를 공유하고 효율적이게 인력을 활용하는데 어려움이 예상됨.</a:t>
            </a:r>
            <a:endParaRPr>
              <a:solidFill>
                <a:schemeClr val="dk1"/>
              </a:solidFill>
            </a:endParaRPr>
          </a:p>
          <a:p>
            <a:pPr marL="0" lvl="0" indent="0" algn="l" rtl="0">
              <a:spcBef>
                <a:spcPts val="1200"/>
              </a:spcBef>
              <a:spcAft>
                <a:spcPts val="1200"/>
              </a:spcAft>
              <a:buNone/>
            </a:pPr>
            <a:r>
              <a:rPr lang="ko" b="1">
                <a:solidFill>
                  <a:schemeClr val="dk1"/>
                </a:solidFill>
              </a:rPr>
              <a:t>기술 구현 자체의 난이도: </a:t>
            </a:r>
            <a:r>
              <a:rPr lang="ko">
                <a:solidFill>
                  <a:schemeClr val="dk1"/>
                </a:solidFill>
              </a:rPr>
              <a:t>수학적 최적화 방법을 적용하는데 있어 어려움이 예상됨.</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프로젝트 주제 및 필요성</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ko" sz="2300" b="1" dirty="0">
                <a:solidFill>
                  <a:schemeClr val="dk1"/>
                </a:solidFill>
              </a:rPr>
              <a:t>프로젝트 주제:</a:t>
            </a:r>
            <a:r>
              <a:rPr lang="ko" sz="1700" dirty="0">
                <a:solidFill>
                  <a:schemeClr val="dk1"/>
                </a:solidFill>
              </a:rPr>
              <a:t> </a:t>
            </a:r>
            <a:br>
              <a:rPr lang="ko" sz="1700" dirty="0">
                <a:solidFill>
                  <a:schemeClr val="dk1"/>
                </a:solidFill>
              </a:rPr>
            </a:br>
            <a:r>
              <a:rPr lang="ko" sz="1700" dirty="0">
                <a:solidFill>
                  <a:schemeClr val="dk1"/>
                </a:solidFill>
              </a:rPr>
              <a:t>Python 기반 컴퓨터 비전과 최적화 알고리즘을 활용한 실시간 산불 감지·자원 배치 및 시각화 시스템 개발</a:t>
            </a:r>
            <a:endParaRPr sz="1700" dirty="0">
              <a:solidFill>
                <a:schemeClr val="dk1"/>
              </a:solidFill>
            </a:endParaRPr>
          </a:p>
          <a:p>
            <a:pPr marL="0" lvl="0" indent="0" algn="l" rtl="0">
              <a:spcBef>
                <a:spcPts val="1200"/>
              </a:spcBef>
              <a:spcAft>
                <a:spcPts val="0"/>
              </a:spcAft>
              <a:buNone/>
            </a:pPr>
            <a:endParaRPr sz="1700" dirty="0">
              <a:solidFill>
                <a:schemeClr val="dk1"/>
              </a:solidFill>
            </a:endParaRPr>
          </a:p>
          <a:p>
            <a:pPr marL="0" lvl="0" indent="0" algn="l" rtl="0">
              <a:spcBef>
                <a:spcPts val="1200"/>
              </a:spcBef>
              <a:spcAft>
                <a:spcPts val="0"/>
              </a:spcAft>
              <a:buNone/>
            </a:pPr>
            <a:r>
              <a:rPr lang="ko" sz="1700" dirty="0">
                <a:solidFill>
                  <a:schemeClr val="dk1"/>
                </a:solidFill>
              </a:rPr>
              <a:t>아이디어 착안 : </a:t>
            </a:r>
            <a:r>
              <a:rPr lang="ko" sz="1700" b="1" dirty="0">
                <a:solidFill>
                  <a:schemeClr val="dk1"/>
                </a:solidFill>
              </a:rPr>
              <a:t>2025년 3월 대한민국 전역 동시다발 산불</a:t>
            </a:r>
            <a:endParaRPr sz="1700" b="1" dirty="0">
              <a:solidFill>
                <a:schemeClr val="dk1"/>
              </a:solidFill>
            </a:endParaRPr>
          </a:p>
          <a:p>
            <a:pPr marL="457200" lvl="0" indent="-320357" algn="l" rtl="0">
              <a:spcBef>
                <a:spcPts val="1200"/>
              </a:spcBef>
              <a:spcAft>
                <a:spcPts val="0"/>
              </a:spcAft>
              <a:buClr>
                <a:schemeClr val="dk1"/>
              </a:buClr>
              <a:buSzPct val="100000"/>
              <a:buChar char="-"/>
            </a:pPr>
            <a:r>
              <a:rPr lang="ko" sz="1700" dirty="0">
                <a:solidFill>
                  <a:schemeClr val="dk1"/>
                </a:solidFill>
              </a:rPr>
              <a:t>2025년 3월, 강원도, 경북, 충남 등지에서 전국적으로 동시다발적 대형 산불이 발생하였고, 이는 </a:t>
            </a:r>
            <a:r>
              <a:rPr lang="ko" sz="1700" b="1" dirty="0">
                <a:solidFill>
                  <a:schemeClr val="dk1"/>
                </a:solidFill>
              </a:rPr>
              <a:t>대한민국 산림청이 관측한 역대 최악의 산불 사태 중 하나로 기록</a:t>
            </a:r>
            <a:r>
              <a:rPr lang="ko" sz="1700" dirty="0">
                <a:solidFill>
                  <a:schemeClr val="dk1"/>
                </a:solidFill>
              </a:rPr>
              <a:t>되었음. 강풍과 건조한 기후, 초동 대응의 지연으로 산림 수천 헥타르가 소실되었고, 수백명의 이재민이 발생하여 막대한 환경적 / 경제적 피해가 초래됨.</a:t>
            </a:r>
            <a:endParaRPr sz="1700" dirty="0">
              <a:solidFill>
                <a:schemeClr val="dk1"/>
              </a:solidFill>
            </a:endParaRPr>
          </a:p>
          <a:p>
            <a:pPr marL="457200" lvl="0" indent="-320357" algn="l" rtl="0">
              <a:spcBef>
                <a:spcPts val="0"/>
              </a:spcBef>
              <a:spcAft>
                <a:spcPts val="0"/>
              </a:spcAft>
              <a:buClr>
                <a:schemeClr val="dk1"/>
              </a:buClr>
              <a:buSzPct val="100000"/>
              <a:buChar char="-"/>
            </a:pPr>
            <a:r>
              <a:rPr lang="ko" sz="1700" dirty="0">
                <a:solidFill>
                  <a:schemeClr val="dk1"/>
                </a:solidFill>
              </a:rPr>
              <a:t>위 사건으로부터 다음과 같은 문제점이 발견되었음.</a:t>
            </a:r>
            <a:endParaRPr sz="1700" dirty="0">
              <a:solidFill>
                <a:schemeClr val="dk1"/>
              </a:solidFill>
            </a:endParaRPr>
          </a:p>
          <a:p>
            <a:pPr marL="457200" lvl="0" indent="-320357" algn="l" rtl="0">
              <a:spcBef>
                <a:spcPts val="0"/>
              </a:spcBef>
              <a:spcAft>
                <a:spcPts val="0"/>
              </a:spcAft>
              <a:buClr>
                <a:schemeClr val="dk1"/>
              </a:buClr>
              <a:buSzPct val="100000"/>
              <a:buChar char="-"/>
            </a:pPr>
            <a:r>
              <a:rPr lang="ko" sz="1700" b="1" dirty="0">
                <a:solidFill>
                  <a:schemeClr val="dk1"/>
                </a:solidFill>
              </a:rPr>
              <a:t>산불 감지의 정확도 미흡</a:t>
            </a:r>
            <a:r>
              <a:rPr lang="ko" sz="1700" dirty="0">
                <a:solidFill>
                  <a:schemeClr val="dk1"/>
                </a:solidFill>
              </a:rPr>
              <a:t> </a:t>
            </a:r>
            <a:r>
              <a:rPr lang="ko" sz="1700" b="1" dirty="0">
                <a:solidFill>
                  <a:schemeClr val="dk1"/>
                </a:solidFill>
              </a:rPr>
              <a:t>/ 대응 자원의 분산 지연 및 혼선 / 현장 상황 시각화 부재, 전략 수립 지연</a:t>
            </a:r>
            <a:endParaRPr sz="1700" b="1" dirty="0">
              <a:solidFill>
                <a:schemeClr val="dk1"/>
              </a:solidFill>
            </a:endParaRPr>
          </a:p>
          <a:p>
            <a:pPr marL="0" lvl="0" indent="0" algn="l" rtl="0">
              <a:spcBef>
                <a:spcPts val="1200"/>
              </a:spcBef>
              <a:spcAft>
                <a:spcPts val="0"/>
              </a:spcAft>
              <a:buNone/>
            </a:pPr>
            <a:endParaRPr sz="800" dirty="0">
              <a:solidFill>
                <a:schemeClr val="dk1"/>
              </a:solidFill>
            </a:endParaRPr>
          </a:p>
          <a:p>
            <a:pPr marL="0" lvl="0" indent="0" algn="l" rtl="0">
              <a:spcBef>
                <a:spcPts val="1200"/>
              </a:spcBef>
              <a:spcAft>
                <a:spcPts val="1200"/>
              </a:spcAft>
              <a:buNone/>
            </a:pPr>
            <a:endParaRPr sz="800"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프로젝트 주제 및 필요성</a:t>
            </a:r>
            <a:endParaRPr/>
          </a:p>
        </p:txBody>
      </p:sp>
      <p:sp>
        <p:nvSpPr>
          <p:cNvPr id="68" name="Google Shape;68;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ko" sz="1900" b="1">
                <a:solidFill>
                  <a:schemeClr val="dk1"/>
                </a:solidFill>
              </a:rPr>
              <a:t>지난 국가적 재난에 있어서...</a:t>
            </a:r>
            <a:endParaRPr sz="1900" b="1">
              <a:solidFill>
                <a:schemeClr val="dk1"/>
              </a:solidFill>
            </a:endParaRPr>
          </a:p>
          <a:p>
            <a:pPr marL="457200" lvl="0" indent="-322103" algn="l" rtl="0">
              <a:spcBef>
                <a:spcPts val="1200"/>
              </a:spcBef>
              <a:spcAft>
                <a:spcPts val="0"/>
              </a:spcAft>
              <a:buClr>
                <a:schemeClr val="dk1"/>
              </a:buClr>
              <a:buSzPct val="100000"/>
              <a:buChar char="-"/>
            </a:pPr>
            <a:r>
              <a:rPr lang="ko" sz="1900" b="1">
                <a:solidFill>
                  <a:schemeClr val="dk1"/>
                </a:solidFill>
              </a:rPr>
              <a:t>자원 운용의 비효율성</a:t>
            </a:r>
            <a:endParaRPr sz="1900" b="1">
              <a:solidFill>
                <a:schemeClr val="dk1"/>
              </a:solidFill>
            </a:endParaRPr>
          </a:p>
          <a:p>
            <a:pPr marL="0" lvl="0" indent="0" algn="l" rtl="0">
              <a:spcBef>
                <a:spcPts val="1200"/>
              </a:spcBef>
              <a:spcAft>
                <a:spcPts val="0"/>
              </a:spcAft>
              <a:buClr>
                <a:schemeClr val="dk1"/>
              </a:buClr>
              <a:buSzPct val="57894"/>
              <a:buFont typeface="Arial"/>
              <a:buNone/>
            </a:pPr>
            <a:r>
              <a:rPr lang="ko" sz="1900">
                <a:solidFill>
                  <a:schemeClr val="dk1"/>
                </a:solidFill>
              </a:rPr>
              <a:t>전통적으로 소방 자원(소방차, 헬기, 드론, 인력 등)의 배치는 주로 경험적 판단에 의존해 왔기 때문에 최적의 전략을 수립하기 어려웠다. 특히 산악 지역이나 접근성이 낮은 산림에서는 장비 이동 경로, 재보급 지점, 인력의 안전을 종합적으로 고려해야 하는 복잡한 상황이 발생한다.</a:t>
            </a:r>
            <a:endParaRPr sz="1900">
              <a:solidFill>
                <a:schemeClr val="dk1"/>
              </a:solidFill>
            </a:endParaRPr>
          </a:p>
          <a:p>
            <a:pPr marL="0" lvl="0" indent="0" algn="l" rtl="0">
              <a:spcBef>
                <a:spcPts val="1200"/>
              </a:spcBef>
              <a:spcAft>
                <a:spcPts val="0"/>
              </a:spcAft>
              <a:buClr>
                <a:schemeClr val="dk1"/>
              </a:buClr>
              <a:buSzPct val="57894"/>
              <a:buFont typeface="Arial"/>
              <a:buNone/>
            </a:pPr>
            <a:endParaRPr sz="1900">
              <a:solidFill>
                <a:schemeClr val="dk1"/>
              </a:solidFill>
            </a:endParaRPr>
          </a:p>
          <a:p>
            <a:pPr marL="457200" lvl="0" indent="-322103" algn="l" rtl="0">
              <a:spcBef>
                <a:spcPts val="1200"/>
              </a:spcBef>
              <a:spcAft>
                <a:spcPts val="0"/>
              </a:spcAft>
              <a:buClr>
                <a:schemeClr val="dk1"/>
              </a:buClr>
              <a:buSzPct val="100000"/>
              <a:buChar char="-"/>
            </a:pPr>
            <a:r>
              <a:rPr lang="ko" sz="1900" b="1">
                <a:solidFill>
                  <a:schemeClr val="dk1"/>
                </a:solidFill>
              </a:rPr>
              <a:t>실시간 상황 파악의 한계</a:t>
            </a:r>
            <a:endParaRPr sz="1900" b="1">
              <a:solidFill>
                <a:schemeClr val="dk1"/>
              </a:solidFill>
            </a:endParaRPr>
          </a:p>
          <a:p>
            <a:pPr marL="0" lvl="0" indent="0" algn="l" rtl="0">
              <a:spcBef>
                <a:spcPts val="1200"/>
              </a:spcBef>
              <a:spcAft>
                <a:spcPts val="0"/>
              </a:spcAft>
              <a:buClr>
                <a:schemeClr val="dk1"/>
              </a:buClr>
              <a:buSzPct val="57894"/>
              <a:buFont typeface="Arial"/>
              <a:buNone/>
            </a:pPr>
            <a:r>
              <a:rPr lang="ko" sz="1900">
                <a:solidFill>
                  <a:schemeClr val="dk1"/>
                </a:solidFill>
              </a:rPr>
              <a:t>현장과 컨트롤 센터 사이의 신속한 의사결정이 어려워지고, 이는 대응 전략의 비효율적인 조정으로 이어진다. 더욱이 일관된 정보 시각화 도구의 부재로 인해 전체 상황을 종합적으로 파악하는 데 어려움을 겪고 있다.</a:t>
            </a:r>
            <a:endParaRPr sz="1900">
              <a:solidFill>
                <a:schemeClr val="dk1"/>
              </a:solidFill>
            </a:endParaRPr>
          </a:p>
          <a:p>
            <a:pPr marL="0" lvl="0" indent="0" algn="l" rtl="0">
              <a:spcBef>
                <a:spcPts val="1200"/>
              </a:spcBef>
              <a:spcAft>
                <a:spcPts val="1200"/>
              </a:spcAft>
              <a:buNone/>
            </a:pPr>
            <a:endParaRPr sz="19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정의</a:t>
            </a:r>
            <a:endParaRPr/>
          </a:p>
        </p:txBody>
      </p:sp>
      <p:sp>
        <p:nvSpPr>
          <p:cNvPr id="74" name="Google Shape;74;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ko" b="1">
                <a:solidFill>
                  <a:schemeClr val="dk1"/>
                </a:solidFill>
              </a:rPr>
              <a:t>기존 산불 대응 시스템의 한계점</a:t>
            </a:r>
            <a:endParaRPr b="1">
              <a:solidFill>
                <a:schemeClr val="dk1"/>
              </a:solidFill>
            </a:endParaRPr>
          </a:p>
          <a:p>
            <a:pPr marL="457200" lvl="0" indent="-342900" algn="l" rtl="0">
              <a:spcBef>
                <a:spcPts val="1200"/>
              </a:spcBef>
              <a:spcAft>
                <a:spcPts val="0"/>
              </a:spcAft>
              <a:buClr>
                <a:schemeClr val="dk1"/>
              </a:buClr>
              <a:buSzPts val="1800"/>
              <a:buAutoNum type="arabicPeriod"/>
            </a:pPr>
            <a:r>
              <a:rPr lang="ko" b="1">
                <a:solidFill>
                  <a:schemeClr val="dk1"/>
                </a:solidFill>
              </a:rPr>
              <a:t>감지 지연 및 정확도 부족 : </a:t>
            </a:r>
            <a:r>
              <a:rPr lang="ko">
                <a:solidFill>
                  <a:schemeClr val="dk1"/>
                </a:solidFill>
              </a:rPr>
              <a:t>위성 기반 탐지 / 수동 신고에 의존 → 대응의 지연</a:t>
            </a:r>
            <a:endParaRPr>
              <a:solidFill>
                <a:schemeClr val="dk1"/>
              </a:solidFill>
            </a:endParaRPr>
          </a:p>
          <a:p>
            <a:pPr marL="457200" lvl="0" indent="-342900" algn="l" rtl="0">
              <a:spcBef>
                <a:spcPts val="0"/>
              </a:spcBef>
              <a:spcAft>
                <a:spcPts val="0"/>
              </a:spcAft>
              <a:buClr>
                <a:schemeClr val="dk1"/>
              </a:buClr>
              <a:buSzPts val="1800"/>
              <a:buAutoNum type="arabicPeriod"/>
            </a:pPr>
            <a:r>
              <a:rPr lang="ko" b="1">
                <a:solidFill>
                  <a:schemeClr val="dk1"/>
                </a:solidFill>
              </a:rPr>
              <a:t>자원 배분의 비효율성 : </a:t>
            </a:r>
            <a:r>
              <a:rPr lang="ko">
                <a:solidFill>
                  <a:schemeClr val="dk1"/>
                </a:solidFill>
              </a:rPr>
              <a:t>인력, 장비의 수동 배치 → 최적 경로 및 우선순위 고려 부족</a:t>
            </a:r>
            <a:endParaRPr>
              <a:solidFill>
                <a:schemeClr val="dk1"/>
              </a:solidFill>
            </a:endParaRPr>
          </a:p>
          <a:p>
            <a:pPr marL="457200" lvl="0" indent="-342900" algn="l" rtl="0">
              <a:spcBef>
                <a:spcPts val="0"/>
              </a:spcBef>
              <a:spcAft>
                <a:spcPts val="0"/>
              </a:spcAft>
              <a:buClr>
                <a:schemeClr val="dk1"/>
              </a:buClr>
              <a:buSzPts val="1800"/>
              <a:buAutoNum type="arabicPeriod"/>
            </a:pPr>
            <a:r>
              <a:rPr lang="ko" b="1">
                <a:solidFill>
                  <a:schemeClr val="dk1"/>
                </a:solidFill>
              </a:rPr>
              <a:t>현황 인식 및 시각화 도구 부족 : </a:t>
            </a:r>
            <a:r>
              <a:rPr lang="ko">
                <a:solidFill>
                  <a:schemeClr val="dk1"/>
                </a:solidFill>
              </a:rPr>
              <a:t>현장 상황의 실시간 파악 어려움, 데이터 시각화 마비</a:t>
            </a:r>
            <a:endParaRPr>
              <a:solidFill>
                <a:schemeClr val="dk1"/>
              </a:solidFill>
            </a:endParaRPr>
          </a:p>
          <a:p>
            <a:pPr marL="0" lvl="0" indent="0" algn="l" rtl="0">
              <a:spcBef>
                <a:spcPts val="1200"/>
              </a:spcBef>
              <a:spcAft>
                <a:spcPts val="0"/>
              </a:spcAft>
              <a:buNone/>
            </a:pPr>
            <a:endParaRPr b="1">
              <a:solidFill>
                <a:schemeClr val="dk1"/>
              </a:solidFill>
            </a:endParaRPr>
          </a:p>
          <a:p>
            <a:pPr marL="0" lvl="0" indent="0" algn="l" rtl="0">
              <a:spcBef>
                <a:spcPts val="1200"/>
              </a:spcBef>
              <a:spcAft>
                <a:spcPts val="0"/>
              </a:spcAft>
              <a:buNone/>
            </a:pPr>
            <a:r>
              <a:rPr lang="ko" b="1">
                <a:solidFill>
                  <a:schemeClr val="dk1"/>
                </a:solidFill>
              </a:rPr>
              <a:t>목표 문제</a:t>
            </a:r>
            <a:endParaRPr b="1">
              <a:solidFill>
                <a:schemeClr val="dk1"/>
              </a:solidFill>
            </a:endParaRPr>
          </a:p>
          <a:p>
            <a:pPr marL="457200" lvl="0" indent="-342900" algn="l" rtl="0">
              <a:spcBef>
                <a:spcPts val="1200"/>
              </a:spcBef>
              <a:spcAft>
                <a:spcPts val="0"/>
              </a:spcAft>
              <a:buClr>
                <a:schemeClr val="dk1"/>
              </a:buClr>
              <a:buSzPts val="1800"/>
              <a:buAutoNum type="arabicPeriod"/>
            </a:pPr>
            <a:r>
              <a:rPr lang="ko" b="1">
                <a:solidFill>
                  <a:schemeClr val="dk1"/>
                </a:solidFill>
              </a:rPr>
              <a:t>CV 및 AI 기반 실시간 산불 감지 모델 구축</a:t>
            </a:r>
            <a:endParaRPr b="1">
              <a:solidFill>
                <a:schemeClr val="dk1"/>
              </a:solidFill>
            </a:endParaRPr>
          </a:p>
          <a:p>
            <a:pPr marL="457200" lvl="0" indent="-342900" algn="l" rtl="0">
              <a:spcBef>
                <a:spcPts val="0"/>
              </a:spcBef>
              <a:spcAft>
                <a:spcPts val="0"/>
              </a:spcAft>
              <a:buClr>
                <a:schemeClr val="dk1"/>
              </a:buClr>
              <a:buSzPts val="1800"/>
              <a:buAutoNum type="arabicPeriod"/>
            </a:pPr>
            <a:r>
              <a:rPr lang="ko" b="1">
                <a:solidFill>
                  <a:schemeClr val="dk1"/>
                </a:solidFill>
              </a:rPr>
              <a:t>화재 규모와 지형, 자원 특성을 고려한 자원 배치 최적화</a:t>
            </a:r>
            <a:endParaRPr b="1">
              <a:solidFill>
                <a:schemeClr val="dk1"/>
              </a:solidFill>
            </a:endParaRPr>
          </a:p>
          <a:p>
            <a:pPr marL="457200" lvl="0" indent="-342900" algn="l" rtl="0">
              <a:spcBef>
                <a:spcPts val="0"/>
              </a:spcBef>
              <a:spcAft>
                <a:spcPts val="0"/>
              </a:spcAft>
              <a:buClr>
                <a:schemeClr val="dk1"/>
              </a:buClr>
              <a:buSzPts val="1800"/>
              <a:buAutoNum type="arabicPeriod"/>
            </a:pPr>
            <a:r>
              <a:rPr lang="ko" b="1">
                <a:solidFill>
                  <a:schemeClr val="dk1"/>
                </a:solidFill>
              </a:rPr>
              <a:t>직관적 UI를 통한 실시간 상황 시각화 및 전략 제시 어시스턴트 구현</a:t>
            </a:r>
            <a:endParaRPr b="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데이터 수집 방법</a:t>
            </a:r>
            <a:endParaRPr/>
          </a:p>
        </p:txBody>
      </p:sp>
      <p:sp>
        <p:nvSpPr>
          <p:cNvPr id="80" name="Google Shape;80;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ko" sz="1600">
                <a:solidFill>
                  <a:schemeClr val="dk1"/>
                </a:solidFill>
              </a:rPr>
              <a:t>많은 언론사에서 영상 자료에 대해 AI 가공 금지 제한을 걸고 있는 추세.</a:t>
            </a:r>
            <a:endParaRPr sz="1600">
              <a:solidFill>
                <a:schemeClr val="dk1"/>
              </a:solidFill>
            </a:endParaRPr>
          </a:p>
          <a:p>
            <a:pPr marL="0" lvl="0" indent="0" algn="l" rtl="0">
              <a:spcBef>
                <a:spcPts val="1200"/>
              </a:spcBef>
              <a:spcAft>
                <a:spcPts val="0"/>
              </a:spcAft>
              <a:buNone/>
            </a:pPr>
            <a:r>
              <a:rPr lang="ko" sz="1600">
                <a:solidFill>
                  <a:schemeClr val="dk1"/>
                </a:solidFill>
              </a:rPr>
              <a:t>따라서 아래와 같이 공개되어있는 화재, 산불 이미지 셋을 활용하여 데이터 수집을 진행한다.</a:t>
            </a:r>
            <a:br>
              <a:rPr lang="ko" sz="1600"/>
            </a:br>
            <a:r>
              <a:rPr lang="ko" sz="1600" u="sng">
                <a:solidFill>
                  <a:schemeClr val="hlink"/>
                </a:solidFill>
                <a:hlinkClick r:id="rId3"/>
              </a:rPr>
              <a:t>Kaggle</a:t>
            </a:r>
            <a:endParaRPr sz="1600"/>
          </a:p>
          <a:p>
            <a:pPr marL="0" lvl="0" indent="0" algn="l" rtl="0">
              <a:spcBef>
                <a:spcPts val="1200"/>
              </a:spcBef>
              <a:spcAft>
                <a:spcPts val="1200"/>
              </a:spcAft>
              <a:buNone/>
            </a:pPr>
            <a:r>
              <a:rPr lang="ko" sz="1600" u="sng">
                <a:solidFill>
                  <a:schemeClr val="hlink"/>
                </a:solidFill>
                <a:hlinkClick r:id="rId4"/>
              </a:rPr>
              <a:t>Github</a:t>
            </a:r>
            <a:endParaRPr sz="1600"/>
          </a:p>
        </p:txBody>
      </p:sp>
      <p:pic>
        <p:nvPicPr>
          <p:cNvPr id="81" name="Google Shape;81;p17"/>
          <p:cNvPicPr preferRelativeResize="0"/>
          <p:nvPr/>
        </p:nvPicPr>
        <p:blipFill>
          <a:blip r:embed="rId5">
            <a:alphaModFix/>
          </a:blip>
          <a:stretch>
            <a:fillRect/>
          </a:stretch>
        </p:blipFill>
        <p:spPr>
          <a:xfrm>
            <a:off x="2887163" y="1995250"/>
            <a:ext cx="3369675" cy="3369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데이터 수집 방법</a:t>
            </a:r>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ko" sz="1600">
                <a:solidFill>
                  <a:schemeClr val="dk1"/>
                </a:solidFill>
              </a:rPr>
              <a:t>산불 피해 등의 데이터는 </a:t>
            </a:r>
            <a:r>
              <a:rPr lang="ko" sz="1600" b="1">
                <a:solidFill>
                  <a:schemeClr val="dk1"/>
                </a:solidFill>
              </a:rPr>
              <a:t>산불 발생 경향성 분석용 데이터 / 한반도 MODIS 위성자료 GIS 데이터베이스 / 산불피해대장 (KFS Fire Survey Data)</a:t>
            </a:r>
            <a:r>
              <a:rPr lang="ko" sz="1600">
                <a:solidFill>
                  <a:schemeClr val="dk1"/>
                </a:solidFill>
              </a:rPr>
              <a:t>를 활용할 수 있다.</a:t>
            </a:r>
            <a:endParaRPr sz="1600"/>
          </a:p>
        </p:txBody>
      </p:sp>
      <p:pic>
        <p:nvPicPr>
          <p:cNvPr id="88" name="Google Shape;88;p18"/>
          <p:cNvPicPr preferRelativeResize="0"/>
          <p:nvPr/>
        </p:nvPicPr>
        <p:blipFill>
          <a:blip r:embed="rId3">
            <a:alphaModFix/>
          </a:blip>
          <a:stretch>
            <a:fillRect/>
          </a:stretch>
        </p:blipFill>
        <p:spPr>
          <a:xfrm>
            <a:off x="3085075" y="2020529"/>
            <a:ext cx="5747225" cy="2751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640751" y="568425"/>
            <a:ext cx="7862500" cy="4422649"/>
          </a:xfrm>
          <a:prstGeom prst="rect">
            <a:avLst/>
          </a:prstGeom>
          <a:noFill/>
          <a:ln>
            <a:noFill/>
          </a:ln>
        </p:spPr>
      </p:pic>
      <p:sp>
        <p:nvSpPr>
          <p:cNvPr id="94" name="Google Shape;94;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 - 임무구성도</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sp>
        <p:nvSpPr>
          <p:cNvPr id="100" name="Google Shape;10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Clr>
                <a:schemeClr val="dk1"/>
              </a:buClr>
              <a:buSzPts val="1100"/>
              <a:buFont typeface="Arial"/>
              <a:buNone/>
            </a:pPr>
            <a:r>
              <a:rPr lang="ko" sz="1700" b="1">
                <a:solidFill>
                  <a:schemeClr val="dk1"/>
                </a:solidFill>
              </a:rPr>
              <a:t>산불 영상 처리 및 컴퓨터 비전</a:t>
            </a:r>
            <a:endParaRPr sz="1700" b="1">
              <a:solidFill>
                <a:schemeClr val="dk1"/>
              </a:solidFill>
            </a:endParaRPr>
          </a:p>
          <a:p>
            <a:pPr marL="457200" lvl="0" indent="-323850" algn="l" rtl="0">
              <a:spcBef>
                <a:spcPts val="1200"/>
              </a:spcBef>
              <a:spcAft>
                <a:spcPts val="0"/>
              </a:spcAft>
              <a:buClr>
                <a:schemeClr val="dk1"/>
              </a:buClr>
              <a:buSzPts val="1500"/>
              <a:buChar char="●"/>
            </a:pPr>
            <a:r>
              <a:rPr lang="ko" sz="1500" b="1">
                <a:solidFill>
                  <a:schemeClr val="dk1"/>
                </a:solidFill>
              </a:rPr>
              <a:t>기술 활용</a:t>
            </a:r>
            <a:r>
              <a:rPr lang="ko" sz="1500">
                <a:solidFill>
                  <a:schemeClr val="dk1"/>
                </a:solidFill>
              </a:rPr>
              <a:t>: Python, OpenCV, Keras, YOLO 를 활용한 딥러닝 모델.</a:t>
            </a:r>
            <a:br>
              <a:rPr lang="ko" sz="1500">
                <a:solidFill>
                  <a:schemeClr val="dk1"/>
                </a:solidFill>
              </a:rPr>
            </a:br>
            <a:endParaRPr sz="1500">
              <a:solidFill>
                <a:schemeClr val="dk1"/>
              </a:solidFill>
            </a:endParaRPr>
          </a:p>
          <a:p>
            <a:pPr marL="457200" lvl="0" indent="-323850" algn="l" rtl="0">
              <a:spcBef>
                <a:spcPts val="0"/>
              </a:spcBef>
              <a:spcAft>
                <a:spcPts val="0"/>
              </a:spcAft>
              <a:buClr>
                <a:schemeClr val="dk1"/>
              </a:buClr>
              <a:buSzPts val="1500"/>
              <a:buChar char="●"/>
            </a:pPr>
            <a:r>
              <a:rPr lang="ko" sz="1500" b="1">
                <a:solidFill>
                  <a:schemeClr val="dk1"/>
                </a:solidFill>
              </a:rPr>
              <a:t>구현 방법</a:t>
            </a:r>
            <a:r>
              <a:rPr lang="ko" sz="1500">
                <a:solidFill>
                  <a:schemeClr val="dk1"/>
                </a:solidFill>
              </a:rPr>
              <a:t>: </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OpenCV를 사용하여 드론 또는 고정형 카메라 영상을 처리하고, HSV 색상 알고리즘을 통해 불꽃 및 연기를 감지.</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Keras, YOLO을 활용해 화재 및 연기 이미지를 학습 </a:t>
            </a:r>
            <a:endParaRPr sz="1500">
              <a:solidFill>
                <a:schemeClr val="dk1"/>
              </a:solidFill>
            </a:endParaRPr>
          </a:p>
          <a:p>
            <a:pPr marL="914400" lvl="1" indent="-323850" algn="l" rtl="0">
              <a:spcBef>
                <a:spcPts val="0"/>
              </a:spcBef>
              <a:spcAft>
                <a:spcPts val="0"/>
              </a:spcAft>
              <a:buClr>
                <a:schemeClr val="dk1"/>
              </a:buClr>
              <a:buSzPts val="1500"/>
              <a:buChar char="○"/>
            </a:pPr>
            <a:r>
              <a:rPr lang="ko" sz="1500">
                <a:solidFill>
                  <a:schemeClr val="dk1"/>
                </a:solidFill>
              </a:rPr>
              <a:t>EfficientNet 같은 사전 학습된 모델을 전이 학습으로 활용 (소규모 데이터셋 보완)</a:t>
            </a:r>
            <a:endParaRPr sz="190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ko"/>
              <a:t>문제 해결 전략</a:t>
            </a:r>
            <a:endParaRPr/>
          </a:p>
        </p:txBody>
      </p:sp>
      <p:pic>
        <p:nvPicPr>
          <p:cNvPr id="106" name="Google Shape;106;p21"/>
          <p:cNvPicPr preferRelativeResize="0"/>
          <p:nvPr/>
        </p:nvPicPr>
        <p:blipFill>
          <a:blip r:embed="rId3">
            <a:alphaModFix/>
          </a:blip>
          <a:stretch>
            <a:fillRect/>
          </a:stretch>
        </p:blipFill>
        <p:spPr>
          <a:xfrm>
            <a:off x="3322975" y="343150"/>
            <a:ext cx="5260276" cy="4457200"/>
          </a:xfrm>
          <a:prstGeom prst="rect">
            <a:avLst/>
          </a:prstGeom>
          <a:noFill/>
          <a:ln>
            <a:noFill/>
          </a:ln>
        </p:spPr>
      </p:pic>
      <p:sp>
        <p:nvSpPr>
          <p:cNvPr id="107" name="Google Shape;107;p21"/>
          <p:cNvSpPr txBox="1"/>
          <p:nvPr/>
        </p:nvSpPr>
        <p:spPr>
          <a:xfrm>
            <a:off x="493950" y="1074750"/>
            <a:ext cx="2773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ko" sz="1800">
                <a:solidFill>
                  <a:schemeClr val="dk2"/>
                </a:solidFill>
              </a:rPr>
              <a:t>MATLAB으로 구현한 모습.</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803</Words>
  <Application>Microsoft Office PowerPoint</Application>
  <PresentationFormat>화면 슬라이드 쇼(16:9)</PresentationFormat>
  <Paragraphs>75</Paragraphs>
  <Slides>16</Slides>
  <Notes>16</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16</vt:i4>
      </vt:variant>
    </vt:vector>
  </HeadingPairs>
  <TitlesOfParts>
    <vt:vector size="18" baseType="lpstr">
      <vt:lpstr>Arial</vt:lpstr>
      <vt:lpstr>Simple Light</vt:lpstr>
      <vt:lpstr>인공지능 기반 산불 대응 솔루션</vt:lpstr>
      <vt:lpstr>프로젝트 주제 및 필요성</vt:lpstr>
      <vt:lpstr>프로젝트 주제 및 필요성</vt:lpstr>
      <vt:lpstr>문제 정의</vt:lpstr>
      <vt:lpstr>데이터 수집 방법</vt:lpstr>
      <vt:lpstr>데이터 수집 방법</vt:lpstr>
      <vt:lpstr>문제 해결 전략 - 임무구성도</vt:lpstr>
      <vt:lpstr>문제 해결 전략</vt:lpstr>
      <vt:lpstr>문제 해결 전략</vt:lpstr>
      <vt:lpstr>문제 해결 전략</vt:lpstr>
      <vt:lpstr>문제 해결 전략</vt:lpstr>
      <vt:lpstr>문제 해결 전략</vt:lpstr>
      <vt:lpstr>문제 해결 전략</vt:lpstr>
      <vt:lpstr>문제 해결 전략</vt:lpstr>
      <vt:lpstr>문제 해결 전략</vt:lpstr>
      <vt:lpstr>생각하는 난이도 및 근거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기준 문</cp:lastModifiedBy>
  <cp:revision>3</cp:revision>
  <dcterms:modified xsi:type="dcterms:W3CDTF">2025-05-11T13:08:03Z</dcterms:modified>
</cp:coreProperties>
</file>