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2.xml" ContentType="application/vnd.openxmlformats-officedocument.presentationml.notesSlide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3"/>
  </p:notesMasterIdLst>
  <p:sldIdLst>
    <p:sldId id="340" r:id="rId4"/>
    <p:sldId id="353" r:id="rId5"/>
    <p:sldId id="354" r:id="rId6"/>
    <p:sldId id="358" r:id="rId7"/>
    <p:sldId id="359" r:id="rId8"/>
    <p:sldId id="356" r:id="rId9"/>
    <p:sldId id="357" r:id="rId10"/>
    <p:sldId id="360" r:id="rId11"/>
    <p:sldId id="355" r:id="rId12"/>
    <p:sldId id="342" r:id="rId13"/>
    <p:sldId id="35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дрей Якунин" initials="АЯ" lastIdx="1" clrIdx="0">
    <p:extLst>
      <p:ext uri="{19B8F6BF-5375-455C-9EA6-DF929625EA0E}">
        <p15:presenceInfo xmlns:p15="http://schemas.microsoft.com/office/powerpoint/2012/main" userId="77606ff212cd19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8B1F9-7076-4051-8B0D-64815E547512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F9685-5D76-4E95-A5C2-ADDA63BC097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Заметки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E58F9685-5D76-4E95-A5C2-ADDA63BC09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4FFFAD0-198F-470A-9A14-30FA32E551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47E7555-2176-4BDB-80E8-819D5F6138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471C207-96DA-4090-826B-530D619011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336A93D-9D2B-483B-9B25-6F508FE3F3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9323B7B-AC38-411C-A517-1F9D171F6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6B2B0E0-9645-4DD6-AAEF-8C054F98A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C79981B-D113-42C4-A3CE-EE3EC6D054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6482C76-594A-4D9C-9C3B-501AFE0250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FD1DC81-0B93-45BF-9AFB-4DD6730C2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13678CA-2717-4CBB-9576-552457D399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Финал"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4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832151" y="1644953"/>
            <a:ext cx="9560076" cy="4547808"/>
          </a:xfrm>
        </p:spPr>
        <p:txBody>
          <a:bodyPr>
            <a:normAutofit/>
          </a:bodyPr>
          <a:lstStyle>
            <a:lvl1pPr marL="0" indent="0">
              <a:buFont typeface="Arial" pitchFamily="34" charset="0" panose="020B0604020202020204"/>
              <a:buNone/>
              <a:defRPr sz="2133" baseline="0"/>
            </a:lvl1pPr>
            <a:lvl2pPr marL="609585" indent="0">
              <a:buFontTx/>
              <a:buNone/>
              <a:defRPr sz="2133" baseline="0"/>
            </a:lvl2pPr>
            <a:lvl3pPr marL="1219170" indent="0">
              <a:buFontTx/>
              <a:buNone/>
              <a:defRPr sz="2133" baseline="0"/>
            </a:lvl3pPr>
            <a:lvl4pPr marL="1828754" indent="0">
              <a:buFontTx/>
              <a:buNone/>
              <a:defRPr sz="2133" baseline="0"/>
            </a:lvl4pPr>
            <a:lvl5pPr>
              <a:buFontTx/>
              <a:buNone/>
              <a:defRPr sz="2133" baseline="0"/>
            </a:lvl5pPr>
          </a:lstStyle>
          <a:p>
            <a:pPr lvl="0"/>
            <a:r>
              <a:rPr lang="ru-RU" sz="2133">
                <a:latin typeface="Golos Text" pitchFamily="34" charset="-52" panose="020B0503020202020204"/>
              </a:rPr>
              <a:t>Здесь при необходимости располагается основной текст слайда, ключевая формулировка</a:t>
            </a:r>
          </a:p>
          <a:p>
            <a:pPr lvl="0"/>
            <a:endParaRPr lang="ru-RU" sz="2133">
              <a:latin typeface="Golos Text" pitchFamily="34" charset="-52" panose="020B0503020202020204"/>
            </a:endParaRPr>
          </a:p>
          <a:p>
            <a:pPr marL="0" lvl="0" indent="0" algn="l">
              <a:buNone/>
            </a:pPr>
            <a:r>
              <a:rPr lang="ru-RU" sz="2133" b="1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Начало списка: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2133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список;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2133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список;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2133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конец списка.</a:t>
            </a:r>
          </a:p>
          <a:p>
            <a:pPr lvl="0"/>
            <a:endParaRPr lang="ru-RU"/>
          </a:p>
          <a:p>
            <a:pPr lvl="0"/>
            <a:endParaRPr lang="ru-RU"/>
          </a:p>
        </p:txBody>
      </p:sp>
      <p:sp>
        <p:nvSpPr>
          <p:cNvPr id="3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609600" y="408580"/>
            <a:ext cx="9099176" cy="703045"/>
          </a:xfrm>
        </p:spPr>
        <p:txBody>
          <a:bodyPr>
            <a:normAutofit/>
          </a:bodyPr>
          <a:lstStyle>
            <a:lvl1pPr>
              <a:defRPr sz="4267" baseline="0">
                <a:solidFill>
                  <a:schemeClr val="bg1"/>
                </a:solidFill>
                <a:latin typeface="Golos Text DemiBold" pitchFamily="34" charset="-52" panose="020B0703020202020204"/>
              </a:defRPr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5FAC085-71E4-4D7B-AA13-2CBB0448D01A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A072D23-8B49-4FB8-87D0-1B0ACCD346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5FAC085-71E4-4D7B-AA13-2CBB0448D01A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A072D23-8B49-4FB8-87D0-1B0ACCD346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dt="0"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/>
          </a:p>
        </p:txBody>
      </p:sp>
      <p:sp>
        <p:nvSpPr>
          <p:cNvPr id="4" name="Текст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5FAC085-71E4-4D7B-AA13-2CBB0448D01A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A072D23-8B49-4FB8-87D0-1B0ACCD346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dt="0"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5FAC085-71E4-4D7B-AA13-2CBB0448D01A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A072D23-8B49-4FB8-87D0-1B0ACCD346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dt="0"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5FAC085-71E4-4D7B-AA13-2CBB0448D01A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A072D23-8B49-4FB8-87D0-1B0ACCD346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dt="0"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832151" y="1644953"/>
            <a:ext cx="9560076" cy="454780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133" baseline="0"/>
            </a:lvl1pPr>
            <a:lvl2pPr marL="609585" indent="0">
              <a:buFontTx/>
              <a:buNone/>
              <a:defRPr sz="2133" baseline="0"/>
            </a:lvl2pPr>
            <a:lvl3pPr marL="1219170" indent="0">
              <a:buFontTx/>
              <a:buNone/>
              <a:defRPr sz="2133" baseline="0"/>
            </a:lvl3pPr>
            <a:lvl4pPr marL="1828754" indent="0">
              <a:buFontTx/>
              <a:buNone/>
              <a:defRPr sz="2133" baseline="0"/>
            </a:lvl4pPr>
            <a:lvl5pPr>
              <a:buFontTx/>
              <a:buNone/>
              <a:defRPr sz="2133" baseline="0"/>
            </a:lvl5pPr>
          </a:lstStyle>
          <a:p>
            <a:pPr lvl="0"/>
            <a:r>
              <a:rPr lang="ru-RU" sz="2133">
                <a:latin typeface="Golos Text" pitchFamily="34" charset="-52" panose="020B0503020202020204"/>
              </a:rPr>
              <a:t>Здесь при необходимости располагается основной текст слайда, ключевая формулировка.</a:t>
            </a:r>
          </a:p>
          <a:p>
            <a:pPr lvl="0"/>
            <a:endParaRPr lang="ru-RU" sz="2133">
              <a:latin typeface="Golos Text" pitchFamily="34" charset="-52" panose="020B0503020202020204"/>
            </a:endParaRPr>
          </a:p>
          <a:p>
            <a:pPr marL="0" lvl="0" indent="0" algn="l">
              <a:buNone/>
            </a:pPr>
            <a:r>
              <a:rPr lang="ru-RU" sz="1867" b="1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Начало списка: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1867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 список;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1867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 список;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1867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 конец списка.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609600" y="408580"/>
            <a:ext cx="9099176" cy="703045"/>
          </a:xfrm>
        </p:spPr>
        <p:txBody>
          <a:bodyPr>
            <a:normAutofit/>
          </a:bodyPr>
          <a:lstStyle>
            <a:lvl1pPr>
              <a:defRPr sz="4267" baseline="0">
                <a:solidFill>
                  <a:schemeClr val="bg1"/>
                </a:solidFill>
                <a:latin typeface="Golos Text DemiBold" pitchFamily="34" charset="-52" panose="020B0703020202020204"/>
              </a:defRPr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kfql"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609600" y="408580"/>
            <a:ext cx="9099176" cy="703045"/>
          </a:xfrm>
        </p:spPr>
        <p:txBody>
          <a:bodyPr>
            <a:normAutofit/>
          </a:bodyPr>
          <a:lstStyle>
            <a:lvl1pPr>
              <a:defRPr sz="4267" baseline="0">
                <a:latin typeface="Golos Text DemiBold" pitchFamily="34" charset="-52" panose="020B0703020202020204"/>
              </a:defRPr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609600" y="1615925"/>
            <a:ext cx="9956800" cy="4596191"/>
          </a:xfrm>
        </p:spPr>
        <p:txBody>
          <a:bodyPr/>
          <a:lstStyle>
            <a:lvl1pPr marL="0" indent="0" algn="l">
              <a:buFont typeface="Arial" pitchFamily="34" charset="0" panose="020B0604020202020204"/>
              <a:buNone/>
              <a:defRPr sz="1867" baseline="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z="3200">
                <a:latin typeface="Golos Text" pitchFamily="34" charset="-52" panose="020B0503020202020204"/>
              </a:rPr>
              <a:t>Здесь при необходимости располагается основной текст слайда, ключевая формулировка.</a:t>
            </a:r>
          </a:p>
          <a:p>
            <a:pPr lvl="0"/>
            <a:endParaRPr lang="ru-RU" sz="3200">
              <a:latin typeface="Golos Text" pitchFamily="34" charset="-52" panose="020B0503020202020204"/>
            </a:endParaRPr>
          </a:p>
          <a:p>
            <a:pPr marL="0" lvl="0" indent="0" algn="l">
              <a:buNone/>
            </a:pPr>
            <a:r>
              <a:rPr lang="ru-RU" sz="2667" b="1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Начало списка: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2667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 список;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2667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 список;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2667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 конец списка.</a:t>
            </a:r>
          </a:p>
        </p:txBody>
      </p:sp>
    </p:spTree>
  </p:cSld>
  <p:clrMapOvr>
    <a:masterClrMapping/>
  </p:clrMapOvr>
  <p:hf dt="0" sldNum="0"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5FAC085-71E4-4D7B-AA13-2CBB0448D01A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A072D23-8B49-4FB8-87D0-1B0ACCD346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dt="0"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97889" y="653699"/>
            <a:ext cx="2463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7881069" y="569652"/>
            <a:ext cx="2463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2" name="TextBox 1"/>
          <p:cNvSpPr txBox="1"/>
          <p:nvPr userDrawn="1"/>
        </p:nvSpPr>
        <p:spPr>
          <a:xfrm>
            <a:off x="6797889" y="653699"/>
            <a:ext cx="2463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881069" y="569652"/>
            <a:ext cx="2463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4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609600" y="408580"/>
            <a:ext cx="9099176" cy="703045"/>
          </a:xfrm>
        </p:spPr>
        <p:txBody>
          <a:bodyPr>
            <a:normAutofit/>
          </a:bodyPr>
          <a:lstStyle>
            <a:lvl1pPr>
              <a:defRPr sz="4267" baseline="0">
                <a:latin typeface="Golos Text DemiBold" pitchFamily="34" charset="-52" panose="020B0703020202020204"/>
              </a:defRPr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5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609599" y="1386883"/>
            <a:ext cx="11185676" cy="4980051"/>
          </a:xfrm>
        </p:spPr>
        <p:txBody>
          <a:bodyPr>
            <a:normAutofit/>
          </a:bodyPr>
          <a:lstStyle>
            <a:lvl1pPr marL="0" indent="0">
              <a:buFont typeface="Arial" pitchFamily="34" charset="0" panose="020B0604020202020204"/>
              <a:buNone/>
              <a:defRPr sz="2667" baseline="0"/>
            </a:lvl1pPr>
            <a:lvl2pPr marL="609585" indent="0">
              <a:buFont typeface="Arial" pitchFamily="34" charset="0" panose="020B0604020202020204"/>
              <a:buNone/>
              <a:defRPr sz="3200"/>
            </a:lvl2pPr>
            <a:lvl3pPr marL="1219170" indent="0">
              <a:buFont typeface="Arial" pitchFamily="34" charset="0" panose="020B0604020202020204"/>
              <a:buNone/>
              <a:defRPr sz="2667"/>
            </a:lvl3pPr>
            <a:lvl4pPr marL="1828754" indent="0">
              <a:buFont typeface="Arial" pitchFamily="34" charset="0" panose="020B0604020202020204"/>
              <a:buNone/>
              <a:defRPr sz="2400"/>
            </a:lvl4pPr>
            <a:lvl5pPr marL="2438339" indent="0">
              <a:buFont typeface="Arial" pitchFamily="34" charset="0" panose="020B0604020202020204"/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z="2667">
                <a:latin typeface="Golos Text" pitchFamily="34" charset="-52" panose="020B0503020202020204"/>
              </a:rPr>
              <a:t>Здесь при необходимости располагается основной текст слайда, ключевая формулировка.</a:t>
            </a:r>
          </a:p>
          <a:p>
            <a:pPr lvl="0"/>
            <a:endParaRPr lang="ru-RU" sz="2667">
              <a:latin typeface="Golos Text" pitchFamily="34" charset="-52" panose="020B0503020202020204"/>
            </a:endParaRPr>
          </a:p>
          <a:p>
            <a:pPr marL="0" lvl="0" indent="0" algn="l">
              <a:buNone/>
            </a:pPr>
            <a:r>
              <a:rPr lang="ru-RU" sz="2400" b="1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Начало списка: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2400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 список;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2400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 список;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2400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 конец списка.</a:t>
            </a:r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832151" y="1644953"/>
            <a:ext cx="9560076" cy="454780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33" baseline="0"/>
            </a:lvl1pPr>
            <a:lvl2pPr marL="609585" indent="0">
              <a:buFontTx/>
              <a:buNone/>
              <a:defRPr sz="2133" baseline="0"/>
            </a:lvl2pPr>
            <a:lvl3pPr marL="1219170" indent="0">
              <a:buFontTx/>
              <a:buNone/>
              <a:defRPr sz="2133" baseline="0"/>
            </a:lvl3pPr>
            <a:lvl4pPr marL="1828754" indent="0">
              <a:buFontTx/>
              <a:buNone/>
              <a:defRPr sz="2133" baseline="0"/>
            </a:lvl4pPr>
            <a:lvl5pPr>
              <a:buFontTx/>
              <a:buNone/>
              <a:defRPr sz="2133" baseline="0"/>
            </a:lvl5pPr>
          </a:lstStyle>
          <a:p>
            <a:pPr lvl="0"/>
            <a:r>
              <a:rPr lang="ru-RU" sz="2133">
                <a:latin typeface="Golos Text" pitchFamily="34" charset="-52" panose="020B0503020202020204"/>
              </a:rPr>
              <a:t>Здесь при необходимости располагается основной текст слайда, ключевая формулировка.</a:t>
            </a:r>
          </a:p>
          <a:p>
            <a:pPr lvl="0"/>
            <a:endParaRPr lang="ru-RU" sz="2133">
              <a:latin typeface="Golos Text" pitchFamily="34" charset="-52" panose="020B0503020202020204"/>
            </a:endParaRPr>
          </a:p>
          <a:p>
            <a:pPr marL="0" lvl="0" indent="0" algn="l">
              <a:buNone/>
            </a:pPr>
            <a:r>
              <a:rPr lang="ru-RU" sz="1867" b="1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Начало списка: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1867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 список;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1867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 список;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1867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 конец списка.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609600" y="408580"/>
            <a:ext cx="9099176" cy="703045"/>
          </a:xfrm>
        </p:spPr>
        <p:txBody>
          <a:bodyPr>
            <a:normAutofit/>
          </a:bodyPr>
          <a:lstStyle>
            <a:lvl1pPr>
              <a:defRPr sz="4267" baseline="0">
                <a:solidFill>
                  <a:schemeClr val="bg1"/>
                </a:solidFill>
                <a:latin typeface="Golos Text DemiBold" pitchFamily="34" charset="-52" panose="020B0703020202020204"/>
              </a:defRPr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97889" y="653699"/>
            <a:ext cx="2463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7881069" y="569652"/>
            <a:ext cx="2463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2" name="TextBox 1"/>
          <p:cNvSpPr txBox="1"/>
          <p:nvPr userDrawn="1"/>
        </p:nvSpPr>
        <p:spPr>
          <a:xfrm>
            <a:off x="6797889" y="653699"/>
            <a:ext cx="2463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881069" y="569652"/>
            <a:ext cx="2463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4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609600" y="408580"/>
            <a:ext cx="9099176" cy="703045"/>
          </a:xfrm>
        </p:spPr>
        <p:txBody>
          <a:bodyPr>
            <a:normAutofit/>
          </a:bodyPr>
          <a:lstStyle>
            <a:lvl1pPr>
              <a:defRPr sz="4267" baseline="0">
                <a:latin typeface="Golos Text DemiBold" pitchFamily="34" charset="-52" panose="020B0703020202020204"/>
              </a:defRPr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5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609599" y="1386883"/>
            <a:ext cx="11185676" cy="4980051"/>
          </a:xfrm>
        </p:spPr>
        <p:txBody>
          <a:bodyPr>
            <a:normAutofit/>
          </a:bodyPr>
          <a:lstStyle>
            <a:lvl1pPr marL="0" indent="0">
              <a:buFont typeface="Arial" pitchFamily="34" charset="0" panose="020B0604020202020204"/>
              <a:buNone/>
              <a:defRPr sz="2667" baseline="0"/>
            </a:lvl1pPr>
            <a:lvl2pPr marL="609585" indent="0">
              <a:buFont typeface="Arial" pitchFamily="34" charset="0" panose="020B0604020202020204"/>
              <a:buNone/>
              <a:defRPr sz="3200"/>
            </a:lvl2pPr>
            <a:lvl3pPr marL="1219170" indent="0">
              <a:buFont typeface="Arial" pitchFamily="34" charset="0" panose="020B0604020202020204"/>
              <a:buNone/>
              <a:defRPr sz="2667"/>
            </a:lvl3pPr>
            <a:lvl4pPr marL="1828754" indent="0">
              <a:buFont typeface="Arial" pitchFamily="34" charset="0" panose="020B0604020202020204"/>
              <a:buNone/>
              <a:defRPr sz="2400"/>
            </a:lvl4pPr>
            <a:lvl5pPr marL="2438339" indent="0">
              <a:buFont typeface="Arial" pitchFamily="34" charset="0" panose="020B0604020202020204"/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z="2667">
                <a:latin typeface="Golos Text" pitchFamily="34" charset="-52" panose="020B0503020202020204"/>
              </a:rPr>
              <a:t>Здесь при необходимости располагается основной текст слайда, ключевая формулировка.</a:t>
            </a:r>
          </a:p>
          <a:p>
            <a:pPr lvl="0"/>
            <a:endParaRPr lang="ru-RU" sz="2667">
              <a:latin typeface="Golos Text" pitchFamily="34" charset="-52" panose="020B0503020202020204"/>
            </a:endParaRPr>
          </a:p>
          <a:p>
            <a:pPr marL="0" lvl="0" indent="0" algn="l">
              <a:buNone/>
            </a:pPr>
            <a:r>
              <a:rPr lang="ru-RU" sz="2400" b="1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Начало списка: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2400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 список;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2400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 список;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2400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 конец списка.</a:t>
            </a:r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5FAC085-71E4-4D7B-AA13-2CBB0448D01A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A072D23-8B49-4FB8-87D0-1B0ACCD346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5FAC085-71E4-4D7B-AA13-2CBB0448D01A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A072D23-8B49-4FB8-87D0-1B0ACCD346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5FAC085-71E4-4D7B-AA13-2CBB0448D01A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A072D23-8B49-4FB8-87D0-1B0ACCD346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5FAC085-71E4-4D7B-AA13-2CBB0448D01A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A072D23-8B49-4FB8-87D0-1B0ACCD346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5FAC085-71E4-4D7B-AA13-2CBB0448D01A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A072D23-8B49-4FB8-87D0-1B0ACCD346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5FAC085-71E4-4D7B-AA13-2CBB0448D01A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A072D23-8B49-4FB8-87D0-1B0ACCD346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609600" y="408579"/>
            <a:ext cx="109728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09600" y="1495884"/>
            <a:ext cx="109728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153401" y="5512167"/>
            <a:ext cx="2463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153401" y="5512167"/>
            <a:ext cx="2463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dt="0" sldNum="0" hdr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ALS Gorizont Bold Expanded" pitchFamily="50" charset="0" panose="00000805000000000000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SzPct val="100000"/>
        <a:buFont typeface="Arial" pitchFamily="34" charset="0" panose="020B0604020202020204"/>
        <a:buNone/>
        <a:defRPr sz="2000" kern="1200">
          <a:solidFill>
            <a:schemeClr val="tx1"/>
          </a:solidFill>
          <a:latin typeface="Golos Text" pitchFamily="34" charset="-52" panose="020B0503020202020204"/>
          <a:ea typeface="+mn-ea"/>
          <a:cs typeface="Golos Text" pitchFamily="34" charset="-52" panose="020B05030202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Golos Text" pitchFamily="34" charset="-52" panose="020B0503020202020204"/>
          <a:ea typeface="+mn-ea"/>
          <a:cs typeface="Golos Text" pitchFamily="34" charset="-52" panose="020B05030202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itchFamily="34" charset="0" panose="020B0604020202020204"/>
        <a:buChar char="•"/>
        <a:defRPr sz="1600" kern="1200">
          <a:solidFill>
            <a:schemeClr val="tx1"/>
          </a:solidFill>
          <a:latin typeface="Golos Text" pitchFamily="34" charset="-52" panose="020B0503020202020204"/>
          <a:ea typeface="+mn-ea"/>
          <a:cs typeface="Golos Text" pitchFamily="34" charset="-52" panose="020B05030202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itchFamily="34" charset="0" panose="020B0604020202020204"/>
        <a:buChar char="•"/>
        <a:defRPr sz="1600" kern="1200">
          <a:solidFill>
            <a:schemeClr val="tx1"/>
          </a:solidFill>
          <a:latin typeface="Golos Text" pitchFamily="34" charset="-52" panose="020B0503020202020204"/>
          <a:ea typeface="+mn-ea"/>
          <a:cs typeface="Golos Text" pitchFamily="34" charset="-52" panose="020B0503020202020204"/>
        </a:defRPr>
      </a:lvl4pPr>
      <a:lvl5pPr marL="1828800" indent="0" algn="l" defTabSz="457200" rtl="0" eaLnBrk="1" latinLnBrk="0" hangingPunct="1">
        <a:spcBef>
          <a:spcPct val="20000"/>
        </a:spcBef>
        <a:buFont typeface="Arial" pitchFamily="34" charset="0" panose="020B0604020202020204"/>
        <a:buNone/>
        <a:defRPr sz="1600" kern="1200">
          <a:solidFill>
            <a:schemeClr val="tx1"/>
          </a:solidFill>
          <a:latin typeface="Golos Text" pitchFamily="34" charset="-52" panose="020B0503020202020204"/>
          <a:ea typeface="+mn-ea"/>
          <a:cs typeface="Golos Text" pitchFamily="34" charset="-52" panose="020B0503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AC085-71E4-4D7B-AA13-2CBB0448D01A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72D23-8B49-4FB8-87D0-1B0ACCD346D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>
          <a:xfrm>
            <a:off x="1776000" y="2364488"/>
            <a:ext cx="8640000" cy="2129022"/>
          </a:xfrm>
        </p:spPr>
        <p:txBody>
          <a:bodyPr>
            <a:noAutofit/>
          </a:bodyPr>
          <a:lstStyle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000" kern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 panose="02020603050405020304"/>
                <a:ea typeface="Golos Text DemiBold" pitchFamily="34" charset="-52" panose="020B0703020202020204"/>
                <a:cs typeface="Times New Roman" pitchFamily="18" charset="0" panose="02020603050405020304"/>
              </a:rPr>
              <a:t>Анализ поведения системы с использованием контекстных диаграмм (</a:t>
            </a:r>
            <a:r>
              <a:rPr lang="en-US" sz="4000" kern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 panose="02020603050405020304"/>
                <a:ea typeface="Golos Text DemiBold" pitchFamily="34" charset="-52" panose="020B0703020202020204"/>
                <a:cs typeface="Times New Roman" pitchFamily="18" charset="0" panose="02020603050405020304"/>
              </a:rPr>
              <a:t>DFD</a:t>
            </a:r>
            <a:r>
              <a:rPr lang="ru-RU" sz="4000" kern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 panose="02020603050405020304"/>
                <a:ea typeface="Golos Text DemiBold" pitchFamily="34" charset="-52" panose="020B0703020202020204"/>
                <a:cs typeface="Times New Roman" pitchFamily="18" charset="0" panose="02020603050405020304"/>
              </a:rPr>
              <a:t>)</a:t>
            </a:r>
            <a:endParaRPr lang="en-US" sz="4000" b="0" kern="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 panose="02020603050405020304"/>
              <a:ea typeface="Golos Text DemiBold" pitchFamily="34" charset="-52" panose="020B0703020202020204"/>
              <a:cs typeface="Times New Roman" pitchFamily="18" charset="0" panose="020206030504050203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5999" y="4493510"/>
            <a:ext cx="4320001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2000" b="0" dirty="0">
                <a:solidFill>
                  <a:schemeClr val="bg1"/>
                </a:solidFill>
                <a:latin typeface="Times New Roman" pitchFamily="18" charset="0" panose="02020603050405020304"/>
                <a:cs typeface="Times New Roman" pitchFamily="18" charset="0" panose="02020603050405020304"/>
              </a:rPr>
              <a:t>Вариант 6</a:t>
            </a:r>
            <a:endParaRPr lang="ru-RU" sz="20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8291" y="4360121"/>
            <a:ext cx="2595418" cy="228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2"/>
                </a:solidFill>
                <a:latin typeface="Times New Roman" pitchFamily="18" charset="0" panose="02020603050405020304"/>
                <a:cs typeface="Times New Roman" pitchFamily="18" charset="0" panose="02020603050405020304"/>
              </a:rPr>
              <a:t>Работу выполнили</a:t>
            </a:r>
            <a:r>
              <a:rPr lang="en-US" dirty="0">
                <a:solidFill>
                  <a:schemeClr val="bg2"/>
                </a:solidFill>
                <a:latin typeface="Times New Roman" pitchFamily="18" charset="0" panose="02020603050405020304"/>
                <a:cs typeface="Times New Roman" pitchFamily="18" charset="0" panose="02020603050405020304"/>
              </a:rPr>
              <a:t>:</a:t>
            </a:r>
            <a:r>
              <a:rPr lang="ru-RU" dirty="0">
                <a:solidFill>
                  <a:schemeClr val="bg2"/>
                </a:solidFill>
                <a:latin typeface="Times New Roman" pitchFamily="18" charset="0" panose="02020603050405020304"/>
                <a:cs typeface="Times New Roman" pitchFamily="18" charset="0" panose="02020603050405020304"/>
              </a:rPr>
              <a:t> Якунин Андрей Денисович, Казарян Тигран Геворгович</a:t>
            </a:r>
            <a:endParaRPr lang="en-US" dirty="0">
              <a:solidFill>
                <a:schemeClr val="bg2"/>
              </a:solidFill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r"/>
            <a:r>
              <a:rPr lang="en-US" dirty="0">
                <a:solidFill>
                  <a:schemeClr val="bg2"/>
                </a:solidFill>
                <a:latin typeface="Times New Roman" pitchFamily="18" charset="0" panose="02020603050405020304"/>
                <a:cs typeface="Times New Roman" pitchFamily="18" charset="0" panose="02020603050405020304"/>
              </a:rPr>
              <a:t> </a:t>
            </a:r>
            <a:r>
              <a:rPr lang="ru-RU" dirty="0">
                <a:solidFill>
                  <a:schemeClr val="bg2"/>
                </a:solidFill>
                <a:latin typeface="Times New Roman" pitchFamily="18" charset="0" panose="02020603050405020304"/>
                <a:cs typeface="Times New Roman" pitchFamily="18" charset="0" panose="02020603050405020304"/>
              </a:rPr>
              <a:t>Группа: </a:t>
            </a:r>
            <a:r>
              <a:rPr lang="en-US" dirty="0">
                <a:solidFill>
                  <a:schemeClr val="bg2"/>
                </a:solidFill>
                <a:latin typeface="Times New Roman" pitchFamily="18" charset="0" panose="02020603050405020304"/>
                <a:cs typeface="Times New Roman" pitchFamily="18" charset="0" panose="02020603050405020304"/>
              </a:rPr>
              <a:t>K3141</a:t>
            </a:r>
          </a:p>
          <a:p>
            <a:pPr algn="r"/>
            <a:r>
              <a:rPr lang="ru-RU" dirty="0">
                <a:solidFill>
                  <a:schemeClr val="bg2"/>
                </a:solidFill>
                <a:latin typeface="Times New Roman" pitchFamily="18" charset="0" panose="02020603050405020304"/>
                <a:cs typeface="Times New Roman" pitchFamily="18" charset="0" panose="02020603050405020304"/>
              </a:rPr>
              <a:t>Преподаватель: Говорова Марина Михайловна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336000" y="549000"/>
            <a:ext cx="9099176" cy="539999"/>
          </a:xfrm>
        </p:spPr>
        <p:txBody>
          <a:bodyPr>
            <a:normAutofit/>
          </a:bodyPr>
          <a:lstStyle/>
          <a:p>
            <a:r>
              <a:rPr lang="ru-RU" sz="2800" dirty="0"/>
              <a:t>Список использованных источников</a:t>
            </a:r>
          </a:p>
        </p:txBody>
      </p:sp>
      <p:sp>
        <p:nvSpPr>
          <p:cNvPr id="3" name="Объект 2"/>
          <p:cNvSpPr>
            <a:spLocks noGrp="1" noEditPoints="1"/>
          </p:cNvSpPr>
          <p:nvPr>
            <p:ph sz="half" idx="1"/>
          </p:nvPr>
        </p:nvSpPr>
        <p:spPr>
          <a:xfrm>
            <a:off x="696000" y="2169000"/>
            <a:ext cx="10800000" cy="4043116"/>
          </a:xfrm>
        </p:spPr>
        <p:txBody>
          <a:bodyPr>
            <a:normAutofit/>
          </a:bodyPr>
          <a:lstStyle/>
          <a:p>
            <a:pPr algn="just"/>
            <a:r>
              <a:rPr lang="ru-RU" sz="18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1 ) Первые шаги с </a:t>
            </a:r>
            <a:r>
              <a:rPr lang="en-US" sz="18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CA </a:t>
            </a:r>
            <a:r>
              <a:rPr lang="en-US" sz="1800" dirty="0" err="1">
                <a:latin typeface="Times New Roman" pitchFamily="18" charset="0" panose="02020603050405020304"/>
                <a:cs typeface="Times New Roman" pitchFamily="18" charset="0" panose="02020603050405020304"/>
              </a:rPr>
              <a:t>ERwin</a:t>
            </a:r>
            <a:r>
              <a:rPr lang="en-US" sz="18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 Process Modeler. </a:t>
            </a:r>
            <a:r>
              <a:rPr lang="ru-RU" sz="18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Часть 1  </a:t>
            </a:r>
            <a:r>
              <a:rPr lang="en-US" sz="1800" dirty="0"/>
              <a:t>[</a:t>
            </a:r>
            <a:r>
              <a:rPr lang="ru-RU" sz="1800" dirty="0"/>
              <a:t>Электронный ресурс</a:t>
            </a:r>
            <a:r>
              <a:rPr lang="en-US" sz="1800" dirty="0"/>
              <a:t>].</a:t>
            </a:r>
            <a:r>
              <a:rPr lang="ru-RU" sz="1800" dirty="0"/>
              <a:t> – Режим доступа: </a:t>
            </a:r>
            <a:r>
              <a:rPr lang="en-US" sz="1800" dirty="0"/>
              <a:t>https://www.interface.ru/home.asp?artId=22274 </a:t>
            </a:r>
            <a:r>
              <a:rPr lang="ru-RU" sz="1800" dirty="0"/>
              <a:t> (дата обращения 19.03.2023).</a:t>
            </a:r>
          </a:p>
          <a:p>
            <a:pPr algn="just"/>
            <a:endParaRPr lang="ru-RU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 noEditPoints="1"/>
          </p:cNvSpPr>
          <p:nvPr>
            <p:ph type="title"/>
          </p:nvPr>
        </p:nvSpPr>
        <p:spPr>
          <a:xfrm>
            <a:off x="2881746" y="299618"/>
            <a:ext cx="5734036" cy="1603045"/>
          </a:xfrm>
        </p:spPr>
        <p:txBody>
          <a:bodyPr>
            <a:noAutofit/>
          </a:bodyPr>
          <a:lstStyle/>
          <a:p>
            <a:pPr algn="ctr"/>
            <a:r>
              <a:rPr lang="ru-RU" sz="5400" b="0" dirty="0">
                <a:latin typeface="Times New Roman" pitchFamily="18" charset="0" panose="02020603050405020304"/>
                <a:cs typeface="Times New Roman" pitchFamily="18" charset="0" panose="02020603050405020304"/>
              </a:rPr>
              <a:t>Спасибо за внимание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472991" y="1902663"/>
            <a:ext cx="2429192" cy="24291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 noEditPoints="1"/>
          </p:cNvSpPr>
          <p:nvPr>
            <p:ph type="body" sz="quarter" idx="11"/>
          </p:nvPr>
        </p:nvSpPr>
        <p:spPr>
          <a:xfrm>
            <a:off x="859861" y="1591056"/>
            <a:ext cx="6861740" cy="1513883"/>
          </a:xfrm>
        </p:spPr>
        <p:txBody>
          <a:bodyPr>
            <a:normAutofit/>
          </a:bodyPr>
          <a:lstStyle/>
          <a:p>
            <a:r>
              <a:rPr lang="ru-RU" dirty="0"/>
              <a:t>Цели</a:t>
            </a:r>
            <a:r>
              <a:rPr lang="en-US" dirty="0"/>
              <a:t>:</a:t>
            </a:r>
          </a:p>
          <a:p>
            <a:r>
              <a:rPr lang="ru-RU" dirty="0"/>
              <a:t>1)Создание модели для взаимодействия заемщика и банка</a:t>
            </a: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9855" y="3731491"/>
            <a:ext cx="63176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Задачи</a:t>
            </a:r>
            <a:r>
              <a:rPr lang="en-US" dirty="0"/>
              <a:t>:</a:t>
            </a:r>
          </a:p>
          <a:p>
            <a:pPr marL="342900" indent="-342900">
              <a:buAutoNum type="arabicParenR"/>
            </a:pPr>
            <a:r>
              <a:rPr lang="ru-RU" dirty="0"/>
              <a:t>Выделить основные процессы и внешние сущности</a:t>
            </a:r>
          </a:p>
          <a:p>
            <a:pPr marL="342900" indent="-342900">
              <a:buAutoNum type="arabicParenR"/>
            </a:pPr>
            <a:r>
              <a:rPr lang="ru-RU" dirty="0"/>
              <a:t>Построить макет на бумаге</a:t>
            </a:r>
          </a:p>
          <a:p>
            <a:pPr marL="342900" indent="-342900">
              <a:buAutoNum type="arabicParenR"/>
            </a:pPr>
            <a:r>
              <a:rPr lang="ru-RU" dirty="0"/>
              <a:t>Составить контекстную диаграмму нулевого уровня</a:t>
            </a:r>
          </a:p>
          <a:p>
            <a:pPr marL="342900" indent="-342900">
              <a:buAutoNum type="arabicParenR"/>
            </a:pPr>
            <a:r>
              <a:rPr lang="ru-RU" dirty="0"/>
              <a:t>Выполнить анализ событий и определить связи по потокам данных между сущностями, событиями , накопителям данных.</a:t>
            </a:r>
          </a:p>
          <a:p>
            <a:pPr marL="342900" indent="-342900">
              <a:buAutoNum type="arabicParenR"/>
            </a:pPr>
            <a:r>
              <a:rPr lang="ru-RU" dirty="0"/>
              <a:t>Составить контекстную диаграмму</a:t>
            </a:r>
          </a:p>
          <a:p>
            <a:pPr marL="342900" indent="-342900">
              <a:buAutoNum type="arabicParenR"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24516" y="3946391"/>
            <a:ext cx="3528291" cy="16241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274306" y="1866222"/>
            <a:ext cx="3016198" cy="16858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работы</a:t>
            </a:r>
          </a:p>
        </p:txBody>
      </p:sp>
      <p:sp>
        <p:nvSpPr>
          <p:cNvPr id="3" name="Объект 2"/>
          <p:cNvSpPr>
            <a:spLocks noGrp="1" noEditPoints="1"/>
          </p:cNvSpPr>
          <p:nvPr>
            <p:ph idx="1"/>
          </p:nvPr>
        </p:nvSpPr>
        <p:spPr>
          <a:xfrm>
            <a:off x="838200" y="1607127"/>
            <a:ext cx="10515600" cy="4569836"/>
          </a:xfrm>
        </p:spPr>
        <p:txBody>
          <a:bodyPr/>
          <a:lstStyle/>
          <a:p>
            <a:pPr marL="0" indent="0">
              <a:buFont typeface="Arial" pitchFamily="34" charset="0" panose="020B0604020202020204"/>
              <a:buNone/>
            </a:pPr>
            <a:r>
              <a:rPr lang="en-US" sz="4400" dirty="0"/>
              <a:t>1) </a:t>
            </a:r>
            <a:r>
              <a:rPr lang="ru-RU" sz="4400" dirty="0"/>
              <a:t>План модели</a:t>
            </a:r>
          </a:p>
          <a:p>
            <a:pPr marL="0" indent="0">
              <a:buFont typeface="Arial" pitchFamily="34" charset="0" panose="020B0604020202020204"/>
              <a:buNone/>
            </a:pPr>
            <a:r>
              <a:rPr lang="ru-RU" sz="4400" dirty="0"/>
              <a:t>2) Проектирование</a:t>
            </a:r>
          </a:p>
          <a:p>
            <a:pPr marL="0" indent="0">
              <a:buFont typeface="Arial" pitchFamily="34" charset="0" panose="020B0604020202020204"/>
              <a:buNone/>
            </a:pPr>
            <a:r>
              <a:rPr lang="ru-RU" sz="4400" dirty="0"/>
              <a:t>3) Реализация в </a:t>
            </a:r>
            <a:r>
              <a:rPr lang="en-US" sz="4400" dirty="0"/>
              <a:t>Erwin</a:t>
            </a:r>
            <a:endParaRPr lang="ru-RU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29023" y="0"/>
            <a:ext cx="1053395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60639" y="0"/>
            <a:ext cx="1067072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 noEditPoints="1"/>
          </p:cNvSpPr>
          <p:nvPr>
            <p:ph type="body" sz="quarter" idx="11"/>
          </p:nvPr>
        </p:nvSpPr>
        <p:spPr>
          <a:xfrm>
            <a:off x="910689" y="2467573"/>
            <a:ext cx="4483347" cy="18365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itchFamily="18" charset="0" panose="02020603050405020304"/>
                <a:ea typeface="Calibri" panose="020F0502020204030204"/>
                <a:cs typeface="Times New Roman" pitchFamily="18" charset="0" panose="02020603050405020304"/>
              </a:rPr>
              <a:t>Послание уведомлений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itchFamily="18" charset="0" panose="02020603050405020304"/>
                <a:ea typeface="Calibri" panose="020F0502020204030204"/>
                <a:cs typeface="Times New Roman" pitchFamily="18" charset="0" panose="02020603050405020304"/>
              </a:rPr>
              <a:t>Предоставления договора</a:t>
            </a:r>
          </a:p>
        </p:txBody>
      </p:sp>
      <p:sp>
        <p:nvSpPr>
          <p:cNvPr id="3" name="Заголовок 2"/>
          <p:cNvSpPr>
            <a:spLocks noGrp="1" noEditPoint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Что делает банк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10689" y="1745674"/>
            <a:ext cx="403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itchFamily="18" charset="0" panose="02020603050405020304"/>
                <a:cs typeface="Times New Roman" pitchFamily="18" charset="0" panose="02020603050405020304"/>
              </a:rPr>
              <a:t>Банк</a:t>
            </a:r>
            <a:r>
              <a:rPr lang="en-US" dirty="0">
                <a:latin typeface="Times New Roman" pitchFamily="18" charset="0" panose="02020603050405020304"/>
                <a:cs typeface="Times New Roman" pitchFamily="18" charset="0" panose="02020603050405020304"/>
              </a:rPr>
              <a:t> </a:t>
            </a:r>
            <a:r>
              <a:rPr lang="ru-RU" dirty="0">
                <a:latin typeface="Times New Roman" pitchFamily="18" charset="0" panose="02020603050405020304"/>
                <a:cs typeface="Times New Roman" pitchFamily="18" charset="0" panose="02020603050405020304"/>
              </a:rPr>
              <a:t>-</a:t>
            </a:r>
            <a:r>
              <a:rPr lang="en-US" dirty="0">
                <a:latin typeface="Times New Roman" pitchFamily="18" charset="0" panose="02020603050405020304"/>
                <a:cs typeface="Times New Roman" pitchFamily="18" charset="0" panose="02020603050405020304"/>
              </a:rPr>
              <a:t>&gt;</a:t>
            </a:r>
            <a:r>
              <a:rPr lang="ru-RU" dirty="0">
                <a:latin typeface="Times New Roman" pitchFamily="18" charset="0" panose="02020603050405020304"/>
                <a:cs typeface="Times New Roman" pitchFamily="18" charset="0" panose="02020603050405020304"/>
              </a:rPr>
              <a:t> Выдача и погашение кредита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6909" y="1745674"/>
            <a:ext cx="385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itchFamily="18" charset="0" panose="02020603050405020304"/>
                <a:cs typeface="Times New Roman" pitchFamily="18" charset="0" panose="02020603050405020304"/>
              </a:rPr>
              <a:t>Банк</a:t>
            </a:r>
            <a:r>
              <a:rPr lang="en-US" dirty="0">
                <a:latin typeface="Times New Roman" pitchFamily="18" charset="0" panose="02020603050405020304"/>
                <a:cs typeface="Times New Roman" pitchFamily="18" charset="0" panose="02020603050405020304"/>
              </a:rPr>
              <a:t> &lt;</a:t>
            </a:r>
            <a:r>
              <a:rPr lang="ru-RU" dirty="0">
                <a:latin typeface="Times New Roman" pitchFamily="18" charset="0" panose="02020603050405020304"/>
                <a:cs typeface="Times New Roman" pitchFamily="18" charset="0" panose="02020603050405020304"/>
              </a:rPr>
              <a:t>- Выдача и погашение кредита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6909" y="2467573"/>
            <a:ext cx="435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1</a:t>
            </a:r>
            <a:r>
              <a:rPr lang="ru-RU" sz="2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.  Обработка заявки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 noEditPoints="1"/>
          </p:cNvSpPr>
          <p:nvPr>
            <p:ph type="body" sz="quarter" idx="11"/>
          </p:nvPr>
        </p:nvSpPr>
        <p:spPr>
          <a:xfrm>
            <a:off x="1387955" y="2562981"/>
            <a:ext cx="4071933" cy="201264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ru-RU" sz="2400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Заявка о кредите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Ежемесячные выплаты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Подписание договора</a:t>
            </a:r>
          </a:p>
        </p:txBody>
      </p:sp>
      <p:sp>
        <p:nvSpPr>
          <p:cNvPr id="3" name="Заголовок 2"/>
          <p:cNvSpPr>
            <a:spLocks noGrp="1" noEditPoint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Что делает заёмщик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43426" y="1770895"/>
            <a:ext cx="4960992" cy="391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Заёмщик -</a:t>
            </a:r>
            <a:r>
              <a:rPr lang="en-US" sz="2000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&gt;</a:t>
            </a:r>
            <a:r>
              <a:rPr lang="ru-RU" sz="2000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 Выдача и погашение кредита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5991" y="1777645"/>
            <a:ext cx="5836238" cy="696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Заёмщик </a:t>
            </a:r>
            <a:r>
              <a:rPr lang="en-US" sz="2000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&lt;</a:t>
            </a:r>
            <a:r>
              <a:rPr lang="ru-RU" sz="2000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- Выдача и погашение кредита</a:t>
            </a:r>
          </a:p>
          <a:p>
            <a:endParaRPr lang="ru-RU" sz="2000" dirty="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11456" y="2562981"/>
            <a:ext cx="3685309" cy="81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Послание уведомлений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Выдача кредита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 noEditPoints="1"/>
          </p:cNvSpPr>
          <p:nvPr>
            <p:ph type="body" sz="quarter" idx="11"/>
          </p:nvPr>
        </p:nvSpPr>
        <p:spPr>
          <a:xfrm>
            <a:off x="1866395" y="2543785"/>
            <a:ext cx="2909455" cy="111067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Выдача кредита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Начисления пени</a:t>
            </a:r>
          </a:p>
        </p:txBody>
      </p:sp>
      <p:sp>
        <p:nvSpPr>
          <p:cNvPr id="3" name="Заголовок 2"/>
          <p:cNvSpPr>
            <a:spLocks noGrp="1" noEditPoint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Задачи экономиста и юриста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4868" y="1765667"/>
            <a:ext cx="246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itchFamily="18" charset="0" panose="02020603050405020304"/>
                <a:cs typeface="Times New Roman" pitchFamily="18" charset="0" panose="02020603050405020304"/>
              </a:rPr>
              <a:t>Экономист</a:t>
            </a:r>
            <a:r>
              <a:rPr lang="en-US" dirty="0">
                <a:latin typeface="Times New Roman" pitchFamily="18" charset="0" panose="02020603050405020304"/>
                <a:cs typeface="Times New Roman" pitchFamily="18" charset="0" panose="02020603050405020304"/>
              </a:rPr>
              <a:t>-&gt; </a:t>
            </a:r>
            <a:r>
              <a:rPr lang="ru-RU" dirty="0">
                <a:latin typeface="Times New Roman" pitchFamily="18" charset="0" panose="02020603050405020304"/>
                <a:cs typeface="Times New Roman" pitchFamily="18" charset="0" panose="02020603050405020304"/>
              </a:rPr>
              <a:t>выдача и погашение кредита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29550" y="1765667"/>
            <a:ext cx="3186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itchFamily="18" charset="0" panose="02020603050405020304"/>
                <a:cs typeface="Times New Roman" pitchFamily="18" charset="0" panose="02020603050405020304"/>
              </a:rPr>
              <a:t>Юрист</a:t>
            </a:r>
            <a:r>
              <a:rPr lang="en-US" dirty="0">
                <a:latin typeface="Times New Roman" pitchFamily="18" charset="0" panose="02020603050405020304"/>
                <a:cs typeface="Times New Roman" pitchFamily="18" charset="0" panose="02020603050405020304"/>
              </a:rPr>
              <a:t> -&gt; </a:t>
            </a:r>
            <a:r>
              <a:rPr lang="ru-RU" dirty="0">
                <a:latin typeface="Times New Roman" pitchFamily="18" charset="0" panose="02020603050405020304"/>
                <a:cs typeface="Times New Roman" pitchFamily="18" charset="0" panose="02020603050405020304"/>
              </a:rPr>
              <a:t>выдача и погашение кредита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6931" y="2543785"/>
            <a:ext cx="4201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Кредитная история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Контролирования договора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6395" y="3833090"/>
            <a:ext cx="2503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itchFamily="18" charset="0" panose="02020603050405020304"/>
                <a:cs typeface="Times New Roman" pitchFamily="18" charset="0" panose="02020603050405020304"/>
              </a:rPr>
              <a:t>Экономист</a:t>
            </a:r>
            <a:r>
              <a:rPr lang="en-US" dirty="0">
                <a:latin typeface="Times New Roman" pitchFamily="18" charset="0" panose="02020603050405020304"/>
                <a:cs typeface="Times New Roman" pitchFamily="18" charset="0" panose="02020603050405020304"/>
              </a:rPr>
              <a:t> &lt;- </a:t>
            </a:r>
            <a:r>
              <a:rPr lang="ru-RU" dirty="0">
                <a:latin typeface="Times New Roman" pitchFamily="18" charset="0" panose="02020603050405020304"/>
                <a:cs typeface="Times New Roman" pitchFamily="18" charset="0" panose="02020603050405020304"/>
              </a:rPr>
              <a:t>выдача и погашение кредита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122215" y="5086619"/>
            <a:ext cx="4189631" cy="451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Информация о погашениях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71297" y="3833090"/>
            <a:ext cx="2503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itchFamily="18" charset="0" panose="02020603050405020304"/>
                <a:cs typeface="Times New Roman" pitchFamily="18" charset="0" panose="02020603050405020304"/>
              </a:rPr>
              <a:t>Юрист</a:t>
            </a:r>
            <a:r>
              <a:rPr lang="en-US" dirty="0">
                <a:latin typeface="Times New Roman" pitchFamily="18" charset="0" panose="02020603050405020304"/>
                <a:cs typeface="Times New Roman" pitchFamily="18" charset="0" panose="02020603050405020304"/>
              </a:rPr>
              <a:t> &lt;- </a:t>
            </a:r>
            <a:r>
              <a:rPr lang="ru-RU" dirty="0">
                <a:latin typeface="Times New Roman" pitchFamily="18" charset="0" panose="02020603050405020304"/>
                <a:cs typeface="Times New Roman" pitchFamily="18" charset="0" panose="02020603050405020304"/>
              </a:rPr>
              <a:t>выдача и погашение кредита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11817" y="5086619"/>
            <a:ext cx="3991414" cy="81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Контролирования договора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205057"/>
          </a:xfrm>
        </p:spPr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600" y="1662545"/>
            <a:ext cx="6090514" cy="265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/>
          </a:p>
          <a:p>
            <a:pPr marL="342900" indent="-342900">
              <a:buFont typeface="+mj-lt"/>
              <a:buAutoNum type="arabicParenR"/>
            </a:pPr>
            <a:r>
              <a:rPr lang="ru-RU" sz="2400" dirty="0"/>
              <a:t>Выполнили работу, опираясь на данную нам информацию</a:t>
            </a:r>
          </a:p>
          <a:p>
            <a:pPr marL="342900" indent="-342900">
              <a:buAutoNum type="arabicParenR"/>
            </a:pPr>
            <a:endParaRPr lang="ru-RU" sz="2400" dirty="0"/>
          </a:p>
          <a:p>
            <a:pPr marL="342900" indent="-342900">
              <a:buFontTx/>
              <a:buAutoNum type="arabicParenR"/>
            </a:pPr>
            <a:r>
              <a:rPr lang="ru-RU" sz="2400" dirty="0"/>
              <a:t>Построили диаграмму в программе </a:t>
            </a:r>
            <a:r>
              <a:rPr lang="en-US" sz="2400" dirty="0"/>
              <a:t>CA Erwin Data Modeler</a:t>
            </a:r>
            <a:endParaRPr lang="ru-RU" sz="2400" dirty="0"/>
          </a:p>
          <a:p>
            <a:pPr marL="342900" indent="-342900">
              <a:buAutoNum type="arabicParenR"/>
            </a:pP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081114" y="554182"/>
            <a:ext cx="4759562" cy="49017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Тема1" id="{4DAE9245-FD5C-48A3-9F61-0C8FFBFAE07A}" vid="{20E0B42B-372D-46F0-B56F-89DFAD950D3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269</Words>
  <Application>Microsoft Office PowerPoint</Application>
  <PresentationFormat>Широкоэкранный</PresentationFormat>
  <Paragraphs>61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ALS Gorizont Bold Expanded</vt:lpstr>
      <vt:lpstr>Arial</vt:lpstr>
      <vt:lpstr>Calibri</vt:lpstr>
      <vt:lpstr>Calibri Light</vt:lpstr>
      <vt:lpstr>Golos Text</vt:lpstr>
      <vt:lpstr>Golos Text DemiBold</vt:lpstr>
      <vt:lpstr>Times New Roman</vt:lpstr>
      <vt:lpstr>Тема1</vt:lpstr>
      <vt:lpstr>Тема Office</vt:lpstr>
      <vt:lpstr>Анализ поведения системы с использованием контекстных диаграмм (DFD)</vt:lpstr>
      <vt:lpstr>Цели и задачи</vt:lpstr>
      <vt:lpstr>Этапы работу</vt:lpstr>
      <vt:lpstr>Презентация PowerPoint</vt:lpstr>
      <vt:lpstr>Презентация PowerPoint</vt:lpstr>
      <vt:lpstr>Что делает банк?</vt:lpstr>
      <vt:lpstr>Что делает заёмщик?</vt:lpstr>
      <vt:lpstr>Задачи экономиста и юриста</vt:lpstr>
      <vt:lpstr>Вывод</vt:lpstr>
      <vt:lpstr>Список использованных источников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Агентство «Ньютон»</dc:title>
  <dc:creator>Якунин Андрей</dc:creator>
  <cp:lastModifiedBy>Тигран Казарян</cp:lastModifiedBy>
  <cp:revision>12</cp:revision>
  <dcterms:created xsi:type="dcterms:W3CDTF">2023-03-23T07:39:30Z</dcterms:created>
  <dcterms:modified xsi:type="dcterms:W3CDTF">2023-06-17T20:09:36Z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0x010100BC5F98384A9A7B46A350B10BB1672A3C</vt:lpwstr>
  </property>
</Properties>
</file>