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7F249F3-CE81-4678-92D7-590161995B6B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729360" y="1469160"/>
            <a:ext cx="7688520" cy="15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729360" y="3182760"/>
            <a:ext cx="7688520" cy="15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D73CE94-5BA8-4B7D-996F-B04F8ED8DC98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729360" y="1469160"/>
            <a:ext cx="3751920" cy="15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69200" y="1469160"/>
            <a:ext cx="3751920" cy="15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729360" y="3182760"/>
            <a:ext cx="3751920" cy="15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69200" y="3182760"/>
            <a:ext cx="3751920" cy="15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46B8DAD-D8A1-40F1-845A-28999F040D3F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729360" y="1469160"/>
            <a:ext cx="2475360" cy="15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328920" y="1469160"/>
            <a:ext cx="2475360" cy="15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928480" y="1469160"/>
            <a:ext cx="2475360" cy="15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729360" y="3182760"/>
            <a:ext cx="2475360" cy="15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328920" y="3182760"/>
            <a:ext cx="2475360" cy="15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5928480" y="3182760"/>
            <a:ext cx="2475360" cy="15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561ECF7-DA1F-42CC-839B-AC2EEC947D0A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4D4227-F70D-4D99-A2E3-6C37515023CE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729360" y="1469160"/>
            <a:ext cx="7688520" cy="32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26D81B-E64A-4F4E-8EF1-629EC05E3530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729360" y="1469160"/>
            <a:ext cx="7688520" cy="32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8527DA-B296-47D0-B143-1AE23408D24C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729360" y="1469160"/>
            <a:ext cx="3751920" cy="32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69200" y="1469160"/>
            <a:ext cx="3751920" cy="32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02468B-369D-4BEA-BA30-57A78AF068EB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411CA5-E220-4D7D-AA9C-991443ACBED7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29360" y="709200"/>
            <a:ext cx="7688520" cy="24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41EE50-58B2-4242-B28E-18835F8F89F4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729360" y="1469160"/>
            <a:ext cx="3751920" cy="15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69200" y="1469160"/>
            <a:ext cx="3751920" cy="32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729360" y="3182760"/>
            <a:ext cx="3751920" cy="15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36E765-229D-4A1A-88BD-74A458CAAE03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9360" y="1469160"/>
            <a:ext cx="7688520" cy="32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7A4B847-67C6-4AD5-A744-B319C6E40935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729360" y="1469160"/>
            <a:ext cx="3751920" cy="32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69200" y="1469160"/>
            <a:ext cx="3751920" cy="15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669200" y="3182760"/>
            <a:ext cx="3751920" cy="15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A6EF24-DD77-43F9-8FED-0F930DFA9209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29360" y="1469160"/>
            <a:ext cx="3751920" cy="15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69200" y="1469160"/>
            <a:ext cx="3751920" cy="15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729360" y="3182760"/>
            <a:ext cx="7688520" cy="15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7A9F4E-74AF-447B-BCF8-E4533EC57E96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729360" y="1469160"/>
            <a:ext cx="7688520" cy="15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729360" y="3182760"/>
            <a:ext cx="7688520" cy="15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032A0E-EC24-406C-A760-454500DA7E6F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729360" y="1469160"/>
            <a:ext cx="3751920" cy="15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69200" y="1469160"/>
            <a:ext cx="3751920" cy="15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729360" y="3182760"/>
            <a:ext cx="3751920" cy="15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669200" y="3182760"/>
            <a:ext cx="3751920" cy="15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92C5B5-671E-4B87-8718-32622CF423A8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729360" y="1469160"/>
            <a:ext cx="2475360" cy="15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328920" y="1469160"/>
            <a:ext cx="2475360" cy="15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5928480" y="1469160"/>
            <a:ext cx="2475360" cy="15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729360" y="3182760"/>
            <a:ext cx="2475360" cy="15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328920" y="3182760"/>
            <a:ext cx="2475360" cy="15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5928480" y="3182760"/>
            <a:ext cx="2475360" cy="15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6E9492-D844-40D4-8D79-3087CD97094C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729360" y="1469160"/>
            <a:ext cx="7688520" cy="32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C11A817-8611-4772-A86D-CCDC5026E7EA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729360" y="1469160"/>
            <a:ext cx="3751920" cy="32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69200" y="1469160"/>
            <a:ext cx="3751920" cy="32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CE500BD-D2E3-40EB-9632-520B65584896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496985E-2136-436B-9DE9-06F48149676E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709200"/>
            <a:ext cx="7688520" cy="24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0DF1D7C-633C-4CCA-8468-1B3C5B91515C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729360" y="1469160"/>
            <a:ext cx="3751920" cy="15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69200" y="1469160"/>
            <a:ext cx="3751920" cy="32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729360" y="3182760"/>
            <a:ext cx="3751920" cy="15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DCC2333-B7A9-4DED-8C14-C30B9010E4DC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729360" y="1469160"/>
            <a:ext cx="3751920" cy="32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69200" y="1469160"/>
            <a:ext cx="3751920" cy="15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69200" y="3182760"/>
            <a:ext cx="3751920" cy="15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1612EAE-8B0E-4D2F-817D-C6B5E400D847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729360" y="1469160"/>
            <a:ext cx="3751920" cy="15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69200" y="1469160"/>
            <a:ext cx="3751920" cy="15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729360" y="3182760"/>
            <a:ext cx="7688520" cy="15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6956C58-2ADF-4CC0-800E-17F3BAC175CD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55;p14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" name="Google Shape;56;p14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2" name="Google Shape;57;p14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" name="Google Shape;58;p14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buNone/>
            </a:pPr>
            <a:r>
              <a:rPr b="0" lang="pt-BR" sz="4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1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C5434AF-9881-4F4C-A1F4-E817FADB0A32}" type="slidenum">
              <a:rPr b="0" lang="pt-BR" sz="1000" spc="-1" strike="noStrike">
                <a:solidFill>
                  <a:schemeClr val="accent1"/>
                </a:solidFill>
                <a:latin typeface="Lato"/>
                <a:ea typeface="Lato"/>
              </a:rPr>
              <a:t>9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69;p16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" name="Google Shape;70;p16"/>
          <p:cNvGrpSpPr/>
          <p:nvPr/>
        </p:nvGrpSpPr>
        <p:grpSpPr>
          <a:xfrm>
            <a:off x="530280" y="596160"/>
            <a:ext cx="1342800" cy="17280"/>
            <a:chOff x="530280" y="596160"/>
            <a:chExt cx="1342800" cy="17280"/>
          </a:xfrm>
        </p:grpSpPr>
        <p:sp>
          <p:nvSpPr>
            <p:cNvPr id="45" name="Google Shape;71;p16"/>
            <p:cNvSpPr/>
            <p:nvPr/>
          </p:nvSpPr>
          <p:spPr>
            <a:xfrm rot="16200000">
              <a:off x="1380600" y="12096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Google Shape;72;p16"/>
            <p:cNvSpPr/>
            <p:nvPr/>
          </p:nvSpPr>
          <p:spPr>
            <a:xfrm rot="16200000">
              <a:off x="1009440" y="11700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buNone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7688520" cy="328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2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916939B-11AC-48D5-B1F1-C61DA7EEB920}" type="slidenum">
              <a:rPr b="0" lang="pt-BR" sz="1000" spc="-1" strike="noStrike">
                <a:solidFill>
                  <a:schemeClr val="accent1"/>
                </a:solidFill>
                <a:latin typeface="Lato"/>
                <a:ea typeface="Lato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4200" spc="-1" strike="noStrike">
                <a:solidFill>
                  <a:schemeClr val="dk2"/>
                </a:solidFill>
                <a:latin typeface="Raleway"/>
                <a:ea typeface="Raleway"/>
              </a:rPr>
              <a:t>Desenvolvimento de Aplicações WEB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729720" y="3173040"/>
            <a:ext cx="7687800" cy="540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chemeClr val="accent1"/>
                </a:solidFill>
                <a:latin typeface="Lato"/>
                <a:ea typeface="Lato"/>
              </a:rPr>
              <a:t>com PHP e MySql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600" spc="-1" strike="noStrike">
                <a:solidFill>
                  <a:schemeClr val="dk2"/>
                </a:solidFill>
                <a:latin typeface="Raleway"/>
                <a:ea typeface="Raleway"/>
              </a:rPr>
              <a:t>Arrays - Funções especiais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729360" y="1319400"/>
            <a:ext cx="7688520" cy="3616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print_r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impressão de valores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unset</a:t>
            </a: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exclusão de elementos de um array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count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 e </a:t>
            </a: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sizeof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retorna o tamanho de um array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foreach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iteração sobre um array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array_push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 e </a:t>
            </a: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array_pop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manipulação de pilhas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array_shift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 e </a:t>
            </a: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array_unshift</a:t>
            </a: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manipulação de filas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array_map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executa uma função e todo um array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array_key_exists 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e</a:t>
            </a: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array_keys</a:t>
            </a: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verifica a ocorrência em um array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array_search 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e </a:t>
            </a: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in_array</a:t>
            </a: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localiza uma ocorrência em um array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shuffle, sort 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e </a:t>
            </a: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rsort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ordena um array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parse_str</a:t>
            </a: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transformação entre string e array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explode 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e </a:t>
            </a: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implode</a:t>
            </a: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transformação entre string e array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4200" spc="-1" strike="noStrike">
                <a:solidFill>
                  <a:schemeClr val="dk2"/>
                </a:solidFill>
                <a:latin typeface="Raleway"/>
                <a:ea typeface="Raleway"/>
              </a:rPr>
              <a:t>Arrays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729720" y="3173040"/>
            <a:ext cx="7687800" cy="540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chemeClr val="accent1"/>
                </a:solidFill>
                <a:latin typeface="Lato"/>
                <a:ea typeface="Lato"/>
              </a:rPr>
              <a:t>Funções de manipulação de arrays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600" spc="-1" strike="noStrike">
                <a:solidFill>
                  <a:schemeClr val="dk2"/>
                </a:solidFill>
                <a:latin typeface="Raleway"/>
                <a:ea typeface="Raleway"/>
              </a:rPr>
              <a:t>Arrays - O que são?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729360" y="1469160"/>
            <a:ext cx="7688520" cy="328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Arrays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 são coleções de objetos, indexados por um índice numérico ou por uma chave qualquer.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600" spc="-1" strike="noStrike">
                <a:solidFill>
                  <a:schemeClr val="dk2"/>
                </a:solidFill>
                <a:latin typeface="Raleway"/>
                <a:ea typeface="Raleway"/>
              </a:rPr>
              <a:t>Arrays - Como funcionam ?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729360" y="1469160"/>
            <a:ext cx="7688520" cy="68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Um </a:t>
            </a: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Array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 funciona de forma similar a uma string. Aliás, uma string nada mais é do que um array de caracteres.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4" name="Google Shape;151;p28"/>
          <p:cNvGraphicFramePr/>
          <p:nvPr/>
        </p:nvGraphicFramePr>
        <p:xfrm>
          <a:off x="729360" y="2296080"/>
          <a:ext cx="4471920" cy="764640"/>
        </p:xfrm>
        <a:graphic>
          <a:graphicData uri="http://schemas.openxmlformats.org/drawingml/2006/table">
            <a:tbl>
              <a:tblPr/>
              <a:tblGrid>
                <a:gridCol w="796680"/>
                <a:gridCol w="666360"/>
                <a:gridCol w="3008520"/>
              </a:tblGrid>
              <a:tr h="38088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18101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José Alberto Matioli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088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[0]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[1]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[2]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600" spc="-1" strike="noStrike">
                <a:solidFill>
                  <a:schemeClr val="dk2"/>
                </a:solidFill>
                <a:latin typeface="Raleway"/>
                <a:ea typeface="Raleway"/>
              </a:rPr>
              <a:t>Arrays - Definição de índices próprios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729360" y="1469160"/>
            <a:ext cx="7688520" cy="639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Em PHP podemos definir nosso próprio sistema de indexação de um </a:t>
            </a: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Array.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Se não definirmos, por padrão, será utilizado a indexação numérica sequencial iniciando em 0.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7" name="Google Shape;158;p29"/>
          <p:cNvGraphicFramePr/>
          <p:nvPr/>
        </p:nvGraphicFramePr>
        <p:xfrm>
          <a:off x="729360" y="2334600"/>
          <a:ext cx="4471920" cy="764640"/>
        </p:xfrm>
        <a:graphic>
          <a:graphicData uri="http://schemas.openxmlformats.org/drawingml/2006/table">
            <a:tbl>
              <a:tblPr/>
              <a:tblGrid>
                <a:gridCol w="796680"/>
                <a:gridCol w="881640"/>
                <a:gridCol w="2792880"/>
              </a:tblGrid>
              <a:tr h="38088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18101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José Alberto Matioli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088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[ra]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[serie]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[nome]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600" spc="-1" strike="noStrike">
                <a:solidFill>
                  <a:schemeClr val="dk2"/>
                </a:solidFill>
                <a:latin typeface="Raleway"/>
                <a:ea typeface="Raleway"/>
              </a:rPr>
              <a:t>Arrays - Criação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729360" y="1469160"/>
            <a:ext cx="7688520" cy="78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chemeClr val="accent1"/>
                </a:solidFill>
                <a:latin typeface="Source Code Pro"/>
                <a:ea typeface="Source Code Pro"/>
              </a:rPr>
              <a:t>&lt;?php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chemeClr val="accent1"/>
                </a:solidFill>
                <a:latin typeface="Source Code Pro"/>
                <a:ea typeface="Source Code Pr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Source Code Pro"/>
                <a:ea typeface="Source Code Pro"/>
              </a:rPr>
              <a:t>$aExemplo = array(18101,3,”José Alberto Matioli”);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0" name="Google Shape;165;p30"/>
          <p:cNvGraphicFramePr/>
          <p:nvPr/>
        </p:nvGraphicFramePr>
        <p:xfrm>
          <a:off x="729360" y="2358720"/>
          <a:ext cx="4471920" cy="764640"/>
        </p:xfrm>
        <a:graphic>
          <a:graphicData uri="http://schemas.openxmlformats.org/drawingml/2006/table">
            <a:tbl>
              <a:tblPr/>
              <a:tblGrid>
                <a:gridCol w="796680"/>
                <a:gridCol w="666360"/>
                <a:gridCol w="3008520"/>
              </a:tblGrid>
              <a:tr h="38088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18101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José Alberto Matioli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088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[0]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[1]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[2]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1" name="Google Shape;166;p30"/>
          <p:cNvSpPr/>
          <p:nvPr/>
        </p:nvSpPr>
        <p:spPr>
          <a:xfrm>
            <a:off x="789840" y="3492000"/>
            <a:ext cx="6606360" cy="744840"/>
          </a:xfrm>
          <a:prstGeom prst="rect">
            <a:avLst/>
          </a:prstGeom>
          <a:solidFill>
            <a:srgbClr val="fce5cd"/>
          </a:solidFill>
          <a:ln w="9525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Como não foi definido um sistema de indexação, será adotado a indexação numérica sequencial, começando em 0.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600" spc="-1" strike="noStrike">
                <a:solidFill>
                  <a:schemeClr val="dk2"/>
                </a:solidFill>
                <a:latin typeface="Raleway"/>
                <a:ea typeface="Raleway"/>
              </a:rPr>
              <a:t>Arrays - Acesso aos elementos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729360" y="1469160"/>
            <a:ext cx="7688520" cy="150156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round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&lt;?php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echo $aExemplo[0] . “ - “ . $aExemplo[2];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$aExemplo[2]=”J. A. Matioli”;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echo $aExemplo[0] . “ - “ . $aExemplo[2];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Google Shape;173;p31" descr=""/>
          <p:cNvPicPr/>
          <p:nvPr/>
        </p:nvPicPr>
        <p:blipFill>
          <a:blip r:embed="rId1"/>
          <a:stretch/>
        </p:blipFill>
        <p:spPr>
          <a:xfrm>
            <a:off x="2976480" y="3596040"/>
            <a:ext cx="3190680" cy="1056960"/>
          </a:xfrm>
          <a:prstGeom prst="rect">
            <a:avLst/>
          </a:prstGeom>
          <a:ln w="0">
            <a:noFill/>
          </a:ln>
          <a:effectLst>
            <a:outerShdw algn="bl" blurRad="57240" dir="2757482" dist="76123" rotWithShape="0">
              <a:srgbClr val="000000">
                <a:alpha val="5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600" spc="-1" strike="noStrike">
                <a:solidFill>
                  <a:schemeClr val="dk2"/>
                </a:solidFill>
                <a:latin typeface="Raleway"/>
                <a:ea typeface="Raleway"/>
              </a:rPr>
              <a:t>Arrays - Criação e acesso com índices próprios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729360" y="1469160"/>
            <a:ext cx="7688520" cy="226476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round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&lt;?php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$aExemplo = array("ra"=&gt;18101,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"serie"=&gt;3,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"nome"=&gt;"José Alberto Matioli" );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echo $aExemplo[</a:t>
            </a: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"ra"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] . " - " . $aExemplo[</a:t>
            </a: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"nome"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];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$aExemplo["nome"]="J. A. Matioli";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echo "&lt;br&gt;";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echo $aExemplo[</a:t>
            </a: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"ra"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] . " - " . $aExemplo[</a:t>
            </a:r>
            <a:r>
              <a:rPr b="1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"nome"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];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Google Shape;180;p32" descr=""/>
          <p:cNvPicPr/>
          <p:nvPr/>
        </p:nvPicPr>
        <p:blipFill>
          <a:blip r:embed="rId1"/>
          <a:stretch/>
        </p:blipFill>
        <p:spPr>
          <a:xfrm>
            <a:off x="2978280" y="3919320"/>
            <a:ext cx="3190680" cy="1056960"/>
          </a:xfrm>
          <a:prstGeom prst="rect">
            <a:avLst/>
          </a:prstGeom>
          <a:ln w="0">
            <a:noFill/>
          </a:ln>
          <a:effectLst>
            <a:outerShdw algn="bl" blurRad="57240" dir="2757482" dist="76123" rotWithShape="0">
              <a:srgbClr val="000000">
                <a:alpha val="5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600" spc="-1" strike="noStrike">
                <a:solidFill>
                  <a:schemeClr val="dk2"/>
                </a:solidFill>
                <a:latin typeface="Raleway"/>
                <a:ea typeface="Raleway"/>
              </a:rPr>
              <a:t>Arrays - Multidimensionais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729360" y="1244160"/>
            <a:ext cx="7688520" cy="217584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round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&lt;?php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$aExemplo = array(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"ra"=&gt;18101,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"serie"=&gt;3,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"aluno"=&gt;array("nome"=&gt;"José A. ",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  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"sobrenome"=&gt;" Matioli"));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chemeClr val="accent1"/>
                </a:solidFill>
                <a:latin typeface="Lato"/>
                <a:ea typeface="Lato"/>
              </a:rPr>
              <a:t>echo $aExemplo["ra"] . " - " . $aExemplo["aluno"]["sobrenome"];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Google Shape;187;p33" descr=""/>
          <p:cNvPicPr/>
          <p:nvPr/>
        </p:nvPicPr>
        <p:blipFill>
          <a:blip r:embed="rId1"/>
          <a:stretch/>
        </p:blipFill>
        <p:spPr>
          <a:xfrm>
            <a:off x="5417640" y="3752280"/>
            <a:ext cx="2999880" cy="809280"/>
          </a:xfrm>
          <a:prstGeom prst="rect">
            <a:avLst/>
          </a:prstGeom>
          <a:ln w="0">
            <a:noFill/>
          </a:ln>
          <a:effectLst>
            <a:outerShdw algn="bl" blurRad="57240" dir="3371327" dist="47227" rotWithShape="0">
              <a:srgbClr val="000000">
                <a:alpha val="50000"/>
              </a:srgbClr>
            </a:outerShdw>
          </a:effectLst>
        </p:spPr>
      </p:pic>
      <p:graphicFrame>
        <p:nvGraphicFramePr>
          <p:cNvPr id="111" name="Google Shape;188;p33"/>
          <p:cNvGraphicFramePr/>
          <p:nvPr/>
        </p:nvGraphicFramePr>
        <p:xfrm>
          <a:off x="729360" y="3585240"/>
          <a:ext cx="4406400" cy="1149840"/>
        </p:xfrm>
        <a:graphic>
          <a:graphicData uri="http://schemas.openxmlformats.org/drawingml/2006/table">
            <a:tbl>
              <a:tblPr/>
              <a:tblGrid>
                <a:gridCol w="774000"/>
                <a:gridCol w="774000"/>
                <a:gridCol w="1599840"/>
                <a:gridCol w="1258560"/>
              </a:tblGrid>
              <a:tr h="380880">
                <a:tc rowSpan="2"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18101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Jose A.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Matioli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ce5cd"/>
                    </a:solidFill>
                  </a:tcPr>
                </a:tc>
              </a:tr>
              <a:tr h="38088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nome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sobrenome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ce5cd"/>
                    </a:solidFill>
                  </a:tcPr>
                </a:tc>
              </a:tr>
              <a:tr h="38088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ra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serie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aluno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LibreOffice/7.4.3.2$Windows_X86_64 LibreOffice_project/1048a8393ae2eeec98dff31b5c133c5f1d08b890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2023-03-22T08:19:09Z</dcterms:modified>
  <cp:revision>2</cp:revision>
  <dc:subject/>
  <dc:title/>
</cp:coreProperties>
</file>