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Nunit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7" roundtripDataSignature="AMtx7mhBAwZLKCW+UiPes+bgDsysz50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italic.fntdata"/><Relationship Id="rId50" Type="http://schemas.openxmlformats.org/officeDocument/2006/relationships/font" Target="fonts/Nunit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Nunito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7a39562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7a39562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7a39562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7a39562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Node controller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Responsible for noticing and responding when nodes go down.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Job controller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Watches for Job objects that represent one-off tasks, then creates Pods to run those tasks to completion.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Endpoints controller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Populates the Endpoints object (that is, joins Services &amp; Pods).</a:t>
            </a:r>
            <a:endParaRPr sz="1800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Service Account &amp; Token controllers</a:t>
            </a: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: Create default accounts and API access tokens for new namespaces.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7a39562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7a39562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7a39562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7a39562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7e5cc9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7e5cc9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7a39562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7a39562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7a395629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7a395629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7a395629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7a395629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550f6c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550f6c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long story: https://kubernetes.io/docs/tutorials/kubernetes-basics/expose/expose-intro/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bfd2eec7f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bfd2eec7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bfd2eec7f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bfd2eec7f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20e074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20e074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9550f6c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e9550f6c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7e5cc9c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7e5cc9c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7a39562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7a39562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7a395629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7a395629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bfd2eec7f_0_48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10bfd2eec7f_0_48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10bfd2eec7f_0_48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g10bfd2eec7f_0_48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g10bfd2eec7f_0_48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g10bfd2eec7f_0_48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10bfd2eec7f_0_48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10bfd2eec7f_0_48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g10bfd2eec7f_0_481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g10bfd2eec7f_0_481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10bfd2eec7f_0_481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10bfd2eec7f_0_48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10bfd2eec7f_0_481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g10bfd2eec7f_0_48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10bfd2eec7f_0_48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10bfd2eec7f_0_48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10bfd2eec7f_0_481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g10bfd2eec7f_0_48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10bfd2eec7f_0_48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10bfd2eec7f_0_48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10bfd2eec7f_0_481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g10bfd2eec7f_0_48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10bfd2eec7f_0_48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10bfd2eec7f_0_48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g10bfd2eec7f_0_48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g10bfd2eec7f_0_48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10bfd2eec7f_0_4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fd2eec7f_0_58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g10bfd2eec7f_0_58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g10bfd2eec7f_0_58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10bfd2eec7f_0_58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10bfd2eec7f_0_58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g10bfd2eec7f_0_58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g10bfd2eec7f_0_58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10bfd2eec7f_0_58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10bfd2eec7f_0_58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g10bfd2eec7f_0_58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10bfd2eec7f_0_58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g10bfd2eec7f_0_58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bfd2eec7f_0_59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bfd2eec7f_0_509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g10bfd2eec7f_0_50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g10bfd2eec7f_0_50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10bfd2eec7f_0_50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10bfd2eec7f_0_50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g10bfd2eec7f_0_509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g10bfd2eec7f_0_50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10bfd2eec7f_0_50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10bfd2eec7f_0_50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g10bfd2eec7f_0_509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0bfd2eec7f_0_50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bfd2eec7f_0_5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0bfd2eec7f_0_5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10bfd2eec7f_0_5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0bfd2eec7f_0_5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g10bfd2eec7f_0_5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10bfd2eec7f_0_5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bfd2eec7f_0_52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0bfd2eec7f_0_52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bfd2eec7f_0_52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g10bfd2eec7f_0_5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g10bfd2eec7f_0_528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g10bfd2eec7f_0_528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g10bfd2eec7f_0_5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bfd2eec7f_0_53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10bfd2eec7f_0_53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0bfd2eec7f_0_53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10bfd2eec7f_0_5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g10bfd2eec7f_0_5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bfd2eec7f_0_54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0bfd2eec7f_0_54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0bfd2eec7f_0_5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0bfd2eec7f_0_54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g10bfd2eec7f_0_542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g10bfd2eec7f_0_5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fd2eec7f_0_549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0bfd2eec7f_0_54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g10bfd2eec7f_0_549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g10bfd2eec7f_0_549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10bfd2eec7f_0_549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10bfd2eec7f_0_549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g10bfd2eec7f_0_54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g10bfd2eec7f_0_549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g10bfd2eec7f_0_5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10bfd2eec7f_0_5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10bfd2eec7f_0_5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g10bfd2eec7f_0_54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g10bfd2eec7f_0_5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10bfd2eec7f_0_5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10bfd2eec7f_0_5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g10bfd2eec7f_0_54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g10bfd2eec7f_0_5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bfd2eec7f_0_56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0bfd2eec7f_0_56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bfd2eec7f_0_5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10bfd2eec7f_0_56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g10bfd2eec7f_0_56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g10bfd2eec7f_0_56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g10bfd2eec7f_0_56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fd2eec7f_0_57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0bfd2eec7f_0_57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0bfd2eec7f_0_57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0bfd2eec7f_0_575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g10bfd2eec7f_0_57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bfd2eec7f_0_4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g10bfd2eec7f_0_47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0bfd2eec7f_0_47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reference/glossary/?all=true#term-control-plane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ubernetes.io/docs/concepts/architecture/controller/" TargetMode="Externa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concepts/workloads/pods/" TargetMode="External"/><Relationship Id="rId4" Type="http://schemas.openxmlformats.org/officeDocument/2006/relationships/hyperlink" Target="https://kubernetes.io/docs/concepts/architecture/nodes/" TargetMode="External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kubernetes.io/docs/concepts/workloads/pod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service-backend:4000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kubernetes-sigs/aws-load-balancer-controller#readme" TargetMode="External"/><Relationship Id="rId4" Type="http://schemas.openxmlformats.org/officeDocument/2006/relationships/hyperlink" Target="https://git.k8s.io/ingress-gce/README.md#readme" TargetMode="External"/><Relationship Id="rId5" Type="http://schemas.openxmlformats.org/officeDocument/2006/relationships/hyperlink" Target="https://git.k8s.io/ingress-nginx/README.md#readm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uru99.com/best-virtual-machine-software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/>
              <a:t>Containers Orchestration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Modi Tamam</a:t>
            </a:r>
            <a:endParaRPr sz="1400"/>
          </a:p>
        </p:txBody>
      </p:sp>
      <p:sp>
        <p:nvSpPr>
          <p:cNvPr id="129" name="Google Shape;129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DevOps Experts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126825" y="858575"/>
            <a:ext cx="4533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Master Components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Entry point for all kind of administrative tasks.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Master components provide the cluster’s control plane. 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Master components can be run on any machine in the cluster. 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Master components can be api server, etcd, scheduler.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225" y="458850"/>
            <a:ext cx="4647649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7a3956293_0_7"/>
          <p:cNvSpPr txBox="1"/>
          <p:nvPr>
            <p:ph type="title"/>
          </p:nvPr>
        </p:nvSpPr>
        <p:spPr>
          <a:xfrm>
            <a:off x="819150" y="416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Kube-APIServer</a:t>
            </a:r>
            <a:endParaRPr/>
          </a:p>
        </p:txBody>
      </p:sp>
      <p:sp>
        <p:nvSpPr>
          <p:cNvPr id="187" name="Google Shape;187;gf7a3956293_0_7"/>
          <p:cNvSpPr txBox="1"/>
          <p:nvPr>
            <p:ph idx="1" type="body"/>
          </p:nvPr>
        </p:nvSpPr>
        <p:spPr>
          <a:xfrm>
            <a:off x="710775" y="1244175"/>
            <a:ext cx="3633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API server is a component of the Kubernetes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plane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exposes the Kubernetes API. The API server is the front end for the Kubernetes control plane.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f7a3956293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100" y="1304825"/>
            <a:ext cx="4894499" cy="360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7a3956293_0_1"/>
          <p:cNvSpPr txBox="1"/>
          <p:nvPr>
            <p:ph idx="1" type="body"/>
          </p:nvPr>
        </p:nvSpPr>
        <p:spPr>
          <a:xfrm>
            <a:off x="856775" y="1470925"/>
            <a:ext cx="6445200" cy="27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plane component that runs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controller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processes.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Some types of these controllers are: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controller.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Job controller.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Endpoints controller.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Service Account &amp; Token controllers.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f7a3956293_0_1"/>
          <p:cNvSpPr txBox="1"/>
          <p:nvPr>
            <p:ph type="title"/>
          </p:nvPr>
        </p:nvSpPr>
        <p:spPr>
          <a:xfrm>
            <a:off x="482300" y="562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Plane Components</a:t>
            </a:r>
            <a:endParaRPr/>
          </a:p>
        </p:txBody>
      </p:sp>
      <p:pic>
        <p:nvPicPr>
          <p:cNvPr id="195" name="Google Shape;195;gf7a3956293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325" y="1334400"/>
            <a:ext cx="4166325" cy="33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7a3956293_0_24"/>
          <p:cNvSpPr txBox="1"/>
          <p:nvPr>
            <p:ph type="title"/>
          </p:nvPr>
        </p:nvSpPr>
        <p:spPr>
          <a:xfrm>
            <a:off x="311700" y="223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</a:t>
            </a:r>
            <a:endParaRPr/>
          </a:p>
        </p:txBody>
      </p:sp>
      <p:sp>
        <p:nvSpPr>
          <p:cNvPr id="201" name="Google Shape;201;gf7a3956293_0_24"/>
          <p:cNvSpPr txBox="1"/>
          <p:nvPr>
            <p:ph idx="1" type="body"/>
          </p:nvPr>
        </p:nvSpPr>
        <p:spPr>
          <a:xfrm>
            <a:off x="311700" y="1059100"/>
            <a:ext cx="446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plane component that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watches for newly created 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Pods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with no assigned </a:t>
            </a:r>
            <a:r>
              <a:rPr lang="en" u="sng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selects a node for them to run on.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Factors taken into account for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scheduling decisions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include: individual and collective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resource requirements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hardware/software/policy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constraints, affinity and anti-affinity specifications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data locality, inter-workload interference, and deadlines.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gf7a3956293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000" y="784475"/>
            <a:ext cx="4065599" cy="37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7a3956293_0_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etcd</a:t>
            </a:r>
            <a:endParaRPr/>
          </a:p>
        </p:txBody>
      </p:sp>
      <p:sp>
        <p:nvSpPr>
          <p:cNvPr id="208" name="Google Shape;208;gf7a3956293_0_16"/>
          <p:cNvSpPr txBox="1"/>
          <p:nvPr>
            <p:ph idx="1" type="body"/>
          </p:nvPr>
        </p:nvSpPr>
        <p:spPr>
          <a:xfrm>
            <a:off x="754950" y="1487975"/>
            <a:ext cx="420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Consistent and highly-available key value store used as Kubernetes' backing store for all cluster data.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" name="Google Shape;209;gf7a395629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800" y="1304825"/>
            <a:ext cx="4324800" cy="316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100" y="1152425"/>
            <a:ext cx="5020500" cy="366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>
            <p:ph type="title"/>
          </p:nvPr>
        </p:nvSpPr>
        <p:spPr>
          <a:xfrm>
            <a:off x="597525" y="4023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Kubernetes Architecture</a:t>
            </a:r>
            <a:endParaRPr/>
          </a:p>
        </p:txBody>
      </p:sp>
      <p:sp>
        <p:nvSpPr>
          <p:cNvPr id="216" name="Google Shape;216;p12"/>
          <p:cNvSpPr txBox="1"/>
          <p:nvPr>
            <p:ph idx="1" type="body"/>
          </p:nvPr>
        </p:nvSpPr>
        <p:spPr>
          <a:xfrm>
            <a:off x="311700" y="1266325"/>
            <a:ext cx="3507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Node components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Node components run on every node, maintaining running pods and providing the Kubernetes runtime environment.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Node components can be kubelet, proxy and container runtime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Working With Kubernetes</a:t>
            </a:r>
            <a:endParaRPr/>
          </a:p>
        </p:txBody>
      </p:sp>
      <p:sp>
        <p:nvSpPr>
          <p:cNvPr id="222" name="Google Shape;222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To work with Kubernetes, you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use Kubernetes API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objects to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describe your cluster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’s desired state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You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describe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what applications or other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workloads you want to run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, what container images they use, the number of replicas, what network and disk resources you want to make available, and more.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You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set your desired state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by creating objects using the Kubernetes API, typically via the command-line interface, kubectl.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 can also use the Kubernetes API directly to interact with the cluster and set or modify your desired state.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Environment Setup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Kubectl CLI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Use the Kubernetes command-line tool, kubectl, to deploy and manage applications on Kubernetes.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Using kubectl, you can inspect cluster resources.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With Kubectl you can also create, delete, and update components within your kubernetes cluster.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Kubectl CLI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239" name="Google Shape;23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Kubectl command allows us to work in two methods: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Declarative.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AutoNum type="alphaLcPeriod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Ad Hoc commands. 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When working in declarative way we will create a YAML file that will describe our kubernetes components and kubectl will be used to deploy, update or remove them from our cluster.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When working in Ad Hoc commands we will run specific commands against our kubernetes cluster.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Container Orchestration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Kubectl CLI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CMD /  Terminal: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minikube start</a:t>
            </a:r>
            <a:endParaRPr/>
          </a:p>
        </p:txBody>
      </p:sp>
      <p:pic>
        <p:nvPicPr>
          <p:cNvPr id="246" name="Google Shape;2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075" y="2038350"/>
            <a:ext cx="6302975" cy="24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Kubectl CLI</a:t>
            </a:r>
            <a:endParaRPr/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CMD /  Terminal: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minikube dashboard</a:t>
            </a:r>
            <a:endParaRPr/>
          </a:p>
        </p:txBody>
      </p:sp>
      <p:pic>
        <p:nvPicPr>
          <p:cNvPr id="253" name="Google Shape;253;p18"/>
          <p:cNvPicPr preferRelativeResize="0"/>
          <p:nvPr/>
        </p:nvPicPr>
        <p:blipFill rotWithShape="1">
          <a:blip r:embed="rId3">
            <a:alphaModFix/>
          </a:blip>
          <a:srcRect b="0" l="0" r="38418" t="0"/>
          <a:stretch/>
        </p:blipFill>
        <p:spPr>
          <a:xfrm>
            <a:off x="729450" y="2653925"/>
            <a:ext cx="5572301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9"/>
          <p:cNvPicPr preferRelativeResize="0"/>
          <p:nvPr/>
        </p:nvPicPr>
        <p:blipFill rotWithShape="1">
          <a:blip r:embed="rId3">
            <a:alphaModFix/>
          </a:blip>
          <a:srcRect b="15617" l="0" r="8432" t="0"/>
          <a:stretch/>
        </p:blipFill>
        <p:spPr>
          <a:xfrm>
            <a:off x="387325" y="255375"/>
            <a:ext cx="8369344" cy="4339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e7e5cc9cbf_0_1"/>
          <p:cNvSpPr txBox="1"/>
          <p:nvPr>
            <p:ph type="title"/>
          </p:nvPr>
        </p:nvSpPr>
        <p:spPr>
          <a:xfrm>
            <a:off x="311700" y="97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4" name="Google Shape;264;ge7e5cc9cbf_0_1"/>
          <p:cNvSpPr txBox="1"/>
          <p:nvPr>
            <p:ph idx="1" type="body"/>
          </p:nvPr>
        </p:nvSpPr>
        <p:spPr>
          <a:xfrm>
            <a:off x="311700" y="7482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Node is a worker machine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 Kubernetes and may be either a virtual or a physical machine, depending on the cluster. Each Node is managed by the control plane. A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can have multiple pods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the Kubernetes control plane automatically handles scheduling the pods across the Nodes in the cluster. The control plane's automatic scheduling takes into account the available resources on each Node.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Every Kubernetes Node runs at least: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Kubelet, a process responsible for communication between the Kubernetes control plane and the Node; it manages the Pods and the containers running on a machine.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container runtime (like Docker) responsible for pulling the container image from a registry, unpacking the container, and running the application.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7a3956293_0_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Nodes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f7a3956293_0_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kubectl get nodes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kubectl describe node minikube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Pods</a:t>
            </a:r>
            <a:endParaRPr/>
          </a:p>
        </p:txBody>
      </p:sp>
      <p:sp>
        <p:nvSpPr>
          <p:cNvPr id="276" name="Google Shape;27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pod is a group of one or more containers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(such as Docker containers), with shared storage/network, and a specification for how to run the containers.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pod’s contents are always co-located and co-scheduled, and run in a shared context.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pod models an application-specific “logical host”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- it contains one or more application containers which are relatively tightly coupled — in a pre-container world, being executed on the same physical or virtual machine would mean being executed on the same logical host.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Pods Example</a:t>
            </a:r>
            <a:endParaRPr/>
          </a:p>
        </p:txBody>
      </p:sp>
      <p:sp>
        <p:nvSpPr>
          <p:cNvPr id="282" name="Google Shape;28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AutoNum type="arabicPeriod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Under kubernetes-demo-part-1/init/commands.txt: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Running a redis instance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Running and exposing NGINX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Manual/Unmanaged setup.</a:t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Deployments</a:t>
            </a:r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 Deployment controller provides declarative updates for Pods and ReplicaSets.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 describe a desired state in a Deployment object, and the Deployment controller changes the actual state to the desired state at a controlled rate.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You can define Deployments to create new ReplicaSets, or to remove existing Deployments and adopt all their resources with new Deployments.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f7a3956293_0_5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Deployment Exercise</a:t>
            </a:r>
            <a:endParaRPr/>
          </a:p>
        </p:txBody>
      </p:sp>
      <p:sp>
        <p:nvSpPr>
          <p:cNvPr id="294" name="Google Shape;294;gf7a3956293_0_5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deployment/commands.txt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7a3956293_0_47"/>
          <p:cNvSpPr txBox="1"/>
          <p:nvPr>
            <p:ph type="title"/>
          </p:nvPr>
        </p:nvSpPr>
        <p:spPr>
          <a:xfrm>
            <a:off x="311700" y="82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0000"/>
              <a:buFont typeface="Arial"/>
              <a:buNone/>
            </a:pPr>
            <a:r>
              <a:rPr lang="en"/>
              <a:t>Kubernetes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f7a3956293_0_47"/>
          <p:cNvSpPr txBox="1"/>
          <p:nvPr>
            <p:ph idx="1" type="body"/>
          </p:nvPr>
        </p:nvSpPr>
        <p:spPr>
          <a:xfrm>
            <a:off x="311700" y="8740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An abstract way to expose an application running on a set of </a:t>
            </a:r>
            <a:r>
              <a:rPr b="1" lang="en" u="sng">
                <a:solidFill>
                  <a:srgbClr val="000000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Pods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as a network service.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With Kubernetes you don't need to modify your application to use an unfamiliar service discovery mechanism. Kubernetes gives Pods their own IP addresses and a single DNS name for a set of Pods, and can load-balance across them.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Motivation</a:t>
            </a:r>
            <a:endParaRPr b="1" u="sng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Pods are 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non permanent</a:t>
            </a: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resources. 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In a Deployment, the set of Pods running in one moment in time could be different from the set of Pods running that application a moment later.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This leads to a problem: which IP address to connect to?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550f6c53_0_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Why do we need container orchestrator?</a:t>
            </a:r>
            <a:endParaRPr sz="3300"/>
          </a:p>
        </p:txBody>
      </p:sp>
      <p:sp>
        <p:nvSpPr>
          <p:cNvPr id="140" name="Google Shape;140;ge9550f6c53_0_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Docker solves the problem of making sure everything is in place for a process to run, but it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doesn’t have much to say about how a container fits into a full system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. It also doesn’t address questions about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load balancing, container lifecycles, health, or readiness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. And it’s silent about how to surface a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scalable, fault-tolerant, and reliable service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. 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Services Exercise</a:t>
            </a:r>
            <a:endParaRPr/>
          </a:p>
        </p:txBody>
      </p:sp>
      <p:sp>
        <p:nvSpPr>
          <p:cNvPr id="306" name="Google Shape;3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The set of Pod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 targeted by a Service is (usually) de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termined by a Label Selector.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bfd2eec7f_0_60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12" name="Google Shape;312;g10bfd2eec7f_0_60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Deploy nginx and expose it using deployment and service objects.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bfd2eec7f_0_59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18" name="Google Shape;318;g10bfd2eec7f_0_596"/>
          <p:cNvSpPr txBox="1"/>
          <p:nvPr>
            <p:ph idx="1" type="body"/>
          </p:nvPr>
        </p:nvSpPr>
        <p:spPr>
          <a:xfrm>
            <a:off x="819150" y="1721900"/>
            <a:ext cx="75057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Demonstrate K8 service and load balancing capabilities: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Write a flask application that returns the application’s host ip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Wrap the application in a docker image.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Deploy the application on your K8 cluster instance.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Scale it out to 3 instances.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Expose your application to the external world (outside of the cluster).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Perform API calls that will demonstrate load balancing.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Deployments</a:t>
            </a:r>
            <a:endParaRPr/>
          </a:p>
        </p:txBody>
      </p: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following are typical use cases for Deployments: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Deployment to rollout a ReplicaSet.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state of pods group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Rollback to an earlier Deployment revision if the current state of the Deployment is not stable.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Scale up the Deployment to facilitate more load.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the status of the Deployment as an indicator that a rollout has stuck.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 up older ReplicaSets that you don’t need anymore.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create deployment hello-node --image=k8s.gcr.io/echoserver:1.4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311700" y="63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Components Hierarchy</a:t>
            </a: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653" y="770400"/>
            <a:ext cx="3533401" cy="3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20e0747c1_0_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services-networking/ingress</a:t>
            </a:r>
            <a:endParaRPr sz="3000"/>
          </a:p>
        </p:txBody>
      </p:sp>
      <p:sp>
        <p:nvSpPr>
          <p:cNvPr id="336" name="Google Shape;336;gf20e0747c1_0_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https://kubernetes.io/docs/concepts/services-networking/ingress/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9550f6c53_0_8"/>
          <p:cNvSpPr txBox="1"/>
          <p:nvPr>
            <p:ph idx="1" type="body"/>
          </p:nvPr>
        </p:nvSpPr>
        <p:spPr>
          <a:xfrm>
            <a:off x="6039875" y="185025"/>
            <a:ext cx="3433200" cy="24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apiVersion: </a:t>
            </a:r>
            <a:r>
              <a:rPr lang="en" sz="1400">
                <a:solidFill>
                  <a:srgbClr val="565656"/>
                </a:solidFill>
              </a:rPr>
              <a:t>v1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kind: </a:t>
            </a:r>
            <a:r>
              <a:rPr lang="en" sz="1400">
                <a:solidFill>
                  <a:srgbClr val="565656"/>
                </a:solidFill>
              </a:rPr>
              <a:t>Service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metadata:</a:t>
            </a:r>
            <a:endParaRPr b="1"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name: </a:t>
            </a:r>
            <a:r>
              <a:rPr lang="en" sz="1400">
                <a:solidFill>
                  <a:srgbClr val="565656"/>
                </a:solidFill>
              </a:rPr>
              <a:t>service-backend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spec:</a:t>
            </a:r>
            <a:endParaRPr b="1"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ports:</a:t>
            </a:r>
            <a:endParaRPr b="1"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65656"/>
                </a:solidFill>
              </a:rPr>
              <a:t>- </a:t>
            </a:r>
            <a:r>
              <a:rPr b="1" lang="en" sz="1400">
                <a:solidFill>
                  <a:srgbClr val="565656"/>
                </a:solidFill>
              </a:rPr>
              <a:t>port: </a:t>
            </a:r>
            <a:r>
              <a:rPr lang="en" sz="1400">
                <a:solidFill>
                  <a:srgbClr val="565656"/>
                </a:solidFill>
              </a:rPr>
              <a:t>4000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protocol: </a:t>
            </a:r>
            <a:r>
              <a:rPr lang="en" sz="1400">
                <a:solidFill>
                  <a:srgbClr val="565656"/>
                </a:solidFill>
              </a:rPr>
              <a:t>TCP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targetPort: 333</a:t>
            </a:r>
            <a:endParaRPr b="1"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selector:</a:t>
            </a:r>
            <a:endParaRPr b="1"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run: </a:t>
            </a:r>
            <a:r>
              <a:rPr lang="en" sz="1400">
                <a:solidFill>
                  <a:srgbClr val="565656"/>
                </a:solidFill>
              </a:rPr>
              <a:t>deployment-backend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565656"/>
                </a:solidFill>
              </a:rPr>
              <a:t>type: </a:t>
            </a:r>
            <a:r>
              <a:rPr lang="en" sz="1400">
                <a:solidFill>
                  <a:srgbClr val="565656"/>
                </a:solidFill>
              </a:rPr>
              <a:t>ClusterIP</a:t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565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2" name="Google Shape;342;ge9550f6c53_0_8"/>
          <p:cNvSpPr txBox="1"/>
          <p:nvPr/>
        </p:nvSpPr>
        <p:spPr>
          <a:xfrm>
            <a:off x="436200" y="88825"/>
            <a:ext cx="51360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55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65656"/>
                </a:solidFill>
              </a:rPr>
              <a:t>How do you define a Kubernetes service?</a:t>
            </a:r>
            <a:endParaRPr sz="25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5656"/>
                </a:solidFill>
              </a:rPr>
              <a:t>Services are defined in YAML, as are all Kubernetes objects. Suppose you deployed pods running a back-end service to process data coming from a web front end. To expose a service named ‘service-backend’ on the deployment ‘deployment-backend’ you would use:</a:t>
            </a:r>
            <a:endParaRPr/>
          </a:p>
        </p:txBody>
      </p:sp>
      <p:sp>
        <p:nvSpPr>
          <p:cNvPr id="343" name="Google Shape;343;ge9550f6c53_0_8"/>
          <p:cNvSpPr txBox="1"/>
          <p:nvPr/>
        </p:nvSpPr>
        <p:spPr>
          <a:xfrm>
            <a:off x="385475" y="2391600"/>
            <a:ext cx="55710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5656"/>
                </a:solidFill>
              </a:rPr>
              <a:t>The service ‘service-backend’ will be created, and any pod in the cluster can access it on their port 333 via </a:t>
            </a:r>
            <a:r>
              <a:rPr lang="en" sz="1200">
                <a:solidFill>
                  <a:srgbClr val="1D428A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http://service-backend:4000</a:t>
            </a:r>
            <a:r>
              <a:rPr lang="en" sz="1200">
                <a:solidFill>
                  <a:srgbClr val="565656"/>
                </a:solidFill>
              </a:rPr>
              <a:t>, or at the cluster’s IP address using port 4000.</a:t>
            </a:r>
            <a:endParaRPr sz="12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5656"/>
                </a:solidFill>
              </a:rPr>
              <a:t>Kubernetes services can also be created using the ‘kubectl expose’ command, which does not require a YAML file. The same service can be created using the command:</a:t>
            </a:r>
            <a:endParaRPr sz="12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565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5656"/>
                </a:solidFill>
              </a:rPr>
              <a:t>kubectl expose deployment deployment-backend  - - port=333- - target-port=4000    - - name=service-backend</a:t>
            </a:r>
            <a:endParaRPr sz="1200">
              <a:solidFill>
                <a:srgbClr val="5656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Workloads examples</a:t>
            </a:r>
            <a:endParaRPr/>
          </a:p>
        </p:txBody>
      </p:sp>
      <p:sp>
        <p:nvSpPr>
          <p:cNvPr id="349" name="Google Shape;349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create deployment hello-node --image=gcr.io/hello-minikube-zero-install/hello-node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get deployments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describe deployment hello-node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get pods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scale deployment/hello-node --replicas=3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get all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expose deployment hello-node --type=ClusterIP --port=8080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kubectl get services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355" name="Google Shape;35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 a MySQL pod container using the kubectl run command.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YAML file that deploys MySQL pod container.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 YAML file to setup a service that expose the MySQL pod port (3306) on port 33006 on your machine host.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the guestbook to deploy 3 redis slave replicas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following label: </a:t>
            </a:r>
            <a:r>
              <a:rPr b="1" lang="en"/>
              <a:t>appname: guestbook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Edit </a:t>
            </a:r>
            <a:r>
              <a:rPr b="1" lang="en"/>
              <a:t>frontend-service.yaml</a:t>
            </a:r>
            <a:r>
              <a:rPr lang="en"/>
              <a:t> to select the frontend deployment by that previous label.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7e5cc9cbf_0_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Ingress Controllers</a:t>
            </a:r>
            <a:endParaRPr sz="23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e7e5cc9cbf_0_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order for the Ingress resource to work, the cluster must have an ingress controller running.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Unlike other types of controllers which run as part of the 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kube-controller-manager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binary, Ingress controllers are not started automatically with a cluster. Use this page to choose the ingress controller implementation that best fits your cluster.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as a project supports and maintains </a:t>
            </a:r>
            <a:r>
              <a:rPr lang="en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GCE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and </a:t>
            </a:r>
            <a:r>
              <a:rPr lang="en" sz="1200">
                <a:solidFill>
                  <a:srgbClr val="3371E3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nginx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ingress controllers.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819150" y="3504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Container Orchestration</a:t>
            </a:r>
            <a:endParaRPr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255175" y="11524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Container orchestration is all about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managing the life cycles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of containers, especially in large, dynamic environments. Software teams use container orchestration to </a:t>
            </a: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control and automate many tasks:</a:t>
            </a:r>
            <a:endParaRPr b="1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Provisioning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deployment of containers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Redundancy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availability of containers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Scaling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up or removing containers to spread application load evenly across host infrastructure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is Container Orchestration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Movement of containers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from one host to another if there is a shortage of resources in a host, or if a host dies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Allocation of resources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between containers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External exposure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of services running in a container with the outside world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Load balancing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of service discovery between containers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Health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monitoring of containers and hosts 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Configuration 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of an application in relation to the containers running it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Container Orchestration Tools</a:t>
            </a:r>
            <a:endParaRPr/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Docker Swarm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- Docker Swarm provides native clustering functionality for Docker containers, which lets you turn a group of Docker engines into a single, virtual Docker engine.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Mesosphere Marathon</a:t>
            </a: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- Marathon is a container orchestration framework for Apache Mesos that is designed to launch long-running applications. It offers key features for running applications in a clustered environment.</a:t>
            </a: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Kubernetes - Kubernetes is an orchestration system for Docker containers. It handles scheduling and manages workloads based on user-defined parameters.</a:t>
            </a:r>
            <a:endParaRPr b="1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f7a3956293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825" y="152400"/>
            <a:ext cx="6923051" cy="479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7a3956293_0_60"/>
          <p:cNvSpPr txBox="1"/>
          <p:nvPr>
            <p:ph type="title"/>
          </p:nvPr>
        </p:nvSpPr>
        <p:spPr>
          <a:xfrm>
            <a:off x="819150" y="431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Basics</a:t>
            </a:r>
            <a:endParaRPr/>
          </a:p>
        </p:txBody>
      </p:sp>
      <p:sp>
        <p:nvSpPr>
          <p:cNvPr id="169" name="Google Shape;169;gf7a3956293_0_60"/>
          <p:cNvSpPr txBox="1"/>
          <p:nvPr>
            <p:ph idx="1" type="body"/>
          </p:nvPr>
        </p:nvSpPr>
        <p:spPr>
          <a:xfrm>
            <a:off x="311700" y="109610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Cluster:</a:t>
            </a:r>
            <a:b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collection of hosts that helps you to aggregate their available resources into a usable pool.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Master:</a:t>
            </a:r>
            <a:b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collection of components which make up the control panel of Kubernetes.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Node:</a:t>
            </a:r>
            <a:b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single host which is capable of running on a physical or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virtual machine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 node should run both kube-proxy, minikube, and kubelet which are considered as a part of the cluster.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Namespace:</a:t>
            </a:r>
            <a:b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logical cluster or environment. It is a widely used method which is used for scoping access or dividing a cluster.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/>
          <p:nvPr>
            <p:ph type="title"/>
          </p:nvPr>
        </p:nvSpPr>
        <p:spPr>
          <a:xfrm>
            <a:off x="819150" y="527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Kubernetes Architecture</a:t>
            </a:r>
            <a:endParaRPr/>
          </a:p>
        </p:txBody>
      </p:sp>
      <p:pic>
        <p:nvPicPr>
          <p:cNvPr id="175" name="Google Shape;17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900" y="1073125"/>
            <a:ext cx="6209226" cy="37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