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jefDFkfAbf9tBsAqw/VE+82fDI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56"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9739f6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9739f6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bc59c7e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2bc59c7e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9739f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29739f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714d45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714d45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2caa82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cb2caa82f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4b1131e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4b1131e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2bc59c7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2bc59c7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2bc59c7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2bc59c7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2bc59c7e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2bc59c7e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2bc59c7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2bc59c7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b2caa82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b2caa82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2bc59c7e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2bc59c7e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2bc59c7e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02bc59c7e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2bc59c7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02bc59c7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2bc59c7e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02bc59c7eb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2bc59c7e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2bc59c7eb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2bc59c7e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02bc59c7eb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lesson_8/tar-directory-content.sh</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2bc59c7e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2bc59c7e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2bc59c7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2bc59c7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2bc59c7e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2bc59c7e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2bc59c7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2bc59c7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grep/file.txt | grep -v hello -i | sort -r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bec8b0f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bec8b0f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2bc59c7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2bc59c7e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2bc59c7e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2bc59c7e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b2caa82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cb2caa82f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b2caa82f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cb2caa82f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b2caa82f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cb2caa82f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4b1131e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4b1131e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2bc59c7e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2bc59c7e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4b1131e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4b1131e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714d45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714d45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6"/>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36"/>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36"/>
          <p:cNvGrpSpPr/>
          <p:nvPr/>
        </p:nvGrpSpPr>
        <p:grpSpPr>
          <a:xfrm>
            <a:off x="1004144" y="1022025"/>
            <a:ext cx="7136669" cy="152400"/>
            <a:chOff x="1346429" y="1011300"/>
            <a:chExt cx="6452100" cy="152400"/>
          </a:xfrm>
        </p:grpSpPr>
        <p:cxnSp>
          <p:nvCxnSpPr>
            <p:cNvPr id="13" name="Google Shape;13;p3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3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36"/>
          <p:cNvGrpSpPr/>
          <p:nvPr/>
        </p:nvGrpSpPr>
        <p:grpSpPr>
          <a:xfrm>
            <a:off x="1004151" y="3969100"/>
            <a:ext cx="7136669" cy="152400"/>
            <a:chOff x="1346435" y="3969088"/>
            <a:chExt cx="6452100" cy="152400"/>
          </a:xfrm>
        </p:grpSpPr>
        <p:cxnSp>
          <p:nvCxnSpPr>
            <p:cNvPr id="16" name="Google Shape;16;p3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3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36"/>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36"/>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45"/>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5"/>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45"/>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7"/>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9"/>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9"/>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42"/>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43"/>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43"/>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43"/>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4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4"/>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Arial"/>
              <a:buNone/>
              <a:defRPr sz="2400">
                <a:latin typeface="Arial"/>
                <a:ea typeface="Arial"/>
                <a:cs typeface="Arial"/>
                <a:sym typeface="Arial"/>
              </a:defRPr>
            </a:lvl1pPr>
          </a:lstStyle>
          <a:p/>
        </p:txBody>
      </p:sp>
      <p:sp>
        <p:nvSpPr>
          <p:cNvPr id="54" name="Google Shape;5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9pPr>
          </a:lstStyle>
          <a:p/>
        </p:txBody>
      </p:sp>
      <p:sp>
        <p:nvSpPr>
          <p:cNvPr id="7" name="Google Shape;7;p3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Bell_Labs" TargetMode="External"/><Relationship Id="rId5" Type="http://schemas.openxmlformats.org/officeDocument/2006/relationships/hyperlink" Target="https://en.wikipedia.org/wiki/Uni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virtualbox.org/wiki/Downloa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DevOps Experts</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Linux</a:t>
            </a:r>
            <a:endParaRPr/>
          </a:p>
          <a:p>
            <a:pPr indent="0" lvl="0" marL="0" rtl="0" algn="ctr">
              <a:lnSpc>
                <a:spcPct val="100000"/>
              </a:lnSpc>
              <a:spcBef>
                <a:spcPts val="0"/>
              </a:spcBef>
              <a:spcAft>
                <a:spcPts val="0"/>
              </a:spcAft>
              <a:buSzPts val="2400"/>
              <a:buNone/>
            </a:pPr>
            <a:r>
              <a:rPr lang="en" sz="1400"/>
              <a:t>Modi Tamam</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Shell and Terminal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Terminal</a:t>
            </a:r>
            <a:endParaRPr/>
          </a:p>
        </p:txBody>
      </p:sp>
      <p:sp>
        <p:nvSpPr>
          <p:cNvPr id="125" name="Google Shape;125;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It's a program called a terminal emulator.</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This is a program that opens a window and lets you interact</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with the shell.</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There are a bunch of different terminal emulators you can</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use.</a:t>
            </a:r>
            <a:endParaRPr>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Shell</a:t>
            </a:r>
            <a:endParaRPr/>
          </a:p>
        </p:txBody>
      </p:sp>
      <p:sp>
        <p:nvSpPr>
          <p:cNvPr id="131" name="Google Shape;131;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Shell is a program that takes commands from the keyboard</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and gives them to the operating system to perform.</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 the old days, it was the only user interface available on a</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Unix-like system such as Linux.</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On most Linux systems a program called </a:t>
            </a:r>
            <a:r>
              <a:rPr b="1" lang="en">
                <a:solidFill>
                  <a:srgbClr val="000000"/>
                </a:solidFill>
                <a:latin typeface="Roboto"/>
                <a:ea typeface="Roboto"/>
                <a:cs typeface="Roboto"/>
                <a:sym typeface="Roboto"/>
              </a:rPr>
              <a:t>bash</a:t>
            </a:r>
            <a:r>
              <a:rPr lang="en">
                <a:solidFill>
                  <a:srgbClr val="000000"/>
                </a:solidFill>
                <a:latin typeface="Roboto"/>
                <a:ea typeface="Roboto"/>
                <a:cs typeface="Roboto"/>
                <a:sym typeface="Roboto"/>
              </a:rPr>
              <a:t>.</a:t>
            </a:r>
            <a:endParaRPr>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029739f666_0_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a:t>
            </a:r>
            <a:endParaRPr/>
          </a:p>
        </p:txBody>
      </p:sp>
      <p:sp>
        <p:nvSpPr>
          <p:cNvPr id="137" name="Google Shape;137;g1029739f666_0_1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4325" lvl="0" marL="457200" rtl="0" algn="l">
              <a:lnSpc>
                <a:spcPct val="110000"/>
              </a:lnSpc>
              <a:spcBef>
                <a:spcPts val="2700"/>
              </a:spcBef>
              <a:spcAft>
                <a:spcPts val="0"/>
              </a:spcAft>
              <a:buClr>
                <a:srgbClr val="000000"/>
              </a:buClr>
              <a:buSzPts val="1350"/>
              <a:buFont typeface="Roboto"/>
              <a:buChar char="●"/>
            </a:pPr>
            <a:r>
              <a:rPr b="1" lang="en">
                <a:solidFill>
                  <a:srgbClr val="000000"/>
                </a:solidFill>
                <a:highlight>
                  <a:srgbClr val="FFFFFF"/>
                </a:highlight>
                <a:latin typeface="Roboto"/>
                <a:ea typeface="Roboto"/>
                <a:cs typeface="Roboto"/>
                <a:sym typeface="Roboto"/>
              </a:rPr>
              <a:t>Installed Shells</a:t>
            </a:r>
            <a:endParaRPr b="1">
              <a:solidFill>
                <a:srgbClr val="000000"/>
              </a:solidFill>
              <a:highlight>
                <a:srgbClr val="FFFFFF"/>
              </a:highlight>
              <a:latin typeface="Roboto"/>
              <a:ea typeface="Roboto"/>
              <a:cs typeface="Roboto"/>
              <a:sym typeface="Roboto"/>
            </a:endParaRPr>
          </a:p>
          <a:p>
            <a:pPr indent="-314325" lvl="1" marL="914400" rtl="0" algn="l">
              <a:spcBef>
                <a:spcPts val="0"/>
              </a:spcBef>
              <a:spcAft>
                <a:spcPts val="0"/>
              </a:spcAft>
              <a:buClr>
                <a:srgbClr val="000000"/>
              </a:buClr>
              <a:buSzPts val="1350"/>
              <a:buChar char="○"/>
            </a:pPr>
            <a:r>
              <a:rPr lang="en" sz="1050">
                <a:solidFill>
                  <a:srgbClr val="000000"/>
                </a:solidFill>
                <a:highlight>
                  <a:srgbClr val="FAFAFA"/>
                </a:highlight>
                <a:latin typeface="Courier New"/>
                <a:ea typeface="Courier New"/>
                <a:cs typeface="Courier New"/>
                <a:sym typeface="Courier New"/>
              </a:rPr>
              <a:t>cat /etc/shells</a:t>
            </a:r>
            <a:endParaRPr b="1" sz="1350">
              <a:solidFill>
                <a:srgbClr val="000000"/>
              </a:solidFill>
              <a:highlight>
                <a:srgbClr val="FFFFFF"/>
              </a:highlight>
            </a:endParaRPr>
          </a:p>
          <a:p>
            <a:pPr indent="-314325" lvl="0" marL="457200" rtl="0" algn="l">
              <a:spcBef>
                <a:spcPts val="0"/>
              </a:spcBef>
              <a:spcAft>
                <a:spcPts val="0"/>
              </a:spcAft>
              <a:buClr>
                <a:srgbClr val="000000"/>
              </a:buClr>
              <a:buSzPts val="1350"/>
              <a:buFont typeface="Roboto"/>
              <a:buChar char="●"/>
            </a:pPr>
            <a:r>
              <a:rPr b="1" lang="en" sz="1350">
                <a:solidFill>
                  <a:srgbClr val="000000"/>
                </a:solidFill>
                <a:highlight>
                  <a:srgbClr val="FFFFFF"/>
                </a:highlight>
                <a:latin typeface="Roboto"/>
                <a:ea typeface="Roboto"/>
                <a:cs typeface="Roboto"/>
                <a:sym typeface="Roboto"/>
              </a:rPr>
              <a:t>command programming language for UNIX-like systems, defined by the POSIX standards.</a:t>
            </a:r>
            <a:endParaRPr b="1" sz="1350">
              <a:solidFill>
                <a:srgbClr val="000000"/>
              </a:solidFill>
              <a:highlight>
                <a:srgbClr val="FFFFFF"/>
              </a:highlight>
              <a:latin typeface="Roboto"/>
              <a:ea typeface="Roboto"/>
              <a:cs typeface="Roboto"/>
              <a:sym typeface="Roboto"/>
            </a:endParaRPr>
          </a:p>
          <a:p>
            <a:pPr indent="-314325" lvl="0" marL="457200" rtl="0" algn="l">
              <a:lnSpc>
                <a:spcPct val="110000"/>
              </a:lnSpc>
              <a:spcBef>
                <a:spcPts val="0"/>
              </a:spcBef>
              <a:spcAft>
                <a:spcPts val="0"/>
              </a:spcAft>
              <a:buClr>
                <a:srgbClr val="000000"/>
              </a:buClr>
              <a:buSzPts val="1350"/>
              <a:buFont typeface="Roboto"/>
              <a:buChar char="●"/>
            </a:pPr>
            <a:r>
              <a:rPr b="1" i="1" lang="en">
                <a:solidFill>
                  <a:srgbClr val="000000"/>
                </a:solidFill>
                <a:highlight>
                  <a:srgbClr val="FFFFFF"/>
                </a:highlight>
                <a:latin typeface="Roboto"/>
                <a:ea typeface="Roboto"/>
                <a:cs typeface="Roboto"/>
                <a:sym typeface="Roboto"/>
              </a:rPr>
              <a:t>sh</a:t>
            </a:r>
            <a:r>
              <a:rPr b="1" lang="en">
                <a:solidFill>
                  <a:srgbClr val="000000"/>
                </a:solidFill>
                <a:highlight>
                  <a:srgbClr val="FFFFFF"/>
                </a:highlight>
                <a:latin typeface="Roboto"/>
                <a:ea typeface="Roboto"/>
                <a:cs typeface="Roboto"/>
                <a:sym typeface="Roboto"/>
              </a:rPr>
              <a:t> on POSIX Systems</a:t>
            </a:r>
            <a:endParaRPr b="1">
              <a:solidFill>
                <a:srgbClr val="000000"/>
              </a:solidFill>
              <a:highlight>
                <a:srgbClr val="FFFFFF"/>
              </a:highlight>
              <a:latin typeface="Roboto"/>
              <a:ea typeface="Roboto"/>
              <a:cs typeface="Roboto"/>
              <a:sym typeface="Roboto"/>
            </a:endParaRPr>
          </a:p>
          <a:p>
            <a:pPr indent="-314325" lvl="1" marL="914400" rtl="0" algn="l">
              <a:lnSpc>
                <a:spcPct val="133400"/>
              </a:lnSpc>
              <a:spcBef>
                <a:spcPts val="0"/>
              </a:spcBef>
              <a:spcAft>
                <a:spcPts val="0"/>
              </a:spcAft>
              <a:buClr>
                <a:srgbClr val="000000"/>
              </a:buClr>
              <a:buSzPts val="1350"/>
              <a:buFont typeface="Roboto"/>
              <a:buChar char="○"/>
            </a:pPr>
            <a:r>
              <a:rPr lang="en" sz="1350">
                <a:solidFill>
                  <a:srgbClr val="000000"/>
                </a:solidFill>
                <a:highlight>
                  <a:srgbClr val="FFFFFF"/>
                </a:highlight>
                <a:latin typeface="Roboto"/>
                <a:ea typeface="Roboto"/>
                <a:cs typeface="Roboto"/>
                <a:sym typeface="Roboto"/>
              </a:rPr>
              <a:t>POSIX is a family of standards defined by IEEE for vendors to make operating systems compatible. Thus, it helps us develop cross-platform software for multiple operating systems by following a set of guidelines. </a:t>
            </a:r>
            <a:r>
              <a:rPr i="1" lang="en" sz="1350">
                <a:solidFill>
                  <a:srgbClr val="000000"/>
                </a:solidFill>
                <a:highlight>
                  <a:srgbClr val="FFFFFF"/>
                </a:highlight>
                <a:latin typeface="Roboto"/>
                <a:ea typeface="Roboto"/>
                <a:cs typeface="Roboto"/>
                <a:sym typeface="Roboto"/>
              </a:rPr>
              <a:t>sh </a:t>
            </a:r>
            <a:r>
              <a:rPr lang="en" sz="1350">
                <a:solidFill>
                  <a:srgbClr val="000000"/>
                </a:solidFill>
                <a:highlight>
                  <a:srgbClr val="FFFFFF"/>
                </a:highlight>
                <a:latin typeface="Roboto"/>
                <a:ea typeface="Roboto"/>
                <a:cs typeface="Roboto"/>
                <a:sym typeface="Roboto"/>
              </a:rPr>
              <a:t>conforms to these standards.</a:t>
            </a:r>
            <a:endParaRPr sz="1350">
              <a:solidFill>
                <a:srgbClr val="000000"/>
              </a:solidFill>
              <a:highlight>
                <a:srgbClr val="FFFFFF"/>
              </a:highlight>
              <a:latin typeface="Roboto"/>
              <a:ea typeface="Roboto"/>
              <a:cs typeface="Roboto"/>
              <a:sym typeface="Roboto"/>
            </a:endParaRPr>
          </a:p>
          <a:p>
            <a:pPr indent="-314325" lvl="1" marL="914400" rtl="0" algn="l">
              <a:lnSpc>
                <a:spcPct val="133400"/>
              </a:lnSpc>
              <a:spcBef>
                <a:spcPts val="0"/>
              </a:spcBef>
              <a:spcAft>
                <a:spcPts val="0"/>
              </a:spcAft>
              <a:buClr>
                <a:srgbClr val="000000"/>
              </a:buClr>
              <a:buSzPts val="1350"/>
              <a:buChar char="○"/>
            </a:pPr>
            <a:r>
              <a:rPr b="1" lang="en" sz="1350">
                <a:solidFill>
                  <a:srgbClr val="000000"/>
                </a:solidFill>
                <a:highlight>
                  <a:srgbClr val="FFFFFF"/>
                </a:highlight>
                <a:latin typeface="Roboto"/>
                <a:ea typeface="Roboto"/>
                <a:cs typeface="Roboto"/>
                <a:sym typeface="Roboto"/>
              </a:rPr>
              <a:t>On most Linux systems, </a:t>
            </a:r>
            <a:r>
              <a:rPr b="1" i="1" lang="en" sz="1350">
                <a:solidFill>
                  <a:srgbClr val="000000"/>
                </a:solidFill>
                <a:highlight>
                  <a:srgbClr val="FFFFFF"/>
                </a:highlight>
                <a:latin typeface="Roboto"/>
                <a:ea typeface="Roboto"/>
                <a:cs typeface="Roboto"/>
                <a:sym typeface="Roboto"/>
              </a:rPr>
              <a:t>sh </a:t>
            </a:r>
            <a:r>
              <a:rPr b="1" lang="en" sz="1350">
                <a:solidFill>
                  <a:srgbClr val="000000"/>
                </a:solidFill>
                <a:highlight>
                  <a:srgbClr val="FFFFFF"/>
                </a:highlight>
                <a:latin typeface="Roboto"/>
                <a:ea typeface="Roboto"/>
                <a:cs typeface="Roboto"/>
                <a:sym typeface="Roboto"/>
              </a:rPr>
              <a:t>is a symlink to the actual implementation of Bourne Shell</a:t>
            </a:r>
            <a:r>
              <a:rPr lang="en" sz="1350">
                <a:solidFill>
                  <a:srgbClr val="000000"/>
                </a:solidFill>
                <a:highlight>
                  <a:srgbClr val="FFFFFF"/>
                </a:highlight>
                <a:latin typeface="Roboto"/>
                <a:ea typeface="Roboto"/>
                <a:cs typeface="Roboto"/>
                <a:sym typeface="Roboto"/>
              </a:rPr>
              <a:t>. We can verify it through the following command:</a:t>
            </a:r>
            <a:r>
              <a:rPr lang="en" sz="1350">
                <a:solidFill>
                  <a:srgbClr val="000000"/>
                </a:solidFill>
                <a:highlight>
                  <a:srgbClr val="FFFFFF"/>
                </a:highlight>
              </a:rPr>
              <a:t> </a:t>
            </a:r>
            <a:r>
              <a:rPr lang="en" sz="1050">
                <a:solidFill>
                  <a:srgbClr val="000000"/>
                </a:solidFill>
                <a:highlight>
                  <a:srgbClr val="FAFAFA"/>
                </a:highlight>
                <a:latin typeface="Courier New"/>
                <a:ea typeface="Courier New"/>
                <a:cs typeface="Courier New"/>
                <a:sym typeface="Courier New"/>
              </a:rPr>
              <a:t>file -h /bin/sh</a:t>
            </a:r>
            <a:endParaRPr b="1" sz="1350">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02bc59c7eb_0_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Bash</a:t>
            </a:r>
            <a:endParaRPr/>
          </a:p>
        </p:txBody>
      </p:sp>
      <p:sp>
        <p:nvSpPr>
          <p:cNvPr id="143" name="Google Shape;143;g102bc59c7eb_0_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highlight>
                  <a:schemeClr val="lt1"/>
                </a:highlight>
                <a:latin typeface="Roboto"/>
                <a:ea typeface="Roboto"/>
                <a:cs typeface="Roboto"/>
                <a:sym typeface="Roboto"/>
              </a:rPr>
              <a:t>Bash </a:t>
            </a:r>
            <a:r>
              <a:rPr b="1" lang="en">
                <a:solidFill>
                  <a:srgbClr val="000000"/>
                </a:solidFill>
                <a:highlight>
                  <a:schemeClr val="lt1"/>
                </a:highlight>
                <a:latin typeface="Roboto"/>
                <a:ea typeface="Roboto"/>
                <a:cs typeface="Roboto"/>
                <a:sym typeface="Roboto"/>
              </a:rPr>
              <a:t>is a Unix shell</a:t>
            </a:r>
            <a:r>
              <a:rPr lang="en">
                <a:solidFill>
                  <a:srgbClr val="000000"/>
                </a:solidFill>
                <a:highlight>
                  <a:schemeClr val="lt1"/>
                </a:highlight>
                <a:latin typeface="Roboto"/>
                <a:ea typeface="Roboto"/>
                <a:cs typeface="Roboto"/>
                <a:sym typeface="Roboto"/>
              </a:rPr>
              <a:t> and command language written by Brian Fox for the GNU Project as a free software replacement for the Bourne shell. First released in 1989, it has been </a:t>
            </a:r>
            <a:r>
              <a:rPr b="1" lang="en">
                <a:solidFill>
                  <a:srgbClr val="000000"/>
                </a:solidFill>
                <a:highlight>
                  <a:schemeClr val="lt1"/>
                </a:highlight>
                <a:latin typeface="Roboto"/>
                <a:ea typeface="Roboto"/>
                <a:cs typeface="Roboto"/>
                <a:sym typeface="Roboto"/>
              </a:rPr>
              <a:t>used as the default login shell for most Linux distributions</a:t>
            </a:r>
            <a:r>
              <a:rPr lang="en">
                <a:solidFill>
                  <a:srgbClr val="000000"/>
                </a:solidFill>
                <a:highlight>
                  <a:schemeClr val="lt1"/>
                </a:highlight>
                <a:latin typeface="Roboto"/>
                <a:ea typeface="Roboto"/>
                <a:cs typeface="Roboto"/>
                <a:sym typeface="Roboto"/>
              </a:rPr>
              <a:t>. A version is also </a:t>
            </a:r>
            <a:r>
              <a:rPr b="1" lang="en">
                <a:solidFill>
                  <a:srgbClr val="000000"/>
                </a:solidFill>
                <a:highlight>
                  <a:schemeClr val="lt1"/>
                </a:highlight>
                <a:latin typeface="Roboto"/>
                <a:ea typeface="Roboto"/>
                <a:cs typeface="Roboto"/>
                <a:sym typeface="Roboto"/>
              </a:rPr>
              <a:t>available for Windows 10</a:t>
            </a:r>
            <a:r>
              <a:rPr lang="en">
                <a:solidFill>
                  <a:srgbClr val="000000"/>
                </a:solidFill>
                <a:highlight>
                  <a:schemeClr val="lt1"/>
                </a:highlight>
                <a:latin typeface="Roboto"/>
                <a:ea typeface="Roboto"/>
                <a:cs typeface="Roboto"/>
                <a:sym typeface="Roboto"/>
              </a:rPr>
              <a:t> via the Windows Subsystem for Linux.</a:t>
            </a:r>
            <a:endParaRPr>
              <a:solidFill>
                <a:srgbClr val="000000"/>
              </a:solidFill>
              <a:highlight>
                <a:schemeClr val="lt1"/>
              </a:highlight>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highlight>
                  <a:schemeClr val="lt1"/>
                </a:highlight>
                <a:latin typeface="Roboto"/>
                <a:ea typeface="Roboto"/>
                <a:cs typeface="Roboto"/>
                <a:sym typeface="Roboto"/>
              </a:rPr>
              <a:t>The </a:t>
            </a:r>
            <a:r>
              <a:rPr b="1" lang="en">
                <a:solidFill>
                  <a:srgbClr val="000000"/>
                </a:solidFill>
                <a:highlight>
                  <a:schemeClr val="lt1"/>
                </a:highlight>
                <a:latin typeface="Roboto"/>
                <a:ea typeface="Roboto"/>
                <a:cs typeface="Roboto"/>
                <a:sym typeface="Roboto"/>
              </a:rPr>
              <a:t>.bashrc </a:t>
            </a:r>
            <a:r>
              <a:rPr lang="en">
                <a:solidFill>
                  <a:srgbClr val="000000"/>
                </a:solidFill>
                <a:highlight>
                  <a:schemeClr val="lt1"/>
                </a:highlight>
                <a:latin typeface="Roboto"/>
                <a:ea typeface="Roboto"/>
                <a:cs typeface="Roboto"/>
                <a:sym typeface="Roboto"/>
              </a:rPr>
              <a:t>file is a script file that’s executed when a user logs in. The file itself contains a series of configurations for the terminal session. This includes setting up or enabling: coloring, completion, shell history, command aliases, and more.</a:t>
            </a:r>
            <a:endParaRPr>
              <a:solidFill>
                <a:srgbClr val="000000"/>
              </a:solidFill>
              <a:highlight>
                <a:schemeClr val="lt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029739f666_0_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Sudo</a:t>
            </a:r>
            <a:endParaRPr/>
          </a:p>
        </p:txBody>
      </p:sp>
      <p:sp>
        <p:nvSpPr>
          <p:cNvPr id="149" name="Google Shape;149;g1029739f666_0_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Sudo stands for either "</a:t>
            </a:r>
            <a:r>
              <a:rPr b="1" lang="en">
                <a:solidFill>
                  <a:srgbClr val="000000"/>
                </a:solidFill>
                <a:latin typeface="Roboto"/>
                <a:ea typeface="Roboto"/>
                <a:cs typeface="Roboto"/>
                <a:sym typeface="Roboto"/>
              </a:rPr>
              <a:t>substitute user do</a:t>
            </a:r>
            <a:r>
              <a:rPr lang="en">
                <a:solidFill>
                  <a:srgbClr val="000000"/>
                </a:solidFill>
                <a:latin typeface="Roboto"/>
                <a:ea typeface="Roboto"/>
                <a:cs typeface="Roboto"/>
                <a:sym typeface="Roboto"/>
              </a:rPr>
              <a:t>" or "</a:t>
            </a:r>
            <a:r>
              <a:rPr b="1" lang="en">
                <a:solidFill>
                  <a:srgbClr val="000000"/>
                </a:solidFill>
                <a:latin typeface="Roboto"/>
                <a:ea typeface="Roboto"/>
                <a:cs typeface="Roboto"/>
                <a:sym typeface="Roboto"/>
              </a:rPr>
              <a:t>super user do</a:t>
            </a:r>
            <a:r>
              <a:rPr lang="en">
                <a:solidFill>
                  <a:srgbClr val="000000"/>
                </a:solidFill>
                <a:latin typeface="Roboto"/>
                <a:ea typeface="Roboto"/>
                <a:cs typeface="Roboto"/>
                <a:sym typeface="Roboto"/>
              </a:rPr>
              <a:t>" and it allows you to </a:t>
            </a:r>
            <a:r>
              <a:rPr b="1" lang="en">
                <a:solidFill>
                  <a:srgbClr val="000000"/>
                </a:solidFill>
                <a:latin typeface="Roboto"/>
                <a:ea typeface="Roboto"/>
                <a:cs typeface="Roboto"/>
                <a:sym typeface="Roboto"/>
              </a:rPr>
              <a:t>elevate your current user account to have root privileges temporarily</a:t>
            </a:r>
            <a:r>
              <a:rPr lang="en">
                <a:solidFill>
                  <a:srgbClr val="000000"/>
                </a:solidFill>
                <a:latin typeface="Roboto"/>
                <a:ea typeface="Roboto"/>
                <a:cs typeface="Roboto"/>
                <a:sym typeface="Roboto"/>
              </a:rPr>
              <a:t>.</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This is different from “su” which is not temporary.</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Using sudo is a good way to protect the user’s computer from being used as a tool for exploitation.</a:t>
            </a:r>
            <a:endParaRPr>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03714d450a_0_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root </a:t>
            </a:r>
            <a:r>
              <a:rPr lang="en"/>
              <a:t>privileges</a:t>
            </a:r>
            <a:r>
              <a:rPr lang="en"/>
              <a:t>? </a:t>
            </a:r>
            <a:endParaRPr/>
          </a:p>
        </p:txBody>
      </p:sp>
      <p:sp>
        <p:nvSpPr>
          <p:cNvPr id="155" name="Google Shape;155;g103714d450a_0_1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highlight>
                  <a:schemeClr val="lt1"/>
                </a:highlight>
                <a:latin typeface="Roboto"/>
                <a:ea typeface="Roboto"/>
                <a:cs typeface="Roboto"/>
                <a:sym typeface="Roboto"/>
              </a:rPr>
              <a:t>The root account is the most privileged on the system and has absolute power over it.</a:t>
            </a:r>
            <a:endParaRPr>
              <a:solidFill>
                <a:srgbClr val="000000"/>
              </a:solidFill>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cb2caa82f6_0_1"/>
          <p:cNvSpPr txBox="1"/>
          <p:nvPr>
            <p:ph type="title"/>
          </p:nvPr>
        </p:nvSpPr>
        <p:spPr>
          <a:xfrm>
            <a:off x="311700" y="741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Package manager</a:t>
            </a:r>
            <a:endParaRPr/>
          </a:p>
        </p:txBody>
      </p:sp>
      <p:sp>
        <p:nvSpPr>
          <p:cNvPr id="161" name="Google Shape;161;gcb2caa82f6_0_1"/>
          <p:cNvSpPr txBox="1"/>
          <p:nvPr>
            <p:ph idx="1" type="body"/>
          </p:nvPr>
        </p:nvSpPr>
        <p:spPr>
          <a:xfrm>
            <a:off x="311700" y="8229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Apt is a command line frontend for the dpkg packaging system and is the preferred way of managing software from the command line for many distributions.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Apt-get operates on a database of known, available software.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It performs installations, package searches, and many other operations.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Due to this fact, before beginning any packaging operations with apt-get, we need to ensure that our local copy of the database is up-to-date.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Update the database with the following command. Apt-get requires administrative privileges for most operations: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Here are a few operations: </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Install a package: sudo apt-get install package1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Upgrade a package: sudo apt-get remove package1</a:t>
            </a:r>
            <a:endParaRPr sz="1800">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4b1131e12_0_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67" name="Google Shape;167;gf4b1131e12_0_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Install python 3.10</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Instal a command line utility to monitor vital resources in real time.</a:t>
            </a:r>
            <a:endParaRPr>
              <a:solidFill>
                <a:srgbClr val="000000"/>
              </a:solidFill>
              <a:latin typeface="Roboto"/>
              <a:ea typeface="Roboto"/>
              <a:cs typeface="Roboto"/>
              <a:sym typeface="Roboto"/>
            </a:endParaRPr>
          </a:p>
          <a:p>
            <a:pPr indent="-317500" lvl="1" marL="914400" rtl="0" algn="l">
              <a:spcBef>
                <a:spcPts val="0"/>
              </a:spcBef>
              <a:spcAft>
                <a:spcPts val="0"/>
              </a:spcAft>
              <a:buClr>
                <a:srgbClr val="000000"/>
              </a:buClr>
              <a:buSzPts val="1400"/>
              <a:buFont typeface="Roboto"/>
              <a:buChar char="○"/>
            </a:pPr>
            <a:r>
              <a:rPr lang="en">
                <a:solidFill>
                  <a:srgbClr val="000000"/>
                </a:solidFill>
                <a:latin typeface="Roboto"/>
                <a:ea typeface="Roboto"/>
                <a:cs typeface="Roboto"/>
                <a:sym typeface="Roboto"/>
              </a:rPr>
              <a:t>Configure the columns presented - add the memory graph.</a:t>
            </a:r>
            <a:endParaRPr>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Commands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02bc59c7eb_0_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and </a:t>
            </a:r>
            <a:r>
              <a:rPr lang="en"/>
              <a:t>background</a:t>
            </a:r>
            <a:endParaRPr/>
          </a:p>
        </p:txBody>
      </p:sp>
      <p:sp>
        <p:nvSpPr>
          <p:cNvPr id="73" name="Google Shape;73;g102bc59c7eb_0_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02122"/>
                </a:solidFill>
                <a:highlight>
                  <a:srgbClr val="FFFFFF"/>
                </a:highlight>
              </a:rPr>
              <a:t>Kenneth Lane Thompson</a:t>
            </a:r>
            <a:r>
              <a:rPr lang="en" sz="1050">
                <a:solidFill>
                  <a:srgbClr val="202122"/>
                </a:solidFill>
                <a:highlight>
                  <a:srgbClr val="FFFFFF"/>
                </a:highlight>
              </a:rPr>
              <a:t> (born February 4, 1943) is an American pioneer of </a:t>
            </a:r>
            <a:r>
              <a:rPr lang="en" sz="1050">
                <a:solidFill>
                  <a:srgbClr val="0645AD"/>
                </a:solidFill>
                <a:highlight>
                  <a:srgbClr val="FFFFFF"/>
                </a:highlight>
                <a:uFill>
                  <a:noFill/>
                </a:uFill>
                <a:hlinkClick r:id="rId3">
                  <a:extLst>
                    <a:ext uri="{A12FA001-AC4F-418D-AE19-62706E023703}">
                      <ahyp:hlinkClr val="tx"/>
                    </a:ext>
                  </a:extLst>
                </a:hlinkClick>
              </a:rPr>
              <a:t>computer science</a:t>
            </a:r>
            <a:r>
              <a:rPr lang="en" sz="1050">
                <a:solidFill>
                  <a:srgbClr val="202122"/>
                </a:solidFill>
                <a:highlight>
                  <a:srgbClr val="FFFFFF"/>
                </a:highlight>
              </a:rPr>
              <a:t>. Thompson worked at </a:t>
            </a:r>
            <a:r>
              <a:rPr lang="en" sz="1050">
                <a:solidFill>
                  <a:srgbClr val="0645AD"/>
                </a:solidFill>
                <a:highlight>
                  <a:srgbClr val="FFFFFF"/>
                </a:highlight>
                <a:uFill>
                  <a:noFill/>
                </a:uFill>
                <a:hlinkClick r:id="rId4">
                  <a:extLst>
                    <a:ext uri="{A12FA001-AC4F-418D-AE19-62706E023703}">
                      <ahyp:hlinkClr val="tx"/>
                    </a:ext>
                  </a:extLst>
                </a:hlinkClick>
              </a:rPr>
              <a:t>Bell Labs</a:t>
            </a:r>
            <a:r>
              <a:rPr lang="en" sz="1050">
                <a:solidFill>
                  <a:srgbClr val="202122"/>
                </a:solidFill>
                <a:highlight>
                  <a:srgbClr val="FFFFFF"/>
                </a:highlight>
              </a:rPr>
              <a:t> for most of his career where he designed and implemented the original </a:t>
            </a:r>
            <a:r>
              <a:rPr lang="en" sz="1050">
                <a:solidFill>
                  <a:srgbClr val="0645AD"/>
                </a:solidFill>
                <a:highlight>
                  <a:srgbClr val="FFFFFF"/>
                </a:highlight>
                <a:uFill>
                  <a:noFill/>
                </a:uFill>
                <a:hlinkClick r:id="rId5">
                  <a:extLst>
                    <a:ext uri="{A12FA001-AC4F-418D-AE19-62706E023703}">
                      <ahyp:hlinkClr val="tx"/>
                    </a:ext>
                  </a:extLst>
                </a:hlinkClick>
              </a:rPr>
              <a:t>Unix</a:t>
            </a:r>
            <a:r>
              <a:rPr lang="en" sz="1050">
                <a:solidFill>
                  <a:srgbClr val="202122"/>
                </a:solidFill>
                <a:highlight>
                  <a:srgbClr val="FFFFFF"/>
                </a:highlight>
              </a:rPr>
              <a:t> operating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02bc59c7eb_0_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 in Linux</a:t>
            </a:r>
            <a:endParaRPr/>
          </a:p>
        </p:txBody>
      </p:sp>
      <p:sp>
        <p:nvSpPr>
          <p:cNvPr id="178" name="Google Shape;178;g102bc59c7eb_0_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Roboto"/>
                <a:ea typeface="Roboto"/>
                <a:cs typeface="Roboto"/>
                <a:sym typeface="Roboto"/>
              </a:rPr>
              <a:t>The Pipe is a command in Linux that lets you use two or more commands such that output of one command serves as input to the next.</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22222"/>
                </a:solidFill>
                <a:highlight>
                  <a:srgbClr val="FFFFFF"/>
                </a:highlight>
                <a:latin typeface="Roboto"/>
                <a:ea typeface="Roboto"/>
                <a:cs typeface="Roboto"/>
                <a:sym typeface="Roboto"/>
              </a:rPr>
              <a:t>The symbol ‘|’ denotes a pipe.</a:t>
            </a:r>
            <a:endParaRPr>
              <a:solidFill>
                <a:srgbClr val="000000"/>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02bc59c7eb_0_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Symlink </a:t>
            </a:r>
            <a:endParaRPr/>
          </a:p>
        </p:txBody>
      </p:sp>
      <p:sp>
        <p:nvSpPr>
          <p:cNvPr id="184" name="Google Shape;184;g102bc59c7eb_0_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0A23"/>
                </a:solidFill>
                <a:highlight>
                  <a:srgbClr val="FFFFFF"/>
                </a:highlight>
                <a:latin typeface="Roboto"/>
                <a:ea typeface="Roboto"/>
                <a:cs typeface="Roboto"/>
                <a:sym typeface="Roboto"/>
              </a:rPr>
              <a:t>A symlink (also called a symbolic link) is a type of file in Linux that points to another file or a folder on your computer. Symlinks are similar to shortcuts in Windows.</a:t>
            </a:r>
            <a:endParaRPr>
              <a:solidFill>
                <a:srgbClr val="0A0A2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0A0A23"/>
              </a:solidFill>
              <a:highlight>
                <a:srgbClr val="FFFFFF"/>
              </a:highlight>
              <a:latin typeface="Roboto"/>
              <a:ea typeface="Roboto"/>
              <a:cs typeface="Roboto"/>
              <a:sym typeface="Roboto"/>
            </a:endParaRPr>
          </a:p>
          <a:p>
            <a:pPr indent="0" lvl="0" marL="914400" marR="190500" rtl="0" algn="l">
              <a:lnSpc>
                <a:spcPct val="150000"/>
              </a:lnSpc>
              <a:spcBef>
                <a:spcPts val="1700"/>
              </a:spcBef>
              <a:spcAft>
                <a:spcPts val="0"/>
              </a:spcAft>
              <a:buNone/>
            </a:pPr>
            <a:r>
              <a:rPr lang="en" sz="1100">
                <a:solidFill>
                  <a:srgbClr val="000000"/>
                </a:solidFill>
                <a:latin typeface="Courier New"/>
                <a:ea typeface="Courier New"/>
                <a:cs typeface="Courier New"/>
                <a:sym typeface="Courier New"/>
              </a:rPr>
              <a:t>ln -s &lt;path to the file/folder to be linked&gt; &lt;the path of the link to be created&gt;</a:t>
            </a:r>
            <a:endParaRPr sz="1100">
              <a:solidFill>
                <a:srgbClr val="000000"/>
              </a:solidFill>
              <a:latin typeface="Courier New"/>
              <a:ea typeface="Courier New"/>
              <a:cs typeface="Courier New"/>
              <a:sym typeface="Courier New"/>
            </a:endParaRPr>
          </a:p>
          <a:p>
            <a:pPr indent="0" lvl="0" marL="914400" marR="190500" rtl="0" algn="l">
              <a:lnSpc>
                <a:spcPct val="150000"/>
              </a:lnSpc>
              <a:spcBef>
                <a:spcPts val="3300"/>
              </a:spcBef>
              <a:spcAft>
                <a:spcPts val="0"/>
              </a:spcAft>
              <a:buNone/>
            </a:pPr>
            <a:r>
              <a:rPr lang="en" sz="1100">
                <a:solidFill>
                  <a:srgbClr val="000000"/>
                </a:solidFill>
                <a:latin typeface="Courier New"/>
                <a:ea typeface="Courier New"/>
                <a:cs typeface="Courier New"/>
                <a:sym typeface="Courier New"/>
              </a:rPr>
              <a:t>unlink &lt;path-to-symlink&gt;</a:t>
            </a:r>
            <a:endParaRPr sz="1100">
              <a:solidFill>
                <a:srgbClr val="000000"/>
              </a:solidFill>
              <a:latin typeface="Courier New"/>
              <a:ea typeface="Courier New"/>
              <a:cs typeface="Courier New"/>
              <a:sym typeface="Courier New"/>
            </a:endParaRPr>
          </a:p>
          <a:p>
            <a:pPr indent="0" lvl="0" marL="914400" marR="190500" rtl="0" algn="l">
              <a:lnSpc>
                <a:spcPct val="150000"/>
              </a:lnSpc>
              <a:spcBef>
                <a:spcPts val="3300"/>
              </a:spcBef>
              <a:spcAft>
                <a:spcPts val="3300"/>
              </a:spcAft>
              <a:buNone/>
            </a:pPr>
            <a:r>
              <a:t/>
            </a:r>
            <a:endParaRPr sz="1100">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02bc59c7eb_0_63"/>
          <p:cNvSpPr txBox="1"/>
          <p:nvPr>
            <p:ph type="title"/>
          </p:nvPr>
        </p:nvSpPr>
        <p:spPr>
          <a:xfrm>
            <a:off x="311700" y="187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 - Find</a:t>
            </a:r>
            <a:endParaRPr/>
          </a:p>
        </p:txBody>
      </p:sp>
      <p:sp>
        <p:nvSpPr>
          <p:cNvPr id="190" name="Google Shape;190;g102bc59c7eb_0_63"/>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First thing we need to do is understand how find works. Here are some of the key options:</a:t>
            </a:r>
            <a:endParaRPr>
              <a:solidFill>
                <a:srgbClr val="000000"/>
              </a:solidFill>
              <a:highlight>
                <a:srgbClr val="FFFFFF"/>
              </a:highlight>
            </a:endParaRPr>
          </a:p>
          <a:p>
            <a:pPr indent="-342900" lvl="0" marL="457200" rtl="0" algn="l">
              <a:spcBef>
                <a:spcPts val="2100"/>
              </a:spcBef>
              <a:spcAft>
                <a:spcPts val="0"/>
              </a:spcAft>
              <a:buClr>
                <a:srgbClr val="000000"/>
              </a:buClr>
              <a:buSzPts val="1800"/>
              <a:buChar char="●"/>
            </a:pPr>
            <a:r>
              <a:rPr b="1" lang="en">
                <a:solidFill>
                  <a:srgbClr val="0000FF"/>
                </a:solidFill>
                <a:highlight>
                  <a:srgbClr val="FFFFFF"/>
                </a:highlight>
              </a:rPr>
              <a:t>-o</a:t>
            </a:r>
            <a:r>
              <a:rPr lang="en">
                <a:solidFill>
                  <a:srgbClr val="000000"/>
                </a:solidFill>
                <a:highlight>
                  <a:srgbClr val="FFFFFF"/>
                </a:highlight>
              </a:rPr>
              <a:t> : the OR operation to string multiple search criteria together</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FF"/>
                </a:solidFill>
                <a:highlight>
                  <a:srgbClr val="FFFFFF"/>
                </a:highlight>
              </a:rPr>
              <a:t>-name</a:t>
            </a:r>
            <a:r>
              <a:rPr lang="en">
                <a:solidFill>
                  <a:srgbClr val="000000"/>
                </a:solidFill>
                <a:highlight>
                  <a:srgbClr val="FFFFFF"/>
                </a:highlight>
              </a:rPr>
              <a:t> : find files by name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FF"/>
                </a:solidFill>
                <a:highlight>
                  <a:srgbClr val="FFFFFF"/>
                </a:highlight>
              </a:rPr>
              <a:t>-iname</a:t>
            </a:r>
            <a:r>
              <a:rPr lang="en">
                <a:solidFill>
                  <a:srgbClr val="000000"/>
                </a:solidFill>
                <a:highlight>
                  <a:srgbClr val="FFFFFF"/>
                </a:highlight>
              </a:rPr>
              <a:t> : find files by name, ignoring case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FF"/>
                </a:solidFill>
                <a:highlight>
                  <a:srgbClr val="FFFFFF"/>
                </a:highlight>
              </a:rPr>
              <a:t>-type f</a:t>
            </a:r>
            <a:r>
              <a:rPr lang="en">
                <a:solidFill>
                  <a:srgbClr val="000000"/>
                </a:solidFill>
                <a:highlight>
                  <a:srgbClr val="FFFFFF"/>
                </a:highlight>
              </a:rPr>
              <a:t> : find only files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FF"/>
                </a:solidFill>
                <a:highlight>
                  <a:srgbClr val="FFFFFF"/>
                </a:highlight>
              </a:rPr>
              <a:t>-type d</a:t>
            </a:r>
            <a:r>
              <a:rPr lang="en">
                <a:solidFill>
                  <a:srgbClr val="000000"/>
                </a:solidFill>
                <a:highlight>
                  <a:srgbClr val="FFFFFF"/>
                </a:highlight>
              </a:rPr>
              <a:t> : find only directories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FF"/>
                </a:solidFill>
                <a:highlight>
                  <a:srgbClr val="FFFFFF"/>
                </a:highlight>
              </a:rPr>
              <a:t>-size</a:t>
            </a:r>
            <a:r>
              <a:rPr lang="en">
                <a:solidFill>
                  <a:srgbClr val="000000"/>
                </a:solidFill>
                <a:highlight>
                  <a:srgbClr val="FFFFFF"/>
                </a:highlight>
              </a:rPr>
              <a:t> : find by size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b="1" lang="en">
                <a:solidFill>
                  <a:srgbClr val="0000FF"/>
                </a:solidFill>
                <a:highlight>
                  <a:srgbClr val="FFFFFF"/>
                </a:highlight>
              </a:rPr>
              <a:t>-mtime</a:t>
            </a:r>
            <a:r>
              <a:rPr lang="en">
                <a:solidFill>
                  <a:srgbClr val="000000"/>
                </a:solidFill>
                <a:highlight>
                  <a:srgbClr val="FFFFFF"/>
                </a:highlight>
              </a:rPr>
              <a:t> : find by modified time</a:t>
            </a:r>
            <a:endParaRPr>
              <a:solidFill>
                <a:srgbClr val="000000"/>
              </a:solidFill>
              <a:highlight>
                <a:srgbClr val="FFFFFF"/>
              </a:highlight>
            </a:endParaRPr>
          </a:p>
          <a:p>
            <a:pPr indent="0" lvl="0" marL="2743200" rtl="0" algn="l">
              <a:lnSpc>
                <a:spcPct val="100000"/>
              </a:lnSpc>
              <a:spcBef>
                <a:spcPts val="2100"/>
              </a:spcBef>
              <a:spcAft>
                <a:spcPts val="0"/>
              </a:spcAft>
              <a:buNone/>
            </a:pPr>
            <a:r>
              <a:rPr lang="en" sz="1100">
                <a:solidFill>
                  <a:srgbClr val="000000"/>
                </a:solidFill>
              </a:rPr>
              <a:t>find &amp;HOME -iname .bashrc -type f -size -1024M</a:t>
            </a:r>
            <a:endParaRPr sz="11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cb2caa82f6_0_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system - Navigation </a:t>
            </a:r>
            <a:endParaRPr/>
          </a:p>
        </p:txBody>
      </p:sp>
      <p:sp>
        <p:nvSpPr>
          <p:cNvPr id="196" name="Google Shape;196;gcb2caa82f6_0_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latin typeface="Roboto"/>
                <a:ea typeface="Roboto"/>
                <a:cs typeface="Roboto"/>
                <a:sym typeface="Roboto"/>
              </a:rPr>
              <a:t>Basic commands are: </a:t>
            </a:r>
            <a:r>
              <a:rPr b="1" lang="en">
                <a:solidFill>
                  <a:srgbClr val="000000"/>
                </a:solidFill>
                <a:latin typeface="Roboto"/>
                <a:ea typeface="Roboto"/>
                <a:cs typeface="Roboto"/>
                <a:sym typeface="Roboto"/>
              </a:rPr>
              <a:t>ls</a:t>
            </a:r>
            <a:r>
              <a:rPr lang="en">
                <a:solidFill>
                  <a:srgbClr val="000000"/>
                </a:solidFill>
                <a:latin typeface="Roboto"/>
                <a:ea typeface="Roboto"/>
                <a:cs typeface="Roboto"/>
                <a:sym typeface="Roboto"/>
              </a:rPr>
              <a:t>, </a:t>
            </a:r>
            <a:r>
              <a:rPr b="1" lang="en">
                <a:solidFill>
                  <a:srgbClr val="000000"/>
                </a:solidFill>
                <a:latin typeface="Roboto"/>
                <a:ea typeface="Roboto"/>
                <a:cs typeface="Roboto"/>
                <a:sym typeface="Roboto"/>
              </a:rPr>
              <a:t>pwd, cd</a:t>
            </a:r>
            <a:endParaRPr>
              <a:solidFill>
                <a:srgbClr val="000000"/>
              </a:solidFill>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When you first open the terminal, you are in the home directory of your user.</a:t>
            </a:r>
            <a:endParaRPr sz="1800">
              <a:solidFill>
                <a:srgbClr val="000000"/>
              </a:solidFill>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To know </a:t>
            </a:r>
            <a:r>
              <a:rPr b="1" lang="en" sz="1800">
                <a:solidFill>
                  <a:srgbClr val="000000"/>
                </a:solidFill>
                <a:latin typeface="Roboto"/>
                <a:ea typeface="Roboto"/>
                <a:cs typeface="Roboto"/>
                <a:sym typeface="Roboto"/>
              </a:rPr>
              <a:t>which directory</a:t>
            </a:r>
            <a:r>
              <a:rPr lang="en" sz="1800">
                <a:solidFill>
                  <a:srgbClr val="000000"/>
                </a:solidFill>
                <a:latin typeface="Roboto"/>
                <a:ea typeface="Roboto"/>
                <a:cs typeface="Roboto"/>
                <a:sym typeface="Roboto"/>
              </a:rPr>
              <a:t> you are in, you can use the “pwd” command.</a:t>
            </a:r>
            <a:endParaRPr sz="1800">
              <a:solidFill>
                <a:srgbClr val="000000"/>
              </a:solidFill>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It gives us the absolute path, which means the path that starts from the root.</a:t>
            </a:r>
            <a:endParaRPr sz="1800">
              <a:solidFill>
                <a:srgbClr val="000000"/>
              </a:solidFill>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The root is the base of the Linux file system. It is denoted by a forward slash( / ).</a:t>
            </a:r>
            <a:endParaRPr sz="1800">
              <a:solidFill>
                <a:srgbClr val="000000"/>
              </a:solidFill>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The user directory is usually something like "/home/username".</a:t>
            </a:r>
            <a:endParaRPr sz="1800">
              <a:solidFill>
                <a:srgbClr val="000000"/>
              </a:solidFill>
              <a:latin typeface="Roboto"/>
              <a:ea typeface="Roboto"/>
              <a:cs typeface="Roboto"/>
              <a:sym typeface="Roboto"/>
            </a:endParaRPr>
          </a:p>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ls, cd</a:t>
            </a:r>
            <a:endParaRPr/>
          </a:p>
        </p:txBody>
      </p:sp>
      <p:sp>
        <p:nvSpPr>
          <p:cNvPr id="202" name="Google Shape;202;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Use the "Is" command to know what files are in the directory you are in.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You can see all the hidden files by using the command “ls - a”.</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Use the "cd" command to go to a directory.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For example, if you are in the home folder, and you want to go to the /john/downloads folder, then you can type in “cd /john/downloads”.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Remember, this command is case sensitive, and you have to type in the name of the folder exactly as it is.</a:t>
            </a:r>
            <a:endParaRPr>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mkdir, rmdir, rm, touch</a:t>
            </a:r>
            <a:endParaRPr/>
          </a:p>
        </p:txBody>
      </p:sp>
      <p:sp>
        <p:nvSpPr>
          <p:cNvPr id="208" name="Google Shape;208;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Use the mkdir command to create a folder or a directory.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Char char="●"/>
            </a:pPr>
            <a:r>
              <a:rPr lang="en">
                <a:solidFill>
                  <a:srgbClr val="000000"/>
                </a:solidFill>
                <a:latin typeface="Roboto"/>
                <a:ea typeface="Roboto"/>
                <a:cs typeface="Roboto"/>
                <a:sym typeface="Roboto"/>
              </a:rPr>
              <a:t>For example, if you want to make a directory called “a”, then you can type “</a:t>
            </a:r>
            <a:r>
              <a:rPr b="1" lang="en">
                <a:solidFill>
                  <a:srgbClr val="000000"/>
                </a:solidFill>
                <a:latin typeface="Roboto"/>
                <a:ea typeface="Roboto"/>
                <a:cs typeface="Roboto"/>
                <a:sym typeface="Roboto"/>
              </a:rPr>
              <a:t>mkdir a</a:t>
            </a:r>
            <a:r>
              <a:rPr lang="en">
                <a:solidFill>
                  <a:srgbClr val="000000"/>
                </a:solidFill>
                <a:latin typeface="Roboto"/>
                <a:ea typeface="Roboto"/>
                <a:cs typeface="Roboto"/>
                <a:sym typeface="Roboto"/>
              </a:rPr>
              <a:t>”.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Char char="●"/>
            </a:pPr>
            <a:r>
              <a:rPr lang="en">
                <a:solidFill>
                  <a:srgbClr val="000000"/>
                </a:solidFill>
                <a:latin typeface="Roboto"/>
                <a:ea typeface="Roboto"/>
                <a:cs typeface="Roboto"/>
                <a:sym typeface="Roboto"/>
              </a:rPr>
              <a:t>Use </a:t>
            </a:r>
            <a:r>
              <a:rPr b="1" lang="en">
                <a:solidFill>
                  <a:srgbClr val="000000"/>
                </a:solidFill>
                <a:latin typeface="Roboto"/>
                <a:ea typeface="Roboto"/>
                <a:cs typeface="Roboto"/>
                <a:sym typeface="Roboto"/>
              </a:rPr>
              <a:t>rmdir</a:t>
            </a:r>
            <a:r>
              <a:rPr lang="en">
                <a:solidFill>
                  <a:srgbClr val="000000"/>
                </a:solidFill>
                <a:latin typeface="Roboto"/>
                <a:ea typeface="Roboto"/>
                <a:cs typeface="Roboto"/>
                <a:sym typeface="Roboto"/>
              </a:rPr>
              <a:t> to delete a directory (will work only on empty directories).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Char char="●"/>
            </a:pPr>
            <a:r>
              <a:rPr lang="en">
                <a:solidFill>
                  <a:srgbClr val="000000"/>
                </a:solidFill>
                <a:latin typeface="Roboto"/>
                <a:ea typeface="Roboto"/>
                <a:cs typeface="Roboto"/>
                <a:sym typeface="Roboto"/>
              </a:rPr>
              <a:t>To delete a directory containing files, use </a:t>
            </a:r>
            <a:r>
              <a:rPr b="1" lang="en">
                <a:solidFill>
                  <a:srgbClr val="000000"/>
                </a:solidFill>
                <a:latin typeface="Roboto"/>
                <a:ea typeface="Roboto"/>
                <a:cs typeface="Roboto"/>
                <a:sym typeface="Roboto"/>
              </a:rPr>
              <a:t>rm</a:t>
            </a:r>
            <a:r>
              <a:rPr lang="en">
                <a:solidFill>
                  <a:srgbClr val="000000"/>
                </a:solidFill>
                <a:latin typeface="Roboto"/>
                <a:ea typeface="Roboto"/>
                <a:cs typeface="Roboto"/>
                <a:sym typeface="Roboto"/>
              </a:rPr>
              <a:t>.</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Char char="●"/>
            </a:pPr>
            <a:r>
              <a:rPr lang="en">
                <a:solidFill>
                  <a:srgbClr val="000000"/>
                </a:solidFill>
                <a:latin typeface="Roboto"/>
                <a:ea typeface="Roboto"/>
                <a:cs typeface="Roboto"/>
                <a:sym typeface="Roboto"/>
              </a:rPr>
              <a:t>The </a:t>
            </a:r>
            <a:r>
              <a:rPr b="1" lang="en">
                <a:solidFill>
                  <a:srgbClr val="000000"/>
                </a:solidFill>
                <a:latin typeface="Roboto"/>
                <a:ea typeface="Roboto"/>
                <a:cs typeface="Roboto"/>
                <a:sym typeface="Roboto"/>
              </a:rPr>
              <a:t>touch</a:t>
            </a:r>
            <a:r>
              <a:rPr lang="en">
                <a:solidFill>
                  <a:srgbClr val="000000"/>
                </a:solidFill>
                <a:latin typeface="Roboto"/>
                <a:ea typeface="Roboto"/>
                <a:cs typeface="Roboto"/>
                <a:sym typeface="Roboto"/>
              </a:rPr>
              <a:t> command is used to create a file.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It can be anything, from an empty txt file to an empty zip file. For example, “touch users.txt”.</a:t>
            </a:r>
            <a:endParaRPr>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cp vs mv</a:t>
            </a:r>
            <a:endParaRPr/>
          </a:p>
        </p:txBody>
      </p:sp>
      <p:sp>
        <p:nvSpPr>
          <p:cNvPr id="214" name="Google Shape;214;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Use the cp command to copy files through the command line.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It takes two arguments: The first is the location of the file to be copied, the second is where to copy.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For example: cp users.txt /users/users/music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mv will move the file instead of only copying it – mv users.txt /users/users/music</a:t>
            </a:r>
            <a:endParaRPr>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Echo, cat</a:t>
            </a:r>
            <a:endParaRPr/>
          </a:p>
        </p:txBody>
      </p:sp>
      <p:sp>
        <p:nvSpPr>
          <p:cNvPr id="220" name="Google Shape;220;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b="1" lang="en">
                <a:solidFill>
                  <a:srgbClr val="000000"/>
                </a:solidFill>
                <a:highlight>
                  <a:srgbClr val="FFFFFF"/>
                </a:highlight>
                <a:latin typeface="Roboto"/>
                <a:ea typeface="Roboto"/>
                <a:cs typeface="Roboto"/>
                <a:sym typeface="Roboto"/>
              </a:rPr>
              <a:t>echo</a:t>
            </a:r>
            <a:r>
              <a:rPr lang="en">
                <a:solidFill>
                  <a:srgbClr val="000000"/>
                </a:solidFill>
                <a:highlight>
                  <a:srgbClr val="FFFFFF"/>
                </a:highlight>
                <a:latin typeface="Roboto"/>
                <a:ea typeface="Roboto"/>
                <a:cs typeface="Roboto"/>
                <a:sym typeface="Roboto"/>
              </a:rPr>
              <a:t> command in linux is used to d</a:t>
            </a:r>
            <a:r>
              <a:rPr lang="en">
                <a:solidFill>
                  <a:srgbClr val="000000"/>
                </a:solidFill>
                <a:highlight>
                  <a:srgbClr val="FFFFFF"/>
                </a:highlight>
                <a:latin typeface="Roboto"/>
                <a:ea typeface="Roboto"/>
                <a:cs typeface="Roboto"/>
                <a:sym typeface="Roboto"/>
              </a:rPr>
              <a:t>isplay a line of text/string on standard output or a file.</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For example, if you want to create a new text file or add to an already made text file, you just need to type in, “echo hello world &gt;&gt; new.txt”.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 cat command is used to display the contents of a file, and </a:t>
            </a:r>
            <a:r>
              <a:rPr lang="en">
                <a:solidFill>
                  <a:srgbClr val="000000"/>
                </a:solidFill>
                <a:latin typeface="Roboto"/>
                <a:ea typeface="Roboto"/>
                <a:cs typeface="Roboto"/>
                <a:sym typeface="Roboto"/>
              </a:rPr>
              <a:t>it's</a:t>
            </a:r>
            <a:r>
              <a:rPr lang="en">
                <a:solidFill>
                  <a:srgbClr val="000000"/>
                </a:solidFill>
                <a:latin typeface="Roboto"/>
                <a:ea typeface="Roboto"/>
                <a:cs typeface="Roboto"/>
                <a:sym typeface="Roboto"/>
              </a:rPr>
              <a:t> usually used to easily view programs.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For example cat users.txt will print the text file content to terminal.</a:t>
            </a:r>
            <a:endParaRPr>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02bc59c7eb_0_1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 Editors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2bc59c7eb_0_8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 vim and nano</a:t>
            </a:r>
            <a:endParaRPr/>
          </a:p>
        </p:txBody>
      </p:sp>
      <p:sp>
        <p:nvSpPr>
          <p:cNvPr id="231" name="Google Shape;231;g102bc59c7eb_0_8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Linux has a few text editors.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They can all achieve a similar functionality, but they work differently.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VI – (for visual editor) </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Vi is the first one and its initial release date was 1976. </a:t>
            </a:r>
            <a:endParaRPr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VIM – ("vi improved") </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As the name suggest it adds lot of functions to the original vi interface.  </a:t>
            </a:r>
            <a:endParaRPr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Nano</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nano has always been known to be user-friendly when it comes to terminal text editors. </a:t>
            </a:r>
            <a:endParaRPr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edit a text file, simply, call the desired editor and the file name </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Sudo &lt;vi / vim / nano&gt; users.txt</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Linux</a:t>
            </a:r>
            <a:endParaRPr/>
          </a:p>
        </p:txBody>
      </p:sp>
      <p:sp>
        <p:nvSpPr>
          <p:cNvPr id="79" name="Google Shape;79;p2"/>
          <p:cNvSpPr txBox="1"/>
          <p:nvPr>
            <p:ph idx="1" type="body"/>
          </p:nvPr>
        </p:nvSpPr>
        <p:spPr>
          <a:xfrm>
            <a:off x="311700" y="1266325"/>
            <a:ext cx="8520600" cy="3655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Linux is a family of free and open-source software operating systems built around the Linux kernel.</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Linux is actually an umbrella term for multiple OS’s that are based on UNIX.</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Typically, Linux is packaged in a form known as a Linux distribution (or distro for short) for both desktop and server use (such as: Ubuntu, Red hat, CentOS, Fedora, OpenSuse and many more).</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 defining component of a Linux distribution is the Linux kernel, an operating system kernel first released on September 17, 1991, by Linus Torvalds.</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Many Linux distributions use the word "Linux" in their name.</a:t>
            </a:r>
            <a:endParaRPr>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02bc59c7eb_0_9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a:t>
            </a:r>
            <a:endParaRPr/>
          </a:p>
        </p:txBody>
      </p:sp>
      <p:sp>
        <p:nvSpPr>
          <p:cNvPr id="237" name="Google Shape;237;g102bc59c7eb_0_9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Let's start with VI edit: vi &lt;file_name&gt;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While working with the vi editor, we usually come across the following two modes:</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b="1" lang="en">
                <a:solidFill>
                  <a:srgbClr val="000000"/>
                </a:solidFill>
                <a:latin typeface="Roboto"/>
                <a:ea typeface="Roboto"/>
                <a:cs typeface="Roboto"/>
                <a:sym typeface="Roboto"/>
              </a:rPr>
              <a:t>Command mode</a:t>
            </a:r>
            <a:r>
              <a:rPr lang="en">
                <a:solidFill>
                  <a:srgbClr val="000000"/>
                </a:solidFill>
                <a:latin typeface="Roboto"/>
                <a:ea typeface="Roboto"/>
                <a:cs typeface="Roboto"/>
                <a:sym typeface="Roboto"/>
              </a:rPr>
              <a:t> − This mode enables you to perform administrative tasks such as saving the files, executing the commands, moving the cursor, cutting and pasting the lines or words. </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b="1" lang="en">
                <a:solidFill>
                  <a:srgbClr val="000000"/>
                </a:solidFill>
                <a:latin typeface="Roboto"/>
                <a:ea typeface="Roboto"/>
                <a:cs typeface="Roboto"/>
                <a:sym typeface="Roboto"/>
              </a:rPr>
              <a:t>Insert mode</a:t>
            </a:r>
            <a:r>
              <a:rPr lang="en">
                <a:solidFill>
                  <a:srgbClr val="000000"/>
                </a:solidFill>
                <a:latin typeface="Roboto"/>
                <a:ea typeface="Roboto"/>
                <a:cs typeface="Roboto"/>
                <a:sym typeface="Roboto"/>
              </a:rPr>
              <a:t> − This mode enables you to insert text into the file. Everything that's typed in this mode is interpreted as input and placed in the file.  </a:t>
            </a:r>
            <a:endParaRPr>
              <a:solidFill>
                <a:srgbClr val="0000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2bc59c7eb_0_9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a:t>
            </a:r>
            <a:endParaRPr/>
          </a:p>
        </p:txBody>
      </p:sp>
      <p:sp>
        <p:nvSpPr>
          <p:cNvPr id="243" name="Google Shape;243;g102bc59c7eb_0_9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vi always starts in the command mode.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enter text, you must be in the insert mode for which simply type i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get out of the insert mode, press the Esc key, which will take you back to command mode.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save press :wq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Lets try the following instructions: open file (vi )  press i (to enter insert mode) type anything  press esc (to change back to command mode)  type :wq (to save and exit)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 case vi is called on a file that does not exist it will create it once we save the file.</a:t>
            </a:r>
            <a:endParaRPr>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02bc59c7eb_0_10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vim</a:t>
            </a:r>
            <a:endParaRPr/>
          </a:p>
        </p:txBody>
      </p:sp>
      <p:sp>
        <p:nvSpPr>
          <p:cNvPr id="249" name="Google Shape;249;g102bc59c7eb_0_10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vim has everything vi has.  To open a file with Vim, use: vim  Vim adds onto those features.  Here are a some of the extended vim features: </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Vim includes support (syntax highlighting, code folding, etc) for several popular programming languages (C/C++, Python)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Vim includes multilevel undo/redo.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Vim allows the screen to be split for editing multiple files.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Vim includes a built in diff for comparing files (vimdiff).  </a:t>
            </a:r>
            <a:endParaRPr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Vim doesn’t come by default in Ubuntu, to get it we will need to install it: sudo apt-get install vim</a:t>
            </a:r>
            <a:endParaRPr>
              <a:solidFill>
                <a:srgbClr val="00000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02bc59c7eb_0_10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nano</a:t>
            </a:r>
            <a:endParaRPr/>
          </a:p>
        </p:txBody>
      </p:sp>
      <p:sp>
        <p:nvSpPr>
          <p:cNvPr id="255" name="Google Shape;255;g102bc59c7eb_0_10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Nano is the easiest most user-friendly editor.</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One of the cool things about nano, is the fact that when you want to use “control” mode, you will use the combination of the Ctrl key with any key, without pressing the control key, it will be using the “insert” mode.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use Nano, type: nano 1.txt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 order to go to a line use arrows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save and exit press the file press Ctrl+X and then y  Nano also gives us the ability to search text inside the file using Ctrl+W</a:t>
            </a:r>
            <a:endParaRPr>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Tar, zip and unzip</a:t>
            </a:r>
            <a:endParaRPr/>
          </a:p>
        </p:txBody>
      </p:sp>
      <p:sp>
        <p:nvSpPr>
          <p:cNvPr id="261" name="Google Shape;261;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Tar is used to work with tarballs (or files compressed in a tarball archive) in the Linux command line.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It has a long list of uses. It can be used to compress and uncompress different types of tar archives like .tar, .tar.gz, .tar.bz2,etc</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zip is used to compress files into a zip archive, and unzip to extract files from a zip archive.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For example: zip -r tip_calc.zip tip_calc</a:t>
            </a:r>
            <a:endParaRPr>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Exercise</a:t>
            </a:r>
            <a:endParaRPr/>
          </a:p>
        </p:txBody>
      </p:sp>
      <p:sp>
        <p:nvSpPr>
          <p:cNvPr id="267" name="Google Shape;267;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AutoNum type="arabicPeriod"/>
            </a:pPr>
            <a:r>
              <a:rPr lang="en">
                <a:solidFill>
                  <a:srgbClr val="000000"/>
                </a:solidFill>
                <a:latin typeface="Roboto"/>
                <a:ea typeface="Roboto"/>
                <a:cs typeface="Roboto"/>
                <a:sym typeface="Roboto"/>
              </a:rPr>
              <a:t>Go to /tmp</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AutoNum type="arabicPeriod"/>
            </a:pPr>
            <a:r>
              <a:rPr lang="en">
                <a:solidFill>
                  <a:srgbClr val="000000"/>
                </a:solidFill>
                <a:latin typeface="Roboto"/>
                <a:ea typeface="Roboto"/>
                <a:cs typeface="Roboto"/>
                <a:sym typeface="Roboto"/>
              </a:rPr>
              <a:t>Create a folder called ‘ex1’ and enter it</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AutoNum type="arabicPeriod"/>
            </a:pPr>
            <a:r>
              <a:rPr lang="en">
                <a:solidFill>
                  <a:srgbClr val="000000"/>
                </a:solidFill>
                <a:latin typeface="Roboto"/>
                <a:ea typeface="Roboto"/>
                <a:cs typeface="Roboto"/>
                <a:sym typeface="Roboto"/>
              </a:rPr>
              <a:t>Create two files:</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AutoNum type="alphaLcPeriod"/>
            </a:pPr>
            <a:r>
              <a:rPr lang="en" sz="1800">
                <a:solidFill>
                  <a:srgbClr val="000000"/>
                </a:solidFill>
                <a:latin typeface="Roboto"/>
                <a:ea typeface="Roboto"/>
                <a:cs typeface="Roboto"/>
                <a:sym typeface="Roboto"/>
              </a:rPr>
              <a:t>Myfirstfile.txt</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AutoNum type="alphaLcPeriod"/>
            </a:pPr>
            <a:r>
              <a:rPr lang="en" sz="1800">
                <a:solidFill>
                  <a:srgbClr val="000000"/>
                </a:solidFill>
                <a:latin typeface="Roboto"/>
                <a:ea typeface="Roboto"/>
                <a:cs typeface="Roboto"/>
                <a:sym typeface="Roboto"/>
              </a:rPr>
              <a:t>Mysecondfile.txt</a:t>
            </a:r>
            <a:endParaRPr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AutoNum type="arabicPeriod"/>
            </a:pPr>
            <a:r>
              <a:rPr lang="en">
                <a:solidFill>
                  <a:srgbClr val="000000"/>
                </a:solidFill>
                <a:latin typeface="Roboto"/>
                <a:ea typeface="Roboto"/>
                <a:cs typeface="Roboto"/>
                <a:sym typeface="Roboto"/>
              </a:rPr>
              <a:t>Use echo to put some content into them</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AutoNum type="arabicPeriod"/>
            </a:pPr>
            <a:r>
              <a:rPr lang="en">
                <a:solidFill>
                  <a:srgbClr val="000000"/>
                </a:solidFill>
                <a:latin typeface="Roboto"/>
                <a:ea typeface="Roboto"/>
                <a:cs typeface="Roboto"/>
                <a:sym typeface="Roboto"/>
              </a:rPr>
              <a:t>Use tar to wrap it up.</a:t>
            </a:r>
            <a:endParaRPr>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02bc59c7eb_0_119"/>
          <p:cNvSpPr txBox="1"/>
          <p:nvPr>
            <p:ph type="title"/>
          </p:nvPr>
        </p:nvSpPr>
        <p:spPr>
          <a:xfrm>
            <a:off x="311700" y="238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Grep</a:t>
            </a:r>
            <a:endParaRPr/>
          </a:p>
        </p:txBody>
      </p:sp>
      <p:pic>
        <p:nvPicPr>
          <p:cNvPr id="273" name="Google Shape;273;g102bc59c7eb_0_119"/>
          <p:cNvPicPr preferRelativeResize="0"/>
          <p:nvPr/>
        </p:nvPicPr>
        <p:blipFill>
          <a:blip r:embed="rId3">
            <a:alphaModFix/>
          </a:blip>
          <a:stretch>
            <a:fillRect/>
          </a:stretch>
        </p:blipFill>
        <p:spPr>
          <a:xfrm>
            <a:off x="1634275" y="1063575"/>
            <a:ext cx="6446017" cy="3686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02bc59c7eb_0_1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Grep</a:t>
            </a:r>
            <a:endParaRPr/>
          </a:p>
        </p:txBody>
      </p:sp>
      <p:sp>
        <p:nvSpPr>
          <p:cNvPr id="279" name="Google Shape;279;g102bc59c7eb_0_124"/>
          <p:cNvSpPr txBox="1"/>
          <p:nvPr>
            <p:ph idx="1" type="body"/>
          </p:nvPr>
        </p:nvSpPr>
        <p:spPr>
          <a:xfrm>
            <a:off x="311700" y="1266325"/>
            <a:ext cx="63051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13131"/>
              </a:buClr>
              <a:buSzPts val="1800"/>
              <a:buFont typeface="Roboto"/>
              <a:buChar char="●"/>
            </a:pPr>
            <a:r>
              <a:rPr lang="en">
                <a:solidFill>
                  <a:srgbClr val="313131"/>
                </a:solidFill>
                <a:highlight>
                  <a:srgbClr val="FFFFFF"/>
                </a:highlight>
                <a:latin typeface="Roboto"/>
                <a:ea typeface="Roboto"/>
                <a:cs typeface="Roboto"/>
                <a:sym typeface="Roboto"/>
              </a:rPr>
              <a:t>Grep is one of the important command that you should learn thoroughly.</a:t>
            </a:r>
            <a:endParaRPr>
              <a:solidFill>
                <a:srgbClr val="313131"/>
              </a:solidFill>
              <a:highlight>
                <a:srgbClr val="FFFFFF"/>
              </a:highlight>
              <a:latin typeface="Roboto"/>
              <a:ea typeface="Roboto"/>
              <a:cs typeface="Roboto"/>
              <a:sym typeface="Roboto"/>
            </a:endParaRPr>
          </a:p>
          <a:p>
            <a:pPr indent="-342900" lvl="0" marL="457200" rtl="0" algn="l">
              <a:spcBef>
                <a:spcPts val="0"/>
              </a:spcBef>
              <a:spcAft>
                <a:spcPts val="0"/>
              </a:spcAft>
              <a:buClr>
                <a:srgbClr val="313131"/>
              </a:buClr>
              <a:buSzPts val="1800"/>
              <a:buFont typeface="Open Sans"/>
              <a:buChar char="●"/>
            </a:pPr>
            <a:r>
              <a:rPr lang="en">
                <a:solidFill>
                  <a:srgbClr val="313131"/>
                </a:solidFill>
                <a:highlight>
                  <a:srgbClr val="FFFFFF"/>
                </a:highlight>
                <a:latin typeface="Roboto"/>
                <a:ea typeface="Roboto"/>
                <a:cs typeface="Roboto"/>
                <a:sym typeface="Roboto"/>
              </a:rPr>
              <a:t>Grep stands for </a:t>
            </a:r>
            <a:r>
              <a:rPr b="1" lang="en">
                <a:solidFill>
                  <a:srgbClr val="313131"/>
                </a:solidFill>
                <a:highlight>
                  <a:srgbClr val="FFFFFF"/>
                </a:highlight>
                <a:latin typeface="Roboto"/>
                <a:ea typeface="Roboto"/>
                <a:cs typeface="Roboto"/>
                <a:sym typeface="Roboto"/>
              </a:rPr>
              <a:t>G</a:t>
            </a:r>
            <a:r>
              <a:rPr lang="en">
                <a:solidFill>
                  <a:srgbClr val="313131"/>
                </a:solidFill>
                <a:highlight>
                  <a:srgbClr val="FFFFFF"/>
                </a:highlight>
                <a:latin typeface="Roboto"/>
                <a:ea typeface="Roboto"/>
                <a:cs typeface="Roboto"/>
                <a:sym typeface="Roboto"/>
              </a:rPr>
              <a:t>lobal </a:t>
            </a:r>
            <a:r>
              <a:rPr b="1" lang="en">
                <a:solidFill>
                  <a:srgbClr val="313131"/>
                </a:solidFill>
                <a:highlight>
                  <a:srgbClr val="FFFFFF"/>
                </a:highlight>
                <a:latin typeface="Roboto"/>
                <a:ea typeface="Roboto"/>
                <a:cs typeface="Roboto"/>
                <a:sym typeface="Roboto"/>
              </a:rPr>
              <a:t>r</a:t>
            </a:r>
            <a:r>
              <a:rPr lang="en">
                <a:solidFill>
                  <a:srgbClr val="313131"/>
                </a:solidFill>
                <a:highlight>
                  <a:srgbClr val="FFFFFF"/>
                </a:highlight>
                <a:latin typeface="Roboto"/>
                <a:ea typeface="Roboto"/>
                <a:cs typeface="Roboto"/>
                <a:sym typeface="Roboto"/>
              </a:rPr>
              <a:t>egular </a:t>
            </a:r>
            <a:r>
              <a:rPr b="1" lang="en">
                <a:solidFill>
                  <a:srgbClr val="313131"/>
                </a:solidFill>
                <a:highlight>
                  <a:srgbClr val="FFFFFF"/>
                </a:highlight>
                <a:latin typeface="Roboto"/>
                <a:ea typeface="Roboto"/>
                <a:cs typeface="Roboto"/>
                <a:sym typeface="Roboto"/>
              </a:rPr>
              <a:t>e</a:t>
            </a:r>
            <a:r>
              <a:rPr lang="en">
                <a:solidFill>
                  <a:srgbClr val="313131"/>
                </a:solidFill>
                <a:highlight>
                  <a:srgbClr val="FFFFFF"/>
                </a:highlight>
                <a:latin typeface="Roboto"/>
                <a:ea typeface="Roboto"/>
                <a:cs typeface="Roboto"/>
                <a:sym typeface="Roboto"/>
              </a:rPr>
              <a:t>xpression </a:t>
            </a:r>
            <a:r>
              <a:rPr b="1" lang="en">
                <a:solidFill>
                  <a:srgbClr val="313131"/>
                </a:solidFill>
                <a:highlight>
                  <a:srgbClr val="FFFFFF"/>
                </a:highlight>
                <a:latin typeface="Roboto"/>
                <a:ea typeface="Roboto"/>
                <a:cs typeface="Roboto"/>
                <a:sym typeface="Roboto"/>
              </a:rPr>
              <a:t>p</a:t>
            </a:r>
            <a:r>
              <a:rPr lang="en">
                <a:solidFill>
                  <a:srgbClr val="313131"/>
                </a:solidFill>
                <a:highlight>
                  <a:srgbClr val="FFFFFF"/>
                </a:highlight>
                <a:latin typeface="Roboto"/>
                <a:ea typeface="Roboto"/>
                <a:cs typeface="Roboto"/>
                <a:sym typeface="Roboto"/>
              </a:rPr>
              <a:t>rint</a:t>
            </a:r>
            <a:endParaRPr>
              <a:solidFill>
                <a:srgbClr val="313131"/>
              </a:solidFill>
              <a:highlight>
                <a:srgbClr val="FFFFFF"/>
              </a:highlight>
              <a:latin typeface="Roboto"/>
              <a:ea typeface="Roboto"/>
              <a:cs typeface="Roboto"/>
              <a:sym typeface="Roboto"/>
            </a:endParaRPr>
          </a:p>
          <a:p>
            <a:pPr indent="-342900" lvl="0" marL="457200" rtl="0" algn="l">
              <a:spcBef>
                <a:spcPts val="0"/>
              </a:spcBef>
              <a:spcAft>
                <a:spcPts val="0"/>
              </a:spcAft>
              <a:buClr>
                <a:srgbClr val="313131"/>
              </a:buClr>
              <a:buSzPts val="1800"/>
              <a:buFont typeface="Open Sans"/>
              <a:buChar char="●"/>
            </a:pPr>
            <a:r>
              <a:rPr lang="en">
                <a:solidFill>
                  <a:srgbClr val="313131"/>
                </a:solidFill>
                <a:highlight>
                  <a:srgbClr val="FFFFFF"/>
                </a:highlight>
                <a:latin typeface="Roboto"/>
                <a:ea typeface="Roboto"/>
                <a:cs typeface="Roboto"/>
                <a:sym typeface="Roboto"/>
              </a:rPr>
              <a:t>Grep is used to search text files with </a:t>
            </a:r>
            <a:r>
              <a:rPr b="1" lang="en">
                <a:solidFill>
                  <a:srgbClr val="313131"/>
                </a:solidFill>
                <a:highlight>
                  <a:srgbClr val="FFFFFF"/>
                </a:highlight>
                <a:latin typeface="Roboto"/>
                <a:ea typeface="Roboto"/>
                <a:cs typeface="Roboto"/>
                <a:sym typeface="Roboto"/>
              </a:rPr>
              <a:t>regular expressions </a:t>
            </a:r>
            <a:r>
              <a:rPr lang="en">
                <a:solidFill>
                  <a:srgbClr val="313131"/>
                </a:solidFill>
                <a:highlight>
                  <a:srgbClr val="FFFFFF"/>
                </a:highlight>
                <a:latin typeface="Roboto"/>
                <a:ea typeface="Roboto"/>
                <a:cs typeface="Roboto"/>
                <a:sym typeface="Roboto"/>
              </a:rPr>
              <a:t>(shortly </a:t>
            </a:r>
            <a:r>
              <a:rPr b="1" lang="en">
                <a:solidFill>
                  <a:srgbClr val="313131"/>
                </a:solidFill>
                <a:highlight>
                  <a:srgbClr val="FFFFFF"/>
                </a:highlight>
                <a:latin typeface="Roboto"/>
                <a:ea typeface="Roboto"/>
                <a:cs typeface="Roboto"/>
                <a:sym typeface="Roboto"/>
              </a:rPr>
              <a:t>regex</a:t>
            </a:r>
            <a:r>
              <a:rPr lang="en">
                <a:solidFill>
                  <a:srgbClr val="313131"/>
                </a:solidFill>
                <a:highlight>
                  <a:srgbClr val="FFFFFF"/>
                </a:highlight>
                <a:latin typeface="Roboto"/>
                <a:ea typeface="Roboto"/>
                <a:cs typeface="Roboto"/>
                <a:sym typeface="Roboto"/>
              </a:rPr>
              <a:t>).</a:t>
            </a:r>
            <a:endParaRPr>
              <a:solidFill>
                <a:srgbClr val="313131"/>
              </a:solidFill>
              <a:highlight>
                <a:srgbClr val="FFFFFF"/>
              </a:highlight>
              <a:latin typeface="Roboto"/>
              <a:ea typeface="Roboto"/>
              <a:cs typeface="Roboto"/>
              <a:sym typeface="Roboto"/>
            </a:endParaRPr>
          </a:p>
          <a:p>
            <a:pPr indent="-342900" lvl="0" marL="457200" rtl="0" algn="l">
              <a:spcBef>
                <a:spcPts val="0"/>
              </a:spcBef>
              <a:spcAft>
                <a:spcPts val="0"/>
              </a:spcAft>
              <a:buClr>
                <a:srgbClr val="313131"/>
              </a:buClr>
              <a:buSzPts val="1800"/>
              <a:buFont typeface="Roboto"/>
              <a:buChar char="●"/>
            </a:pPr>
            <a:r>
              <a:rPr lang="en">
                <a:solidFill>
                  <a:srgbClr val="313131"/>
                </a:solidFill>
                <a:highlight>
                  <a:srgbClr val="FFFFFF"/>
                </a:highlight>
                <a:latin typeface="Roboto"/>
                <a:ea typeface="Roboto"/>
                <a:cs typeface="Roboto"/>
                <a:sym typeface="Roboto"/>
              </a:rPr>
              <a:t>It prints the lines matching the given pattern in a text file. </a:t>
            </a:r>
            <a:endParaRPr>
              <a:solidFill>
                <a:srgbClr val="313131"/>
              </a:solidFill>
              <a:highlight>
                <a:srgbClr val="FFFFFF"/>
              </a:highlight>
              <a:latin typeface="Roboto"/>
              <a:ea typeface="Roboto"/>
              <a:cs typeface="Roboto"/>
              <a:sym typeface="Roboto"/>
            </a:endParaRPr>
          </a:p>
          <a:p>
            <a:pPr indent="-342900" lvl="0" marL="457200" rtl="0" algn="l">
              <a:spcBef>
                <a:spcPts val="0"/>
              </a:spcBef>
              <a:spcAft>
                <a:spcPts val="0"/>
              </a:spcAft>
              <a:buClr>
                <a:srgbClr val="313131"/>
              </a:buClr>
              <a:buSzPts val="1800"/>
              <a:buFont typeface="Roboto"/>
              <a:buChar char="●"/>
            </a:pPr>
            <a:r>
              <a:rPr lang="en">
                <a:solidFill>
                  <a:srgbClr val="313131"/>
                </a:solidFill>
                <a:highlight>
                  <a:srgbClr val="FFFFFF"/>
                </a:highlight>
                <a:latin typeface="Roboto"/>
                <a:ea typeface="Roboto"/>
                <a:cs typeface="Roboto"/>
                <a:sym typeface="Roboto"/>
              </a:rPr>
              <a:t>If no file is given, grep will recursively search the given pattern in the files in current directory.</a:t>
            </a:r>
            <a:endParaRPr>
              <a:solidFill>
                <a:srgbClr val="313131"/>
              </a:solidFill>
              <a:highlight>
                <a:srgbClr val="FFFFFF"/>
              </a:highlight>
              <a:latin typeface="Roboto"/>
              <a:ea typeface="Roboto"/>
              <a:cs typeface="Roboto"/>
              <a:sym typeface="Roboto"/>
            </a:endParaRPr>
          </a:p>
          <a:p>
            <a:pPr indent="-342900" lvl="0" marL="457200" rtl="0" algn="l">
              <a:spcBef>
                <a:spcPts val="0"/>
              </a:spcBef>
              <a:spcAft>
                <a:spcPts val="0"/>
              </a:spcAft>
              <a:buClr>
                <a:srgbClr val="313131"/>
              </a:buClr>
              <a:buSzPts val="1800"/>
              <a:buFont typeface="Open Sans"/>
              <a:buChar char="●"/>
            </a:pPr>
            <a:r>
              <a:rPr lang="en">
                <a:solidFill>
                  <a:srgbClr val="313131"/>
                </a:solidFill>
                <a:highlight>
                  <a:srgbClr val="FFFFFF"/>
                </a:highlight>
                <a:latin typeface="Roboto"/>
                <a:ea typeface="Roboto"/>
                <a:cs typeface="Roboto"/>
                <a:sym typeface="Roboto"/>
              </a:rPr>
              <a:t>note that </a:t>
            </a:r>
            <a:r>
              <a:rPr b="1" lang="en">
                <a:solidFill>
                  <a:srgbClr val="313131"/>
                </a:solidFill>
                <a:highlight>
                  <a:srgbClr val="FFFFFF"/>
                </a:highlight>
                <a:latin typeface="Roboto"/>
                <a:ea typeface="Roboto"/>
                <a:cs typeface="Roboto"/>
                <a:sym typeface="Roboto"/>
              </a:rPr>
              <a:t>grep is case-sensitive</a:t>
            </a:r>
            <a:endParaRPr>
              <a:solidFill>
                <a:srgbClr val="313131"/>
              </a:solidFill>
              <a:highlight>
                <a:srgbClr val="FFFFFF"/>
              </a:highlight>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02bc59c7eb_0_1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Egrep</a:t>
            </a:r>
            <a:endParaRPr/>
          </a:p>
        </p:txBody>
      </p:sp>
      <p:sp>
        <p:nvSpPr>
          <p:cNvPr id="285" name="Google Shape;285;g102bc59c7eb_0_1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13131"/>
                </a:solidFill>
                <a:highlight>
                  <a:srgbClr val="FFFFFF"/>
                </a:highlight>
                <a:latin typeface="Roboto"/>
                <a:ea typeface="Roboto"/>
                <a:cs typeface="Roboto"/>
                <a:sym typeface="Roboto"/>
              </a:rPr>
              <a:t>egrep</a:t>
            </a:r>
            <a:r>
              <a:rPr lang="en">
                <a:solidFill>
                  <a:srgbClr val="313131"/>
                </a:solidFill>
                <a:highlight>
                  <a:srgbClr val="FFFFFF"/>
                </a:highlight>
                <a:latin typeface="Roboto"/>
                <a:ea typeface="Roboto"/>
                <a:cs typeface="Roboto"/>
                <a:sym typeface="Roboto"/>
              </a:rPr>
              <a:t> stands for </a:t>
            </a:r>
            <a:r>
              <a:rPr b="1" lang="en">
                <a:solidFill>
                  <a:srgbClr val="313131"/>
                </a:solidFill>
                <a:highlight>
                  <a:srgbClr val="FFFFFF"/>
                </a:highlight>
                <a:latin typeface="Roboto"/>
                <a:ea typeface="Roboto"/>
                <a:cs typeface="Roboto"/>
                <a:sym typeface="Roboto"/>
              </a:rPr>
              <a:t>e</a:t>
            </a:r>
            <a:r>
              <a:rPr lang="en">
                <a:solidFill>
                  <a:srgbClr val="313131"/>
                </a:solidFill>
                <a:highlight>
                  <a:srgbClr val="FFFFFF"/>
                </a:highlight>
                <a:latin typeface="Roboto"/>
                <a:ea typeface="Roboto"/>
                <a:cs typeface="Roboto"/>
                <a:sym typeface="Roboto"/>
              </a:rPr>
              <a:t>xtended </a:t>
            </a:r>
            <a:r>
              <a:rPr b="1" lang="en">
                <a:solidFill>
                  <a:srgbClr val="313131"/>
                </a:solidFill>
                <a:highlight>
                  <a:srgbClr val="FFFFFF"/>
                </a:highlight>
                <a:latin typeface="Roboto"/>
                <a:ea typeface="Roboto"/>
                <a:cs typeface="Roboto"/>
                <a:sym typeface="Roboto"/>
              </a:rPr>
              <a:t>grep</a:t>
            </a:r>
            <a:r>
              <a:rPr lang="en">
                <a:solidFill>
                  <a:srgbClr val="313131"/>
                </a:solidFill>
                <a:highlight>
                  <a:srgbClr val="FFFFFF"/>
                </a:highlight>
                <a:latin typeface="Roboto"/>
                <a:ea typeface="Roboto"/>
                <a:cs typeface="Roboto"/>
                <a:sym typeface="Roboto"/>
              </a:rPr>
              <a:t>. It is similar to </a:t>
            </a:r>
            <a:r>
              <a:rPr b="1" lang="en">
                <a:solidFill>
                  <a:srgbClr val="313131"/>
                </a:solidFill>
                <a:highlight>
                  <a:srgbClr val="FFFFFF"/>
                </a:highlight>
                <a:latin typeface="Roboto"/>
                <a:ea typeface="Roboto"/>
                <a:cs typeface="Roboto"/>
                <a:sym typeface="Roboto"/>
              </a:rPr>
              <a:t>"grep -E"</a:t>
            </a:r>
            <a:r>
              <a:rPr lang="en">
                <a:solidFill>
                  <a:srgbClr val="313131"/>
                </a:solidFill>
                <a:highlight>
                  <a:srgbClr val="FFFFFF"/>
                </a:highlight>
                <a:latin typeface="Roboto"/>
                <a:ea typeface="Roboto"/>
                <a:cs typeface="Roboto"/>
                <a:sym typeface="Roboto"/>
              </a:rPr>
              <a:t> command. It will do all the things that grep will do. However, It provides some additional functionalities, such as using complicated regex, than the normal grep command does out of the box.</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02bc59c7eb_0_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291" name="Google Shape;291;g102bc59c7eb_0_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Refer the grep/file.txt as input.</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Filter out the lines that contains the word ‘hello’.</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Sort the result and print it to console.</a:t>
            </a:r>
            <a:endParaRPr>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fbec8b0fbb_0_1"/>
          <p:cNvPicPr preferRelativeResize="0"/>
          <p:nvPr/>
        </p:nvPicPr>
        <p:blipFill>
          <a:blip r:embed="rId3">
            <a:alphaModFix/>
          </a:blip>
          <a:stretch>
            <a:fillRect/>
          </a:stretch>
        </p:blipFill>
        <p:spPr>
          <a:xfrm>
            <a:off x="1193175" y="409950"/>
            <a:ext cx="6917100" cy="4233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02bc59c7eb_0_8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Bash - Aliases </a:t>
            </a:r>
            <a:endParaRPr/>
          </a:p>
        </p:txBody>
      </p:sp>
      <p:sp>
        <p:nvSpPr>
          <p:cNvPr id="297" name="Google Shape;297;g102bc59c7eb_0_8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Roboto"/>
                <a:ea typeface="Roboto"/>
                <a:cs typeface="Roboto"/>
                <a:sym typeface="Roboto"/>
              </a:rPr>
              <a:t>An </a:t>
            </a:r>
            <a:r>
              <a:rPr i="1" lang="en">
                <a:solidFill>
                  <a:srgbClr val="000000"/>
                </a:solidFill>
                <a:highlight>
                  <a:srgbClr val="FFFFFF"/>
                </a:highlight>
                <a:latin typeface="Roboto"/>
                <a:ea typeface="Roboto"/>
                <a:cs typeface="Roboto"/>
                <a:sym typeface="Roboto"/>
              </a:rPr>
              <a:t>alias</a:t>
            </a:r>
            <a:r>
              <a:rPr lang="en">
                <a:solidFill>
                  <a:srgbClr val="000000"/>
                </a:solidFill>
                <a:highlight>
                  <a:srgbClr val="FFFFFF"/>
                </a:highlight>
                <a:latin typeface="Roboto"/>
                <a:ea typeface="Roboto"/>
                <a:cs typeface="Roboto"/>
                <a:sym typeface="Roboto"/>
              </a:rPr>
              <a:t> is a (usually short) name that the shell translates into another (usually longer) name or command. Aliases allow you to define new commands by substituting a string for the first token of a simple command. They are typically placed in the ~/.bashrc (bash) or ~/.tcshrc (tcsh) startup files so that they are available to interactive subshells.</a:t>
            </a:r>
            <a:endParaRPr>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02bc59c7eb_0_7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303" name="Google Shape;303;g102bc59c7eb_0_7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Add shortcut for ‘clear’ command.</a:t>
            </a:r>
            <a:endParaRPr>
              <a:solidFill>
                <a:srgbClr val="000000"/>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cb2caa82f6_0_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chmod</a:t>
            </a:r>
            <a:endParaRPr/>
          </a:p>
        </p:txBody>
      </p:sp>
      <p:sp>
        <p:nvSpPr>
          <p:cNvPr id="309" name="Google Shape;309;gcb2caa82f6_0_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chmod is used to change the permissions of files or directories.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On Linux and other Unix-like operating systems, there is a set of rules for each file which defines who can access that file, and how they can access it.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These rules are called file permissions or file modes.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 command name chmod stands for "change mode", and it is used to define the way a file can be accessed.  permissions defines the permissions for the: </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Owner of the file (the "user")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Members of the group who owns the file (the "group")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Anyone else ("others"). </a:t>
            </a:r>
            <a:endParaRPr sz="1800">
              <a:solidFill>
                <a:srgbClr val="000000"/>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cb2caa82f6_0_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chmod	</a:t>
            </a:r>
            <a:endParaRPr/>
          </a:p>
        </p:txBody>
      </p:sp>
      <p:sp>
        <p:nvSpPr>
          <p:cNvPr id="315" name="Google Shape;315;gcb2caa82f6_0_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There are two ways to represent these permissions: with symbols (alphanumeric characters), or with octal numbers (the digits 0 through 7).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Let's say you are the owner of a file named myfile, and you want to set its permissions so that: </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The user (owner) can read, write, and execute it.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Members of your group can read and execute it.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And others may only read it.  </a:t>
            </a:r>
            <a:endParaRPr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achieve it we will run the command chmod 754 myfile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Here the digits 7, 5, and 4 each individually represent the permissions for the user, group, and others in that order.  </a:t>
            </a:r>
            <a:endParaRPr>
              <a:solidFill>
                <a:srgbClr val="000000"/>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000000"/>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cb2caa82f6_0_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chmod</a:t>
            </a:r>
            <a:endParaRPr/>
          </a:p>
        </p:txBody>
      </p:sp>
      <p:sp>
        <p:nvSpPr>
          <p:cNvPr id="321" name="Google Shape;321;gcb2caa82f6_0_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Each digit is a combination of the numbers 4, 2, 1, and 0:</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4 stands for "read"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2 stands for "write"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1  stands for "execute" </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0 stands for "no permission."  </a:t>
            </a:r>
            <a:endParaRPr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7 is the combination of permissions 4+2+1 (read, write, and execute),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5 is 4+0+1 (read, no write, and execute).  </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4 is 4+0+0 (read, no write, and no execute).</a:t>
            </a:r>
            <a:endParaRPr>
              <a:solidFill>
                <a:srgbClr val="000000"/>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f4b1131e12_0_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chmod</a:t>
            </a:r>
            <a:endParaRPr/>
          </a:p>
        </p:txBody>
      </p:sp>
      <p:sp>
        <p:nvSpPr>
          <p:cNvPr id="327" name="Google Shape;327;gf4b1131e12_0_1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a:solidFill>
                  <a:srgbClr val="222222"/>
                </a:solidFill>
                <a:highlight>
                  <a:srgbClr val="FFFFFF"/>
                </a:highlight>
                <a:latin typeface="Roboto"/>
                <a:ea typeface="Roboto"/>
                <a:cs typeface="Roboto"/>
                <a:sym typeface="Roboto"/>
              </a:rPr>
              <a:t>For example:</a:t>
            </a:r>
            <a:endParaRPr>
              <a:solidFill>
                <a:srgbClr val="222222"/>
              </a:solidFill>
              <a:highlight>
                <a:srgbClr val="FFFFFF"/>
              </a:highlight>
              <a:latin typeface="Roboto"/>
              <a:ea typeface="Roboto"/>
              <a:cs typeface="Roboto"/>
              <a:sym typeface="Roboto"/>
            </a:endParaRPr>
          </a:p>
          <a:p>
            <a:pPr indent="-342900" lvl="0" marL="635000" rtl="0" algn="l">
              <a:lnSpc>
                <a:spcPct val="140000"/>
              </a:lnSpc>
              <a:spcBef>
                <a:spcPts val="1500"/>
              </a:spcBef>
              <a:spcAft>
                <a:spcPts val="0"/>
              </a:spcAft>
              <a:buClr>
                <a:srgbClr val="222222"/>
              </a:buClr>
              <a:buSzPts val="1800"/>
              <a:buFont typeface="Roboto"/>
              <a:buChar char="●"/>
            </a:pPr>
            <a:r>
              <a:rPr lang="en">
                <a:solidFill>
                  <a:srgbClr val="222222"/>
                </a:solidFill>
                <a:highlight>
                  <a:srgbClr val="FFFFFF"/>
                </a:highlight>
                <a:latin typeface="Roboto"/>
                <a:ea typeface="Roboto"/>
                <a:cs typeface="Roboto"/>
                <a:sym typeface="Roboto"/>
              </a:rPr>
              <a:t>chmod 777 foldername will give read, write, and execute permissions for everyone.</a:t>
            </a:r>
            <a:endParaRPr>
              <a:solidFill>
                <a:srgbClr val="222222"/>
              </a:solidFill>
              <a:highlight>
                <a:srgbClr val="FFFFFF"/>
              </a:highlight>
              <a:latin typeface="Roboto"/>
              <a:ea typeface="Roboto"/>
              <a:cs typeface="Roboto"/>
              <a:sym typeface="Roboto"/>
            </a:endParaRPr>
          </a:p>
          <a:p>
            <a:pPr indent="-342900" lvl="0" marL="635000" rtl="0" algn="l">
              <a:lnSpc>
                <a:spcPct val="140000"/>
              </a:lnSpc>
              <a:spcBef>
                <a:spcPts val="0"/>
              </a:spcBef>
              <a:spcAft>
                <a:spcPts val="0"/>
              </a:spcAft>
              <a:buClr>
                <a:srgbClr val="222222"/>
              </a:buClr>
              <a:buSzPts val="1800"/>
              <a:buFont typeface="Roboto"/>
              <a:buChar char="●"/>
            </a:pPr>
            <a:r>
              <a:rPr lang="en">
                <a:solidFill>
                  <a:srgbClr val="222222"/>
                </a:solidFill>
                <a:highlight>
                  <a:srgbClr val="FFFFFF"/>
                </a:highlight>
                <a:latin typeface="Roboto"/>
                <a:ea typeface="Roboto"/>
                <a:cs typeface="Roboto"/>
                <a:sym typeface="Roboto"/>
              </a:rPr>
              <a:t>chmod 700 foldername will give read, write, and execute permissions for the user only.</a:t>
            </a:r>
            <a:endParaRPr>
              <a:solidFill>
                <a:srgbClr val="222222"/>
              </a:solidFill>
              <a:highlight>
                <a:srgbClr val="FFFFFF"/>
              </a:highlight>
              <a:latin typeface="Roboto"/>
              <a:ea typeface="Roboto"/>
              <a:cs typeface="Roboto"/>
              <a:sym typeface="Roboto"/>
            </a:endParaRPr>
          </a:p>
          <a:p>
            <a:pPr indent="-311150" lvl="0" marL="635000" rtl="0" algn="l">
              <a:lnSpc>
                <a:spcPct val="140000"/>
              </a:lnSpc>
              <a:spcBef>
                <a:spcPts val="0"/>
              </a:spcBef>
              <a:spcAft>
                <a:spcPts val="0"/>
              </a:spcAft>
              <a:buClr>
                <a:srgbClr val="222222"/>
              </a:buClr>
              <a:buSzPts val="1300"/>
              <a:buChar char="●"/>
            </a:pPr>
            <a:r>
              <a:rPr lang="en">
                <a:solidFill>
                  <a:srgbClr val="222222"/>
                </a:solidFill>
                <a:highlight>
                  <a:srgbClr val="FFFFFF"/>
                </a:highlight>
                <a:latin typeface="Roboto"/>
                <a:ea typeface="Roboto"/>
                <a:cs typeface="Roboto"/>
                <a:sym typeface="Roboto"/>
              </a:rPr>
              <a:t>chmod 327 foldername will give write and execute (3) permission for the user, w (2) for the group, and read, write, and execute for the users</a:t>
            </a:r>
            <a:r>
              <a:rPr lang="en" sz="1300">
                <a:solidFill>
                  <a:srgbClr val="222222"/>
                </a:solidFill>
                <a:highlight>
                  <a:srgbClr val="FFFFFF"/>
                </a:highlight>
              </a:rPr>
              <a:t>.</a:t>
            </a:r>
            <a:endParaRPr sz="1300">
              <a:solidFill>
                <a:srgbClr val="222222"/>
              </a:solidFill>
              <a:highlight>
                <a:srgbClr val="FFFFFF"/>
              </a:highlight>
            </a:endParaRPr>
          </a:p>
          <a:p>
            <a:pPr indent="0" lvl="0" marL="0" rtl="0" algn="l">
              <a:spcBef>
                <a:spcPts val="42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02bc59c7eb_0_1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Chown</a:t>
            </a:r>
            <a:endParaRPr/>
          </a:p>
        </p:txBody>
      </p:sp>
      <p:sp>
        <p:nvSpPr>
          <p:cNvPr id="333" name="Google Shape;333;g102bc59c7eb_0_1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highlight>
                  <a:srgbClr val="FFFFFF"/>
                </a:highlight>
                <a:latin typeface="Roboto"/>
                <a:ea typeface="Roboto"/>
                <a:cs typeface="Roboto"/>
                <a:sym typeface="Roboto"/>
              </a:rPr>
              <a:t>In Linux, there may be times when you might want to change the owner and group-related information for a file or directory.</a:t>
            </a:r>
            <a:endParaRPr>
              <a:solidFill>
                <a:srgbClr val="000000"/>
              </a:solidFill>
              <a:highlight>
                <a:srgbClr val="FFFFFF"/>
              </a:highlight>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800">
                <a:solidFill>
                  <a:srgbClr val="000000"/>
                </a:solidFill>
                <a:highlight>
                  <a:srgbClr val="FFFFFF"/>
                </a:highlight>
                <a:latin typeface="Roboto"/>
                <a:ea typeface="Roboto"/>
                <a:cs typeface="Roboto"/>
                <a:sym typeface="Roboto"/>
              </a:rPr>
              <a:t>change the owner of a file</a:t>
            </a:r>
            <a:endParaRPr i="1" sz="1800">
              <a:solidFill>
                <a:srgbClr val="000000"/>
              </a:solidFill>
              <a:highlight>
                <a:srgbClr val="F9F9F9"/>
              </a:highlight>
              <a:latin typeface="Roboto"/>
              <a:ea typeface="Roboto"/>
              <a:cs typeface="Roboto"/>
              <a:sym typeface="Roboto"/>
            </a:endParaRPr>
          </a:p>
          <a:p>
            <a:pPr indent="-342900" lvl="2" marL="1371600" marR="139700" rtl="0" algn="l">
              <a:lnSpc>
                <a:spcPct val="110000"/>
              </a:lnSpc>
              <a:spcBef>
                <a:spcPts val="0"/>
              </a:spcBef>
              <a:spcAft>
                <a:spcPts val="0"/>
              </a:spcAft>
              <a:buClr>
                <a:srgbClr val="474B51"/>
              </a:buClr>
              <a:buSzPts val="1800"/>
              <a:buFont typeface="Roboto"/>
              <a:buChar char="■"/>
            </a:pPr>
            <a:r>
              <a:rPr i="1" lang="en" sz="1800">
                <a:solidFill>
                  <a:srgbClr val="474B51"/>
                </a:solidFill>
                <a:highlight>
                  <a:srgbClr val="BDC1C6"/>
                </a:highlight>
                <a:latin typeface="Roboto"/>
                <a:ea typeface="Roboto"/>
                <a:cs typeface="Roboto"/>
                <a:sym typeface="Roboto"/>
              </a:rPr>
              <a:t>chown [user-name] [file-name]</a:t>
            </a:r>
            <a:endParaRPr i="1" sz="1800">
              <a:solidFill>
                <a:srgbClr val="474B51"/>
              </a:solidFill>
              <a:highlight>
                <a:srgbClr val="BDC1C6"/>
              </a:highlight>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800">
                <a:solidFill>
                  <a:srgbClr val="000000"/>
                </a:solidFill>
                <a:highlight>
                  <a:srgbClr val="FFFFFF"/>
                </a:highlight>
                <a:latin typeface="Roboto"/>
                <a:ea typeface="Roboto"/>
                <a:cs typeface="Roboto"/>
                <a:sym typeface="Roboto"/>
              </a:rPr>
              <a:t>change the group of a file</a:t>
            </a:r>
            <a:endParaRPr sz="1800">
              <a:solidFill>
                <a:srgbClr val="000000"/>
              </a:solidFill>
              <a:highlight>
                <a:srgbClr val="FFFFFF"/>
              </a:highlight>
              <a:latin typeface="Roboto"/>
              <a:ea typeface="Roboto"/>
              <a:cs typeface="Roboto"/>
              <a:sym typeface="Roboto"/>
            </a:endParaRPr>
          </a:p>
          <a:p>
            <a:pPr indent="-342900" lvl="2" marL="1371600" marR="139700" rtl="0" algn="l">
              <a:lnSpc>
                <a:spcPct val="110000"/>
              </a:lnSpc>
              <a:spcBef>
                <a:spcPts val="0"/>
              </a:spcBef>
              <a:spcAft>
                <a:spcPts val="0"/>
              </a:spcAft>
              <a:buClr>
                <a:srgbClr val="474B51"/>
              </a:buClr>
              <a:buSzPts val="1800"/>
              <a:buFont typeface="Roboto"/>
              <a:buChar char="■"/>
            </a:pPr>
            <a:r>
              <a:rPr i="1" lang="en" sz="1800">
                <a:solidFill>
                  <a:srgbClr val="474B51"/>
                </a:solidFill>
                <a:highlight>
                  <a:srgbClr val="BDC1C6"/>
                </a:highlight>
                <a:latin typeface="Roboto"/>
                <a:ea typeface="Roboto"/>
                <a:cs typeface="Roboto"/>
                <a:sym typeface="Roboto"/>
              </a:rPr>
              <a:t>chown :[group-name] [file-name]</a:t>
            </a:r>
            <a:endParaRPr sz="1800">
              <a:solidFill>
                <a:srgbClr val="474B51"/>
              </a:solidFill>
              <a:highlight>
                <a:srgbClr val="BDC1C6"/>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f4b1131e12_0_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339" name="Google Shape;339;gf4b1131e12_0_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Create two users named user1 and user2.</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Create a shell script.</a:t>
            </a:r>
            <a:endParaRPr>
              <a:solidFill>
                <a:srgbClr val="000000"/>
              </a:solidFill>
              <a:latin typeface="Roboto"/>
              <a:ea typeface="Roboto"/>
              <a:cs typeface="Roboto"/>
              <a:sym typeface="Roboto"/>
            </a:endParaRPr>
          </a:p>
          <a:p>
            <a:pPr indent="-342900" lvl="0" marL="457200" rtl="0" algn="l">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Enable both users to run the script.</a:t>
            </a:r>
            <a:endParaRPr>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3714d450a_0_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90" name="Google Shape;90;g103714d450a_0_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Linux is one of the most popular in the powering smart cars, android devices, supercomputers, home appliances, enterprise servers and more.</a:t>
            </a:r>
            <a:endParaRPr/>
          </a:p>
          <a:p>
            <a:pPr indent="-342900" lvl="0" marL="457200" rtl="0" algn="l">
              <a:spcBef>
                <a:spcPts val="0"/>
              </a:spcBef>
              <a:spcAft>
                <a:spcPts val="0"/>
              </a:spcAft>
              <a:buSzPts val="1800"/>
              <a:buChar char="●"/>
            </a:pPr>
            <a:r>
              <a:rPr lang="en"/>
              <a:t>Linux is actually an umbrella term for multiple OS’s that are based on UNIX.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Linux</a:t>
            </a:r>
            <a:endParaRPr/>
          </a:p>
        </p:txBody>
      </p:sp>
      <p:sp>
        <p:nvSpPr>
          <p:cNvPr id="96" name="Google Shape;96;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solidFill>
                  <a:srgbClr val="000000"/>
                </a:solidFill>
                <a:latin typeface="Roboto"/>
                <a:ea typeface="Roboto"/>
                <a:cs typeface="Roboto"/>
                <a:sym typeface="Roboto"/>
              </a:rPr>
              <a:t>The Free Software Foundation uses the name GNU/Linux to refer</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to the operating system family, as well as specific distributions, to emphasize that most Linux distributions are not just the Linux kernel, and that they have in common not only the kernel, but also numerous utilities and libraries, a large proportion of which are from the GNU project.</a:t>
            </a:r>
            <a:endParaRPr>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Virtual Box</a:t>
            </a:r>
            <a:endParaRPr/>
          </a:p>
        </p:txBody>
      </p:sp>
      <p:sp>
        <p:nvSpPr>
          <p:cNvPr id="102" name="Google Shape;102;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 order to use Ubuntu OS on our computer we have 2 options:</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Installing it as an OS alongside our Windows OS (Dual boot).</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Using virtual machine (Oracle Virtual box/ VMware).</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To simplify our work, we are going to use the second option using</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Oracle VirtualBox which can be found online</a:t>
            </a:r>
            <a:br>
              <a:rPr lang="en">
                <a:solidFill>
                  <a:srgbClr val="000000"/>
                </a:solidFill>
                <a:latin typeface="Roboto"/>
                <a:ea typeface="Roboto"/>
                <a:cs typeface="Roboto"/>
                <a:sym typeface="Roboto"/>
              </a:rPr>
            </a:br>
            <a:r>
              <a:rPr lang="en" u="sng">
                <a:solidFill>
                  <a:srgbClr val="000000"/>
                </a:solidFill>
                <a:latin typeface="Roboto"/>
                <a:ea typeface="Roboto"/>
                <a:cs typeface="Roboto"/>
                <a:sym typeface="Roboto"/>
                <a:hlinkClick r:id="rId3">
                  <a:extLst>
                    <a:ext uri="{A12FA001-AC4F-418D-AE19-62706E023703}">
                      <ahyp:hlinkClr val="tx"/>
                    </a:ext>
                  </a:extLst>
                </a:hlinkClick>
              </a:rPr>
              <a:t>https://www.virtualbox.org/wiki/Downloads</a:t>
            </a:r>
            <a:endParaRPr>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Virtual Box</a:t>
            </a:r>
            <a:endParaRPr/>
          </a:p>
        </p:txBody>
      </p:sp>
      <p:sp>
        <p:nvSpPr>
          <p:cNvPr id="108" name="Google Shape;108;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VirtualBox is powerful Cross-platform Virtualization Software.</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"Cross-platform" means that it installs on Windows, Linux, Mac OS</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X and Solaris x86 computers.</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And "Virtualization Software" means that you can create and run</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multiple Virtual Machines, running different operating systems,</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on the same computer at the same time.</a:t>
            </a:r>
            <a:endParaRPr>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For example, you can run Windows 7 and Linux Ubuntu on your</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Windows 10 machine.</a:t>
            </a:r>
            <a:endParaRPr>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Virtual Box</a:t>
            </a:r>
            <a:endParaRPr/>
          </a:p>
        </p:txBody>
      </p:sp>
      <p:sp>
        <p:nvSpPr>
          <p:cNvPr id="114" name="Google Shape;114;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Each virtual machine has a all the abilities of a regular computer</a:t>
            </a:r>
            <a:br>
              <a:rPr lang="en">
                <a:solidFill>
                  <a:srgbClr val="000000"/>
                </a:solidFill>
                <a:latin typeface="Roboto"/>
                <a:ea typeface="Roboto"/>
                <a:cs typeface="Roboto"/>
                <a:sym typeface="Roboto"/>
              </a:rPr>
            </a:br>
            <a:r>
              <a:rPr lang="en">
                <a:solidFill>
                  <a:srgbClr val="000000"/>
                </a:solidFill>
                <a:latin typeface="Roboto"/>
                <a:ea typeface="Roboto"/>
                <a:cs typeface="Roboto"/>
                <a:sym typeface="Roboto"/>
              </a:rPr>
              <a:t>includes:</a:t>
            </a:r>
            <a:endParaRPr>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Motherboard Options</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CPU options</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RAM options</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Drives (CD/Floppy, Hard disks)</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Audio</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Network</a:t>
            </a:r>
            <a:endParaRPr sz="1800">
              <a:solidFill>
                <a:srgbClr val="000000"/>
              </a:solidFill>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And more..</a:t>
            </a:r>
            <a:endParaRPr sz="18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