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fDdNupWw5MOPIWK8Hixqnmqx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Clr>
                <a:srgbClr val="000000"/>
              </a:buClr>
              <a:buSzPts val="1100"/>
              <a:buFont typeface="Arial"/>
              <a:buNone/>
            </a:pPr>
            <a:r>
              <a:rPr lang="en" sz="1000">
                <a:solidFill>
                  <a:srgbClr val="242729"/>
                </a:solidFill>
                <a:highlight>
                  <a:srgbClr val="EFF0F1"/>
                </a:highlight>
                <a:latin typeface="Arial"/>
                <a:ea typeface="Arial"/>
                <a:cs typeface="Arial"/>
                <a:sym typeface="Arial"/>
              </a:rPr>
              <a:t>%ERRORLEVEL%</a:t>
            </a:r>
            <a:endParaRPr sz="1000">
              <a:solidFill>
                <a:srgbClr val="242729"/>
              </a:solidFill>
              <a:highlight>
                <a:srgbClr val="EFF0F1"/>
              </a:highlight>
              <a:latin typeface="Arial"/>
              <a:ea typeface="Arial"/>
              <a:cs typeface="Arial"/>
              <a:sym typeface="Arial"/>
            </a:endParaRPr>
          </a:p>
          <a:p>
            <a:pPr indent="0" lvl="0" marL="0" rtl="0" algn="l">
              <a:lnSpc>
                <a:spcPct val="100000"/>
              </a:lnSpc>
              <a:spcBef>
                <a:spcPts val="110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3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32"/>
          <p:cNvGrpSpPr/>
          <p:nvPr/>
        </p:nvGrpSpPr>
        <p:grpSpPr>
          <a:xfrm>
            <a:off x="1004144" y="1022025"/>
            <a:ext cx="7136669" cy="152400"/>
            <a:chOff x="1346429" y="1011300"/>
            <a:chExt cx="6452100" cy="152400"/>
          </a:xfrm>
        </p:grpSpPr>
        <p:cxnSp>
          <p:nvCxnSpPr>
            <p:cNvPr id="13" name="Google Shape;13;p3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2"/>
          <p:cNvGrpSpPr/>
          <p:nvPr/>
        </p:nvGrpSpPr>
        <p:grpSpPr>
          <a:xfrm>
            <a:off x="1004151" y="3969100"/>
            <a:ext cx="7136669" cy="152400"/>
            <a:chOff x="1346435" y="3969088"/>
            <a:chExt cx="6452100" cy="152400"/>
          </a:xfrm>
        </p:grpSpPr>
        <p:cxnSp>
          <p:nvCxnSpPr>
            <p:cNvPr id="16" name="Google Shape;16;p3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3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4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4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Arial"/>
              <a:buNone/>
              <a:defRPr sz="2400">
                <a:latin typeface="Arial"/>
                <a:ea typeface="Arial"/>
                <a:cs typeface="Arial"/>
                <a:sym typeface="Arial"/>
              </a:defRPr>
            </a:lvl1pPr>
          </a:lstStyle>
          <a:p/>
        </p:txBody>
      </p:sp>
      <p:sp>
        <p:nvSpPr>
          <p:cNvPr id="54" name="Google Shape;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9pPr>
          </a:lstStyle>
          <a:p/>
        </p:txBody>
      </p:sp>
      <p:sp>
        <p:nvSpPr>
          <p:cNvPr id="7" name="Google Shape;7;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learnxinyminutes.com/docs/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DevOps Experts</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Class 7</a:t>
            </a:r>
            <a:endParaRPr/>
          </a:p>
          <a:p>
            <a:pPr indent="0" lvl="0" marL="0" rtl="0" algn="ctr">
              <a:lnSpc>
                <a:spcPct val="100000"/>
              </a:lnSpc>
              <a:spcBef>
                <a:spcPts val="0"/>
              </a:spcBef>
              <a:spcAft>
                <a:spcPts val="0"/>
              </a:spcAft>
              <a:buSzPts val="2400"/>
              <a:buNone/>
            </a:pPr>
            <a:r>
              <a:rPr lang="en" sz="1400"/>
              <a:t>Modi Tamam</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29" name="Google Shape;129;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Now add another change to you file, again commit </a:t>
            </a:r>
            <a:endParaRPr/>
          </a:p>
        </p:txBody>
      </p:sp>
      <p:pic>
        <p:nvPicPr>
          <p:cNvPr id="130" name="Google Shape;130;p10"/>
          <p:cNvPicPr preferRelativeResize="0"/>
          <p:nvPr/>
        </p:nvPicPr>
        <p:blipFill rotWithShape="1">
          <a:blip r:embed="rId3">
            <a:alphaModFix/>
          </a:blip>
          <a:srcRect b="0" l="0" r="0" t="0"/>
          <a:stretch/>
        </p:blipFill>
        <p:spPr>
          <a:xfrm>
            <a:off x="311705" y="1695274"/>
            <a:ext cx="3724550" cy="3180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36" name="Google Shape;136;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Now we can push the new code also to github:</a:t>
            </a:r>
            <a:endParaRPr/>
          </a:p>
          <a:p>
            <a:pPr indent="0" lvl="0" marL="0" rtl="0" algn="l">
              <a:lnSpc>
                <a:spcPct val="115000"/>
              </a:lnSpc>
              <a:spcBef>
                <a:spcPts val="1600"/>
              </a:spcBef>
              <a:spcAft>
                <a:spcPts val="1600"/>
              </a:spcAft>
              <a:buSzPts val="1800"/>
              <a:buNone/>
            </a:pPr>
            <a:r>
              <a:t/>
            </a:r>
            <a:endParaRPr/>
          </a:p>
        </p:txBody>
      </p:sp>
      <p:pic>
        <p:nvPicPr>
          <p:cNvPr id="137" name="Google Shape;137;p11"/>
          <p:cNvPicPr preferRelativeResize="0"/>
          <p:nvPr/>
        </p:nvPicPr>
        <p:blipFill rotWithShape="1">
          <a:blip r:embed="rId3">
            <a:alphaModFix/>
          </a:blip>
          <a:srcRect b="0" l="0" r="0" t="0"/>
          <a:stretch/>
        </p:blipFill>
        <p:spPr>
          <a:xfrm>
            <a:off x="462800" y="1815650"/>
            <a:ext cx="5391150" cy="118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43" name="Google Shape;14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To create a new branch:</a:t>
            </a:r>
            <a:endParaRPr/>
          </a:p>
          <a:p>
            <a:pPr indent="0" lvl="0" marL="0" rtl="0" algn="l">
              <a:lnSpc>
                <a:spcPct val="115000"/>
              </a:lnSpc>
              <a:spcBef>
                <a:spcPts val="1600"/>
              </a:spcBef>
              <a:spcAft>
                <a:spcPts val="1600"/>
              </a:spcAft>
              <a:buSzPts val="1800"/>
              <a:buNone/>
            </a:pPr>
            <a:r>
              <a:t/>
            </a:r>
            <a:endParaRPr/>
          </a:p>
        </p:txBody>
      </p:sp>
      <p:pic>
        <p:nvPicPr>
          <p:cNvPr id="144" name="Google Shape;144;p12"/>
          <p:cNvPicPr preferRelativeResize="0"/>
          <p:nvPr/>
        </p:nvPicPr>
        <p:blipFill rotWithShape="1">
          <a:blip r:embed="rId3">
            <a:alphaModFix/>
          </a:blip>
          <a:srcRect b="0" l="0" r="0" t="0"/>
          <a:stretch/>
        </p:blipFill>
        <p:spPr>
          <a:xfrm>
            <a:off x="311700" y="1820125"/>
            <a:ext cx="7810500"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50" name="Google Shape;150;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Now add a change only to your branch and publish it</a:t>
            </a:r>
            <a:endParaRPr/>
          </a:p>
          <a:p>
            <a:pPr indent="0" lvl="0" marL="0" rtl="0" algn="l">
              <a:lnSpc>
                <a:spcPct val="115000"/>
              </a:lnSpc>
              <a:spcBef>
                <a:spcPts val="1600"/>
              </a:spcBef>
              <a:spcAft>
                <a:spcPts val="1600"/>
              </a:spcAft>
              <a:buSzPts val="1800"/>
              <a:buNone/>
            </a:pPr>
            <a:r>
              <a:t/>
            </a:r>
            <a:endParaRPr/>
          </a:p>
        </p:txBody>
      </p:sp>
      <p:pic>
        <p:nvPicPr>
          <p:cNvPr id="151" name="Google Shape;151;p13"/>
          <p:cNvPicPr preferRelativeResize="0"/>
          <p:nvPr/>
        </p:nvPicPr>
        <p:blipFill rotWithShape="1">
          <a:blip r:embed="rId3">
            <a:alphaModFix/>
          </a:blip>
          <a:srcRect b="0" l="0" r="0" t="0"/>
          <a:stretch/>
        </p:blipFill>
        <p:spPr>
          <a:xfrm>
            <a:off x="311700" y="1726600"/>
            <a:ext cx="5048250" cy="12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57" name="Google Shape;15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Now, in order to merge my branch safely through github, I will need to use a “Pull Request”. A pull request is a mechanism operated by github that allows us to have safe and clean of conflict issues. Many times DevOps engineers use pull requests as the place used to run pre merge tests, integrations, code reviews and what not.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Connect Github with PyCharm</a:t>
            </a:r>
            <a:endParaRPr/>
          </a:p>
        </p:txBody>
      </p:sp>
      <p:sp>
        <p:nvSpPr>
          <p:cNvPr id="163" name="Google Shape;163;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4" name="Google Shape;164;p15"/>
          <p:cNvPicPr preferRelativeResize="0"/>
          <p:nvPr/>
        </p:nvPicPr>
        <p:blipFill rotWithShape="1">
          <a:blip r:embed="rId3">
            <a:alphaModFix/>
          </a:blip>
          <a:srcRect b="3854" l="0" r="0" t="0"/>
          <a:stretch/>
        </p:blipFill>
        <p:spPr>
          <a:xfrm>
            <a:off x="311700" y="1266325"/>
            <a:ext cx="5664476" cy="372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About Code Review</a:t>
            </a:r>
            <a:endParaRPr/>
          </a:p>
        </p:txBody>
      </p:sp>
      <p:sp>
        <p:nvSpPr>
          <p:cNvPr id="170" name="Google Shape;170;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When a developer is finished working on an issue, another developer looks over the code and considers questions like: </a:t>
            </a:r>
            <a:endParaRPr/>
          </a:p>
          <a:p>
            <a:pPr indent="-342900" lvl="0" marL="457200" rtl="0" algn="l">
              <a:lnSpc>
                <a:spcPct val="115000"/>
              </a:lnSpc>
              <a:spcBef>
                <a:spcPts val="1600"/>
              </a:spcBef>
              <a:spcAft>
                <a:spcPts val="0"/>
              </a:spcAft>
              <a:buSzPts val="1800"/>
              <a:buChar char="●"/>
            </a:pPr>
            <a:r>
              <a:rPr lang="en"/>
              <a:t>Are there any obvious logic errors in the code? </a:t>
            </a:r>
            <a:endParaRPr/>
          </a:p>
          <a:p>
            <a:pPr indent="-342900" lvl="0" marL="457200" rtl="0" algn="l">
              <a:lnSpc>
                <a:spcPct val="115000"/>
              </a:lnSpc>
              <a:spcBef>
                <a:spcPts val="0"/>
              </a:spcBef>
              <a:spcAft>
                <a:spcPts val="0"/>
              </a:spcAft>
              <a:buSzPts val="1800"/>
              <a:buChar char="●"/>
            </a:pPr>
            <a:r>
              <a:rPr lang="en"/>
              <a:t>Looking at the requirements, are all cases fully implemented? </a:t>
            </a:r>
            <a:endParaRPr/>
          </a:p>
          <a:p>
            <a:pPr indent="-342900" lvl="0" marL="457200" rtl="0" algn="l">
              <a:lnSpc>
                <a:spcPct val="115000"/>
              </a:lnSpc>
              <a:spcBef>
                <a:spcPts val="0"/>
              </a:spcBef>
              <a:spcAft>
                <a:spcPts val="0"/>
              </a:spcAft>
              <a:buSzPts val="1800"/>
              <a:buChar char="●"/>
            </a:pPr>
            <a:r>
              <a:rPr lang="en"/>
              <a:t>Does the new code continuous existing style guidelines? </a:t>
            </a:r>
            <a:endParaRPr/>
          </a:p>
          <a:p>
            <a:pPr indent="-342900" lvl="0" marL="457200" rtl="0" algn="l">
              <a:lnSpc>
                <a:spcPct val="115000"/>
              </a:lnSpc>
              <a:spcBef>
                <a:spcPts val="0"/>
              </a:spcBef>
              <a:spcAft>
                <a:spcPts val="0"/>
              </a:spcAft>
              <a:buSzPts val="1800"/>
              <a:buChar char="●"/>
            </a:pPr>
            <a:r>
              <a:rPr lang="en"/>
              <a:t>Usually a pull request will only be able to pass after another reviewer approved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Approving a Pull Request</a:t>
            </a:r>
            <a:endParaRPr/>
          </a:p>
        </p:txBody>
      </p:sp>
      <p:sp>
        <p:nvSpPr>
          <p:cNvPr id="176" name="Google Shape;176;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7" name="Google Shape;177;p17"/>
          <p:cNvPicPr preferRelativeResize="0"/>
          <p:nvPr/>
        </p:nvPicPr>
        <p:blipFill rotWithShape="1">
          <a:blip r:embed="rId3">
            <a:alphaModFix/>
          </a:blip>
          <a:srcRect b="7423" l="0" r="0" t="0"/>
          <a:stretch/>
        </p:blipFill>
        <p:spPr>
          <a:xfrm>
            <a:off x="311700" y="1266325"/>
            <a:ext cx="4983173" cy="3589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Conflicts</a:t>
            </a:r>
            <a:endParaRPr/>
          </a:p>
        </p:txBody>
      </p:sp>
      <p:sp>
        <p:nvSpPr>
          <p:cNvPr id="183" name="Google Shape;183;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But in many cases we can have conflicts like here:</a:t>
            </a:r>
            <a:endParaRPr/>
          </a:p>
          <a:p>
            <a:pPr indent="0" lvl="0" marL="0" rtl="0" algn="l">
              <a:lnSpc>
                <a:spcPct val="115000"/>
              </a:lnSpc>
              <a:spcBef>
                <a:spcPts val="1600"/>
              </a:spcBef>
              <a:spcAft>
                <a:spcPts val="1600"/>
              </a:spcAft>
              <a:buSzPts val="1800"/>
              <a:buNone/>
            </a:pPr>
            <a:r>
              <a:t/>
            </a:r>
            <a:endParaRPr/>
          </a:p>
        </p:txBody>
      </p:sp>
      <p:pic>
        <p:nvPicPr>
          <p:cNvPr id="184" name="Google Shape;184;p18"/>
          <p:cNvPicPr preferRelativeResize="0"/>
          <p:nvPr/>
        </p:nvPicPr>
        <p:blipFill rotWithShape="1">
          <a:blip r:embed="rId3">
            <a:alphaModFix/>
          </a:blip>
          <a:srcRect b="0" l="0" r="6819" t="0"/>
          <a:stretch/>
        </p:blipFill>
        <p:spPr>
          <a:xfrm>
            <a:off x="311700" y="1716325"/>
            <a:ext cx="8520602" cy="306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Resolving Conflicts</a:t>
            </a:r>
            <a:endParaRPr/>
          </a:p>
        </p:txBody>
      </p:sp>
      <p:sp>
        <p:nvSpPr>
          <p:cNvPr id="190" name="Google Shape;190;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91" name="Google Shape;191;p19"/>
          <p:cNvPicPr preferRelativeResize="0"/>
          <p:nvPr/>
        </p:nvPicPr>
        <p:blipFill rotWithShape="1">
          <a:blip r:embed="rId3">
            <a:alphaModFix/>
          </a:blip>
          <a:srcRect b="0" l="0" r="6819" t="0"/>
          <a:stretch/>
        </p:blipFill>
        <p:spPr>
          <a:xfrm>
            <a:off x="249025" y="1266325"/>
            <a:ext cx="8520602" cy="315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Working with Github Desktop</a:t>
            </a:r>
            <a:endParaRPr/>
          </a:p>
        </p:txBody>
      </p:sp>
      <p:pic>
        <p:nvPicPr>
          <p:cNvPr id="73" name="Google Shape;73;p2"/>
          <p:cNvPicPr preferRelativeResize="0"/>
          <p:nvPr/>
        </p:nvPicPr>
        <p:blipFill rotWithShape="1">
          <a:blip r:embed="rId3">
            <a:alphaModFix/>
          </a:blip>
          <a:srcRect b="0" l="0" r="0" t="0"/>
          <a:stretch/>
        </p:blipFill>
        <p:spPr>
          <a:xfrm>
            <a:off x="311700" y="1226400"/>
            <a:ext cx="4476750" cy="175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97" name="Google Shape;197;p20"/>
          <p:cNvPicPr preferRelativeResize="0"/>
          <p:nvPr/>
        </p:nvPicPr>
        <p:blipFill rotWithShape="1">
          <a:blip r:embed="rId3">
            <a:alphaModFix/>
          </a:blip>
          <a:srcRect b="0" l="0" r="0" t="0"/>
          <a:stretch/>
        </p:blipFill>
        <p:spPr>
          <a:xfrm>
            <a:off x="311700" y="1266325"/>
            <a:ext cx="8520599" cy="227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Exercise #1</a:t>
            </a:r>
            <a:endParaRPr/>
          </a:p>
        </p:txBody>
      </p:sp>
      <p:sp>
        <p:nvSpPr>
          <p:cNvPr id="203" name="Google Shape;203;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repository (set it as a public repository).</a:t>
            </a:r>
            <a:endParaRPr/>
          </a:p>
          <a:p>
            <a:pPr indent="-342900" lvl="0" marL="457200" rtl="0" algn="l">
              <a:lnSpc>
                <a:spcPct val="115000"/>
              </a:lnSpc>
              <a:spcBef>
                <a:spcPts val="0"/>
              </a:spcBef>
              <a:spcAft>
                <a:spcPts val="0"/>
              </a:spcAft>
              <a:buSzPts val="1800"/>
              <a:buAutoNum type="arabicPeriod"/>
            </a:pPr>
            <a:r>
              <a:rPr lang="en"/>
              <a:t>Add a JenkinsFile to the repository</a:t>
            </a:r>
            <a:endParaRPr/>
          </a:p>
          <a:p>
            <a:pPr indent="-342900" lvl="0" marL="457200" rtl="0" algn="l">
              <a:lnSpc>
                <a:spcPct val="115000"/>
              </a:lnSpc>
              <a:spcBef>
                <a:spcPts val="0"/>
              </a:spcBef>
              <a:spcAft>
                <a:spcPts val="0"/>
              </a:spcAft>
              <a:buSzPts val="1800"/>
              <a:buAutoNum type="arabicPeriod"/>
            </a:pPr>
            <a:r>
              <a:rPr lang="en"/>
              <a:t>Publish to github.</a:t>
            </a:r>
            <a:endParaRPr/>
          </a:p>
          <a:p>
            <a:pPr indent="-342900" lvl="0" marL="457200" rtl="0" algn="l">
              <a:lnSpc>
                <a:spcPct val="115000"/>
              </a:lnSpc>
              <a:spcBef>
                <a:spcPts val="0"/>
              </a:spcBef>
              <a:spcAft>
                <a:spcPts val="0"/>
              </a:spcAft>
              <a:buSzPts val="1800"/>
              <a:buAutoNum type="arabicPeriod"/>
            </a:pPr>
            <a:r>
              <a:rPr lang="en"/>
              <a:t>Create a Jenkins job that polls master and runs a certain step.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Using Git as a build trigger</a:t>
            </a:r>
            <a:endParaRPr/>
          </a:p>
        </p:txBody>
      </p:sp>
      <p:sp>
        <p:nvSpPr>
          <p:cNvPr id="209" name="Google Shape;209;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Many times we will want to start our tests once a new code was pushed. </a:t>
            </a:r>
            <a:endParaRPr/>
          </a:p>
          <a:p>
            <a:pPr indent="0" lvl="0" marL="0" rtl="0" algn="l">
              <a:lnSpc>
                <a:spcPct val="115000"/>
              </a:lnSpc>
              <a:spcBef>
                <a:spcPts val="1600"/>
              </a:spcBef>
              <a:spcAft>
                <a:spcPts val="0"/>
              </a:spcAft>
              <a:buSzPts val="1800"/>
              <a:buNone/>
            </a:pPr>
            <a:r>
              <a:rPr lang="en"/>
              <a:t> For example when a new code is committed to production, we will want our test to run immediately, so issues can be discovered ASAP.  </a:t>
            </a:r>
            <a:endParaRPr/>
          </a:p>
          <a:p>
            <a:pPr indent="0" lvl="0" marL="0" rtl="0" algn="l">
              <a:lnSpc>
                <a:spcPct val="115000"/>
              </a:lnSpc>
              <a:spcBef>
                <a:spcPts val="1600"/>
              </a:spcBef>
              <a:spcAft>
                <a:spcPts val="0"/>
              </a:spcAft>
              <a:buSzPts val="1800"/>
              <a:buNone/>
            </a:pPr>
            <a:r>
              <a:rPr lang="en"/>
              <a:t>To achieve it, enter your Jenkins job (remember what it is?) and do the following changes: </a:t>
            </a:r>
            <a:endParaRPr/>
          </a:p>
          <a:p>
            <a:pPr indent="0" lvl="0" marL="0" rtl="0" algn="l">
              <a:lnSpc>
                <a:spcPct val="115000"/>
              </a:lnSpc>
              <a:spcBef>
                <a:spcPts val="1600"/>
              </a:spcBef>
              <a:spcAft>
                <a:spcPts val="1600"/>
              </a:spcAft>
              <a:buSzPts val="1800"/>
              <a:buNone/>
            </a:pPr>
            <a:r>
              <a:rPr lang="en"/>
              <a:t>Under “source code management” check Git option and enter your Git address and credentials of necessary (In Github there are no credentials because it is public).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Using Git as a build trigger</a:t>
            </a:r>
            <a:endParaRPr/>
          </a:p>
        </p:txBody>
      </p:sp>
      <p:sp>
        <p:nvSpPr>
          <p:cNvPr id="215" name="Google Shape;215;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Under build triggers choose “Poll SCM” (Source Control Management) </a:t>
            </a:r>
            <a:endParaRPr/>
          </a:p>
          <a:p>
            <a:pPr indent="0" lvl="0" marL="0" rtl="0" algn="l">
              <a:lnSpc>
                <a:spcPct val="115000"/>
              </a:lnSpc>
              <a:spcBef>
                <a:spcPts val="1600"/>
              </a:spcBef>
              <a:spcAft>
                <a:spcPts val="0"/>
              </a:spcAft>
              <a:buSzPts val="1800"/>
              <a:buNone/>
            </a:pPr>
            <a:r>
              <a:rPr lang="en"/>
              <a:t>Then choose every how long the job will check for a new commit. </a:t>
            </a:r>
            <a:endParaRPr/>
          </a:p>
          <a:p>
            <a:pPr indent="0" lvl="0" marL="0" rtl="0" algn="l">
              <a:lnSpc>
                <a:spcPct val="115000"/>
              </a:lnSpc>
              <a:spcBef>
                <a:spcPts val="1600"/>
              </a:spcBef>
              <a:spcAft>
                <a:spcPts val="1600"/>
              </a:spcAft>
              <a:buSzPts val="1800"/>
              <a:buNone/>
            </a:pPr>
            <a:r>
              <a:rPr lang="en"/>
              <a:t>The example will basically check every 15 minutes if a commit  Was performed into your Git repository, if so, your job will run automatically</a:t>
            </a:r>
            <a:endParaRPr/>
          </a:p>
        </p:txBody>
      </p:sp>
      <p:pic>
        <p:nvPicPr>
          <p:cNvPr id="216" name="Google Shape;216;p22"/>
          <p:cNvPicPr preferRelativeResize="0"/>
          <p:nvPr/>
        </p:nvPicPr>
        <p:blipFill rotWithShape="1">
          <a:blip r:embed="rId3">
            <a:alphaModFix/>
          </a:blip>
          <a:srcRect b="0" l="0" r="0" t="0"/>
          <a:stretch/>
        </p:blipFill>
        <p:spPr>
          <a:xfrm>
            <a:off x="5187150" y="2948025"/>
            <a:ext cx="2876200" cy="1927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Using Git as a build trigger</a:t>
            </a:r>
            <a:endParaRPr/>
          </a:p>
          <a:p>
            <a:pPr indent="0" lvl="0" marL="0" rtl="0" algn="l">
              <a:lnSpc>
                <a:spcPct val="100000"/>
              </a:lnSpc>
              <a:spcBef>
                <a:spcPts val="0"/>
              </a:spcBef>
              <a:spcAft>
                <a:spcPts val="0"/>
              </a:spcAft>
              <a:buSzPts val="3600"/>
              <a:buNone/>
            </a:pPr>
            <a:r>
              <a:t/>
            </a:r>
            <a:endParaRPr/>
          </a:p>
        </p:txBody>
      </p:sp>
      <p:sp>
        <p:nvSpPr>
          <p:cNvPr id="222" name="Google Shape;222;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23" name="Google Shape;223;p23"/>
          <p:cNvPicPr preferRelativeResize="0"/>
          <p:nvPr/>
        </p:nvPicPr>
        <p:blipFill rotWithShape="1">
          <a:blip r:embed="rId3">
            <a:alphaModFix/>
          </a:blip>
          <a:srcRect b="0" l="0" r="0" t="0"/>
          <a:stretch/>
        </p:blipFill>
        <p:spPr>
          <a:xfrm>
            <a:off x="311700" y="1152425"/>
            <a:ext cx="8270826" cy="357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Using Jenkins SCM pipeline</a:t>
            </a:r>
            <a:endParaRPr/>
          </a:p>
        </p:txBody>
      </p:sp>
      <p:sp>
        <p:nvSpPr>
          <p:cNvPr id="229" name="Google Shape;229;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jenkins pipeline can be stored as part of your git repository and executed by your jenkins. This way your application can consist also the jenkins pipeline used in order to build it. </a:t>
            </a:r>
            <a:endParaRPr/>
          </a:p>
          <a:p>
            <a:pPr indent="-342900" lvl="0" marL="457200" rtl="0" algn="l">
              <a:lnSpc>
                <a:spcPct val="115000"/>
              </a:lnSpc>
              <a:spcBef>
                <a:spcPts val="0"/>
              </a:spcBef>
              <a:spcAft>
                <a:spcPts val="0"/>
              </a:spcAft>
              <a:buSzPts val="1800"/>
              <a:buChar char="●"/>
            </a:pPr>
            <a:r>
              <a:rPr lang="en"/>
              <a:t>In order to do it add the following:</a:t>
            </a:r>
            <a:endParaRPr/>
          </a:p>
          <a:p>
            <a:pPr indent="-317500" lvl="1" marL="914400" rtl="0" algn="l">
              <a:lnSpc>
                <a:spcPct val="115000"/>
              </a:lnSpc>
              <a:spcBef>
                <a:spcPts val="0"/>
              </a:spcBef>
              <a:spcAft>
                <a:spcPts val="0"/>
              </a:spcAft>
              <a:buSzPts val="1400"/>
              <a:buChar char="○"/>
            </a:pPr>
            <a:r>
              <a:rPr lang="en"/>
              <a:t>Add jenkins.groovy pipeline to your repository</a:t>
            </a:r>
            <a:endParaRPr/>
          </a:p>
          <a:p>
            <a:pPr indent="-317500" lvl="1" marL="914400" rtl="0" algn="l">
              <a:lnSpc>
                <a:spcPct val="115000"/>
              </a:lnSpc>
              <a:spcBef>
                <a:spcPts val="0"/>
              </a:spcBef>
              <a:spcAft>
                <a:spcPts val="0"/>
              </a:spcAft>
              <a:buSzPts val="1400"/>
              <a:buChar char="○"/>
            </a:pPr>
            <a:r>
              <a:rPr lang="en"/>
              <a:t>Create a new pipeline in your jenkins</a:t>
            </a:r>
            <a:endParaRPr/>
          </a:p>
          <a:p>
            <a:pPr indent="-317500" lvl="1" marL="914400" rtl="0" algn="l">
              <a:lnSpc>
                <a:spcPct val="115000"/>
              </a:lnSpc>
              <a:spcBef>
                <a:spcPts val="0"/>
              </a:spcBef>
              <a:spcAft>
                <a:spcPts val="0"/>
              </a:spcAft>
              <a:buSzPts val="1400"/>
              <a:buChar char="○"/>
            </a:pPr>
            <a:r>
              <a:rPr lang="en"/>
              <a:t>Choose “pipeline script from SCM”</a:t>
            </a:r>
            <a:endParaRPr/>
          </a:p>
          <a:p>
            <a:pPr indent="-317500" lvl="1" marL="914400" rtl="0" algn="l">
              <a:lnSpc>
                <a:spcPct val="115000"/>
              </a:lnSpc>
              <a:spcBef>
                <a:spcPts val="0"/>
              </a:spcBef>
              <a:spcAft>
                <a:spcPts val="0"/>
              </a:spcAft>
              <a:buSzPts val="1400"/>
              <a:buChar char="○"/>
            </a:pPr>
            <a:r>
              <a:rPr lang="en"/>
              <a:t>Add the path to your pipeline in your git repository.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Exercise</a:t>
            </a:r>
            <a:endParaRPr/>
          </a:p>
        </p:txBody>
      </p:sp>
      <p:sp>
        <p:nvSpPr>
          <p:cNvPr id="235" name="Google Shape;235;p29"/>
          <p:cNvSpPr txBox="1"/>
          <p:nvPr>
            <p:ph idx="1" type="body"/>
          </p:nvPr>
        </p:nvSpPr>
        <p:spPr>
          <a:xfrm>
            <a:off x="311700" y="1266325"/>
            <a:ext cx="8520600" cy="360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a python project called project1, add a script that prints “hello” and call it myapp.py</a:t>
            </a:r>
            <a:endParaRPr/>
          </a:p>
          <a:p>
            <a:pPr indent="-342900" lvl="0" marL="457200" rtl="0" algn="l">
              <a:lnSpc>
                <a:spcPct val="115000"/>
              </a:lnSpc>
              <a:spcBef>
                <a:spcPts val="0"/>
              </a:spcBef>
              <a:spcAft>
                <a:spcPts val="0"/>
              </a:spcAft>
              <a:buSzPts val="1800"/>
              <a:buAutoNum type="arabicPeriod"/>
            </a:pPr>
            <a:r>
              <a:rPr lang="en"/>
              <a:t>Create a git repository and push the code to github</a:t>
            </a:r>
            <a:endParaRPr/>
          </a:p>
          <a:p>
            <a:pPr indent="-342900" lvl="0" marL="457200" rtl="0" algn="l">
              <a:lnSpc>
                <a:spcPct val="115000"/>
              </a:lnSpc>
              <a:spcBef>
                <a:spcPts val="0"/>
              </a:spcBef>
              <a:spcAft>
                <a:spcPts val="0"/>
              </a:spcAft>
              <a:buSzPts val="1800"/>
              <a:buAutoNum type="arabicPeriod"/>
            </a:pPr>
            <a:r>
              <a:rPr lang="en"/>
              <a:t>Create a pipeline that listens to changes on your repository to branch master, the pipeline will download the repository and runs the script myapp.py.</a:t>
            </a:r>
            <a:endParaRPr/>
          </a:p>
          <a:p>
            <a:pPr indent="-342900" lvl="0" marL="457200" rtl="0" algn="l">
              <a:lnSpc>
                <a:spcPct val="115000"/>
              </a:lnSpc>
              <a:spcBef>
                <a:spcPts val="0"/>
              </a:spcBef>
              <a:spcAft>
                <a:spcPts val="0"/>
              </a:spcAft>
              <a:buSzPts val="1800"/>
              <a:buAutoNum type="arabicPeriod"/>
            </a:pPr>
            <a:r>
              <a:rPr lang="en"/>
              <a:t>Create a pipeline that listens to changes on your repository to any branch that starts with “feature”, the pipeline will try to run the script and will fail accordingly. </a:t>
            </a:r>
            <a:endParaRPr/>
          </a:p>
          <a:p>
            <a:pPr indent="-342900" lvl="0" marL="457200" rtl="0" algn="l">
              <a:lnSpc>
                <a:spcPct val="115000"/>
              </a:lnSpc>
              <a:spcBef>
                <a:spcPts val="0"/>
              </a:spcBef>
              <a:spcAft>
                <a:spcPts val="0"/>
              </a:spcAft>
              <a:buSzPts val="1800"/>
              <a:buAutoNum type="arabicPeriod"/>
            </a:pPr>
            <a:r>
              <a:rPr lang="en"/>
              <a:t>Push a new branch named feature_1 and verify that the pipeline was triggered as expected.</a:t>
            </a:r>
            <a:endParaRPr/>
          </a:p>
          <a:p>
            <a:pPr indent="-342900" lvl="0" marL="457200" rtl="0" algn="l">
              <a:lnSpc>
                <a:spcPct val="115000"/>
              </a:lnSpc>
              <a:spcBef>
                <a:spcPts val="0"/>
              </a:spcBef>
              <a:spcAft>
                <a:spcPts val="0"/>
              </a:spcAft>
              <a:buSzPts val="1800"/>
              <a:buAutoNum type="arabicPeriod"/>
            </a:pPr>
            <a:r>
              <a:rPr lang="en"/>
              <a:t>Add those pipeline to your repository.</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git workflows and practices</a:t>
            </a:r>
            <a:endParaRPr/>
          </a:p>
        </p:txBody>
      </p:sp>
      <p:sp>
        <p:nvSpPr>
          <p:cNvPr id="241" name="Google Shape;241;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Feature branching - Short-living feature branches</a:t>
            </a:r>
            <a:endParaRPr/>
          </a:p>
          <a:p>
            <a:pPr indent="-342900" lvl="0" marL="457200" rtl="0" algn="l">
              <a:lnSpc>
                <a:spcPct val="115000"/>
              </a:lnSpc>
              <a:spcBef>
                <a:spcPts val="0"/>
              </a:spcBef>
              <a:spcAft>
                <a:spcPts val="0"/>
              </a:spcAft>
              <a:buSzPts val="1800"/>
              <a:buAutoNum type="arabicPeriod"/>
            </a:pPr>
            <a:r>
              <a:rPr lang="en"/>
              <a:t>Forking - Fork locally, merge remotely</a:t>
            </a:r>
            <a:endParaRPr/>
          </a:p>
          <a:p>
            <a:pPr indent="-342900" lvl="0" marL="457200" rtl="0" algn="l">
              <a:lnSpc>
                <a:spcPct val="115000"/>
              </a:lnSpc>
              <a:spcBef>
                <a:spcPts val="0"/>
              </a:spcBef>
              <a:spcAft>
                <a:spcPts val="0"/>
              </a:spcAft>
              <a:buSzPts val="1800"/>
              <a:buAutoNum type="arabicPeriod"/>
            </a:pPr>
            <a:r>
              <a:rPr lang="en"/>
              <a:t>Git flow workflow - develop and master branch</a:t>
            </a:r>
            <a:endParaRPr/>
          </a:p>
          <a:p>
            <a:pPr indent="-342900" lvl="0" marL="457200" rtl="0" algn="l">
              <a:lnSpc>
                <a:spcPct val="115000"/>
              </a:lnSpc>
              <a:spcBef>
                <a:spcPts val="0"/>
              </a:spcBef>
              <a:spcAft>
                <a:spcPts val="0"/>
              </a:spcAft>
              <a:buSzPts val="1800"/>
              <a:buAutoNum type="arabicPeriod"/>
            </a:pPr>
            <a:r>
              <a:rPr lang="en"/>
              <a:t>Trunk Based Development - One branch to rule them all</a:t>
            </a:r>
            <a:endParaRPr/>
          </a:p>
          <a:p>
            <a:pPr indent="-342900" lvl="0" marL="457200" rtl="0" algn="l">
              <a:lnSpc>
                <a:spcPct val="115000"/>
              </a:lnSpc>
              <a:spcBef>
                <a:spcPts val="0"/>
              </a:spcBef>
              <a:spcAft>
                <a:spcPts val="0"/>
              </a:spcAft>
              <a:buSzPts val="1800"/>
              <a:buAutoNum type="arabicPeriod"/>
            </a:pPr>
            <a:r>
              <a:rPr lang="en" u="sng">
                <a:solidFill>
                  <a:schemeClr val="hlink"/>
                </a:solidFill>
                <a:hlinkClick r:id="rId3"/>
              </a:rPr>
              <a:t>https://learnxinyminutes.com/docs/git/</a:t>
            </a:r>
            <a:r>
              <a:rPr lang="en"/>
              <a:t> - handy git tutorial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0" name="Google Shape;80;p3"/>
          <p:cNvPicPr preferRelativeResize="0"/>
          <p:nvPr/>
        </p:nvPicPr>
        <p:blipFill rotWithShape="1">
          <a:blip r:embed="rId3">
            <a:alphaModFix/>
          </a:blip>
          <a:srcRect b="0" l="0" r="0" t="0"/>
          <a:stretch/>
        </p:blipFill>
        <p:spPr>
          <a:xfrm>
            <a:off x="311700" y="1152425"/>
            <a:ext cx="3220775" cy="365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86" name="Google Shape;86;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7" name="Google Shape;87;p4"/>
          <p:cNvPicPr preferRelativeResize="0"/>
          <p:nvPr/>
        </p:nvPicPr>
        <p:blipFill rotWithShape="1">
          <a:blip r:embed="rId3">
            <a:alphaModFix/>
          </a:blip>
          <a:srcRect b="0" l="0" r="0" t="0"/>
          <a:stretch/>
        </p:blipFill>
        <p:spPr>
          <a:xfrm>
            <a:off x="311700" y="1266325"/>
            <a:ext cx="4624276" cy="3571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93" name="Google Shape;93;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Add another file to your project</a:t>
            </a:r>
            <a:endParaRPr/>
          </a:p>
          <a:p>
            <a:pPr indent="0" lvl="0" marL="0" rtl="0" algn="l">
              <a:lnSpc>
                <a:spcPct val="115000"/>
              </a:lnSpc>
              <a:spcBef>
                <a:spcPts val="1600"/>
              </a:spcBef>
              <a:spcAft>
                <a:spcPts val="1600"/>
              </a:spcAft>
              <a:buSzPts val="1800"/>
              <a:buNone/>
            </a:pPr>
            <a:r>
              <a:t/>
            </a:r>
            <a:endParaRPr/>
          </a:p>
        </p:txBody>
      </p:sp>
      <p:pic>
        <p:nvPicPr>
          <p:cNvPr id="94" name="Google Shape;94;p5"/>
          <p:cNvPicPr preferRelativeResize="0"/>
          <p:nvPr/>
        </p:nvPicPr>
        <p:blipFill rotWithShape="1">
          <a:blip r:embed="rId3">
            <a:alphaModFix/>
          </a:blip>
          <a:srcRect b="0" l="0" r="0" t="0"/>
          <a:stretch/>
        </p:blipFill>
        <p:spPr>
          <a:xfrm>
            <a:off x="311700" y="1961975"/>
            <a:ext cx="5258300" cy="237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00" name="Google Shape;100;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And click yes:</a:t>
            </a:r>
            <a:endParaRPr/>
          </a:p>
          <a:p>
            <a:pPr indent="0" lvl="0" marL="0" rtl="0" algn="l">
              <a:lnSpc>
                <a:spcPct val="115000"/>
              </a:lnSpc>
              <a:spcBef>
                <a:spcPts val="1600"/>
              </a:spcBef>
              <a:spcAft>
                <a:spcPts val="1600"/>
              </a:spcAft>
              <a:buSzPts val="1800"/>
              <a:buNone/>
            </a:pPr>
            <a:r>
              <a:t/>
            </a:r>
            <a:endParaRPr/>
          </a:p>
        </p:txBody>
      </p:sp>
      <p:pic>
        <p:nvPicPr>
          <p:cNvPr id="101" name="Google Shape;101;p6"/>
          <p:cNvPicPr preferRelativeResize="0"/>
          <p:nvPr/>
        </p:nvPicPr>
        <p:blipFill rotWithShape="1">
          <a:blip r:embed="rId3">
            <a:alphaModFix/>
          </a:blip>
          <a:srcRect b="0" l="0" r="0" t="0"/>
          <a:stretch/>
        </p:blipFill>
        <p:spPr>
          <a:xfrm>
            <a:off x="311700" y="1731375"/>
            <a:ext cx="7335999" cy="283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pic>
        <p:nvPicPr>
          <p:cNvPr id="107" name="Google Shape;107;p7"/>
          <p:cNvPicPr preferRelativeResize="0"/>
          <p:nvPr/>
        </p:nvPicPr>
        <p:blipFill rotWithShape="1">
          <a:blip r:embed="rId3">
            <a:alphaModFix/>
          </a:blip>
          <a:srcRect b="0" l="0" r="0" t="0"/>
          <a:stretch/>
        </p:blipFill>
        <p:spPr>
          <a:xfrm>
            <a:off x="382723" y="1642425"/>
            <a:ext cx="7417450" cy="1858625"/>
          </a:xfrm>
          <a:prstGeom prst="rect">
            <a:avLst/>
          </a:prstGeom>
          <a:noFill/>
          <a:ln>
            <a:noFill/>
          </a:ln>
        </p:spPr>
      </p:pic>
      <p:sp>
        <p:nvSpPr>
          <p:cNvPr id="108" name="Google Shape;108;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Write a commit message and commit.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14" name="Google Shape;114;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5" name="Google Shape;115;p8"/>
          <p:cNvPicPr preferRelativeResize="0"/>
          <p:nvPr/>
        </p:nvPicPr>
        <p:blipFill rotWithShape="1">
          <a:blip r:embed="rId3">
            <a:alphaModFix/>
          </a:blip>
          <a:srcRect b="0" l="0" r="0" t="0"/>
          <a:stretch/>
        </p:blipFill>
        <p:spPr>
          <a:xfrm>
            <a:off x="311700" y="1266322"/>
            <a:ext cx="5834101" cy="3223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Working with Github Desktop</a:t>
            </a:r>
            <a:endParaRPr/>
          </a:p>
          <a:p>
            <a:pPr indent="0" lvl="0" marL="0" rtl="0" algn="l">
              <a:lnSpc>
                <a:spcPct val="100000"/>
              </a:lnSpc>
              <a:spcBef>
                <a:spcPts val="0"/>
              </a:spcBef>
              <a:spcAft>
                <a:spcPts val="0"/>
              </a:spcAft>
              <a:buSzPts val="3600"/>
              <a:buNone/>
            </a:pPr>
            <a:r>
              <a:t/>
            </a:r>
            <a:endParaRPr/>
          </a:p>
        </p:txBody>
      </p:sp>
      <p:sp>
        <p:nvSpPr>
          <p:cNvPr id="121" name="Google Shape;121;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Do the following </a:t>
            </a:r>
            <a:br>
              <a:rPr lang="en"/>
            </a:br>
            <a:r>
              <a:rPr lang="en"/>
              <a:t>and uncheck “keep this code private”</a:t>
            </a:r>
            <a:endParaRPr/>
          </a:p>
        </p:txBody>
      </p:sp>
      <p:pic>
        <p:nvPicPr>
          <p:cNvPr id="122" name="Google Shape;122;p9"/>
          <p:cNvPicPr preferRelativeResize="0"/>
          <p:nvPr/>
        </p:nvPicPr>
        <p:blipFill rotWithShape="1">
          <a:blip r:embed="rId3">
            <a:alphaModFix/>
          </a:blip>
          <a:srcRect b="0" l="0" r="0" t="0"/>
          <a:stretch/>
        </p:blipFill>
        <p:spPr>
          <a:xfrm>
            <a:off x="6004400" y="1101475"/>
            <a:ext cx="2464012" cy="3302700"/>
          </a:xfrm>
          <a:prstGeom prst="rect">
            <a:avLst/>
          </a:prstGeom>
          <a:noFill/>
          <a:ln>
            <a:noFill/>
          </a:ln>
        </p:spPr>
      </p:pic>
      <p:sp>
        <p:nvSpPr>
          <p:cNvPr id="123" name="Google Shape;123;p9"/>
          <p:cNvSpPr/>
          <p:nvPr/>
        </p:nvSpPr>
        <p:spPr>
          <a:xfrm rot="-3024506">
            <a:off x="7067036" y="1454609"/>
            <a:ext cx="668434" cy="38184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