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9" r:id="rId14"/>
  </p:sldIdLst>
  <p:sldSz cx="6345238" cy="2541588"/>
  <p:notesSz cx="6858000" cy="9144000"/>
  <p:defaultTextStyle>
    <a:defPPr>
      <a:defRPr lang="en-US"/>
    </a:defPPr>
    <a:lvl1pPr marL="0" algn="l" defTabSz="253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3883" algn="l" defTabSz="253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07766" algn="l" defTabSz="253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61649" algn="l" defTabSz="253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15533" algn="l" defTabSz="253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9416" algn="l" defTabSz="253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23299" algn="l" defTabSz="253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77182" algn="l" defTabSz="253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31065" algn="l" defTabSz="25388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93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2912" y="-1392"/>
      </p:cViewPr>
      <p:guideLst>
        <p:guide orient="horz" pos="1600"/>
        <p:guide pos="39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uj:Library:Mobile%20Documents:com~apple~CloudDocs:AttributeRanks_Apr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indent="0">
              <a:defRPr sz="900"/>
            </a:pPr>
            <a:r>
              <a:rPr lang="en-US" sz="900" dirty="0"/>
              <a:t>Infectious</a:t>
            </a:r>
            <a:r>
              <a:rPr lang="en-US" sz="900" baseline="0" dirty="0"/>
              <a:t> Complications</a:t>
            </a:r>
            <a:r>
              <a:rPr lang="en-US" sz="900" dirty="0"/>
              <a:t>, Top 2 Largest Increase &amp; Largest Decrease</a:t>
            </a:r>
            <a:endParaRPr lang="en-US" sz="900" baseline="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5093533762825"/>
          <c:y val="0.255837007874016"/>
          <c:w val="0.780207349081365"/>
          <c:h val="0.679162992125984"/>
        </c:manualLayout>
      </c:layout>
      <c:lineChart>
        <c:grouping val="standard"/>
        <c:varyColors val="0"/>
        <c:ser>
          <c:idx val="0"/>
          <c:order val="0"/>
          <c:tx>
            <c:strRef>
              <c:f>'C1_IncrDecr'!$A$2</c:f>
              <c:strCache>
                <c:ptCount val="1"/>
                <c:pt idx="0">
                  <c:v>Single Internal Mammary-Coronary Artery Bypass Procedure</c:v>
                </c:pt>
              </c:strCache>
            </c:strRef>
          </c:tx>
          <c:spPr>
            <a:ln w="3175" cmpd="sng">
              <a:solidFill>
                <a:srgbClr val="FF6600"/>
              </a:solidFill>
            </a:ln>
          </c:spPr>
          <c:marker>
            <c:symbol val="circle"/>
            <c:size val="9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'C1_IncrDecr'!$B$1:$K$1</c:f>
              <c:strCache>
                <c:ptCount val="10"/>
                <c:pt idx="0">
                  <c:v>Hour 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18</c:v>
                </c:pt>
                <c:pt idx="6">
                  <c:v>24</c:v>
                </c:pt>
                <c:pt idx="7">
                  <c:v>48</c:v>
                </c:pt>
                <c:pt idx="8">
                  <c:v>72</c:v>
                </c:pt>
                <c:pt idx="9">
                  <c:v>Hour 96</c:v>
                </c:pt>
              </c:strCache>
            </c:strRef>
          </c:cat>
          <c:val>
            <c:numRef>
              <c:f>'C1_IncrDecr'!$B$2:$K$2</c:f>
              <c:numCache>
                <c:formatCode>General</c:formatCode>
                <c:ptCount val="10"/>
                <c:pt idx="1">
                  <c:v>43.0</c:v>
                </c:pt>
                <c:pt idx="2">
                  <c:v>44.0</c:v>
                </c:pt>
                <c:pt idx="3">
                  <c:v>72.0</c:v>
                </c:pt>
                <c:pt idx="4">
                  <c:v>10.0</c:v>
                </c:pt>
                <c:pt idx="5">
                  <c:v>13.0</c:v>
                </c:pt>
                <c:pt idx="6">
                  <c:v>10.0</c:v>
                </c:pt>
                <c:pt idx="7">
                  <c:v>11.0</c:v>
                </c:pt>
                <c:pt idx="8">
                  <c:v>6.0</c:v>
                </c:pt>
                <c:pt idx="9">
                  <c:v>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'C1_IncrDecr'!$A$3</c:f>
              <c:strCache>
                <c:ptCount val="1"/>
                <c:pt idx="0">
                  <c:v>Aortocoronary Bypass Procedure</c:v>
                </c:pt>
              </c:strCache>
            </c:strRef>
          </c:tx>
          <c:spPr>
            <a:ln w="3175" cmpd="sng">
              <a:solidFill>
                <a:schemeClr val="tx1"/>
              </a:solidFill>
            </a:ln>
          </c:spPr>
          <c:marker>
            <c:symbol val="circle"/>
            <c:size val="9"/>
            <c:spPr>
              <a:solidFill>
                <a:schemeClr val="tx1"/>
              </a:solidFill>
              <a:ln>
                <a:noFill/>
              </a:ln>
            </c:spPr>
          </c:marker>
          <c:cat>
            <c:strRef>
              <c:f>'C1_IncrDecr'!$B$1:$K$1</c:f>
              <c:strCache>
                <c:ptCount val="10"/>
                <c:pt idx="0">
                  <c:v>Hour 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18</c:v>
                </c:pt>
                <c:pt idx="6">
                  <c:v>24</c:v>
                </c:pt>
                <c:pt idx="7">
                  <c:v>48</c:v>
                </c:pt>
                <c:pt idx="8">
                  <c:v>72</c:v>
                </c:pt>
                <c:pt idx="9">
                  <c:v>Hour 96</c:v>
                </c:pt>
              </c:strCache>
            </c:strRef>
          </c:cat>
          <c:val>
            <c:numRef>
              <c:f>'C1_IncrDecr'!$B$3:$K$3</c:f>
              <c:numCache>
                <c:formatCode>General</c:formatCode>
                <c:ptCount val="10"/>
                <c:pt idx="1">
                  <c:v>44.0</c:v>
                </c:pt>
                <c:pt idx="2">
                  <c:v>45.0</c:v>
                </c:pt>
                <c:pt idx="3">
                  <c:v>73.0</c:v>
                </c:pt>
                <c:pt idx="4">
                  <c:v>13.0</c:v>
                </c:pt>
                <c:pt idx="5">
                  <c:v>17.0</c:v>
                </c:pt>
                <c:pt idx="6">
                  <c:v>9.0</c:v>
                </c:pt>
                <c:pt idx="7">
                  <c:v>19.0</c:v>
                </c:pt>
                <c:pt idx="8">
                  <c:v>12.0</c:v>
                </c:pt>
                <c:pt idx="9">
                  <c:v>11.0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'C1_IncrDecr'!$A$4</c:f>
              <c:strCache>
                <c:ptCount val="1"/>
                <c:pt idx="0">
                  <c:v>Red Blood Cell Count (RBC) Maximum Lab Value</c:v>
                </c:pt>
              </c:strCache>
            </c:strRef>
          </c:tx>
          <c:spPr>
            <a:ln w="3175" cmpd="sng">
              <a:solidFill>
                <a:schemeClr val="accent4">
                  <a:lumMod val="75000"/>
                </a:schemeClr>
              </a:solidFill>
            </a:ln>
          </c:spPr>
          <c:marker>
            <c:symbol val="circle"/>
            <c:size val="9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'C1_IncrDecr'!$B$1:$K$1</c:f>
              <c:strCache>
                <c:ptCount val="10"/>
                <c:pt idx="0">
                  <c:v>Hour 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18</c:v>
                </c:pt>
                <c:pt idx="6">
                  <c:v>24</c:v>
                </c:pt>
                <c:pt idx="7">
                  <c:v>48</c:v>
                </c:pt>
                <c:pt idx="8">
                  <c:v>72</c:v>
                </c:pt>
                <c:pt idx="9">
                  <c:v>Hour 96</c:v>
                </c:pt>
              </c:strCache>
            </c:strRef>
          </c:cat>
          <c:val>
            <c:numRef>
              <c:f>'C1_IncrDecr'!$B$4:$K$4</c:f>
              <c:numCache>
                <c:formatCode>General</c:formatCode>
                <c:ptCount val="10"/>
                <c:pt idx="0">
                  <c:v>39.0</c:v>
                </c:pt>
                <c:pt idx="1">
                  <c:v>14.0</c:v>
                </c:pt>
                <c:pt idx="2">
                  <c:v>12.0</c:v>
                </c:pt>
                <c:pt idx="3">
                  <c:v>9.0</c:v>
                </c:pt>
                <c:pt idx="4">
                  <c:v>20.0</c:v>
                </c:pt>
                <c:pt idx="5">
                  <c:v>24.0</c:v>
                </c:pt>
                <c:pt idx="6">
                  <c:v>62.0</c:v>
                </c:pt>
                <c:pt idx="7">
                  <c:v>168.0</c:v>
                </c:pt>
                <c:pt idx="8">
                  <c:v>148.0</c:v>
                </c:pt>
                <c:pt idx="9">
                  <c:v>189.0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'C1_IncrDecr'!$A$5</c:f>
              <c:strCache>
                <c:ptCount val="1"/>
                <c:pt idx="0">
                  <c:v>Hematocrit (HCT) Maximum Lab Value</c:v>
                </c:pt>
              </c:strCache>
            </c:strRef>
          </c:tx>
          <c:spPr>
            <a:ln w="3175" cmpd="sng">
              <a:solidFill>
                <a:srgbClr val="0000FF"/>
              </a:solidFill>
            </a:ln>
          </c:spPr>
          <c:marker>
            <c:symbol val="circle"/>
            <c:size val="9"/>
            <c:spPr>
              <a:solidFill>
                <a:srgbClr val="0000FF"/>
              </a:solidFill>
              <a:ln>
                <a:noFill/>
              </a:ln>
            </c:spPr>
          </c:marker>
          <c:cat>
            <c:strRef>
              <c:f>'C1_IncrDecr'!$B$1:$K$1</c:f>
              <c:strCache>
                <c:ptCount val="10"/>
                <c:pt idx="0">
                  <c:v>Hour 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18</c:v>
                </c:pt>
                <c:pt idx="6">
                  <c:v>24</c:v>
                </c:pt>
                <c:pt idx="7">
                  <c:v>48</c:v>
                </c:pt>
                <c:pt idx="8">
                  <c:v>72</c:v>
                </c:pt>
                <c:pt idx="9">
                  <c:v>Hour 96</c:v>
                </c:pt>
              </c:strCache>
            </c:strRef>
          </c:cat>
          <c:val>
            <c:numRef>
              <c:f>'C1_IncrDecr'!$B$5:$K$5</c:f>
              <c:numCache>
                <c:formatCode>General</c:formatCode>
                <c:ptCount val="10"/>
                <c:pt idx="0">
                  <c:v>29.0</c:v>
                </c:pt>
                <c:pt idx="1">
                  <c:v>11.0</c:v>
                </c:pt>
                <c:pt idx="2">
                  <c:v>7.0</c:v>
                </c:pt>
                <c:pt idx="3">
                  <c:v>14.0</c:v>
                </c:pt>
                <c:pt idx="4">
                  <c:v>26.0</c:v>
                </c:pt>
                <c:pt idx="5">
                  <c:v>21.0</c:v>
                </c:pt>
                <c:pt idx="6">
                  <c:v>45.0</c:v>
                </c:pt>
                <c:pt idx="7">
                  <c:v>139.0</c:v>
                </c:pt>
                <c:pt idx="8">
                  <c:v>147.0</c:v>
                </c:pt>
                <c:pt idx="9">
                  <c:v>170.0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7849304"/>
        <c:axId val="2097954456"/>
      </c:lineChart>
      <c:catAx>
        <c:axId val="2097849304"/>
        <c:scaling>
          <c:orientation val="minMax"/>
        </c:scaling>
        <c:delete val="0"/>
        <c:axPos val="t"/>
        <c:numFmt formatCode="General" sourceLinked="0"/>
        <c:majorTickMark val="none"/>
        <c:minorTickMark val="none"/>
        <c:tickLblPos val="nextTo"/>
        <c:crossAx val="2097954456"/>
        <c:crosses val="autoZero"/>
        <c:auto val="1"/>
        <c:lblAlgn val="ctr"/>
        <c:lblOffset val="100"/>
        <c:noMultiLvlLbl val="0"/>
      </c:catAx>
      <c:valAx>
        <c:axId val="2097954456"/>
        <c:scaling>
          <c:orientation val="maxMin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Rank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0978493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4303507516106"/>
          <c:y val="0.56220157480315"/>
          <c:w val="0.51414769744691"/>
          <c:h val="0.375199606299213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93" y="789540"/>
            <a:ext cx="5393452" cy="5447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786" y="1440233"/>
            <a:ext cx="4441667" cy="6495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7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1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15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6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23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7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3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8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0297" y="101782"/>
            <a:ext cx="1427679" cy="216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262" y="101782"/>
            <a:ext cx="4177282" cy="216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30" y="1633206"/>
            <a:ext cx="5393452" cy="504788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230" y="1077234"/>
            <a:ext cx="5393452" cy="555972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388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077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616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155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6941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2329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7718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310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262" y="593037"/>
            <a:ext cx="2802480" cy="167733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5496" y="593037"/>
            <a:ext cx="2802480" cy="167733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262" y="568916"/>
            <a:ext cx="2803582" cy="23709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3883" indent="0">
              <a:buNone/>
              <a:defRPr sz="1100" b="1"/>
            </a:lvl2pPr>
            <a:lvl3pPr marL="507766" indent="0">
              <a:buNone/>
              <a:defRPr sz="1000" b="1"/>
            </a:lvl3pPr>
            <a:lvl4pPr marL="761649" indent="0">
              <a:buNone/>
              <a:defRPr sz="900" b="1"/>
            </a:lvl4pPr>
            <a:lvl5pPr marL="1015533" indent="0">
              <a:buNone/>
              <a:defRPr sz="900" b="1"/>
            </a:lvl5pPr>
            <a:lvl6pPr marL="1269416" indent="0">
              <a:buNone/>
              <a:defRPr sz="900" b="1"/>
            </a:lvl6pPr>
            <a:lvl7pPr marL="1523299" indent="0">
              <a:buNone/>
              <a:defRPr sz="900" b="1"/>
            </a:lvl7pPr>
            <a:lvl8pPr marL="1777182" indent="0">
              <a:buNone/>
              <a:defRPr sz="900" b="1"/>
            </a:lvl8pPr>
            <a:lvl9pPr marL="203106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262" y="806013"/>
            <a:ext cx="2803582" cy="146435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3293" y="568916"/>
            <a:ext cx="2804683" cy="23709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3883" indent="0">
              <a:buNone/>
              <a:defRPr sz="1100" b="1"/>
            </a:lvl2pPr>
            <a:lvl3pPr marL="507766" indent="0">
              <a:buNone/>
              <a:defRPr sz="1000" b="1"/>
            </a:lvl3pPr>
            <a:lvl4pPr marL="761649" indent="0">
              <a:buNone/>
              <a:defRPr sz="900" b="1"/>
            </a:lvl4pPr>
            <a:lvl5pPr marL="1015533" indent="0">
              <a:buNone/>
              <a:defRPr sz="900" b="1"/>
            </a:lvl5pPr>
            <a:lvl6pPr marL="1269416" indent="0">
              <a:buNone/>
              <a:defRPr sz="900" b="1"/>
            </a:lvl6pPr>
            <a:lvl7pPr marL="1523299" indent="0">
              <a:buNone/>
              <a:defRPr sz="900" b="1"/>
            </a:lvl7pPr>
            <a:lvl8pPr marL="1777182" indent="0">
              <a:buNone/>
              <a:defRPr sz="900" b="1"/>
            </a:lvl8pPr>
            <a:lvl9pPr marL="203106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23293" y="806013"/>
            <a:ext cx="2804683" cy="146435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8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62" y="101193"/>
            <a:ext cx="2087540" cy="4306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812" y="101193"/>
            <a:ext cx="3547164" cy="21691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262" y="531851"/>
            <a:ext cx="2087540" cy="1738517"/>
          </a:xfrm>
        </p:spPr>
        <p:txBody>
          <a:bodyPr/>
          <a:lstStyle>
            <a:lvl1pPr marL="0" indent="0">
              <a:buNone/>
              <a:defRPr sz="800"/>
            </a:lvl1pPr>
            <a:lvl2pPr marL="253883" indent="0">
              <a:buNone/>
              <a:defRPr sz="700"/>
            </a:lvl2pPr>
            <a:lvl3pPr marL="507766" indent="0">
              <a:buNone/>
              <a:defRPr sz="600"/>
            </a:lvl3pPr>
            <a:lvl4pPr marL="761649" indent="0">
              <a:buNone/>
              <a:defRPr sz="500"/>
            </a:lvl4pPr>
            <a:lvl5pPr marL="1015533" indent="0">
              <a:buNone/>
              <a:defRPr sz="500"/>
            </a:lvl5pPr>
            <a:lvl6pPr marL="1269416" indent="0">
              <a:buNone/>
              <a:defRPr sz="500"/>
            </a:lvl6pPr>
            <a:lvl7pPr marL="1523299" indent="0">
              <a:buNone/>
              <a:defRPr sz="500"/>
            </a:lvl7pPr>
            <a:lvl8pPr marL="1777182" indent="0">
              <a:buNone/>
              <a:defRPr sz="500"/>
            </a:lvl8pPr>
            <a:lvl9pPr marL="203106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711" y="1779112"/>
            <a:ext cx="3807143" cy="21003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43711" y="227095"/>
            <a:ext cx="3807143" cy="1524953"/>
          </a:xfrm>
        </p:spPr>
        <p:txBody>
          <a:bodyPr/>
          <a:lstStyle>
            <a:lvl1pPr marL="0" indent="0">
              <a:buNone/>
              <a:defRPr sz="1800"/>
            </a:lvl1pPr>
            <a:lvl2pPr marL="253883" indent="0">
              <a:buNone/>
              <a:defRPr sz="1600"/>
            </a:lvl2pPr>
            <a:lvl3pPr marL="507766" indent="0">
              <a:buNone/>
              <a:defRPr sz="1300"/>
            </a:lvl3pPr>
            <a:lvl4pPr marL="761649" indent="0">
              <a:buNone/>
              <a:defRPr sz="1100"/>
            </a:lvl4pPr>
            <a:lvl5pPr marL="1015533" indent="0">
              <a:buNone/>
              <a:defRPr sz="1100"/>
            </a:lvl5pPr>
            <a:lvl6pPr marL="1269416" indent="0">
              <a:buNone/>
              <a:defRPr sz="1100"/>
            </a:lvl6pPr>
            <a:lvl7pPr marL="1523299" indent="0">
              <a:buNone/>
              <a:defRPr sz="1100"/>
            </a:lvl7pPr>
            <a:lvl8pPr marL="1777182" indent="0">
              <a:buNone/>
              <a:defRPr sz="1100"/>
            </a:lvl8pPr>
            <a:lvl9pPr marL="203106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3711" y="1989146"/>
            <a:ext cx="3807143" cy="298283"/>
          </a:xfrm>
        </p:spPr>
        <p:txBody>
          <a:bodyPr/>
          <a:lstStyle>
            <a:lvl1pPr marL="0" indent="0">
              <a:buNone/>
              <a:defRPr sz="800"/>
            </a:lvl1pPr>
            <a:lvl2pPr marL="253883" indent="0">
              <a:buNone/>
              <a:defRPr sz="700"/>
            </a:lvl2pPr>
            <a:lvl3pPr marL="507766" indent="0">
              <a:buNone/>
              <a:defRPr sz="600"/>
            </a:lvl3pPr>
            <a:lvl4pPr marL="761649" indent="0">
              <a:buNone/>
              <a:defRPr sz="500"/>
            </a:lvl4pPr>
            <a:lvl5pPr marL="1015533" indent="0">
              <a:buNone/>
              <a:defRPr sz="500"/>
            </a:lvl5pPr>
            <a:lvl6pPr marL="1269416" indent="0">
              <a:buNone/>
              <a:defRPr sz="500"/>
            </a:lvl6pPr>
            <a:lvl7pPr marL="1523299" indent="0">
              <a:buNone/>
              <a:defRPr sz="500"/>
            </a:lvl7pPr>
            <a:lvl8pPr marL="1777182" indent="0">
              <a:buNone/>
              <a:defRPr sz="500"/>
            </a:lvl8pPr>
            <a:lvl9pPr marL="203106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7262" y="101781"/>
            <a:ext cx="5710714" cy="423598"/>
          </a:xfrm>
          <a:prstGeom prst="rect">
            <a:avLst/>
          </a:prstGeom>
        </p:spPr>
        <p:txBody>
          <a:bodyPr vert="horz" lIns="50777" tIns="25388" rIns="50777" bIns="253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262" y="593037"/>
            <a:ext cx="5710714" cy="1677331"/>
          </a:xfrm>
          <a:prstGeom prst="rect">
            <a:avLst/>
          </a:prstGeom>
        </p:spPr>
        <p:txBody>
          <a:bodyPr vert="horz" lIns="50777" tIns="25388" rIns="50777" bIns="253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7262" y="2355676"/>
            <a:ext cx="1480556" cy="135316"/>
          </a:xfrm>
          <a:prstGeom prst="rect">
            <a:avLst/>
          </a:prstGeom>
        </p:spPr>
        <p:txBody>
          <a:bodyPr vert="horz" lIns="50777" tIns="25388" rIns="50777" bIns="2538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3F21-10A0-AD44-95D3-481BA50B4608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7957" y="2355676"/>
            <a:ext cx="2009325" cy="135316"/>
          </a:xfrm>
          <a:prstGeom prst="rect">
            <a:avLst/>
          </a:prstGeom>
        </p:spPr>
        <p:txBody>
          <a:bodyPr vert="horz" lIns="50777" tIns="25388" rIns="50777" bIns="2538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7420" y="2355676"/>
            <a:ext cx="1480556" cy="135316"/>
          </a:xfrm>
          <a:prstGeom prst="rect">
            <a:avLst/>
          </a:prstGeom>
        </p:spPr>
        <p:txBody>
          <a:bodyPr vert="horz" lIns="50777" tIns="25388" rIns="50777" bIns="2538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CC5A-92D6-144A-B178-245D824C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3883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12" indent="-190412" algn="l" defTabSz="25388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2560" indent="-158677" algn="l" defTabSz="253883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34708" indent="-126942" algn="l" defTabSz="253883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88591" indent="-126942" algn="l" defTabSz="253883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474" indent="-126942" algn="l" defTabSz="253883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96357" indent="-126942" algn="l" defTabSz="253883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50241" indent="-126942" algn="l" defTabSz="253883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04124" indent="-126942" algn="l" defTabSz="253883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58007" indent="-126942" algn="l" defTabSz="253883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3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3883" algn="l" defTabSz="253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7766" algn="l" defTabSz="253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1649" algn="l" defTabSz="253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5533" algn="l" defTabSz="253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9416" algn="l" defTabSz="253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3299" algn="l" defTabSz="253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7182" algn="l" defTabSz="253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1065" algn="l" defTabSz="25388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7" y="155619"/>
            <a:ext cx="305613" cy="305613"/>
          </a:xfrm>
          <a:prstGeom prst="rect">
            <a:avLst/>
          </a:prstGeom>
        </p:spPr>
      </p:pic>
      <p:pic>
        <p:nvPicPr>
          <p:cNvPr id="5" name="Picture 4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55619"/>
            <a:ext cx="305613" cy="30561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544640" y="851215"/>
            <a:ext cx="3300410" cy="17612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9967" y="1099056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Hospital electronic </a:t>
            </a:r>
            <a:r>
              <a:rPr lang="en-US" sz="1200" dirty="0"/>
              <a:t>h</a:t>
            </a:r>
            <a:r>
              <a:rPr lang="en-US" sz="1200" dirty="0" smtClean="0"/>
              <a:t>ealth </a:t>
            </a:r>
            <a:r>
              <a:rPr lang="en-US" sz="1200" dirty="0"/>
              <a:t>r</a:t>
            </a:r>
            <a:r>
              <a:rPr lang="en-US" sz="1200" dirty="0" smtClean="0"/>
              <a:t>ecords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24026" y="211234"/>
            <a:ext cx="312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Extract cases vs. controls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Process patient data</a:t>
            </a:r>
          </a:p>
          <a:p>
            <a:pPr marL="228600" indent="-228600">
              <a:buAutoNum type="arabicParenR" startAt="3"/>
            </a:pPr>
            <a:r>
              <a:rPr lang="en-US" sz="1200" dirty="0" smtClean="0"/>
              <a:t>Run classifiers to predict cases vs. controls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50136" y="-53677"/>
            <a:ext cx="6335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Selection &amp; Machine Learning Methods for Hospital Acquired Complication (HAC) Prediction</a:t>
            </a:r>
            <a:endParaRPr lang="en-US" b="1" dirty="0"/>
          </a:p>
        </p:txBody>
      </p:sp>
      <p:pic>
        <p:nvPicPr>
          <p:cNvPr id="13" name="Picture 12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04" y="155212"/>
            <a:ext cx="305613" cy="305613"/>
          </a:xfrm>
          <a:prstGeom prst="rect">
            <a:avLst/>
          </a:prstGeom>
        </p:spPr>
      </p:pic>
      <p:pic>
        <p:nvPicPr>
          <p:cNvPr id="14" name="Picture 13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77" y="155212"/>
            <a:ext cx="305613" cy="305613"/>
          </a:xfrm>
          <a:prstGeom prst="rect">
            <a:avLst/>
          </a:prstGeom>
        </p:spPr>
      </p:pic>
      <p:pic>
        <p:nvPicPr>
          <p:cNvPr id="15" name="Picture 14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3" y="480689"/>
            <a:ext cx="305613" cy="305613"/>
          </a:xfrm>
          <a:prstGeom prst="rect">
            <a:avLst/>
          </a:prstGeom>
        </p:spPr>
      </p:pic>
      <p:pic>
        <p:nvPicPr>
          <p:cNvPr id="16" name="Picture 15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36" y="480689"/>
            <a:ext cx="305613" cy="305613"/>
          </a:xfrm>
          <a:prstGeom prst="rect">
            <a:avLst/>
          </a:prstGeom>
        </p:spPr>
      </p:pic>
      <p:pic>
        <p:nvPicPr>
          <p:cNvPr id="17" name="Picture 16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40" y="480282"/>
            <a:ext cx="305613" cy="305613"/>
          </a:xfrm>
          <a:prstGeom prst="rect">
            <a:avLst/>
          </a:prstGeom>
        </p:spPr>
      </p:pic>
      <p:pic>
        <p:nvPicPr>
          <p:cNvPr id="18" name="Picture 17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480282"/>
            <a:ext cx="305613" cy="305613"/>
          </a:xfrm>
          <a:prstGeom prst="rect">
            <a:avLst/>
          </a:prstGeom>
        </p:spPr>
      </p:pic>
      <p:pic>
        <p:nvPicPr>
          <p:cNvPr id="19" name="Picture 18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6" y="802042"/>
            <a:ext cx="305613" cy="305613"/>
          </a:xfrm>
          <a:prstGeom prst="rect">
            <a:avLst/>
          </a:prstGeom>
        </p:spPr>
      </p:pic>
      <p:pic>
        <p:nvPicPr>
          <p:cNvPr id="20" name="Picture 19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9" y="802042"/>
            <a:ext cx="305613" cy="305613"/>
          </a:xfrm>
          <a:prstGeom prst="rect">
            <a:avLst/>
          </a:prstGeom>
        </p:spPr>
      </p:pic>
      <p:pic>
        <p:nvPicPr>
          <p:cNvPr id="21" name="Picture 20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3" y="801635"/>
            <a:ext cx="305613" cy="305613"/>
          </a:xfrm>
          <a:prstGeom prst="rect">
            <a:avLst/>
          </a:prstGeom>
        </p:spPr>
      </p:pic>
      <p:pic>
        <p:nvPicPr>
          <p:cNvPr id="22" name="Picture 21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06" y="801635"/>
            <a:ext cx="305613" cy="305613"/>
          </a:xfrm>
          <a:prstGeom prst="rect">
            <a:avLst/>
          </a:prstGeom>
        </p:spPr>
      </p:pic>
      <p:pic>
        <p:nvPicPr>
          <p:cNvPr id="23" name="Picture 22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21" y="147642"/>
            <a:ext cx="305613" cy="305613"/>
          </a:xfrm>
          <a:prstGeom prst="rect">
            <a:avLst/>
          </a:prstGeom>
        </p:spPr>
      </p:pic>
      <p:pic>
        <p:nvPicPr>
          <p:cNvPr id="24" name="Picture 23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94" y="147642"/>
            <a:ext cx="305613" cy="305613"/>
          </a:xfrm>
          <a:prstGeom prst="rect">
            <a:avLst/>
          </a:prstGeom>
        </p:spPr>
      </p:pic>
      <p:pic>
        <p:nvPicPr>
          <p:cNvPr id="25" name="Picture 24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98" y="147235"/>
            <a:ext cx="305613" cy="305613"/>
          </a:xfrm>
          <a:prstGeom prst="rect">
            <a:avLst/>
          </a:prstGeom>
        </p:spPr>
      </p:pic>
      <p:pic>
        <p:nvPicPr>
          <p:cNvPr id="26" name="Picture 25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57" y="472712"/>
            <a:ext cx="305613" cy="305613"/>
          </a:xfrm>
          <a:prstGeom prst="rect">
            <a:avLst/>
          </a:prstGeom>
        </p:spPr>
      </p:pic>
      <p:pic>
        <p:nvPicPr>
          <p:cNvPr id="27" name="Picture 26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30" y="472712"/>
            <a:ext cx="305613" cy="305613"/>
          </a:xfrm>
          <a:prstGeom prst="rect">
            <a:avLst/>
          </a:prstGeom>
        </p:spPr>
      </p:pic>
      <p:pic>
        <p:nvPicPr>
          <p:cNvPr id="28" name="Picture 27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34" y="472305"/>
            <a:ext cx="305613" cy="305613"/>
          </a:xfrm>
          <a:prstGeom prst="rect">
            <a:avLst/>
          </a:prstGeom>
        </p:spPr>
      </p:pic>
      <p:pic>
        <p:nvPicPr>
          <p:cNvPr id="29" name="Picture 28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07" y="472305"/>
            <a:ext cx="305613" cy="305613"/>
          </a:xfrm>
          <a:prstGeom prst="rect">
            <a:avLst/>
          </a:prstGeom>
        </p:spPr>
      </p:pic>
      <p:pic>
        <p:nvPicPr>
          <p:cNvPr id="30" name="Picture 29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794065"/>
            <a:ext cx="305613" cy="305613"/>
          </a:xfrm>
          <a:prstGeom prst="rect">
            <a:avLst/>
          </a:prstGeom>
        </p:spPr>
      </p:pic>
      <p:pic>
        <p:nvPicPr>
          <p:cNvPr id="31" name="Picture 30" descr="flat icon person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3" y="794065"/>
            <a:ext cx="305613" cy="305613"/>
          </a:xfrm>
          <a:prstGeom prst="rect">
            <a:avLst/>
          </a:prstGeom>
        </p:spPr>
      </p:pic>
      <p:pic>
        <p:nvPicPr>
          <p:cNvPr id="32" name="Picture 31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27" y="793658"/>
            <a:ext cx="305613" cy="305613"/>
          </a:xfrm>
          <a:prstGeom prst="rect">
            <a:avLst/>
          </a:prstGeom>
        </p:spPr>
      </p:pic>
      <p:pic>
        <p:nvPicPr>
          <p:cNvPr id="33" name="Picture 32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00" y="793658"/>
            <a:ext cx="305613" cy="305613"/>
          </a:xfrm>
          <a:prstGeom prst="rect">
            <a:avLst/>
          </a:prstGeom>
        </p:spPr>
      </p:pic>
      <p:pic>
        <p:nvPicPr>
          <p:cNvPr id="34" name="Picture 33" descr="flat icon 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00" y="147734"/>
            <a:ext cx="305613" cy="30561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280273" y="1099056"/>
            <a:ext cx="189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Determination of HAC using dual-layer prediction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732382" y="1258660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4) Feature selection varies over time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1104295" y="1477551"/>
            <a:ext cx="3832812" cy="1015781"/>
            <a:chOff x="820191" y="1477551"/>
            <a:chExt cx="3832812" cy="1015781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886046" y="1594137"/>
              <a:ext cx="0" cy="6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877690" y="2265852"/>
              <a:ext cx="24076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210166" y="2130485"/>
              <a:ext cx="4428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0191" y="1510597"/>
              <a:ext cx="1082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Importance Rank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10465" y="2238763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16161" y="2247111"/>
              <a:ext cx="705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120 hours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36901" y="2247111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69436" y="2098938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300th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89729" y="1644261"/>
              <a:ext cx="3427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1st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36901" y="1477551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Feature X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45715" y="2020860"/>
              <a:ext cx="225608" cy="239696"/>
            </a:xfrm>
            <a:prstGeom prst="mathMultiply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2323455" y="1830746"/>
              <a:ext cx="225608" cy="239696"/>
            </a:xfrm>
            <a:prstGeom prst="mathMultiply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2611293" y="1625724"/>
              <a:ext cx="225608" cy="239696"/>
            </a:xfrm>
            <a:prstGeom prst="mathMultiply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2882857" y="1884693"/>
              <a:ext cx="225608" cy="239696"/>
            </a:xfrm>
            <a:prstGeom prst="mathMultiply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3310129" y="1975336"/>
              <a:ext cx="225608" cy="239696"/>
            </a:xfrm>
            <a:prstGeom prst="mathMultiply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3728007" y="2042882"/>
              <a:ext cx="225608" cy="239696"/>
            </a:xfrm>
            <a:prstGeom prst="mathMultiply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6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516" y="186992"/>
            <a:ext cx="538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2710" y="709864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09864"/>
            <a:ext cx="74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1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15" idx="0"/>
          </p:cNvCxnSpPr>
          <p:nvPr/>
        </p:nvCxnSpPr>
        <p:spPr>
          <a:xfrm flipH="1">
            <a:off x="372984" y="433213"/>
            <a:ext cx="1530665" cy="276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4" idx="0"/>
          </p:cNvCxnSpPr>
          <p:nvPr/>
        </p:nvCxnSpPr>
        <p:spPr>
          <a:xfrm flipH="1">
            <a:off x="1037172" y="433213"/>
            <a:ext cx="866477" cy="276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922569" y="494578"/>
            <a:ext cx="490016" cy="140401"/>
            <a:chOff x="3968874" y="415210"/>
            <a:chExt cx="490016" cy="140401"/>
          </a:xfrm>
          <a:solidFill>
            <a:schemeClr val="tx1"/>
          </a:solidFill>
        </p:grpSpPr>
        <p:sp>
          <p:nvSpPr>
            <p:cNvPr id="62" name="Oval 61"/>
            <p:cNvSpPr/>
            <p:nvPr/>
          </p:nvSpPr>
          <p:spPr>
            <a:xfrm>
              <a:off x="396887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14773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32659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383405" y="709864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3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172782" y="709864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21705" y="716443"/>
            <a:ext cx="74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5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4" idx="2"/>
            <a:endCxn id="83" idx="0"/>
          </p:cNvCxnSpPr>
          <p:nvPr/>
        </p:nvCxnSpPr>
        <p:spPr>
          <a:xfrm flipH="1">
            <a:off x="1757867" y="433213"/>
            <a:ext cx="145782" cy="276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2"/>
            <a:endCxn id="84" idx="0"/>
          </p:cNvCxnSpPr>
          <p:nvPr/>
        </p:nvCxnSpPr>
        <p:spPr>
          <a:xfrm>
            <a:off x="1903649" y="433213"/>
            <a:ext cx="643595" cy="276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2"/>
            <a:endCxn id="87" idx="0"/>
          </p:cNvCxnSpPr>
          <p:nvPr/>
        </p:nvCxnSpPr>
        <p:spPr>
          <a:xfrm>
            <a:off x="1903649" y="433213"/>
            <a:ext cx="1391040" cy="283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5" idx="2"/>
          </p:cNvCxnSpPr>
          <p:nvPr/>
        </p:nvCxnSpPr>
        <p:spPr>
          <a:xfrm flipH="1">
            <a:off x="103852" y="956085"/>
            <a:ext cx="269132" cy="273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0" y="1263154"/>
            <a:ext cx="6229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6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26" y="1066518"/>
            <a:ext cx="53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8646" y="586218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1602" y="121855"/>
            <a:ext cx="74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1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15" idx="1"/>
          </p:cNvCxnSpPr>
          <p:nvPr/>
        </p:nvCxnSpPr>
        <p:spPr>
          <a:xfrm flipV="1">
            <a:off x="597678" y="244966"/>
            <a:ext cx="393924" cy="944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4" idx="1"/>
          </p:cNvCxnSpPr>
          <p:nvPr/>
        </p:nvCxnSpPr>
        <p:spPr>
          <a:xfrm flipV="1">
            <a:off x="597678" y="709329"/>
            <a:ext cx="390968" cy="480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792584" y="1066518"/>
            <a:ext cx="490016" cy="140401"/>
            <a:chOff x="3968874" y="415210"/>
            <a:chExt cx="490016" cy="140401"/>
          </a:xfrm>
          <a:solidFill>
            <a:schemeClr val="tx1"/>
          </a:solidFill>
        </p:grpSpPr>
        <p:sp>
          <p:nvSpPr>
            <p:cNvPr id="62" name="Oval 61"/>
            <p:cNvSpPr/>
            <p:nvPr/>
          </p:nvSpPr>
          <p:spPr>
            <a:xfrm>
              <a:off x="396887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14773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32659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985690" y="105900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3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82734" y="1500728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82734" y="1930310"/>
            <a:ext cx="74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5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4" idx="3"/>
            <a:endCxn id="83" idx="1"/>
          </p:cNvCxnSpPr>
          <p:nvPr/>
        </p:nvCxnSpPr>
        <p:spPr>
          <a:xfrm flipV="1">
            <a:off x="597678" y="1182112"/>
            <a:ext cx="388012" cy="7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3"/>
            <a:endCxn id="84" idx="1"/>
          </p:cNvCxnSpPr>
          <p:nvPr/>
        </p:nvCxnSpPr>
        <p:spPr>
          <a:xfrm>
            <a:off x="597678" y="1189629"/>
            <a:ext cx="385056" cy="434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3"/>
            <a:endCxn id="87" idx="1"/>
          </p:cNvCxnSpPr>
          <p:nvPr/>
        </p:nvCxnSpPr>
        <p:spPr>
          <a:xfrm>
            <a:off x="597678" y="1189629"/>
            <a:ext cx="385056" cy="863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5" idx="3"/>
            <a:endCxn id="110" idx="1"/>
          </p:cNvCxnSpPr>
          <p:nvPr/>
        </p:nvCxnSpPr>
        <p:spPr>
          <a:xfrm flipV="1">
            <a:off x="1737569" y="124851"/>
            <a:ext cx="300132" cy="12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037701" y="1740"/>
            <a:ext cx="2449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 = Category 2-5 + non-HAC patients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15" idx="3"/>
            <a:endCxn id="99" idx="1"/>
          </p:cNvCxnSpPr>
          <p:nvPr/>
        </p:nvCxnSpPr>
        <p:spPr>
          <a:xfrm>
            <a:off x="1737569" y="244966"/>
            <a:ext cx="303088" cy="116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40657" y="237858"/>
            <a:ext cx="1776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healthy = non-HAC patients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14" idx="3"/>
            <a:endCxn id="103" idx="1"/>
          </p:cNvCxnSpPr>
          <p:nvPr/>
        </p:nvCxnSpPr>
        <p:spPr>
          <a:xfrm flipV="1">
            <a:off x="1737569" y="607190"/>
            <a:ext cx="297176" cy="102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034745" y="484079"/>
            <a:ext cx="2546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 = Category 1,3-5 + non-HAC patients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4" idx="3"/>
            <a:endCxn id="105" idx="1"/>
          </p:cNvCxnSpPr>
          <p:nvPr/>
        </p:nvCxnSpPr>
        <p:spPr>
          <a:xfrm>
            <a:off x="1737569" y="709329"/>
            <a:ext cx="300132" cy="123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37701" y="709329"/>
            <a:ext cx="1776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healthy = non-HAC patients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83" idx="3"/>
            <a:endCxn id="128" idx="1"/>
          </p:cNvCxnSpPr>
          <p:nvPr/>
        </p:nvCxnSpPr>
        <p:spPr>
          <a:xfrm flipV="1">
            <a:off x="1734613" y="1059002"/>
            <a:ext cx="291264" cy="12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025877" y="935891"/>
            <a:ext cx="2651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 = Category 1-2,4-5 + non-HAC patients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83" idx="3"/>
            <a:endCxn id="130" idx="1"/>
          </p:cNvCxnSpPr>
          <p:nvPr/>
        </p:nvCxnSpPr>
        <p:spPr>
          <a:xfrm>
            <a:off x="1734613" y="1182112"/>
            <a:ext cx="294220" cy="102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028833" y="1161141"/>
            <a:ext cx="1776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healthy = non-HAC patients</a:t>
            </a:r>
            <a:endParaRPr lang="en-US" dirty="0"/>
          </a:p>
        </p:txBody>
      </p:sp>
      <p:cxnSp>
        <p:nvCxnSpPr>
          <p:cNvPr id="140" name="Straight Arrow Connector 139"/>
          <p:cNvCxnSpPr>
            <a:stCxn id="84" idx="3"/>
            <a:endCxn id="141" idx="1"/>
          </p:cNvCxnSpPr>
          <p:nvPr/>
        </p:nvCxnSpPr>
        <p:spPr>
          <a:xfrm flipV="1">
            <a:off x="1731657" y="1500728"/>
            <a:ext cx="291264" cy="123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022921" y="1377617"/>
            <a:ext cx="2546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 = Category 1-3,5 + non-HAC patients</a:t>
            </a:r>
            <a:endParaRPr lang="en-US" dirty="0"/>
          </a:p>
        </p:txBody>
      </p:sp>
      <p:cxnSp>
        <p:nvCxnSpPr>
          <p:cNvPr id="142" name="Straight Arrow Connector 141"/>
          <p:cNvCxnSpPr>
            <a:stCxn id="84" idx="3"/>
            <a:endCxn id="143" idx="1"/>
          </p:cNvCxnSpPr>
          <p:nvPr/>
        </p:nvCxnSpPr>
        <p:spPr>
          <a:xfrm>
            <a:off x="1731657" y="1623839"/>
            <a:ext cx="294220" cy="102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025877" y="1602867"/>
            <a:ext cx="1776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healthy = non-HAC patients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87" idx="3"/>
            <a:endCxn id="148" idx="1"/>
          </p:cNvCxnSpPr>
          <p:nvPr/>
        </p:nvCxnSpPr>
        <p:spPr>
          <a:xfrm flipV="1">
            <a:off x="1728701" y="1930311"/>
            <a:ext cx="294220" cy="12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022921" y="1807200"/>
            <a:ext cx="2449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 = Category 1-4 + non-HAC patients</a:t>
            </a:r>
            <a:endParaRPr lang="en-US" dirty="0"/>
          </a:p>
        </p:txBody>
      </p:sp>
      <p:cxnSp>
        <p:nvCxnSpPr>
          <p:cNvPr id="149" name="Straight Arrow Connector 148"/>
          <p:cNvCxnSpPr>
            <a:stCxn id="87" idx="3"/>
            <a:endCxn id="150" idx="1"/>
          </p:cNvCxnSpPr>
          <p:nvPr/>
        </p:nvCxnSpPr>
        <p:spPr>
          <a:xfrm>
            <a:off x="1728701" y="2053421"/>
            <a:ext cx="297176" cy="102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025877" y="2032450"/>
            <a:ext cx="1776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healthy = non-HAC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26" y="1066518"/>
            <a:ext cx="53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8646" y="586218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1602" y="121855"/>
            <a:ext cx="74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1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15" idx="1"/>
          </p:cNvCxnSpPr>
          <p:nvPr/>
        </p:nvCxnSpPr>
        <p:spPr>
          <a:xfrm flipV="1">
            <a:off x="597678" y="244966"/>
            <a:ext cx="393924" cy="944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4" idx="1"/>
          </p:cNvCxnSpPr>
          <p:nvPr/>
        </p:nvCxnSpPr>
        <p:spPr>
          <a:xfrm flipV="1">
            <a:off x="597678" y="709329"/>
            <a:ext cx="390968" cy="480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447808" y="1206919"/>
            <a:ext cx="490016" cy="140401"/>
            <a:chOff x="3968874" y="415210"/>
            <a:chExt cx="490016" cy="140401"/>
          </a:xfrm>
          <a:solidFill>
            <a:schemeClr val="tx1"/>
          </a:solidFill>
        </p:grpSpPr>
        <p:sp>
          <p:nvSpPr>
            <p:cNvPr id="62" name="Oval 61"/>
            <p:cNvSpPr/>
            <p:nvPr/>
          </p:nvSpPr>
          <p:spPr>
            <a:xfrm>
              <a:off x="396887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14773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32659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985690" y="105900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3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82734" y="155847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82734" y="2079137"/>
            <a:ext cx="74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5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4" idx="3"/>
            <a:endCxn id="83" idx="1"/>
          </p:cNvCxnSpPr>
          <p:nvPr/>
        </p:nvCxnSpPr>
        <p:spPr>
          <a:xfrm flipV="1">
            <a:off x="597678" y="1182112"/>
            <a:ext cx="388012" cy="7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3"/>
            <a:endCxn id="84" idx="1"/>
          </p:cNvCxnSpPr>
          <p:nvPr/>
        </p:nvCxnSpPr>
        <p:spPr>
          <a:xfrm>
            <a:off x="597678" y="1189629"/>
            <a:ext cx="385056" cy="491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3"/>
            <a:endCxn id="87" idx="1"/>
          </p:cNvCxnSpPr>
          <p:nvPr/>
        </p:nvCxnSpPr>
        <p:spPr>
          <a:xfrm>
            <a:off x="597678" y="1189629"/>
            <a:ext cx="385056" cy="1012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5" idx="3"/>
            <a:endCxn id="110" idx="1"/>
          </p:cNvCxnSpPr>
          <p:nvPr/>
        </p:nvCxnSpPr>
        <p:spPr>
          <a:xfrm flipV="1">
            <a:off x="1737569" y="114748"/>
            <a:ext cx="300132" cy="130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037701" y="-8363"/>
            <a:ext cx="909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discretized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15" idx="3"/>
            <a:endCxn id="99" idx="1"/>
          </p:cNvCxnSpPr>
          <p:nvPr/>
        </p:nvCxnSpPr>
        <p:spPr>
          <a:xfrm>
            <a:off x="1737569" y="244966"/>
            <a:ext cx="288308" cy="222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25877" y="144136"/>
            <a:ext cx="11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discretized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5" idx="3"/>
            <a:endCxn id="45" idx="1"/>
          </p:cNvCxnSpPr>
          <p:nvPr/>
        </p:nvCxnSpPr>
        <p:spPr>
          <a:xfrm>
            <a:off x="1737569" y="244966"/>
            <a:ext cx="300132" cy="1746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37701" y="296536"/>
            <a:ext cx="1058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discretized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52" idx="1"/>
          </p:cNvCxnSpPr>
          <p:nvPr/>
        </p:nvCxnSpPr>
        <p:spPr>
          <a:xfrm flipV="1">
            <a:off x="1741441" y="594880"/>
            <a:ext cx="300132" cy="130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41573" y="471769"/>
            <a:ext cx="909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discretized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4" idx="1"/>
          </p:cNvCxnSpPr>
          <p:nvPr/>
        </p:nvCxnSpPr>
        <p:spPr>
          <a:xfrm>
            <a:off x="1741441" y="725098"/>
            <a:ext cx="288308" cy="222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29749" y="624268"/>
            <a:ext cx="11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discretized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56" idx="1"/>
          </p:cNvCxnSpPr>
          <p:nvPr/>
        </p:nvCxnSpPr>
        <p:spPr>
          <a:xfrm>
            <a:off x="1741441" y="725098"/>
            <a:ext cx="300132" cy="1746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41573" y="776668"/>
            <a:ext cx="1058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discretized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37569" y="942870"/>
            <a:ext cx="1399647" cy="551120"/>
            <a:chOff x="1737569" y="956452"/>
            <a:chExt cx="1399647" cy="551120"/>
          </a:xfrm>
        </p:grpSpPr>
        <p:cxnSp>
          <p:nvCxnSpPr>
            <p:cNvPr id="57" name="Straight Arrow Connector 56"/>
            <p:cNvCxnSpPr>
              <a:endCxn id="58" idx="1"/>
            </p:cNvCxnSpPr>
            <p:nvPr/>
          </p:nvCxnSpPr>
          <p:spPr>
            <a:xfrm flipV="1">
              <a:off x="1737569" y="1079563"/>
              <a:ext cx="300132" cy="1302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037701" y="956452"/>
              <a:ext cx="9097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discretized</a:t>
              </a:r>
              <a:endParaRPr lang="en-US" dirty="0"/>
            </a:p>
          </p:txBody>
        </p:sp>
        <p:cxnSp>
          <p:nvCxnSpPr>
            <p:cNvPr id="59" name="Straight Arrow Connector 58"/>
            <p:cNvCxnSpPr>
              <a:endCxn id="60" idx="1"/>
            </p:cNvCxnSpPr>
            <p:nvPr/>
          </p:nvCxnSpPr>
          <p:spPr>
            <a:xfrm>
              <a:off x="1737569" y="1209781"/>
              <a:ext cx="288308" cy="222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025877" y="1108951"/>
              <a:ext cx="11113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Partial discretized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endCxn id="66" idx="1"/>
            </p:cNvCxnSpPr>
            <p:nvPr/>
          </p:nvCxnSpPr>
          <p:spPr>
            <a:xfrm>
              <a:off x="1737569" y="1209781"/>
              <a:ext cx="300132" cy="174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37701" y="1261351"/>
              <a:ext cx="1058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None discretized</a:t>
              </a:r>
              <a:endParaRPr lang="en-US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1741441" y="1551369"/>
            <a:ext cx="300132" cy="130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41573" y="1428258"/>
            <a:ext cx="909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discretized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70" idx="1"/>
          </p:cNvCxnSpPr>
          <p:nvPr/>
        </p:nvCxnSpPr>
        <p:spPr>
          <a:xfrm>
            <a:off x="1741441" y="1681587"/>
            <a:ext cx="288308" cy="222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29749" y="1580757"/>
            <a:ext cx="11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discretized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741441" y="1681587"/>
            <a:ext cx="300132" cy="1746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41573" y="1733157"/>
            <a:ext cx="1058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discretized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41441" y="1926638"/>
            <a:ext cx="1399647" cy="551120"/>
            <a:chOff x="1741441" y="1824773"/>
            <a:chExt cx="1399647" cy="551120"/>
          </a:xfrm>
        </p:grpSpPr>
        <p:cxnSp>
          <p:nvCxnSpPr>
            <p:cNvPr id="73" name="Straight Arrow Connector 72"/>
            <p:cNvCxnSpPr>
              <a:endCxn id="74" idx="1"/>
            </p:cNvCxnSpPr>
            <p:nvPr/>
          </p:nvCxnSpPr>
          <p:spPr>
            <a:xfrm flipV="1">
              <a:off x="1741441" y="1947884"/>
              <a:ext cx="300132" cy="1302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041573" y="1824773"/>
              <a:ext cx="9097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discretized</a:t>
              </a:r>
              <a:endParaRPr lang="en-US" dirty="0"/>
            </a:p>
          </p:txBody>
        </p:sp>
        <p:cxnSp>
          <p:nvCxnSpPr>
            <p:cNvPr id="75" name="Straight Arrow Connector 74"/>
            <p:cNvCxnSpPr>
              <a:endCxn id="76" idx="1"/>
            </p:cNvCxnSpPr>
            <p:nvPr/>
          </p:nvCxnSpPr>
          <p:spPr>
            <a:xfrm>
              <a:off x="1741441" y="2078102"/>
              <a:ext cx="288308" cy="222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029749" y="1977272"/>
              <a:ext cx="11113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Partial discretized</a:t>
              </a:r>
              <a:endParaRPr lang="en-US" dirty="0"/>
            </a:p>
          </p:txBody>
        </p:sp>
        <p:cxnSp>
          <p:nvCxnSpPr>
            <p:cNvPr id="77" name="Straight Arrow Connector 76"/>
            <p:cNvCxnSpPr>
              <a:endCxn id="78" idx="1"/>
            </p:cNvCxnSpPr>
            <p:nvPr/>
          </p:nvCxnSpPr>
          <p:spPr>
            <a:xfrm>
              <a:off x="1741441" y="2078102"/>
              <a:ext cx="300132" cy="174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041573" y="2129672"/>
              <a:ext cx="1058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None discretized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101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3490245484"/>
              </p:ext>
            </p:extLst>
          </p:nvPr>
        </p:nvGraphicFramePr>
        <p:xfrm>
          <a:off x="-165100" y="0"/>
          <a:ext cx="4191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590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6858" y="871999"/>
            <a:ext cx="1023669" cy="777395"/>
          </a:xfrm>
          <a:prstGeom prst="ellipse">
            <a:avLst/>
          </a:prstGeom>
          <a:noFill/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9595" y="973348"/>
            <a:ext cx="910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 hospital-acquired complication?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5064" y="1396823"/>
            <a:ext cx="1023669" cy="777395"/>
            <a:chOff x="82112" y="979955"/>
            <a:chExt cx="1023669" cy="777395"/>
          </a:xfrm>
        </p:grpSpPr>
        <p:sp>
          <p:nvSpPr>
            <p:cNvPr id="5" name="Oval 4"/>
            <p:cNvSpPr/>
            <p:nvPr/>
          </p:nvSpPr>
          <p:spPr>
            <a:xfrm>
              <a:off x="82112" y="979955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5064" y="1155611"/>
              <a:ext cx="828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Red blood cell count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1833" y="48382"/>
            <a:ext cx="1023669" cy="777395"/>
            <a:chOff x="1198841" y="437080"/>
            <a:chExt cx="1023669" cy="777395"/>
          </a:xfrm>
        </p:grpSpPr>
        <p:sp>
          <p:nvSpPr>
            <p:cNvPr id="8" name="Oval 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5227" y="614734"/>
              <a:ext cx="977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Chlorhexidine medication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30914" y="48382"/>
            <a:ext cx="1023669" cy="777395"/>
            <a:chOff x="1198841" y="437080"/>
            <a:chExt cx="1023669" cy="777395"/>
          </a:xfrm>
        </p:grpSpPr>
        <p:sp>
          <p:nvSpPr>
            <p:cNvPr id="12" name="Oval 11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45227" y="614734"/>
              <a:ext cx="977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Aortocoronary by-pass procedure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84208" y="483301"/>
            <a:ext cx="1023669" cy="777395"/>
            <a:chOff x="1198841" y="437080"/>
            <a:chExt cx="1023669" cy="777395"/>
          </a:xfrm>
        </p:grpSpPr>
        <p:sp>
          <p:nvSpPr>
            <p:cNvPr id="15" name="Oval 14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5227" y="686106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ABC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89191" y="1396823"/>
            <a:ext cx="1023669" cy="777395"/>
            <a:chOff x="1198841" y="437080"/>
            <a:chExt cx="1023669" cy="777395"/>
          </a:xfrm>
        </p:grpSpPr>
        <p:sp>
          <p:nvSpPr>
            <p:cNvPr id="18" name="Oval 1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45227" y="686106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XYZ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8" idx="5"/>
            <a:endCxn id="4" idx="0"/>
          </p:cNvCxnSpPr>
          <p:nvPr/>
        </p:nvCxnSpPr>
        <p:spPr>
          <a:xfrm>
            <a:off x="1385589" y="711930"/>
            <a:ext cx="533104" cy="160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4"/>
            <a:endCxn id="4" idx="7"/>
          </p:cNvCxnSpPr>
          <p:nvPr/>
        </p:nvCxnSpPr>
        <p:spPr>
          <a:xfrm flipH="1">
            <a:off x="2280614" y="825777"/>
            <a:ext cx="262135" cy="160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3" idx="3"/>
          </p:cNvCxnSpPr>
          <p:nvPr/>
        </p:nvCxnSpPr>
        <p:spPr>
          <a:xfrm flipH="1" flipV="1">
            <a:off x="3054583" y="503035"/>
            <a:ext cx="129625" cy="368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4" idx="5"/>
          </p:cNvCxnSpPr>
          <p:nvPr/>
        </p:nvCxnSpPr>
        <p:spPr>
          <a:xfrm flipH="1" flipV="1">
            <a:off x="2280614" y="1535547"/>
            <a:ext cx="508577" cy="249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4" idx="2"/>
          </p:cNvCxnSpPr>
          <p:nvPr/>
        </p:nvCxnSpPr>
        <p:spPr>
          <a:xfrm flipV="1">
            <a:off x="1068820" y="1260697"/>
            <a:ext cx="338038" cy="249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6"/>
            <a:endCxn id="18" idx="3"/>
          </p:cNvCxnSpPr>
          <p:nvPr/>
        </p:nvCxnSpPr>
        <p:spPr>
          <a:xfrm flipV="1">
            <a:off x="2409258" y="2060371"/>
            <a:ext cx="529846" cy="3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385589" y="1764193"/>
            <a:ext cx="1023669" cy="661507"/>
            <a:chOff x="1198841" y="437080"/>
            <a:chExt cx="1023669" cy="777395"/>
          </a:xfrm>
        </p:grpSpPr>
        <p:sp>
          <p:nvSpPr>
            <p:cNvPr id="42" name="Oval 41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5227" y="686106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123</a:t>
              </a:r>
              <a:endParaRPr lang="en-US" dirty="0"/>
            </a:p>
          </p:txBody>
        </p:sp>
      </p:grpSp>
      <p:cxnSp>
        <p:nvCxnSpPr>
          <p:cNvPr id="45" name="Straight Arrow Connector 44"/>
          <p:cNvCxnSpPr>
            <a:stCxn id="18" idx="7"/>
            <a:endCxn id="15" idx="4"/>
          </p:cNvCxnSpPr>
          <p:nvPr/>
        </p:nvCxnSpPr>
        <p:spPr>
          <a:xfrm flipV="1">
            <a:off x="3662947" y="1260696"/>
            <a:ext cx="33096" cy="249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73753" y="165713"/>
            <a:ext cx="1706203" cy="896612"/>
            <a:chOff x="142327" y="87593"/>
            <a:chExt cx="961400" cy="640285"/>
          </a:xfrm>
        </p:grpSpPr>
        <p:sp>
          <p:nvSpPr>
            <p:cNvPr id="4" name="Oval 3"/>
            <p:cNvSpPr/>
            <p:nvPr/>
          </p:nvSpPr>
          <p:spPr>
            <a:xfrm>
              <a:off x="142327" y="87593"/>
              <a:ext cx="961400" cy="640285"/>
            </a:xfrm>
            <a:prstGeom prst="ellipse">
              <a:avLst/>
            </a:prstGeom>
            <a:noFill/>
            <a:ln w="571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182" y="207506"/>
              <a:ext cx="937545" cy="39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Has a “definite” or “maybe”  hospital-acquired complication? 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14" y="1166685"/>
            <a:ext cx="899768" cy="573236"/>
            <a:chOff x="82112" y="979955"/>
            <a:chExt cx="1023669" cy="777395"/>
          </a:xfrm>
        </p:grpSpPr>
        <p:sp>
          <p:nvSpPr>
            <p:cNvPr id="5" name="Oval 4"/>
            <p:cNvSpPr/>
            <p:nvPr/>
          </p:nvSpPr>
          <p:spPr>
            <a:xfrm>
              <a:off x="82112" y="979955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5064" y="1092817"/>
              <a:ext cx="828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Red blood cell count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18615" y="1167836"/>
            <a:ext cx="1020449" cy="594653"/>
            <a:chOff x="1198841" y="437080"/>
            <a:chExt cx="1023669" cy="777395"/>
          </a:xfrm>
        </p:grpSpPr>
        <p:sp>
          <p:nvSpPr>
            <p:cNvPr id="8" name="Oval 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5227" y="614734"/>
              <a:ext cx="977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Chlorhexidine medication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764" y="1813274"/>
            <a:ext cx="1023669" cy="663548"/>
            <a:chOff x="1198841" y="437080"/>
            <a:chExt cx="1023669" cy="777395"/>
          </a:xfrm>
        </p:grpSpPr>
        <p:sp>
          <p:nvSpPr>
            <p:cNvPr id="12" name="Oval 11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45227" y="550926"/>
              <a:ext cx="977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Aortocoronary by-pass procedure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97423" y="1910448"/>
            <a:ext cx="821192" cy="566374"/>
            <a:chOff x="1198841" y="437080"/>
            <a:chExt cx="1023669" cy="777395"/>
          </a:xfrm>
        </p:grpSpPr>
        <p:sp>
          <p:nvSpPr>
            <p:cNvPr id="15" name="Oval 14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5227" y="591558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ABC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38356" y="1219272"/>
            <a:ext cx="787027" cy="594002"/>
            <a:chOff x="1198841" y="437080"/>
            <a:chExt cx="1023669" cy="777395"/>
          </a:xfrm>
        </p:grpSpPr>
        <p:sp>
          <p:nvSpPr>
            <p:cNvPr id="18" name="Oval 1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45227" y="586617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XYZ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8" idx="2"/>
            <a:endCxn id="4" idx="6"/>
          </p:cNvCxnSpPr>
          <p:nvPr/>
        </p:nvCxnSpPr>
        <p:spPr>
          <a:xfrm flipH="1" flipV="1">
            <a:off x="2579956" y="614019"/>
            <a:ext cx="138659" cy="851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7"/>
            <a:endCxn id="4" idx="3"/>
          </p:cNvCxnSpPr>
          <p:nvPr/>
        </p:nvCxnSpPr>
        <p:spPr>
          <a:xfrm flipH="1" flipV="1">
            <a:off x="1123621" y="931019"/>
            <a:ext cx="64899" cy="979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3" idx="3"/>
          </p:cNvCxnSpPr>
          <p:nvPr/>
        </p:nvCxnSpPr>
        <p:spPr>
          <a:xfrm flipH="1" flipV="1">
            <a:off x="1338433" y="2146882"/>
            <a:ext cx="558990" cy="46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0"/>
            <a:endCxn id="4" idx="5"/>
          </p:cNvCxnSpPr>
          <p:nvPr/>
        </p:nvCxnSpPr>
        <p:spPr>
          <a:xfrm flipV="1">
            <a:off x="1631870" y="931019"/>
            <a:ext cx="698218" cy="288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0"/>
            <a:endCxn id="4" idx="2"/>
          </p:cNvCxnSpPr>
          <p:nvPr/>
        </p:nvCxnSpPr>
        <p:spPr>
          <a:xfrm flipV="1">
            <a:off x="486998" y="614019"/>
            <a:ext cx="386755" cy="552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2"/>
            <a:endCxn id="19" idx="3"/>
          </p:cNvCxnSpPr>
          <p:nvPr/>
        </p:nvCxnSpPr>
        <p:spPr>
          <a:xfrm flipH="1" flipV="1">
            <a:off x="2025383" y="1427600"/>
            <a:ext cx="788963" cy="69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814346" y="1847838"/>
            <a:ext cx="809550" cy="554004"/>
            <a:chOff x="1198841" y="437080"/>
            <a:chExt cx="1023669" cy="777395"/>
          </a:xfrm>
        </p:grpSpPr>
        <p:sp>
          <p:nvSpPr>
            <p:cNvPr id="42" name="Oval 41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5228" y="579557"/>
              <a:ext cx="977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123</a:t>
              </a:r>
              <a:endParaRPr lang="en-US" dirty="0"/>
            </a:p>
          </p:txBody>
        </p:sp>
      </p:grpSp>
      <p:cxnSp>
        <p:nvCxnSpPr>
          <p:cNvPr id="45" name="Straight Arrow Connector 44"/>
          <p:cNvCxnSpPr>
            <a:stCxn id="18" idx="4"/>
            <a:endCxn id="15" idx="0"/>
          </p:cNvCxnSpPr>
          <p:nvPr/>
        </p:nvCxnSpPr>
        <p:spPr>
          <a:xfrm>
            <a:off x="1631870" y="1813274"/>
            <a:ext cx="676149" cy="97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5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12517" y="141421"/>
            <a:ext cx="1255064" cy="677521"/>
            <a:chOff x="338179" y="87593"/>
            <a:chExt cx="823491" cy="640285"/>
          </a:xfrm>
        </p:grpSpPr>
        <p:sp>
          <p:nvSpPr>
            <p:cNvPr id="4" name="Oval 3"/>
            <p:cNvSpPr/>
            <p:nvPr/>
          </p:nvSpPr>
          <p:spPr>
            <a:xfrm>
              <a:off x="403296" y="87593"/>
              <a:ext cx="700430" cy="640285"/>
            </a:xfrm>
            <a:prstGeom prst="ellipse">
              <a:avLst/>
            </a:prstGeom>
            <a:noFill/>
            <a:ln w="571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8179" y="206073"/>
              <a:ext cx="823491" cy="378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Metabolic Encephalopathy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500" y="1166684"/>
            <a:ext cx="790253" cy="557917"/>
            <a:chOff x="131102" y="979955"/>
            <a:chExt cx="834623" cy="777395"/>
          </a:xfrm>
        </p:grpSpPr>
        <p:sp>
          <p:nvSpPr>
            <p:cNvPr id="5" name="Oval 4"/>
            <p:cNvSpPr/>
            <p:nvPr/>
          </p:nvSpPr>
          <p:spPr>
            <a:xfrm>
              <a:off x="131102" y="979955"/>
              <a:ext cx="834623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1102" y="1092817"/>
              <a:ext cx="828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Red blood cell count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89222" y="743648"/>
            <a:ext cx="1020449" cy="594653"/>
            <a:chOff x="1198841" y="437080"/>
            <a:chExt cx="1023669" cy="777395"/>
          </a:xfrm>
        </p:grpSpPr>
        <p:sp>
          <p:nvSpPr>
            <p:cNvPr id="8" name="Oval 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5227" y="614734"/>
              <a:ext cx="977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Chlorhexidine medication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114" y="1793066"/>
            <a:ext cx="1023669" cy="663548"/>
            <a:chOff x="1198841" y="437080"/>
            <a:chExt cx="1023669" cy="777395"/>
          </a:xfrm>
        </p:grpSpPr>
        <p:sp>
          <p:nvSpPr>
            <p:cNvPr id="12" name="Oval 11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45227" y="550926"/>
              <a:ext cx="977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Aortocoronary by-pass procedure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68676" y="1910448"/>
            <a:ext cx="821192" cy="566374"/>
            <a:chOff x="1198841" y="437080"/>
            <a:chExt cx="1023669" cy="777395"/>
          </a:xfrm>
        </p:grpSpPr>
        <p:sp>
          <p:nvSpPr>
            <p:cNvPr id="15" name="Oval 14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5227" y="591558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ABC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783" y="1130599"/>
            <a:ext cx="844217" cy="594002"/>
            <a:chOff x="1198841" y="437080"/>
            <a:chExt cx="1023669" cy="777395"/>
          </a:xfrm>
        </p:grpSpPr>
        <p:sp>
          <p:nvSpPr>
            <p:cNvPr id="18" name="Oval 1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26095" y="607599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XYZ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8" idx="2"/>
            <a:endCxn id="4" idx="6"/>
          </p:cNvCxnSpPr>
          <p:nvPr/>
        </p:nvCxnSpPr>
        <p:spPr>
          <a:xfrm flipH="1" flipV="1">
            <a:off x="1779270" y="480182"/>
            <a:ext cx="109952" cy="560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7"/>
            <a:endCxn id="4" idx="3"/>
          </p:cNvCxnSpPr>
          <p:nvPr/>
        </p:nvCxnSpPr>
        <p:spPr>
          <a:xfrm flipH="1" flipV="1">
            <a:off x="868094" y="719721"/>
            <a:ext cx="42776" cy="1170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3" idx="3"/>
          </p:cNvCxnSpPr>
          <p:nvPr/>
        </p:nvCxnSpPr>
        <p:spPr>
          <a:xfrm flipH="1" flipV="1">
            <a:off x="1060783" y="2126674"/>
            <a:ext cx="307893" cy="66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0"/>
            <a:endCxn id="4" idx="5"/>
          </p:cNvCxnSpPr>
          <p:nvPr/>
        </p:nvCxnSpPr>
        <p:spPr>
          <a:xfrm flipV="1">
            <a:off x="1482892" y="719721"/>
            <a:ext cx="140045" cy="410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0"/>
            <a:endCxn id="4" idx="2"/>
          </p:cNvCxnSpPr>
          <p:nvPr/>
        </p:nvCxnSpPr>
        <p:spPr>
          <a:xfrm flipV="1">
            <a:off x="478627" y="480182"/>
            <a:ext cx="233134" cy="686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2"/>
            <a:endCxn id="19" idx="3"/>
          </p:cNvCxnSpPr>
          <p:nvPr/>
        </p:nvCxnSpPr>
        <p:spPr>
          <a:xfrm flipH="1" flipV="1">
            <a:off x="1889222" y="1354959"/>
            <a:ext cx="210899" cy="387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100121" y="1465421"/>
            <a:ext cx="809550" cy="554004"/>
            <a:chOff x="1198841" y="437080"/>
            <a:chExt cx="1023669" cy="777395"/>
          </a:xfrm>
        </p:grpSpPr>
        <p:sp>
          <p:nvSpPr>
            <p:cNvPr id="42" name="Oval 41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5228" y="579557"/>
              <a:ext cx="977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123</a:t>
              </a:r>
              <a:endParaRPr lang="en-US" dirty="0"/>
            </a:p>
          </p:txBody>
        </p:sp>
      </p:grpSp>
      <p:cxnSp>
        <p:nvCxnSpPr>
          <p:cNvPr id="45" name="Straight Arrow Connector 44"/>
          <p:cNvCxnSpPr>
            <a:stCxn id="18" idx="4"/>
            <a:endCxn id="15" idx="0"/>
          </p:cNvCxnSpPr>
          <p:nvPr/>
        </p:nvCxnSpPr>
        <p:spPr>
          <a:xfrm>
            <a:off x="1482892" y="1724601"/>
            <a:ext cx="296380" cy="185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826475" y="304799"/>
            <a:ext cx="905518" cy="514143"/>
            <a:chOff x="142327" y="87593"/>
            <a:chExt cx="961400" cy="640285"/>
          </a:xfrm>
        </p:grpSpPr>
        <p:sp>
          <p:nvSpPr>
            <p:cNvPr id="37" name="Oval 36"/>
            <p:cNvSpPr/>
            <p:nvPr/>
          </p:nvSpPr>
          <p:spPr>
            <a:xfrm>
              <a:off x="142327" y="87593"/>
              <a:ext cx="961400" cy="640285"/>
            </a:xfrm>
            <a:prstGeom prst="ellipse">
              <a:avLst/>
            </a:prstGeom>
            <a:noFill/>
            <a:ln w="571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2327" y="231906"/>
              <a:ext cx="937545" cy="306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Category 2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36221" y="1166684"/>
            <a:ext cx="790253" cy="557917"/>
            <a:chOff x="131102" y="979955"/>
            <a:chExt cx="834623" cy="777395"/>
          </a:xfrm>
        </p:grpSpPr>
        <p:sp>
          <p:nvSpPr>
            <p:cNvPr id="44" name="Oval 43"/>
            <p:cNvSpPr/>
            <p:nvPr/>
          </p:nvSpPr>
          <p:spPr>
            <a:xfrm>
              <a:off x="131102" y="979955"/>
              <a:ext cx="834623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1102" y="1092817"/>
              <a:ext cx="828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Red blood cell count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41943" y="743648"/>
            <a:ext cx="1020449" cy="594653"/>
            <a:chOff x="1198841" y="437080"/>
            <a:chExt cx="1023669" cy="777395"/>
          </a:xfrm>
        </p:grpSpPr>
        <p:sp>
          <p:nvSpPr>
            <p:cNvPr id="48" name="Oval 4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45227" y="614734"/>
              <a:ext cx="977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Chlorhexidine medication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89835" y="1793066"/>
            <a:ext cx="1023669" cy="663548"/>
            <a:chOff x="1198841" y="437080"/>
            <a:chExt cx="1023669" cy="777395"/>
          </a:xfrm>
        </p:grpSpPr>
        <p:sp>
          <p:nvSpPr>
            <p:cNvPr id="51" name="Oval 50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5227" y="550926"/>
              <a:ext cx="977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Aortocoronary by-pass procedure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21397" y="1910448"/>
            <a:ext cx="821192" cy="566374"/>
            <a:chOff x="1198841" y="437080"/>
            <a:chExt cx="1023669" cy="777395"/>
          </a:xfrm>
        </p:grpSpPr>
        <p:sp>
          <p:nvSpPr>
            <p:cNvPr id="54" name="Oval 53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45227" y="591558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ABC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13504" y="1130599"/>
            <a:ext cx="844217" cy="594002"/>
            <a:chOff x="1198841" y="437080"/>
            <a:chExt cx="1023669" cy="777395"/>
          </a:xfrm>
        </p:grpSpPr>
        <p:sp>
          <p:nvSpPr>
            <p:cNvPr id="57" name="Oval 56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26095" y="607599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XYZ</a:t>
              </a:r>
              <a:endParaRPr lang="en-US" dirty="0"/>
            </a:p>
          </p:txBody>
        </p:sp>
      </p:grpSp>
      <p:cxnSp>
        <p:nvCxnSpPr>
          <p:cNvPr id="59" name="Straight Arrow Connector 58"/>
          <p:cNvCxnSpPr>
            <a:stCxn id="48" idx="2"/>
            <a:endCxn id="37" idx="6"/>
          </p:cNvCxnSpPr>
          <p:nvPr/>
        </p:nvCxnSpPr>
        <p:spPr>
          <a:xfrm flipH="1" flipV="1">
            <a:off x="4731993" y="561871"/>
            <a:ext cx="109950" cy="479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7"/>
            <a:endCxn id="37" idx="3"/>
          </p:cNvCxnSpPr>
          <p:nvPr/>
        </p:nvCxnSpPr>
        <p:spPr>
          <a:xfrm flipV="1">
            <a:off x="3863591" y="743648"/>
            <a:ext cx="95494" cy="1146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2" idx="3"/>
          </p:cNvCxnSpPr>
          <p:nvPr/>
        </p:nvCxnSpPr>
        <p:spPr>
          <a:xfrm flipH="1" flipV="1">
            <a:off x="4013504" y="2126674"/>
            <a:ext cx="307893" cy="66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  <a:endCxn id="37" idx="5"/>
          </p:cNvCxnSpPr>
          <p:nvPr/>
        </p:nvCxnSpPr>
        <p:spPr>
          <a:xfrm flipV="1">
            <a:off x="4435613" y="743648"/>
            <a:ext cx="163770" cy="386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4" idx="0"/>
            <a:endCxn id="37" idx="2"/>
          </p:cNvCxnSpPr>
          <p:nvPr/>
        </p:nvCxnSpPr>
        <p:spPr>
          <a:xfrm flipV="1">
            <a:off x="3431348" y="561871"/>
            <a:ext cx="395127" cy="6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6" idx="2"/>
            <a:endCxn id="58" idx="3"/>
          </p:cNvCxnSpPr>
          <p:nvPr/>
        </p:nvCxnSpPr>
        <p:spPr>
          <a:xfrm flipH="1" flipV="1">
            <a:off x="4841943" y="1354959"/>
            <a:ext cx="210899" cy="387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052842" y="1465421"/>
            <a:ext cx="809550" cy="554004"/>
            <a:chOff x="1198841" y="437080"/>
            <a:chExt cx="1023669" cy="777395"/>
          </a:xfrm>
        </p:grpSpPr>
        <p:sp>
          <p:nvSpPr>
            <p:cNvPr id="66" name="Oval 65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5228" y="579557"/>
              <a:ext cx="977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123</a:t>
              </a:r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57" idx="4"/>
            <a:endCxn id="54" idx="0"/>
          </p:cNvCxnSpPr>
          <p:nvPr/>
        </p:nvCxnSpPr>
        <p:spPr>
          <a:xfrm>
            <a:off x="4435613" y="1724601"/>
            <a:ext cx="296380" cy="185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730594" y="420681"/>
            <a:ext cx="490016" cy="140401"/>
            <a:chOff x="3968874" y="415210"/>
            <a:chExt cx="490016" cy="140401"/>
          </a:xfrm>
          <a:solidFill>
            <a:schemeClr val="tx1"/>
          </a:solidFill>
        </p:grpSpPr>
        <p:sp>
          <p:nvSpPr>
            <p:cNvPr id="70" name="Oval 69"/>
            <p:cNvSpPr/>
            <p:nvPr/>
          </p:nvSpPr>
          <p:spPr>
            <a:xfrm>
              <a:off x="396887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14773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32659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13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12517" y="141421"/>
            <a:ext cx="1255064" cy="677521"/>
            <a:chOff x="338179" y="87593"/>
            <a:chExt cx="823491" cy="640285"/>
          </a:xfrm>
        </p:grpSpPr>
        <p:sp>
          <p:nvSpPr>
            <p:cNvPr id="4" name="Oval 3"/>
            <p:cNvSpPr/>
            <p:nvPr/>
          </p:nvSpPr>
          <p:spPr>
            <a:xfrm>
              <a:off x="403296" y="87593"/>
              <a:ext cx="700430" cy="640285"/>
            </a:xfrm>
            <a:prstGeom prst="ellipse">
              <a:avLst/>
            </a:prstGeom>
            <a:noFill/>
            <a:ln w="571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8179" y="206073"/>
              <a:ext cx="823491" cy="378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Metabolic Encephalopathy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500" y="1166684"/>
            <a:ext cx="790253" cy="557917"/>
            <a:chOff x="131102" y="979955"/>
            <a:chExt cx="834623" cy="777395"/>
          </a:xfrm>
        </p:grpSpPr>
        <p:sp>
          <p:nvSpPr>
            <p:cNvPr id="5" name="Oval 4"/>
            <p:cNvSpPr/>
            <p:nvPr/>
          </p:nvSpPr>
          <p:spPr>
            <a:xfrm>
              <a:off x="131102" y="979955"/>
              <a:ext cx="834623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1102" y="1092817"/>
              <a:ext cx="828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Red blood cell count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89222" y="743648"/>
            <a:ext cx="1020449" cy="594653"/>
            <a:chOff x="1198841" y="437080"/>
            <a:chExt cx="1023669" cy="777395"/>
          </a:xfrm>
        </p:grpSpPr>
        <p:sp>
          <p:nvSpPr>
            <p:cNvPr id="8" name="Oval 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5227" y="614734"/>
              <a:ext cx="977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Chlorhexidine medication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114" y="1793066"/>
            <a:ext cx="1023669" cy="663548"/>
            <a:chOff x="1198841" y="437080"/>
            <a:chExt cx="1023669" cy="777395"/>
          </a:xfrm>
        </p:grpSpPr>
        <p:sp>
          <p:nvSpPr>
            <p:cNvPr id="12" name="Oval 11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45227" y="550926"/>
              <a:ext cx="977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Aortocoronary by-pass procedure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68676" y="1910448"/>
            <a:ext cx="821192" cy="566374"/>
            <a:chOff x="1198841" y="437080"/>
            <a:chExt cx="1023669" cy="777395"/>
          </a:xfrm>
        </p:grpSpPr>
        <p:sp>
          <p:nvSpPr>
            <p:cNvPr id="15" name="Oval 14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5227" y="591558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ABC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783" y="1130599"/>
            <a:ext cx="844217" cy="594002"/>
            <a:chOff x="1198841" y="437080"/>
            <a:chExt cx="1023669" cy="777395"/>
          </a:xfrm>
        </p:grpSpPr>
        <p:sp>
          <p:nvSpPr>
            <p:cNvPr id="18" name="Oval 1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26095" y="607599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XYZ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8" idx="2"/>
            <a:endCxn id="4" idx="6"/>
          </p:cNvCxnSpPr>
          <p:nvPr/>
        </p:nvCxnSpPr>
        <p:spPr>
          <a:xfrm flipH="1" flipV="1">
            <a:off x="1779270" y="480182"/>
            <a:ext cx="109952" cy="560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7"/>
            <a:endCxn id="4" idx="3"/>
          </p:cNvCxnSpPr>
          <p:nvPr/>
        </p:nvCxnSpPr>
        <p:spPr>
          <a:xfrm flipH="1" flipV="1">
            <a:off x="868094" y="719721"/>
            <a:ext cx="42776" cy="1170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3" idx="3"/>
          </p:cNvCxnSpPr>
          <p:nvPr/>
        </p:nvCxnSpPr>
        <p:spPr>
          <a:xfrm flipH="1" flipV="1">
            <a:off x="1060783" y="2126674"/>
            <a:ext cx="307893" cy="66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0"/>
            <a:endCxn id="4" idx="5"/>
          </p:cNvCxnSpPr>
          <p:nvPr/>
        </p:nvCxnSpPr>
        <p:spPr>
          <a:xfrm flipV="1">
            <a:off x="1482892" y="719721"/>
            <a:ext cx="140045" cy="410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0"/>
            <a:endCxn id="4" idx="2"/>
          </p:cNvCxnSpPr>
          <p:nvPr/>
        </p:nvCxnSpPr>
        <p:spPr>
          <a:xfrm flipV="1">
            <a:off x="478627" y="480182"/>
            <a:ext cx="233134" cy="686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2"/>
            <a:endCxn id="19" idx="3"/>
          </p:cNvCxnSpPr>
          <p:nvPr/>
        </p:nvCxnSpPr>
        <p:spPr>
          <a:xfrm flipH="1" flipV="1">
            <a:off x="1889222" y="1354959"/>
            <a:ext cx="210899" cy="387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100121" y="1465421"/>
            <a:ext cx="809550" cy="554004"/>
            <a:chOff x="1198841" y="437080"/>
            <a:chExt cx="1023669" cy="777395"/>
          </a:xfrm>
        </p:grpSpPr>
        <p:sp>
          <p:nvSpPr>
            <p:cNvPr id="42" name="Oval 41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5228" y="579557"/>
              <a:ext cx="977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123</a:t>
              </a:r>
              <a:endParaRPr lang="en-US" dirty="0"/>
            </a:p>
          </p:txBody>
        </p:sp>
      </p:grpSp>
      <p:cxnSp>
        <p:nvCxnSpPr>
          <p:cNvPr id="45" name="Straight Arrow Connector 44"/>
          <p:cNvCxnSpPr>
            <a:stCxn id="18" idx="4"/>
            <a:endCxn id="15" idx="0"/>
          </p:cNvCxnSpPr>
          <p:nvPr/>
        </p:nvCxnSpPr>
        <p:spPr>
          <a:xfrm>
            <a:off x="1482892" y="1724601"/>
            <a:ext cx="296380" cy="185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826475" y="304799"/>
            <a:ext cx="905518" cy="514143"/>
            <a:chOff x="142327" y="87593"/>
            <a:chExt cx="961400" cy="640285"/>
          </a:xfrm>
        </p:grpSpPr>
        <p:sp>
          <p:nvSpPr>
            <p:cNvPr id="37" name="Oval 36"/>
            <p:cNvSpPr/>
            <p:nvPr/>
          </p:nvSpPr>
          <p:spPr>
            <a:xfrm>
              <a:off x="142327" y="87593"/>
              <a:ext cx="961400" cy="640285"/>
            </a:xfrm>
            <a:prstGeom prst="ellipse">
              <a:avLst/>
            </a:prstGeom>
            <a:noFill/>
            <a:ln w="571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2327" y="120133"/>
              <a:ext cx="937545" cy="49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Infection of Gastrostomy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36221" y="1166684"/>
            <a:ext cx="790253" cy="557917"/>
            <a:chOff x="131102" y="979955"/>
            <a:chExt cx="834623" cy="777395"/>
          </a:xfrm>
        </p:grpSpPr>
        <p:sp>
          <p:nvSpPr>
            <p:cNvPr id="44" name="Oval 43"/>
            <p:cNvSpPr/>
            <p:nvPr/>
          </p:nvSpPr>
          <p:spPr>
            <a:xfrm>
              <a:off x="131102" y="979955"/>
              <a:ext cx="834623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1102" y="1092817"/>
              <a:ext cx="828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Red blood cell count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41943" y="743648"/>
            <a:ext cx="1020449" cy="594653"/>
            <a:chOff x="1198841" y="437080"/>
            <a:chExt cx="1023669" cy="777395"/>
          </a:xfrm>
        </p:grpSpPr>
        <p:sp>
          <p:nvSpPr>
            <p:cNvPr id="48" name="Oval 4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45227" y="614734"/>
              <a:ext cx="977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Chlorhexidine medication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89835" y="1793066"/>
            <a:ext cx="1023669" cy="663548"/>
            <a:chOff x="1198841" y="437080"/>
            <a:chExt cx="1023669" cy="777395"/>
          </a:xfrm>
        </p:grpSpPr>
        <p:sp>
          <p:nvSpPr>
            <p:cNvPr id="51" name="Oval 50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5227" y="550926"/>
              <a:ext cx="977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Aortocoronary by-pass procedure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21397" y="1910448"/>
            <a:ext cx="821192" cy="566374"/>
            <a:chOff x="1198841" y="437080"/>
            <a:chExt cx="1023669" cy="777395"/>
          </a:xfrm>
        </p:grpSpPr>
        <p:sp>
          <p:nvSpPr>
            <p:cNvPr id="54" name="Oval 53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45227" y="591558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ABC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13504" y="1130599"/>
            <a:ext cx="844217" cy="594002"/>
            <a:chOff x="1198841" y="437080"/>
            <a:chExt cx="1023669" cy="777395"/>
          </a:xfrm>
        </p:grpSpPr>
        <p:sp>
          <p:nvSpPr>
            <p:cNvPr id="57" name="Oval 56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26095" y="607599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XYZ</a:t>
              </a:r>
              <a:endParaRPr lang="en-US" dirty="0"/>
            </a:p>
          </p:txBody>
        </p:sp>
      </p:grpSp>
      <p:cxnSp>
        <p:nvCxnSpPr>
          <p:cNvPr id="59" name="Straight Arrow Connector 58"/>
          <p:cNvCxnSpPr>
            <a:stCxn id="48" idx="2"/>
            <a:endCxn id="37" idx="6"/>
          </p:cNvCxnSpPr>
          <p:nvPr/>
        </p:nvCxnSpPr>
        <p:spPr>
          <a:xfrm flipH="1" flipV="1">
            <a:off x="4731993" y="561871"/>
            <a:ext cx="109950" cy="479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7"/>
            <a:endCxn id="37" idx="3"/>
          </p:cNvCxnSpPr>
          <p:nvPr/>
        </p:nvCxnSpPr>
        <p:spPr>
          <a:xfrm flipV="1">
            <a:off x="3863591" y="743648"/>
            <a:ext cx="95494" cy="1146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2" idx="3"/>
          </p:cNvCxnSpPr>
          <p:nvPr/>
        </p:nvCxnSpPr>
        <p:spPr>
          <a:xfrm flipH="1" flipV="1">
            <a:off x="4013504" y="2126674"/>
            <a:ext cx="307893" cy="66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  <a:endCxn id="37" idx="5"/>
          </p:cNvCxnSpPr>
          <p:nvPr/>
        </p:nvCxnSpPr>
        <p:spPr>
          <a:xfrm flipV="1">
            <a:off x="4435613" y="743648"/>
            <a:ext cx="163770" cy="386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4" idx="0"/>
            <a:endCxn id="37" idx="2"/>
          </p:cNvCxnSpPr>
          <p:nvPr/>
        </p:nvCxnSpPr>
        <p:spPr>
          <a:xfrm flipV="1">
            <a:off x="3431348" y="561871"/>
            <a:ext cx="395127" cy="6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6" idx="2"/>
            <a:endCxn id="58" idx="3"/>
          </p:cNvCxnSpPr>
          <p:nvPr/>
        </p:nvCxnSpPr>
        <p:spPr>
          <a:xfrm flipH="1" flipV="1">
            <a:off x="4841943" y="1354959"/>
            <a:ext cx="210899" cy="387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052842" y="1465421"/>
            <a:ext cx="809550" cy="554004"/>
            <a:chOff x="1198841" y="437080"/>
            <a:chExt cx="1023669" cy="777395"/>
          </a:xfrm>
        </p:grpSpPr>
        <p:sp>
          <p:nvSpPr>
            <p:cNvPr id="66" name="Oval 65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5228" y="579557"/>
              <a:ext cx="977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123</a:t>
              </a:r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57" idx="4"/>
            <a:endCxn id="54" idx="0"/>
          </p:cNvCxnSpPr>
          <p:nvPr/>
        </p:nvCxnSpPr>
        <p:spPr>
          <a:xfrm>
            <a:off x="4435613" y="1724601"/>
            <a:ext cx="296380" cy="185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730594" y="420681"/>
            <a:ext cx="490016" cy="140401"/>
            <a:chOff x="3968874" y="415210"/>
            <a:chExt cx="490016" cy="140401"/>
          </a:xfrm>
          <a:solidFill>
            <a:schemeClr val="tx1"/>
          </a:solidFill>
        </p:grpSpPr>
        <p:sp>
          <p:nvSpPr>
            <p:cNvPr id="70" name="Oval 69"/>
            <p:cNvSpPr/>
            <p:nvPr/>
          </p:nvSpPr>
          <p:spPr>
            <a:xfrm>
              <a:off x="396887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14773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32659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20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12517" y="141421"/>
            <a:ext cx="1255064" cy="677521"/>
            <a:chOff x="338179" y="87593"/>
            <a:chExt cx="823491" cy="640285"/>
          </a:xfrm>
        </p:grpSpPr>
        <p:sp>
          <p:nvSpPr>
            <p:cNvPr id="4" name="Oval 3"/>
            <p:cNvSpPr/>
            <p:nvPr/>
          </p:nvSpPr>
          <p:spPr>
            <a:xfrm>
              <a:off x="403296" y="87593"/>
              <a:ext cx="700430" cy="640285"/>
            </a:xfrm>
            <a:prstGeom prst="ellipse">
              <a:avLst/>
            </a:prstGeom>
            <a:noFill/>
            <a:ln w="571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8179" y="206073"/>
              <a:ext cx="823491" cy="378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Metabolic Encephalopathy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500" y="1166684"/>
            <a:ext cx="790253" cy="557917"/>
            <a:chOff x="131102" y="979955"/>
            <a:chExt cx="834623" cy="777395"/>
          </a:xfrm>
        </p:grpSpPr>
        <p:sp>
          <p:nvSpPr>
            <p:cNvPr id="5" name="Oval 4"/>
            <p:cNvSpPr/>
            <p:nvPr/>
          </p:nvSpPr>
          <p:spPr>
            <a:xfrm>
              <a:off x="131102" y="979955"/>
              <a:ext cx="834623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1102" y="1092817"/>
              <a:ext cx="828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Red blood cell count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89222" y="743648"/>
            <a:ext cx="1020449" cy="594653"/>
            <a:chOff x="1198841" y="437080"/>
            <a:chExt cx="1023669" cy="777395"/>
          </a:xfrm>
        </p:grpSpPr>
        <p:sp>
          <p:nvSpPr>
            <p:cNvPr id="8" name="Oval 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5227" y="614734"/>
              <a:ext cx="977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Chlorhexidine medication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114" y="1793066"/>
            <a:ext cx="1023669" cy="663548"/>
            <a:chOff x="1198841" y="437080"/>
            <a:chExt cx="1023669" cy="777395"/>
          </a:xfrm>
        </p:grpSpPr>
        <p:sp>
          <p:nvSpPr>
            <p:cNvPr id="12" name="Oval 11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45227" y="550926"/>
              <a:ext cx="977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Aortocoronary by-pass procedure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68676" y="1910448"/>
            <a:ext cx="821192" cy="566374"/>
            <a:chOff x="1198841" y="437080"/>
            <a:chExt cx="1023669" cy="777395"/>
          </a:xfrm>
        </p:grpSpPr>
        <p:sp>
          <p:nvSpPr>
            <p:cNvPr id="15" name="Oval 14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5227" y="591558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ABC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783" y="1130599"/>
            <a:ext cx="844217" cy="594002"/>
            <a:chOff x="1198841" y="437080"/>
            <a:chExt cx="1023669" cy="777395"/>
          </a:xfrm>
        </p:grpSpPr>
        <p:sp>
          <p:nvSpPr>
            <p:cNvPr id="18" name="Oval 17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26095" y="607599"/>
              <a:ext cx="9772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XYZ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8" idx="2"/>
            <a:endCxn id="4" idx="6"/>
          </p:cNvCxnSpPr>
          <p:nvPr/>
        </p:nvCxnSpPr>
        <p:spPr>
          <a:xfrm flipH="1" flipV="1">
            <a:off x="1779270" y="480182"/>
            <a:ext cx="109952" cy="560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7"/>
            <a:endCxn id="4" idx="3"/>
          </p:cNvCxnSpPr>
          <p:nvPr/>
        </p:nvCxnSpPr>
        <p:spPr>
          <a:xfrm flipH="1" flipV="1">
            <a:off x="868094" y="719721"/>
            <a:ext cx="42776" cy="1170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3" idx="3"/>
          </p:cNvCxnSpPr>
          <p:nvPr/>
        </p:nvCxnSpPr>
        <p:spPr>
          <a:xfrm flipH="1" flipV="1">
            <a:off x="1060783" y="2126674"/>
            <a:ext cx="307893" cy="66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0"/>
            <a:endCxn id="4" idx="5"/>
          </p:cNvCxnSpPr>
          <p:nvPr/>
        </p:nvCxnSpPr>
        <p:spPr>
          <a:xfrm flipV="1">
            <a:off x="1482892" y="719721"/>
            <a:ext cx="140045" cy="410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0"/>
            <a:endCxn id="4" idx="2"/>
          </p:cNvCxnSpPr>
          <p:nvPr/>
        </p:nvCxnSpPr>
        <p:spPr>
          <a:xfrm flipV="1">
            <a:off x="478627" y="480182"/>
            <a:ext cx="233134" cy="686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2"/>
            <a:endCxn id="19" idx="3"/>
          </p:cNvCxnSpPr>
          <p:nvPr/>
        </p:nvCxnSpPr>
        <p:spPr>
          <a:xfrm flipH="1" flipV="1">
            <a:off x="1889222" y="1354959"/>
            <a:ext cx="210899" cy="387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100121" y="1465421"/>
            <a:ext cx="809550" cy="554004"/>
            <a:chOff x="1198841" y="437080"/>
            <a:chExt cx="1023669" cy="777395"/>
          </a:xfrm>
        </p:grpSpPr>
        <p:sp>
          <p:nvSpPr>
            <p:cNvPr id="42" name="Oval 41"/>
            <p:cNvSpPr/>
            <p:nvPr/>
          </p:nvSpPr>
          <p:spPr>
            <a:xfrm>
              <a:off x="1198841" y="437080"/>
              <a:ext cx="1023669" cy="77739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5228" y="579557"/>
              <a:ext cx="977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123</a:t>
              </a:r>
              <a:endParaRPr lang="en-US" dirty="0"/>
            </a:p>
          </p:txBody>
        </p:sp>
      </p:grpSp>
      <p:cxnSp>
        <p:nvCxnSpPr>
          <p:cNvPr id="45" name="Straight Arrow Connector 44"/>
          <p:cNvCxnSpPr>
            <a:stCxn id="18" idx="4"/>
            <a:endCxn id="15" idx="0"/>
          </p:cNvCxnSpPr>
          <p:nvPr/>
        </p:nvCxnSpPr>
        <p:spPr>
          <a:xfrm>
            <a:off x="1482892" y="1724601"/>
            <a:ext cx="296380" cy="185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730594" y="420681"/>
            <a:ext cx="490016" cy="140401"/>
            <a:chOff x="3968874" y="415210"/>
            <a:chExt cx="490016" cy="140401"/>
          </a:xfrm>
          <a:solidFill>
            <a:schemeClr val="tx1"/>
          </a:solidFill>
        </p:grpSpPr>
        <p:sp>
          <p:nvSpPr>
            <p:cNvPr id="70" name="Oval 69"/>
            <p:cNvSpPr/>
            <p:nvPr/>
          </p:nvSpPr>
          <p:spPr>
            <a:xfrm>
              <a:off x="396887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14773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326594" y="415210"/>
              <a:ext cx="132296" cy="1404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60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168989"/>
            <a:ext cx="538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0" y="44449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0" y="72000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000" y="98607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0" y="126158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31750" y="16899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24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31750" y="415210"/>
            <a:ext cx="603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48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31750" y="69072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72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1750" y="96623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31750" y="1232293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1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168989"/>
            <a:ext cx="538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3922" y="16898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3534" y="16899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0772" y="16898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0" y="126158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31750" y="16899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3922" y="1261582"/>
            <a:ext cx="603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48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13534" y="127763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72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1750" y="126158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0772" y="1261582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1624" y="961428"/>
            <a:ext cx="118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Definites</a:t>
            </a:r>
            <a:r>
              <a:rPr lang="en-US" dirty="0" smtClean="0"/>
              <a:t> + Maybes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09864"/>
            <a:ext cx="648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Definites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15" idx="0"/>
          </p:cNvCxnSpPr>
          <p:nvPr/>
        </p:nvCxnSpPr>
        <p:spPr>
          <a:xfrm flipH="1">
            <a:off x="324487" y="415210"/>
            <a:ext cx="198646" cy="294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4" idx="0"/>
          </p:cNvCxnSpPr>
          <p:nvPr/>
        </p:nvCxnSpPr>
        <p:spPr>
          <a:xfrm>
            <a:off x="523133" y="415210"/>
            <a:ext cx="269133" cy="54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7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3922" y="16898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3534" y="16899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0772" y="16898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0" y="126158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31750" y="16899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3922" y="1261582"/>
            <a:ext cx="603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48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13534" y="127763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72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1750" y="126158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0772" y="1261582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120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68989"/>
            <a:ext cx="1382907" cy="1038660"/>
            <a:chOff x="0" y="168989"/>
            <a:chExt cx="1382907" cy="1038660"/>
          </a:xfrm>
        </p:grpSpPr>
        <p:sp>
          <p:nvSpPr>
            <p:cNvPr id="4" name="TextBox 3"/>
            <p:cNvSpPr txBox="1"/>
            <p:nvPr/>
          </p:nvSpPr>
          <p:spPr>
            <a:xfrm>
              <a:off x="254000" y="168989"/>
              <a:ext cx="5382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Hour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1624" y="961428"/>
              <a:ext cx="118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Definites</a:t>
              </a:r>
              <a:r>
                <a:rPr lang="en-US" dirty="0" smtClean="0"/>
                <a:t> + Maybes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0" y="709864"/>
              <a:ext cx="6489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Definites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4" idx="2"/>
              <a:endCxn id="15" idx="0"/>
            </p:cNvCxnSpPr>
            <p:nvPr/>
          </p:nvCxnSpPr>
          <p:spPr>
            <a:xfrm flipH="1">
              <a:off x="324487" y="415210"/>
              <a:ext cx="198646" cy="2946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14" idx="0"/>
            </p:cNvCxnSpPr>
            <p:nvPr/>
          </p:nvCxnSpPr>
          <p:spPr>
            <a:xfrm>
              <a:off x="523133" y="415210"/>
              <a:ext cx="269133" cy="546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30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448</Words>
  <Application>Microsoft Macintosh PowerPoint</Application>
  <PresentationFormat>Custom</PresentationFormat>
  <Paragraphs>144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Liu</dc:creator>
  <cp:lastModifiedBy>Jenny Liu</cp:lastModifiedBy>
  <cp:revision>103</cp:revision>
  <dcterms:created xsi:type="dcterms:W3CDTF">2015-03-27T02:09:26Z</dcterms:created>
  <dcterms:modified xsi:type="dcterms:W3CDTF">2015-04-11T15:28:47Z</dcterms:modified>
</cp:coreProperties>
</file>