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43810-C75D-47C4-978A-AB132321258F}" v="2" dt="2024-12-22T20:15:58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5"/>
  </p:normalViewPr>
  <p:slideViewPr>
    <p:cSldViewPr snapToGrid="0">
      <p:cViewPr varScale="1">
        <p:scale>
          <a:sx n="151" d="100"/>
          <a:sy n="151" d="100"/>
        </p:scale>
        <p:origin x="54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kov Fridman" userId="ecca3f97-51e9-435e-990b-009c3df8cd94" providerId="ADAL" clId="{3E243810-C75D-47C4-978A-AB132321258F}"/>
    <pc:docChg chg="undo custSel modSld">
      <pc:chgData name="Yakov Fridman" userId="ecca3f97-51e9-435e-990b-009c3df8cd94" providerId="ADAL" clId="{3E243810-C75D-47C4-978A-AB132321258F}" dt="2024-12-22T20:16:27.348" v="129" actId="20577"/>
      <pc:docMkLst>
        <pc:docMk/>
      </pc:docMkLst>
      <pc:sldChg chg="modSp mod">
        <pc:chgData name="Yakov Fridman" userId="ecca3f97-51e9-435e-990b-009c3df8cd94" providerId="ADAL" clId="{3E243810-C75D-47C4-978A-AB132321258F}" dt="2024-12-22T20:12:22.549" v="6" actId="20577"/>
        <pc:sldMkLst>
          <pc:docMk/>
          <pc:sldMk cId="0" sldId="256"/>
        </pc:sldMkLst>
        <pc:spChg chg="mod">
          <ac:chgData name="Yakov Fridman" userId="ecca3f97-51e9-435e-990b-009c3df8cd94" providerId="ADAL" clId="{3E243810-C75D-47C4-978A-AB132321258F}" dt="2024-12-22T20:12:22.549" v="6" actId="20577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3:10.959" v="23" actId="20577"/>
        <pc:sldMkLst>
          <pc:docMk/>
          <pc:sldMk cId="0" sldId="257"/>
        </pc:sldMkLst>
        <pc:spChg chg="mod">
          <ac:chgData name="Yakov Fridman" userId="ecca3f97-51e9-435e-990b-009c3df8cd94" providerId="ADAL" clId="{3E243810-C75D-47C4-978A-AB132321258F}" dt="2024-12-22T20:13:10.959" v="23" actId="20577"/>
          <ac:spMkLst>
            <pc:docMk/>
            <pc:sldMk cId="0" sldId="257"/>
            <ac:spMk id="61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3:29.550" v="31" actId="115"/>
        <pc:sldMkLst>
          <pc:docMk/>
          <pc:sldMk cId="0" sldId="258"/>
        </pc:sldMkLst>
        <pc:spChg chg="mod">
          <ac:chgData name="Yakov Fridman" userId="ecca3f97-51e9-435e-990b-009c3df8cd94" providerId="ADAL" clId="{3E243810-C75D-47C4-978A-AB132321258F}" dt="2024-12-22T20:13:29.550" v="31" actId="115"/>
          <ac:spMkLst>
            <pc:docMk/>
            <pc:sldMk cId="0" sldId="258"/>
            <ac:spMk id="68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4:05.789" v="44" actId="20577"/>
        <pc:sldMkLst>
          <pc:docMk/>
          <pc:sldMk cId="0" sldId="259"/>
        </pc:sldMkLst>
        <pc:spChg chg="mod">
          <ac:chgData name="Yakov Fridman" userId="ecca3f97-51e9-435e-990b-009c3df8cd94" providerId="ADAL" clId="{3E243810-C75D-47C4-978A-AB132321258F}" dt="2024-12-22T20:14:05.789" v="44" actId="20577"/>
          <ac:spMkLst>
            <pc:docMk/>
            <pc:sldMk cId="0" sldId="259"/>
            <ac:spMk id="74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5:15.844" v="98" actId="20577"/>
        <pc:sldMkLst>
          <pc:docMk/>
          <pc:sldMk cId="0" sldId="260"/>
        </pc:sldMkLst>
        <pc:spChg chg="mod">
          <ac:chgData name="Yakov Fridman" userId="ecca3f97-51e9-435e-990b-009c3df8cd94" providerId="ADAL" clId="{3E243810-C75D-47C4-978A-AB132321258F}" dt="2024-12-22T20:15:15.844" v="98" actId="20577"/>
          <ac:spMkLst>
            <pc:docMk/>
            <pc:sldMk cId="0" sldId="260"/>
            <ac:spMk id="80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5:39.488" v="109" actId="20577"/>
        <pc:sldMkLst>
          <pc:docMk/>
          <pc:sldMk cId="0" sldId="261"/>
        </pc:sldMkLst>
        <pc:spChg chg="mod">
          <ac:chgData name="Yakov Fridman" userId="ecca3f97-51e9-435e-990b-009c3df8cd94" providerId="ADAL" clId="{3E243810-C75D-47C4-978A-AB132321258F}" dt="2024-12-22T20:15:39.488" v="109" actId="20577"/>
          <ac:spMkLst>
            <pc:docMk/>
            <pc:sldMk cId="0" sldId="261"/>
            <ac:spMk id="86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5:50.542" v="110" actId="20577"/>
        <pc:sldMkLst>
          <pc:docMk/>
          <pc:sldMk cId="0" sldId="262"/>
        </pc:sldMkLst>
        <pc:spChg chg="mod">
          <ac:chgData name="Yakov Fridman" userId="ecca3f97-51e9-435e-990b-009c3df8cd94" providerId="ADAL" clId="{3E243810-C75D-47C4-978A-AB132321258F}" dt="2024-12-22T20:15:50.542" v="110" actId="20577"/>
          <ac:spMkLst>
            <pc:docMk/>
            <pc:sldMk cId="0" sldId="262"/>
            <ac:spMk id="93" creationId="{00000000-0000-0000-0000-000000000000}"/>
          </ac:spMkLst>
        </pc:spChg>
      </pc:sldChg>
      <pc:sldChg chg="modSp mod modNotes">
        <pc:chgData name="Yakov Fridman" userId="ecca3f97-51e9-435e-990b-009c3df8cd94" providerId="ADAL" clId="{3E243810-C75D-47C4-978A-AB132321258F}" dt="2024-12-22T20:16:15.899" v="127" actId="20577"/>
        <pc:sldMkLst>
          <pc:docMk/>
          <pc:sldMk cId="0" sldId="263"/>
        </pc:sldMkLst>
        <pc:spChg chg="mod">
          <ac:chgData name="Yakov Fridman" userId="ecca3f97-51e9-435e-990b-009c3df8cd94" providerId="ADAL" clId="{3E243810-C75D-47C4-978A-AB132321258F}" dt="2024-12-22T20:16:15.899" v="127" actId="20577"/>
          <ac:spMkLst>
            <pc:docMk/>
            <pc:sldMk cId="0" sldId="263"/>
            <ac:spMk id="100" creationId="{00000000-0000-0000-0000-000000000000}"/>
          </ac:spMkLst>
        </pc:spChg>
      </pc:sldChg>
      <pc:sldChg chg="modSp mod">
        <pc:chgData name="Yakov Fridman" userId="ecca3f97-51e9-435e-990b-009c3df8cd94" providerId="ADAL" clId="{3E243810-C75D-47C4-978A-AB132321258F}" dt="2024-12-22T20:16:27.348" v="129" actId="20577"/>
        <pc:sldMkLst>
          <pc:docMk/>
          <pc:sldMk cId="0" sldId="264"/>
        </pc:sldMkLst>
        <pc:spChg chg="mod">
          <ac:chgData name="Yakov Fridman" userId="ecca3f97-51e9-435e-990b-009c3df8cd94" providerId="ADAL" clId="{3E243810-C75D-47C4-978A-AB132321258F}" dt="2024-12-22T20:16:27.348" v="129" actId="20577"/>
          <ac:spMkLst>
            <pc:docMk/>
            <pc:sldMk cId="0" sldId="264"/>
            <ac:spMk id="10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1987e2c2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21987e2c2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1602d388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1602d388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1602d388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1602d388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1987e2c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1987e2c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1602d388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1602d388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18543f0c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18543f0c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18543f0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18543f0c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1602d388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1602d388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18543f0c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18543f0c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" y="0"/>
            <a:ext cx="2120700" cy="7087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o.int/health-topics/obesity#tab=tab_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oi.org/10.33484/sinopfbd.144521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4441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ספורט ומצב בריאותי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832300" cy="1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גיל קפלן, יעקב פרידמן והלל טריפ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ביבליוגרפיה</a:t>
            </a:r>
            <a:endParaRPr b="1" u="sng"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World Health Organization. (n.d.). Obesity. Retrieved December 22, 2024, from</a:t>
            </a:r>
            <a:r>
              <a:rPr lang="en" u="sng">
                <a:solidFill>
                  <a:schemeClr val="hlink"/>
                </a:solidFill>
                <a:hlinkClick r:id="rId3"/>
              </a:rPr>
              <a:t> https://www.who.int/health-topics/obesity#tab=tab_1</a:t>
            </a:r>
            <a:endParaRPr/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association between physical activity with incident obesity, coronary heart disease, diabetes and hypertension in adults: a systematic review of longitudinal studies published after 2012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Kopelman PG. Obesity as a medical problem. Nature. 2000 Apr 6;404(6778):635-43. doi: 10.1038/35007508. PMID: 10766250.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Koklu, N., &amp; Sulak, S.A. (2024). Using artificial intelligence techniques for the analysis of obesity status according to the individuals' social and physical activities. Sinop Üniversitesi Fen Bilimleri Dergisi, 9(1), 217-239.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https://doi.org/10.33484/sinopfbd.1445215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05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השמנת יתר(Obesity) </a:t>
            </a:r>
            <a:r>
              <a:rPr lang="he-IL" sz="2000" dirty="0"/>
              <a:t> </a:t>
            </a:r>
            <a:r>
              <a:rPr lang="en" sz="2000" dirty="0"/>
              <a:t>היא מחלה המוגדרת על ידי הצטברות שומן קיצונית שפוגעת בבריאות (WHO, 2024)</a:t>
            </a:r>
            <a:r>
              <a:rPr lang="he-IL" sz="2000" dirty="0"/>
              <a:t>.</a:t>
            </a:r>
            <a:endParaRPr sz="2000" dirty="0">
              <a:highlight>
                <a:schemeClr val="accent6"/>
              </a:highlight>
            </a:endParaRPr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מחקרי עבר בחנו את הקשר בין ספורט למצב הבריאותי</a:t>
            </a:r>
            <a:r>
              <a:rPr lang="he-IL" sz="2000" dirty="0"/>
              <a:t>, </a:t>
            </a:r>
            <a:r>
              <a:rPr lang="en" sz="2000" dirty="0"/>
              <a:t>בינן השמנת יתר 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(Woll et al, 2020)</a:t>
            </a:r>
            <a:r>
              <a:rPr lang="he-IL" sz="2000" dirty="0"/>
              <a:t>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dirty="0"/>
              <a:t>זהו נושא מרתק מכיוון שהמצב הבריאותי מאוד קשור לחיי היום יום שלנו </a:t>
            </a:r>
            <a:endParaRPr sz="2000"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מבוא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השערות</a:t>
            </a:r>
            <a:endParaRPr b="1" u="sng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u="sng" dirty="0"/>
              <a:t>השערה תיאורטית</a:t>
            </a:r>
            <a:r>
              <a:rPr lang="he-IL" sz="2000" b="1" dirty="0"/>
              <a:t>:</a:t>
            </a:r>
            <a:r>
              <a:rPr lang="en" sz="2000" dirty="0"/>
              <a:t> יש קשר </a:t>
            </a:r>
            <a:r>
              <a:rPr lang="en" sz="2000" b="1" dirty="0"/>
              <a:t>חיובי </a:t>
            </a:r>
            <a:r>
              <a:rPr lang="en" sz="2000" dirty="0"/>
              <a:t>בין ספורטיביות לבין הבריאות הגופנית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2000" b="1" u="sng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u="sng" dirty="0"/>
              <a:t>השערה אופרציונלית</a:t>
            </a:r>
            <a:r>
              <a:rPr lang="he-IL" sz="2000" b="1" dirty="0"/>
              <a:t>:</a:t>
            </a:r>
            <a:r>
              <a:rPr lang="en" sz="2000" dirty="0"/>
              <a:t> יש קשר </a:t>
            </a:r>
            <a:r>
              <a:rPr lang="en" sz="2000" b="1" dirty="0"/>
              <a:t>שלילי</a:t>
            </a:r>
            <a:r>
              <a:rPr lang="en" sz="2000" dirty="0"/>
              <a:t> בין כמות הימים בהם מתבצעת פעילות פיזית בשבוע לקטגורית המשקל של אדם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רלוונטיות ההשערות</a:t>
            </a:r>
            <a:endParaRPr b="1" u="sng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223325" y="1354500"/>
            <a:ext cx="8520600" cy="37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מכיוון שיש השפעות בריאותיות להשמנת יתר (Kopelman, 2000)</a:t>
            </a:r>
            <a:r>
              <a:rPr lang="he-IL" sz="2000" dirty="0"/>
              <a:t>, </a:t>
            </a:r>
            <a:r>
              <a:rPr lang="en" sz="2000" dirty="0"/>
              <a:t>יש חשיבות רבה לחפש משתנים הקשורים אליה</a:t>
            </a:r>
            <a:r>
              <a:rPr lang="he-IL" sz="2000" dirty="0"/>
              <a:t>.</a:t>
            </a:r>
            <a:r>
              <a:rPr lang="en" sz="2000" dirty="0"/>
              <a:t> 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הדבר מאפשר לחפש משתנים שיכול להיות להם קשר סיבתי להשמנת יתר</a:t>
            </a:r>
            <a:r>
              <a:rPr lang="he-IL" sz="2000" dirty="0"/>
              <a:t>,</a:t>
            </a:r>
            <a:r>
              <a:rPr lang="en" sz="2000" dirty="0"/>
              <a:t> שאמור להיבדק בניסוי.</a:t>
            </a:r>
            <a:endParaRPr sz="2000" dirty="0"/>
          </a:p>
          <a:p>
            <a:pPr lvl="0" indent="-355600" algn="r" rtl="1">
              <a:buSzPts val="2000"/>
            </a:pPr>
            <a:r>
              <a:rPr lang="en" sz="2000" dirty="0"/>
              <a:t>לפי מחקרי עבר</a:t>
            </a:r>
            <a:r>
              <a:rPr lang="he-IL" sz="2000" dirty="0"/>
              <a:t>, </a:t>
            </a:r>
            <a:r>
              <a:rPr lang="en" sz="2000" dirty="0"/>
              <a:t>אנו משערים שפעילות ספורטיבית אמורה להיות בקשר חיובי עם הבריאות הגופנית, ואנו מעוניינים לבדוק זאת</a:t>
            </a:r>
            <a:r>
              <a:rPr lang="he-IL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שיטה</a:t>
            </a:r>
            <a:endParaRPr b="1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הנתונים איתם עבדנו מתוך סקר אינטרנטי שנערך בטורקיה (Koklu and Sulak, 2024).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בנתונים </a:t>
            </a:r>
            <a:r>
              <a:rPr lang="he-IL" sz="2000" dirty="0"/>
              <a:t>יש 1,610 </a:t>
            </a:r>
            <a:r>
              <a:rPr lang="en" sz="2000" dirty="0"/>
              <a:t>רשומות</a:t>
            </a:r>
            <a:r>
              <a:rPr lang="he-IL" sz="2000" dirty="0"/>
              <a:t>,ו-</a:t>
            </a:r>
            <a:r>
              <a:rPr lang="en" sz="2000" dirty="0"/>
              <a:t>14</a:t>
            </a:r>
            <a:r>
              <a:rPr lang="he-IL" sz="2000" dirty="0"/>
              <a:t> </a:t>
            </a:r>
            <a:r>
              <a:rPr lang="en" sz="2000" dirty="0"/>
              <a:t>משתנים.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הנתונים מכילים משתנים על מידע פיזי </a:t>
            </a:r>
            <a:r>
              <a:rPr lang="he-IL" sz="2000" dirty="0"/>
              <a:t>(</a:t>
            </a:r>
            <a:r>
              <a:rPr lang="en" sz="2000" dirty="0"/>
              <a:t>גיל, מין וגובה</a:t>
            </a:r>
            <a:r>
              <a:rPr lang="he-IL" sz="2000" dirty="0"/>
              <a:t>), </a:t>
            </a:r>
            <a:r>
              <a:rPr lang="en" sz="2000" dirty="0"/>
              <a:t>מידע התנהגותי</a:t>
            </a:r>
            <a:r>
              <a:rPr lang="he-IL" sz="2000" dirty="0"/>
              <a:t> (</a:t>
            </a:r>
            <a:r>
              <a:rPr lang="en" sz="2000" dirty="0"/>
              <a:t>לדוגמה עישון</a:t>
            </a:r>
            <a:r>
              <a:rPr lang="he-IL" sz="2000" dirty="0"/>
              <a:t>)</a:t>
            </a:r>
            <a:r>
              <a:rPr lang="en" sz="2000" dirty="0"/>
              <a:t> ומידע תזונתי </a:t>
            </a:r>
            <a:r>
              <a:rPr lang="he-IL" sz="2000" dirty="0"/>
              <a:t>(</a:t>
            </a:r>
            <a:r>
              <a:rPr lang="en" sz="2000" dirty="0"/>
              <a:t>לדוגמה אכילת מזון מהיר</a:t>
            </a:r>
            <a:r>
              <a:rPr lang="he-IL" sz="2000" dirty="0"/>
              <a:t>).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כמות הימים בשבוע בהם מתבצעת פעילות פיזית</a:t>
            </a:r>
            <a:endParaRPr b="1" u="sng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מכיוון בסקר האפשריות היו:</a:t>
            </a:r>
            <a:endParaRPr sz="2000" dirty="0"/>
          </a:p>
          <a:p>
            <a:pPr marL="457200" lvl="0" indent="-355600" algn="r" rtl="1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אין פעילות גופנית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1-2 </a:t>
            </a:r>
            <a:r>
              <a:rPr lang="he-IL" sz="2000" dirty="0"/>
              <a:t> </a:t>
            </a:r>
            <a:r>
              <a:rPr lang="en" sz="2000" dirty="0"/>
              <a:t>ימים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3-4 </a:t>
            </a:r>
            <a:r>
              <a:rPr lang="he-IL" sz="2000" dirty="0"/>
              <a:t> </a:t>
            </a:r>
            <a:r>
              <a:rPr lang="en" sz="2000" dirty="0"/>
              <a:t>ימים 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5-6 </a:t>
            </a:r>
            <a:r>
              <a:rPr lang="he-IL" sz="2000" dirty="0"/>
              <a:t> </a:t>
            </a:r>
            <a:r>
              <a:rPr lang="en" sz="2000" dirty="0"/>
              <a:t>ימים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7 </a:t>
            </a:r>
            <a:r>
              <a:rPr lang="he-IL" sz="2000" dirty="0"/>
              <a:t> </a:t>
            </a:r>
            <a:r>
              <a:rPr lang="en" sz="2000" dirty="0"/>
              <a:t>ימים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מדובר </a:t>
            </a:r>
            <a:r>
              <a:rPr lang="en" sz="2000" b="1" dirty="0"/>
              <a:t>במשתנה אורדינלי</a:t>
            </a:r>
            <a:r>
              <a:rPr lang="en" sz="2000" dirty="0"/>
              <a:t>. 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השכיח </a:t>
            </a:r>
            <a:r>
              <a:rPr lang="en" sz="2000" dirty="0"/>
              <a:t>הוא הקטגוריה </a:t>
            </a:r>
            <a:r>
              <a:rPr lang="he-IL" sz="2000" dirty="0"/>
              <a:t>5. </a:t>
            </a:r>
            <a:r>
              <a:rPr lang="en" sz="2000" b="1" dirty="0"/>
              <a:t>החציון </a:t>
            </a:r>
            <a:r>
              <a:rPr lang="en" sz="2000" dirty="0"/>
              <a:t>הוא קטגוריה</a:t>
            </a:r>
            <a:r>
              <a:rPr lang="he-IL" sz="2000" dirty="0"/>
              <a:t> 3.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00" y="1017725"/>
            <a:ext cx="4104100" cy="30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מחלקת המשקל של אדם</a:t>
            </a:r>
            <a:endParaRPr b="1" u="sng"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הערכים מהסקר:</a:t>
            </a:r>
            <a:endParaRPr sz="2000" dirty="0"/>
          </a:p>
          <a:p>
            <a:pPr marL="914400" lvl="0" indent="-355600" algn="r" rtl="1">
              <a:spcBef>
                <a:spcPts val="120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 dirty="0"/>
              <a:t>תת משקל</a:t>
            </a:r>
            <a:endParaRPr sz="2000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 2.	משקל תקין</a:t>
            </a:r>
            <a:endParaRPr sz="2000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 3.	משקל עודף</a:t>
            </a:r>
            <a:endParaRPr sz="2000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 4.	השמנת יתר. </a:t>
            </a:r>
            <a:endParaRPr sz="2000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dirty="0"/>
              <a:t>מדובר על משתנה </a:t>
            </a:r>
            <a:r>
              <a:rPr lang="en" sz="2000" b="1" dirty="0"/>
              <a:t>אורדינלי. </a:t>
            </a:r>
            <a:endParaRPr sz="2000" b="1" dirty="0"/>
          </a:p>
          <a:p>
            <a:pPr marL="457200" lvl="0" indent="0" algn="r" rtl="1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 b="1" dirty="0"/>
              <a:t>השכיח </a:t>
            </a:r>
            <a:r>
              <a:rPr lang="en" sz="2000" dirty="0"/>
              <a:t>הוא משקל תקין. </a:t>
            </a:r>
            <a:r>
              <a:rPr lang="en" sz="2000" b="1" dirty="0"/>
              <a:t>החציון </a:t>
            </a:r>
            <a:r>
              <a:rPr lang="en" sz="2000" dirty="0"/>
              <a:t>הוא משקל עודף.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00" y="881300"/>
            <a:ext cx="4194701" cy="312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תוצאות</a:t>
            </a:r>
            <a:endParaRPr b="1" u="sng"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buNone/>
            </a:pPr>
            <a:r>
              <a:rPr lang="en" sz="2000" dirty="0"/>
              <a:t>כדי לבדוק את הקשר בין כמות הימים בהם מתבצעת פעילות פיזית בשבוע וקטגורית המשקל של אדם</a:t>
            </a:r>
            <a:r>
              <a:rPr lang="he-IL" sz="2000" dirty="0"/>
              <a:t>, </a:t>
            </a:r>
            <a:r>
              <a:rPr lang="en" sz="2000" dirty="0"/>
              <a:t>ביצענו מבחן ספירמן</a:t>
            </a:r>
            <a:r>
              <a:rPr lang="he-IL" sz="2000" dirty="0"/>
              <a:t>. </a:t>
            </a:r>
            <a:r>
              <a:rPr lang="en" sz="2000" dirty="0"/>
              <a:t>קיבלנו קשר חיובי מובהק</a:t>
            </a:r>
            <a:r>
              <a:rPr lang="he-IL" sz="2000" dirty="0"/>
              <a:t>, </a:t>
            </a:r>
            <a:r>
              <a:rPr lang="en" sz="2000" dirty="0"/>
              <a:t>כך שככל שעושים ספורט יותר ימים בשבוע</a:t>
            </a:r>
            <a:r>
              <a:rPr lang="he-IL" sz="2000" dirty="0"/>
              <a:t>, </a:t>
            </a:r>
            <a:r>
              <a:rPr lang="en" sz="2000" dirty="0"/>
              <a:t>קטגוריית המשקל עולה (r(1608) = 0.378, p&lt;0.001).</a:t>
            </a: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2000" dirty="0"/>
          </a:p>
          <a:p>
            <a:pPr marL="0" lvl="0" indent="0" algn="r" rtl="1">
              <a:spcBef>
                <a:spcPts val="1200"/>
              </a:spcBef>
              <a:spcAft>
                <a:spcPts val="0"/>
              </a:spcAft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750" y="2282875"/>
            <a:ext cx="4185249" cy="286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מסקנות</a:t>
            </a:r>
            <a:endParaRPr b="1" u="sng"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התוצאות מראות על קשר </a:t>
            </a:r>
            <a:r>
              <a:rPr lang="en" sz="2000" b="1" dirty="0"/>
              <a:t>חיובי </a:t>
            </a:r>
            <a:r>
              <a:rPr lang="en" sz="2000" dirty="0"/>
              <a:t>בין כמות ימי הפעילות הגופנית בשבוע לבין קטגוריית המשקל</a:t>
            </a:r>
            <a:r>
              <a:rPr lang="he-IL" sz="2000" dirty="0"/>
              <a:t>.</a:t>
            </a:r>
            <a:endParaRPr sz="2000" dirty="0"/>
          </a:p>
          <a:p>
            <a:pPr marL="457200" lvl="0" indent="-355600" algn="r" rtl="1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ייתכן שהדבר נובע מהתוקף הנמוך של המשתנים במחקר, שבוצע באמצעות שאלון אינטרנטי</a:t>
            </a:r>
            <a:r>
              <a:rPr lang="he-IL" sz="2000"/>
              <a:t>.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dirty="0"/>
              <a:t>לדעתנו תוקף הפנים של המשתנים שהוגשו מהשאלון נמוך.</a:t>
            </a:r>
            <a:endParaRPr sz="2000" dirty="0"/>
          </a:p>
          <a:p>
            <a:pPr marL="457200" lvl="0" indent="-355600" algn="r" rtl="1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b="1" dirty="0"/>
              <a:t>ייתכנו הסברים חלופיים</a:t>
            </a:r>
            <a:endParaRPr sz="2000" b="1" dirty="0"/>
          </a:p>
          <a:p>
            <a:pPr marL="0" lvl="0" indent="0" algn="r" rtl="1">
              <a:spcBef>
                <a:spcPts val="1200"/>
              </a:spcBef>
              <a:spcAft>
                <a:spcPts val="12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521</Words>
  <Application>Microsoft Macintosh PowerPoint</Application>
  <PresentationFormat>On-screen Show (16:9)</PresentationFormat>
  <Paragraphs>50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ספורט ומצב בריאותי</vt:lpstr>
      <vt:lpstr>מבוא</vt:lpstr>
      <vt:lpstr>השערות</vt:lpstr>
      <vt:lpstr>רלוונטיות ההשערות</vt:lpstr>
      <vt:lpstr>שיטה</vt:lpstr>
      <vt:lpstr>כמות הימים בשבוע בהם מתבצעת פעילות פיזית</vt:lpstr>
      <vt:lpstr>מחלקת המשקל של אדם</vt:lpstr>
      <vt:lpstr>תוצאות</vt:lpstr>
      <vt:lpstr>מסקנות</vt:lpstr>
      <vt:lpstr>ביבליוגרפיה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Gil Caplan</cp:lastModifiedBy>
  <cp:revision>2</cp:revision>
  <dcterms:modified xsi:type="dcterms:W3CDTF">2025-08-28T14:33:23Z</dcterms:modified>
</cp:coreProperties>
</file>