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3ac60e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3ac60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3ac60ece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3ac60ece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3ac60ece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3ac60ece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jp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-5493225"/>
            <a:ext cx="11684025" cy="149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933675" y="1882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Catch-23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91750" y="3162700"/>
            <a:ext cx="66858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Candace Liu, Rilson Nascimento, Lei Pan, Usman Qazi, Andrew Sharo,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Jordan Wilheim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Challenge: 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iltering structural variants is limited by population databases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9" y="1762476"/>
            <a:ext cx="2553566" cy="50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nanexus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89" y="2263919"/>
            <a:ext cx="2316738" cy="40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-951" y="276606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16,822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43231" y="2914350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6,110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11578" y="1561060"/>
            <a:ext cx="36690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68248" l="0" r="67848" t="0"/>
          <a:stretch/>
        </p:blipFill>
        <p:spPr>
          <a:xfrm>
            <a:off x="6244244" y="1851261"/>
            <a:ext cx="2072555" cy="12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31313" l="0" r="67848" t="34466"/>
          <a:stretch/>
        </p:blipFill>
        <p:spPr>
          <a:xfrm>
            <a:off x="8652422" y="1729152"/>
            <a:ext cx="207255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717675" y="3013501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5,102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26550" y="580335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5,021</a:t>
            </a:r>
            <a:endParaRPr/>
          </a:p>
        </p:txBody>
      </p:sp>
      <p:pic>
        <p:nvPicPr>
          <p:cNvPr descr="Image result for population diversity"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19186" r="21511" t="0"/>
          <a:stretch/>
        </p:blipFill>
        <p:spPr>
          <a:xfrm>
            <a:off x="204789" y="4405743"/>
            <a:ext cx="2226038" cy="1407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3726961" y="5540464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3,795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0807" y="4344552"/>
            <a:ext cx="2320428" cy="1088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6244244" y="4365547"/>
            <a:ext cx="36690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1,000,000 bp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44244" y="5530483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3,243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688699" y="4657309"/>
            <a:ext cx="36690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exonic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688706" y="4573029"/>
            <a:ext cx="1692492" cy="7533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11393082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9154825" y="4949696"/>
            <a:ext cx="53387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4"/>
          <p:cNvSpPr txBox="1"/>
          <p:nvPr/>
        </p:nvSpPr>
        <p:spPr>
          <a:xfrm>
            <a:off x="9670473" y="5432682"/>
            <a:ext cx="23167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188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637906" y="266427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40090" y="266452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068947" y="3113049"/>
            <a:ext cx="1199182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0938765" y="2612029"/>
            <a:ext cx="834844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89000" y="3817711"/>
            <a:ext cx="10884609" cy="210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5400000">
            <a:off x="569855" y="3881765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665492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775355" y="5037793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989820" y="5032850"/>
            <a:ext cx="536688" cy="4085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287775" y="43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explored immune variants which were previously identified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5" y="1233500"/>
            <a:ext cx="3382275" cy="8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241550" y="2019850"/>
            <a:ext cx="2489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1,811 immune genes</a:t>
            </a:r>
            <a:endParaRPr sz="1800"/>
          </a:p>
        </p:txBody>
      </p:sp>
      <p:sp>
        <p:nvSpPr>
          <p:cNvPr id="127" name="Google Shape;127;p15"/>
          <p:cNvSpPr txBox="1"/>
          <p:nvPr/>
        </p:nvSpPr>
        <p:spPr>
          <a:xfrm>
            <a:off x="533400" y="2737900"/>
            <a:ext cx="348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WGS DeepVariant</a:t>
            </a:r>
            <a:endParaRPr sz="3000"/>
          </a:p>
        </p:txBody>
      </p:sp>
      <p:sp>
        <p:nvSpPr>
          <p:cNvPr id="128" name="Google Shape;128;p15"/>
          <p:cNvSpPr/>
          <p:nvPr/>
        </p:nvSpPr>
        <p:spPr>
          <a:xfrm>
            <a:off x="3913975" y="1608175"/>
            <a:ext cx="194100" cy="14949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444625" y="1787875"/>
            <a:ext cx="19341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134,936 variants</a:t>
            </a:r>
            <a:endParaRPr sz="3000"/>
          </a:p>
        </p:txBody>
      </p:sp>
      <p:cxnSp>
        <p:nvCxnSpPr>
          <p:cNvPr id="130" name="Google Shape;130;p15"/>
          <p:cNvCxnSpPr/>
          <p:nvPr/>
        </p:nvCxnSpPr>
        <p:spPr>
          <a:xfrm>
            <a:off x="6228375" y="2737900"/>
            <a:ext cx="1934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6153350" y="1303375"/>
            <a:ext cx="1917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Ensembl Variant Effect Predictor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MAF &lt; 1%</a:t>
            </a:r>
            <a:endParaRPr sz="1800"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075" y="1092550"/>
            <a:ext cx="34861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9203775" y="621075"/>
            <a:ext cx="1917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693 genes</a:t>
            </a:r>
            <a:endParaRPr sz="240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9113" y="2172250"/>
            <a:ext cx="32099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938" y="3850363"/>
            <a:ext cx="31623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1540275" y="4454325"/>
            <a:ext cx="58557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PDGFRL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Sequence similarity to ligand binding domain of platelet-derived growth factor receptor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Tumor suppressor?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IFIH1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Instructions for producing MDA5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Important role in innate immunity</a:t>
            </a:r>
            <a:endParaRPr sz="18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5284563" y="3155225"/>
            <a:ext cx="0" cy="141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835725" y="3475900"/>
            <a:ext cx="3569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impact from VEP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CADD, Condel, LoFtool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identified an 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ntriguing SNV + SV in </a:t>
            </a: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by combining approaches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7183" r="0" t="0"/>
          <a:stretch/>
        </p:blipFill>
        <p:spPr>
          <a:xfrm>
            <a:off x="579475" y="1987925"/>
            <a:ext cx="11033048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522475" y="1972850"/>
            <a:ext cx="1341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6"/>
          <p:cNvCxnSpPr>
            <a:endCxn id="145" idx="2"/>
          </p:cNvCxnSpPr>
          <p:nvPr/>
        </p:nvCxnSpPr>
        <p:spPr>
          <a:xfrm flipH="1" rot="10800000">
            <a:off x="1409425" y="2737850"/>
            <a:ext cx="5180100" cy="232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endCxn id="145" idx="2"/>
          </p:cNvCxnSpPr>
          <p:nvPr/>
        </p:nvCxnSpPr>
        <p:spPr>
          <a:xfrm flipH="1" rot="10800000">
            <a:off x="4178725" y="2737850"/>
            <a:ext cx="2410800" cy="263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1294525" y="5172975"/>
            <a:ext cx="40311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AG|A</a:t>
            </a:r>
            <a:r>
              <a:rPr lang="en-US" sz="6800">
                <a:solidFill>
                  <a:srgbClr val="FF0000"/>
                </a:solidFill>
              </a:rPr>
              <a:t>C</a:t>
            </a:r>
            <a:endParaRPr sz="6800">
              <a:solidFill>
                <a:srgbClr val="FF0000"/>
              </a:solidFill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 rot="10800000">
            <a:off x="2720250" y="541712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 flipH="1" rot="10800000">
            <a:off x="2720250" y="6185575"/>
            <a:ext cx="41787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/>
        </p:nvSpPr>
        <p:spPr>
          <a:xfrm>
            <a:off x="4596600" y="5461088"/>
            <a:ext cx="2769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exon 13</a:t>
            </a:r>
            <a:endParaRPr sz="3600"/>
          </a:p>
        </p:txBody>
      </p:sp>
      <p:sp>
        <p:nvSpPr>
          <p:cNvPr id="152" name="Google Shape;152;p16"/>
          <p:cNvSpPr txBox="1"/>
          <p:nvPr/>
        </p:nvSpPr>
        <p:spPr>
          <a:xfrm>
            <a:off x="1048775" y="6185575"/>
            <a:ext cx="3416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splice acceptor site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45800" y="3044400"/>
            <a:ext cx="4506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dbscSNV = 0.886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absent from gnomAD</a:t>
            </a:r>
            <a:endParaRPr sz="3600"/>
          </a:p>
        </p:txBody>
      </p:sp>
      <p:sp>
        <p:nvSpPr>
          <p:cNvPr id="154" name="Google Shape;154;p16"/>
          <p:cNvSpPr/>
          <p:nvPr/>
        </p:nvSpPr>
        <p:spPr>
          <a:xfrm>
            <a:off x="7365900" y="1972850"/>
            <a:ext cx="3687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10800000">
            <a:off x="7367675" y="2757500"/>
            <a:ext cx="39300" cy="135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7702325" y="2697725"/>
            <a:ext cx="3948900" cy="138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6"/>
          <p:cNvSpPr txBox="1"/>
          <p:nvPr/>
        </p:nvSpPr>
        <p:spPr>
          <a:xfrm>
            <a:off x="7243100" y="4062850"/>
            <a:ext cx="49488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-4 exon het deletion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-Exons 18-21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-Absent from gnomAD SVs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-Predicted by StrVCTURE to be deleterious (0.92)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PDE4DIP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(myomegalin)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important for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cell movement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35650" y="1904050"/>
            <a:ext cx="7022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Anchor protein on the Golgi/centrosome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for microtubule assembly and cell movement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Defects may cause myeloproliferative disorder (MBD) associated with eosinophilia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Eosinophils are important for fighting multicellular parasites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Associated with allergy and asthma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25305" r="20622" t="0"/>
          <a:stretch/>
        </p:blipFill>
        <p:spPr>
          <a:xfrm>
            <a:off x="7286775" y="1707976"/>
            <a:ext cx="4209477" cy="4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Transcriptomic and parental data will be used to confirm our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Combine with transcriptomic data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do these variants affect gene expression?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How are they manifested at the phenotype level? 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latin typeface="Arial"/>
                <a:ea typeface="Arial"/>
                <a:cs typeface="Arial"/>
                <a:sym typeface="Arial"/>
              </a:rPr>
              <a:t>For example, missing receptors on immune cells, different proportions of cells in circulation?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Better understand the link between genotype and phenotype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Genotypes from parents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Phasing to confirm compound heterozygote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 Novo structural variants and single nucleotide variants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