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0" r:id="rId2"/>
    <p:sldMasterId id="2147483800" r:id="rId3"/>
    <p:sldMasterId id="2147483656" r:id="rId4"/>
    <p:sldMasterId id="2147483842" r:id="rId5"/>
  </p:sldMasterIdLst>
  <p:notesMasterIdLst>
    <p:notesMasterId r:id="rId17"/>
  </p:notesMasterIdLst>
  <p:handoutMasterIdLst>
    <p:handoutMasterId r:id="rId18"/>
  </p:handoutMasterIdLst>
  <p:sldIdLst>
    <p:sldId id="359" r:id="rId6"/>
    <p:sldId id="856" r:id="rId7"/>
    <p:sldId id="348" r:id="rId8"/>
    <p:sldId id="850" r:id="rId9"/>
    <p:sldId id="360" r:id="rId10"/>
    <p:sldId id="851" r:id="rId11"/>
    <p:sldId id="852" r:id="rId12"/>
    <p:sldId id="853" r:id="rId13"/>
    <p:sldId id="854" r:id="rId14"/>
    <p:sldId id="855" r:id="rId15"/>
    <p:sldId id="335" r:id="rId16"/>
  </p:sldIdLst>
  <p:sldSz cx="9144000" cy="5143500" type="screen16x9"/>
  <p:notesSz cx="6670675" cy="9875838"/>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87" autoAdjust="0"/>
  </p:normalViewPr>
  <p:slideViewPr>
    <p:cSldViewPr snapToGrid="0" snapToObjects="1" showGuides="1">
      <p:cViewPr varScale="1">
        <p:scale>
          <a:sx n="84" d="100"/>
          <a:sy n="84" d="100"/>
        </p:scale>
        <p:origin x="76" y="156"/>
      </p:cViewPr>
      <p:guideLst>
        <p:guide orient="horz"/>
        <p:guide/>
        <p:guide pos="566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5" d="100"/>
          <a:sy n="55" d="100"/>
        </p:scale>
        <p:origin x="-2770" y="-82"/>
      </p:cViewPr>
      <p:guideLst>
        <p:guide orient="horz" pos="3111"/>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Exome</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Known mutation</c:v>
                </c:pt>
                <c:pt idx="1">
                  <c:v>Likely mutation</c:v>
                </c:pt>
                <c:pt idx="2">
                  <c:v>Unknown mutation</c:v>
                </c:pt>
              </c:strCache>
            </c:strRef>
          </c:cat>
          <c:val>
            <c:numRef>
              <c:f>Sheet1!$B$2:$B$4</c:f>
              <c:numCache>
                <c:formatCode>General</c:formatCode>
                <c:ptCount val="3"/>
                <c:pt idx="0">
                  <c:v>4</c:v>
                </c:pt>
                <c:pt idx="1">
                  <c:v>3932</c:v>
                </c:pt>
                <c:pt idx="2">
                  <c:v>9961</c:v>
                </c:pt>
              </c:numCache>
            </c:numRef>
          </c:val>
          <c:extLst>
            <c:ext xmlns:c16="http://schemas.microsoft.com/office/drawing/2014/chart" uri="{C3380CC4-5D6E-409C-BE32-E72D297353CC}">
              <c16:uniqueId val="{00000000-02C3-4B3C-A1ED-B8075C6EED73}"/>
            </c:ext>
          </c:extLst>
        </c:ser>
        <c:ser>
          <c:idx val="1"/>
          <c:order val="1"/>
          <c:tx>
            <c:strRef>
              <c:f>Sheet1!$C$1</c:f>
              <c:strCache>
                <c:ptCount val="1"/>
                <c:pt idx="0">
                  <c:v>Pediatric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Known mutation</c:v>
                </c:pt>
                <c:pt idx="1">
                  <c:v>Likely mutation</c:v>
                </c:pt>
                <c:pt idx="2">
                  <c:v>Unknown mutation</c:v>
                </c:pt>
              </c:strCache>
            </c:strRef>
          </c:cat>
          <c:val>
            <c:numRef>
              <c:f>Sheet1!$C$2:$C$4</c:f>
              <c:numCache>
                <c:formatCode>General</c:formatCode>
                <c:ptCount val="3"/>
                <c:pt idx="0">
                  <c:v>0</c:v>
                </c:pt>
                <c:pt idx="1">
                  <c:v>156</c:v>
                </c:pt>
                <c:pt idx="2">
                  <c:v>305</c:v>
                </c:pt>
              </c:numCache>
            </c:numRef>
          </c:val>
          <c:extLst>
            <c:ext xmlns:c16="http://schemas.microsoft.com/office/drawing/2014/chart" uri="{C3380CC4-5D6E-409C-BE32-E72D297353CC}">
              <c16:uniqueId val="{00000001-02C3-4B3C-A1ED-B8075C6EED73}"/>
            </c:ext>
          </c:extLst>
        </c:ser>
        <c:ser>
          <c:idx val="2"/>
          <c:order val="2"/>
          <c:tx>
            <c:strRef>
              <c:f>Sheet1!$D$1</c:f>
              <c:strCache>
                <c:ptCount val="1"/>
                <c:pt idx="0">
                  <c:v>CardioNeuro</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Known mutation</c:v>
                </c:pt>
                <c:pt idx="1">
                  <c:v>Likely mutation</c:v>
                </c:pt>
                <c:pt idx="2">
                  <c:v>Unknown mutation</c:v>
                </c:pt>
              </c:strCache>
            </c:strRef>
          </c:cat>
          <c:val>
            <c:numRef>
              <c:f>Sheet1!$D$2:$D$4</c:f>
              <c:numCache>
                <c:formatCode>General</c:formatCode>
                <c:ptCount val="3"/>
                <c:pt idx="0">
                  <c:v>1</c:v>
                </c:pt>
                <c:pt idx="1">
                  <c:v>143</c:v>
                </c:pt>
                <c:pt idx="2">
                  <c:v>297</c:v>
                </c:pt>
              </c:numCache>
            </c:numRef>
          </c:val>
          <c:extLst>
            <c:ext xmlns:c16="http://schemas.microsoft.com/office/drawing/2014/chart" uri="{C3380CC4-5D6E-409C-BE32-E72D297353CC}">
              <c16:uniqueId val="{00000002-02C3-4B3C-A1ED-B8075C6EED73}"/>
            </c:ext>
          </c:extLst>
        </c:ser>
        <c:dLbls>
          <c:showLegendKey val="0"/>
          <c:showVal val="0"/>
          <c:showCatName val="0"/>
          <c:showSerName val="0"/>
          <c:showPercent val="0"/>
          <c:showBubbleSize val="0"/>
        </c:dLbls>
        <c:gapWidth val="219"/>
        <c:overlap val="-27"/>
        <c:axId val="130822528"/>
        <c:axId val="130824064"/>
      </c:barChart>
      <c:catAx>
        <c:axId val="13082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824064"/>
        <c:crosses val="autoZero"/>
        <c:auto val="1"/>
        <c:lblAlgn val="ctr"/>
        <c:lblOffset val="100"/>
        <c:noMultiLvlLbl val="0"/>
      </c:catAx>
      <c:valAx>
        <c:axId val="1308240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0822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6/9/2019</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6/9/2019</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Free PowerPoint Templates</a:t>
            </a:r>
            <a:endParaRPr lang="en-US"/>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06888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dirty="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dirty="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dirty="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085139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dirty="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dirty="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dirty="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398423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21323380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5390519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07861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5357508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dirty="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dirty="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dirty="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dirty="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dirty="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1759794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dirty="0">
                <a:solidFill>
                  <a:schemeClr val="tx1"/>
                </a:solidFill>
                <a:latin typeface="Arial" pitchFamily="34" charset="0"/>
                <a:cs typeface="Arial" pitchFamily="34" charset="0"/>
              </a:rPr>
              <a:t>Confidentiality Notice </a:t>
            </a:r>
            <a:endParaRPr lang="en-GB" sz="2400" dirty="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dirty="0">
                <a:solidFill>
                  <a:schemeClr val="tx1"/>
                </a:solidFill>
                <a:latin typeface="+mn-lt"/>
                <a:cs typeface="Arial"/>
              </a:rPr>
              <a:t>This file is private and may contain confidential and proprietary information. If you have received this file in error, please notify us and remove </a:t>
            </a:r>
            <a:br>
              <a:rPr lang="en-GB" sz="900" noProof="0" dirty="0">
                <a:solidFill>
                  <a:schemeClr val="tx1"/>
                </a:solidFill>
                <a:latin typeface="+mn-lt"/>
                <a:cs typeface="Arial"/>
              </a:rPr>
            </a:br>
            <a:r>
              <a:rPr lang="en-GB" sz="900" noProof="0" dirty="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dirty="0">
                <a:solidFill>
                  <a:schemeClr val="tx1"/>
                </a:solidFill>
                <a:latin typeface="+mn-lt"/>
                <a:ea typeface="+mn-ea"/>
                <a:cs typeface="Arial"/>
              </a:rPr>
              <a:t>1 Francis Crick Avenue</a:t>
            </a:r>
            <a:r>
              <a:rPr lang="en-US" sz="900" kern="1200" baseline="0" dirty="0">
                <a:solidFill>
                  <a:schemeClr val="tx1"/>
                </a:solidFill>
                <a:latin typeface="+mn-lt"/>
                <a:ea typeface="+mn-ea"/>
                <a:cs typeface="Arial"/>
              </a:rPr>
              <a:t>, </a:t>
            </a:r>
            <a:r>
              <a:rPr lang="en-US" sz="900" kern="1200" dirty="0">
                <a:solidFill>
                  <a:schemeClr val="tx1"/>
                </a:solidFill>
                <a:latin typeface="+mn-lt"/>
                <a:ea typeface="+mn-ea"/>
                <a:cs typeface="Arial"/>
              </a:rPr>
              <a:t>Cambridge Biomedical Campus, Cambridge, CB2 0AA</a:t>
            </a:r>
            <a:r>
              <a:rPr lang="en-GB" sz="900" noProof="0" dirty="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dirty="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dirty="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4022274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dirty="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dirty="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dirty="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dirty="0"/>
              <a:t>First level</a:t>
            </a:r>
          </a:p>
          <a:p>
            <a:pPr lvl="1"/>
            <a:r>
              <a:rPr lang="en-GB" noProof="0" dirty="0"/>
              <a:t>Second level</a:t>
            </a:r>
          </a:p>
          <a:p>
            <a:pPr lvl="1"/>
            <a:r>
              <a:rPr lang="en-GB" noProof="0" dirty="0"/>
              <a:t>Third level</a:t>
            </a:r>
          </a:p>
          <a:p>
            <a:pPr lvl="1"/>
            <a:r>
              <a:rPr lang="en-GB" noProof="0" dirty="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dirty="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Tree>
    <p:extLst>
      <p:ext uri="{BB962C8B-B14F-4D97-AF65-F5344CB8AC3E}">
        <p14:creationId xmlns:p14="http://schemas.microsoft.com/office/powerpoint/2010/main" val="6611103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Title - Left">
    <p:bg>
      <p:bgPr>
        <a:solidFill>
          <a:srgbClr val="F8F8F8"/>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8F8F8">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Tree>
    <p:extLst>
      <p:ext uri="{BB962C8B-B14F-4D97-AF65-F5344CB8AC3E}">
        <p14:creationId xmlns:p14="http://schemas.microsoft.com/office/powerpoint/2010/main" val="77097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 Left - Left Char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275160"/>
            <a:ext cx="4427934" cy="3055144"/>
          </a:xfrm>
        </p:spPr>
        <p:txBody>
          <a:bodyPr/>
          <a:lstStyle/>
          <a:p>
            <a:endParaRPr lang="en-US"/>
          </a:p>
        </p:txBody>
      </p:sp>
      <p:sp>
        <p:nvSpPr>
          <p:cNvPr id="14" name="Text Placeholder 13"/>
          <p:cNvSpPr>
            <a:spLocks noGrp="1"/>
          </p:cNvSpPr>
          <p:nvPr>
            <p:ph type="body" sz="quarter" idx="14" hasCustomPrompt="1"/>
          </p:nvPr>
        </p:nvSpPr>
        <p:spPr>
          <a:xfrm>
            <a:off x="5490102" y="1680822"/>
            <a:ext cx="3142064" cy="300082"/>
          </a:xfrm>
        </p:spPr>
        <p:txBody>
          <a:bodyPr wrap="square" lIns="0">
            <a:spAutoFit/>
          </a:bodyPr>
          <a:lstStyle>
            <a:lvl1pPr marL="0" indent="0">
              <a:buNone/>
              <a:defRPr lang="en-US" sz="1350" smtClean="0">
                <a:solidFill>
                  <a:schemeClr val="tx1"/>
                </a:solidFill>
                <a:latin typeface="+mn-lt"/>
                <a:ea typeface="+mn-ea"/>
                <a:cs typeface="+mn-cs"/>
              </a:defRPr>
            </a:lvl1pPr>
            <a:lvl2pPr>
              <a:defRPr lang="en-US" sz="1350" smtClean="0">
                <a:solidFill>
                  <a:schemeClr val="tx1"/>
                </a:solidFill>
                <a:latin typeface="+mn-lt"/>
                <a:ea typeface="+mn-ea"/>
                <a:cs typeface="+mn-cs"/>
              </a:defRPr>
            </a:lvl2pPr>
            <a:lvl3pPr>
              <a:defRPr lang="en-US" sz="1350" smtClean="0">
                <a:solidFill>
                  <a:schemeClr val="tx1"/>
                </a:solidFill>
                <a:latin typeface="+mn-lt"/>
                <a:ea typeface="+mn-ea"/>
                <a:cs typeface="+mn-cs"/>
              </a:defRPr>
            </a:lvl3pPr>
            <a:lvl4pPr>
              <a:defRPr lang="en-US" sz="1350" smtClean="0">
                <a:solidFill>
                  <a:schemeClr val="tx1"/>
                </a:solidFill>
                <a:latin typeface="+mn-lt"/>
                <a:ea typeface="+mn-ea"/>
                <a:cs typeface="+mn-cs"/>
              </a:defRPr>
            </a:lvl4pPr>
            <a:lvl5pPr>
              <a:defRPr lang="en-US" sz="1350">
                <a:solidFill>
                  <a:schemeClr val="tx1"/>
                </a:solidFill>
                <a:latin typeface="+mn-lt"/>
                <a:ea typeface="+mn-ea"/>
                <a:cs typeface="+mn-cs"/>
              </a:defRPr>
            </a:lvl5pPr>
          </a:lstStyle>
          <a:p>
            <a:pPr marL="0" lvl="0" algn="just">
              <a:spcBef>
                <a:spcPts val="900"/>
              </a:spcBef>
            </a:pPr>
            <a:r>
              <a:rPr lang="en-US"/>
              <a:t>Your description here</a:t>
            </a:r>
          </a:p>
        </p:txBody>
      </p:sp>
      <p:sp>
        <p:nvSpPr>
          <p:cNvPr id="19" name="Text Placeholder 13"/>
          <p:cNvSpPr>
            <a:spLocks noGrp="1"/>
          </p:cNvSpPr>
          <p:nvPr>
            <p:ph type="body" sz="quarter" idx="15" hasCustomPrompt="1"/>
          </p:nvPr>
        </p:nvSpPr>
        <p:spPr>
          <a:xfrm>
            <a:off x="5490102" y="1200867"/>
            <a:ext cx="3142063" cy="415498"/>
          </a:xfrm>
        </p:spPr>
        <p:txBody>
          <a:bodyPr wrap="square" lIns="0" anchor="b">
            <a:spAutoFit/>
          </a:bodyPr>
          <a:lstStyle>
            <a:lvl1pPr marL="0" indent="0">
              <a:buNone/>
              <a:defRPr lang="en-US" sz="2100" b="1">
                <a:solidFill>
                  <a:schemeClr val="tx2"/>
                </a:solidFill>
                <a:latin typeface="+mn-lt"/>
                <a:ea typeface="+mn-ea"/>
                <a:cs typeface="+mn-cs"/>
              </a:defRPr>
            </a:lvl1pPr>
          </a:lstStyle>
          <a:p>
            <a:pPr marL="0" lvl="0"/>
            <a:r>
              <a:rPr lang="en-US"/>
              <a:t>Your title here</a:t>
            </a:r>
          </a:p>
        </p:txBody>
      </p:sp>
    </p:spTree>
    <p:extLst>
      <p:ext uri="{BB962C8B-B14F-4D97-AF65-F5344CB8AC3E}">
        <p14:creationId xmlns:p14="http://schemas.microsoft.com/office/powerpoint/2010/main" val="18591722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 Left - 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619289"/>
            <a:ext cx="3771900" cy="2842672"/>
          </a:xfrm>
          <a:solidFill>
            <a:schemeClr val="bg1"/>
          </a:solidFill>
          <a:ln>
            <a:solidFill>
              <a:schemeClr val="tx1">
                <a:lumMod val="20000"/>
                <a:lumOff val="80000"/>
              </a:schemeClr>
            </a:solidFill>
          </a:ln>
        </p:spPr>
        <p:txBody>
          <a:bodyPr/>
          <a:lstStyle/>
          <a:p>
            <a:endParaRPr lang="en-US"/>
          </a:p>
        </p:txBody>
      </p:sp>
      <p:sp>
        <p:nvSpPr>
          <p:cNvPr id="17" name="Chart Placeholder 4"/>
          <p:cNvSpPr>
            <a:spLocks noGrp="1"/>
          </p:cNvSpPr>
          <p:nvPr>
            <p:ph type="chart" sz="quarter" idx="16"/>
          </p:nvPr>
        </p:nvSpPr>
        <p:spPr>
          <a:xfrm>
            <a:off x="4904184" y="1619289"/>
            <a:ext cx="3771900" cy="2842672"/>
          </a:xfrm>
          <a:solidFill>
            <a:schemeClr val="bg1"/>
          </a:solidFill>
          <a:ln>
            <a:solidFill>
              <a:schemeClr val="tx1">
                <a:lumMod val="20000"/>
                <a:lumOff val="80000"/>
              </a:schemeClr>
            </a:solidFill>
          </a:ln>
        </p:spPr>
        <p:txBody>
          <a:bodyPr/>
          <a:lstStyle/>
          <a:p>
            <a:endParaRPr lang="en-US"/>
          </a:p>
        </p:txBody>
      </p:sp>
      <p:sp>
        <p:nvSpPr>
          <p:cNvPr id="22" name="Text Placeholder 12"/>
          <p:cNvSpPr>
            <a:spLocks noGrp="1"/>
          </p:cNvSpPr>
          <p:nvPr>
            <p:ph type="body" sz="quarter" idx="18" hasCustomPrompt="1"/>
          </p:nvPr>
        </p:nvSpPr>
        <p:spPr>
          <a:xfrm>
            <a:off x="467916" y="1301425"/>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4" name="Text Placeholder 12"/>
          <p:cNvSpPr>
            <a:spLocks noGrp="1"/>
          </p:cNvSpPr>
          <p:nvPr>
            <p:ph type="body" sz="quarter" idx="19" hasCustomPrompt="1"/>
          </p:nvPr>
        </p:nvSpPr>
        <p:spPr>
          <a:xfrm>
            <a:off x="4904184" y="1301425"/>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4933534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 Left - 3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619289"/>
            <a:ext cx="2375892" cy="18950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6"/>
          </p:nvPr>
        </p:nvSpPr>
        <p:spPr>
          <a:xfrm>
            <a:off x="3384054" y="1619289"/>
            <a:ext cx="2375892" cy="1895016"/>
          </a:xfrm>
          <a:solidFill>
            <a:schemeClr val="bg1"/>
          </a:solidFill>
          <a:ln>
            <a:solidFill>
              <a:schemeClr val="tx1">
                <a:lumMod val="20000"/>
                <a:lumOff val="80000"/>
              </a:schemeClr>
            </a:solidFill>
          </a:ln>
        </p:spPr>
        <p:txBody>
          <a:bodyPr/>
          <a:lstStyle/>
          <a:p>
            <a:endParaRPr lang="en-US"/>
          </a:p>
        </p:txBody>
      </p:sp>
      <p:sp>
        <p:nvSpPr>
          <p:cNvPr id="20" name="Chart Placeholder 4"/>
          <p:cNvSpPr>
            <a:spLocks noGrp="1"/>
          </p:cNvSpPr>
          <p:nvPr>
            <p:ph type="chart" sz="quarter" idx="18"/>
          </p:nvPr>
        </p:nvSpPr>
        <p:spPr>
          <a:xfrm>
            <a:off x="6300192" y="1619289"/>
            <a:ext cx="2375892" cy="1895016"/>
          </a:xfrm>
          <a:solidFill>
            <a:schemeClr val="bg1"/>
          </a:solidFill>
          <a:ln>
            <a:solidFill>
              <a:schemeClr val="tx1">
                <a:lumMod val="20000"/>
                <a:lumOff val="80000"/>
              </a:schemeClr>
            </a:solidFill>
          </a:ln>
        </p:spPr>
        <p:txBody>
          <a:bodyPr/>
          <a:lstStyle/>
          <a:p>
            <a:endParaRPr lang="en-US"/>
          </a:p>
        </p:txBody>
      </p:sp>
      <p:sp>
        <p:nvSpPr>
          <p:cNvPr id="23" name="Text Placeholder 13"/>
          <p:cNvSpPr>
            <a:spLocks noGrp="1"/>
          </p:cNvSpPr>
          <p:nvPr>
            <p:ph type="body" sz="quarter" idx="20" hasCustomPrompt="1"/>
          </p:nvPr>
        </p:nvSpPr>
        <p:spPr>
          <a:xfrm>
            <a:off x="467916"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5" name="Text Placeholder 13"/>
          <p:cNvSpPr>
            <a:spLocks noGrp="1"/>
          </p:cNvSpPr>
          <p:nvPr>
            <p:ph type="body" sz="quarter" idx="22" hasCustomPrompt="1"/>
          </p:nvPr>
        </p:nvSpPr>
        <p:spPr>
          <a:xfrm>
            <a:off x="3384054"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7" name="Text Placeholder 13"/>
          <p:cNvSpPr>
            <a:spLocks noGrp="1"/>
          </p:cNvSpPr>
          <p:nvPr>
            <p:ph type="body" sz="quarter" idx="24" hasCustomPrompt="1"/>
          </p:nvPr>
        </p:nvSpPr>
        <p:spPr>
          <a:xfrm>
            <a:off x="6300192" y="3492695"/>
            <a:ext cx="2375893" cy="323165"/>
          </a:xfrm>
        </p:spPr>
        <p:txBody>
          <a:bodyPr wrap="square" lIns="0" anchor="b">
            <a:spAutoFit/>
          </a:bodyPr>
          <a:lstStyle>
            <a:lvl1pPr marL="0" indent="0" algn="ctr">
              <a:buNone/>
              <a:defRPr lang="en-US" sz="1500" b="1">
                <a:solidFill>
                  <a:schemeClr val="tx2"/>
                </a:solidFill>
                <a:latin typeface="+mn-lt"/>
                <a:ea typeface="+mn-ea"/>
                <a:cs typeface="+mn-cs"/>
              </a:defRPr>
            </a:lvl1pPr>
          </a:lstStyle>
          <a:p>
            <a:pPr marL="0" lvl="0"/>
            <a:r>
              <a:rPr lang="en-US"/>
              <a:t>Your title here</a:t>
            </a:r>
          </a:p>
        </p:txBody>
      </p:sp>
      <p:sp>
        <p:nvSpPr>
          <p:cNvPr id="29" name="Text Placeholder 12"/>
          <p:cNvSpPr>
            <a:spLocks noGrp="1"/>
          </p:cNvSpPr>
          <p:nvPr>
            <p:ph type="body" sz="quarter" idx="25" hasCustomPrompt="1"/>
          </p:nvPr>
        </p:nvSpPr>
        <p:spPr>
          <a:xfrm>
            <a:off x="467916"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2" name="Text Placeholder 12"/>
          <p:cNvSpPr>
            <a:spLocks noGrp="1"/>
          </p:cNvSpPr>
          <p:nvPr>
            <p:ph type="body" sz="quarter" idx="27" hasCustomPrompt="1"/>
          </p:nvPr>
        </p:nvSpPr>
        <p:spPr>
          <a:xfrm>
            <a:off x="6303216"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3" name="Text Placeholder 12"/>
          <p:cNvSpPr>
            <a:spLocks noGrp="1"/>
          </p:cNvSpPr>
          <p:nvPr>
            <p:ph type="body" sz="quarter" idx="26" hasCustomPrompt="1"/>
          </p:nvPr>
        </p:nvSpPr>
        <p:spPr>
          <a:xfrm>
            <a:off x="3387078" y="1301425"/>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4" name="Text Placeholder 33"/>
          <p:cNvSpPr>
            <a:spLocks noGrp="1"/>
          </p:cNvSpPr>
          <p:nvPr>
            <p:ph type="body" sz="quarter" idx="29" hasCustomPrompt="1"/>
          </p:nvPr>
        </p:nvSpPr>
        <p:spPr>
          <a:xfrm>
            <a:off x="3385565"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
        <p:nvSpPr>
          <p:cNvPr id="35" name="Text Placeholder 33"/>
          <p:cNvSpPr>
            <a:spLocks noGrp="1"/>
          </p:cNvSpPr>
          <p:nvPr>
            <p:ph type="body" sz="quarter" idx="30" hasCustomPrompt="1"/>
          </p:nvPr>
        </p:nvSpPr>
        <p:spPr>
          <a:xfrm>
            <a:off x="6300191"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
        <p:nvSpPr>
          <p:cNvPr id="36" name="Text Placeholder 33"/>
          <p:cNvSpPr>
            <a:spLocks noGrp="1"/>
          </p:cNvSpPr>
          <p:nvPr>
            <p:ph type="body" sz="quarter" idx="31" hasCustomPrompt="1"/>
          </p:nvPr>
        </p:nvSpPr>
        <p:spPr>
          <a:xfrm>
            <a:off x="467915" y="3880317"/>
            <a:ext cx="2372868" cy="647700"/>
          </a:xfrm>
        </p:spPr>
        <p:txBody>
          <a:bodyPr vert="horz" lIns="91440" tIns="45720" rIns="91440" bIns="45720" rtlCol="0">
            <a:normAutofit/>
          </a:bodyPr>
          <a:lstStyle>
            <a:lvl1pPr marL="0" indent="0" algn="ctr">
              <a:buNone/>
              <a:defRPr lang="en-US" sz="1050" smtClean="0">
                <a:solidFill>
                  <a:schemeClr val="tx1"/>
                </a:solidFill>
                <a:latin typeface="+mn-lt"/>
              </a:defRPr>
            </a:lvl1pPr>
            <a:lvl2pPr>
              <a:defRPr lang="en-US" smtClean="0"/>
            </a:lvl2pPr>
            <a:lvl3pPr>
              <a:defRPr lang="en-US" smtClean="0"/>
            </a:lvl3pPr>
            <a:lvl4pPr>
              <a:defRPr lang="en-US" smtClean="0"/>
            </a:lvl4pPr>
            <a:lvl5pPr>
              <a:defRPr lang="en-US"/>
            </a:lvl5pPr>
          </a:lstStyle>
          <a:p>
            <a:pPr marL="257162" lvl="0" indent="-257162"/>
            <a:r>
              <a:rPr lang="en-US"/>
              <a:t>Your description here</a:t>
            </a:r>
          </a:p>
        </p:txBody>
      </p:sp>
    </p:spTree>
    <p:extLst>
      <p:ext uri="{BB962C8B-B14F-4D97-AF65-F5344CB8AC3E}">
        <p14:creationId xmlns:p14="http://schemas.microsoft.com/office/powerpoint/2010/main" val="30118766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 Left - 2x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442074"/>
            <a:ext cx="3771900" cy="1438516"/>
          </a:xfrm>
          <a:solidFill>
            <a:schemeClr val="bg1"/>
          </a:solidFill>
          <a:ln>
            <a:solidFill>
              <a:schemeClr val="tx1">
                <a:lumMod val="20000"/>
                <a:lumOff val="80000"/>
              </a:schemeClr>
            </a:solidFill>
          </a:ln>
        </p:spPr>
        <p:txBody>
          <a:bodyPr/>
          <a:lstStyle/>
          <a:p>
            <a:endParaRPr lang="en-US"/>
          </a:p>
        </p:txBody>
      </p:sp>
      <p:sp>
        <p:nvSpPr>
          <p:cNvPr id="17" name="Chart Placeholder 4"/>
          <p:cNvSpPr>
            <a:spLocks noGrp="1"/>
          </p:cNvSpPr>
          <p:nvPr>
            <p:ph type="chart" sz="quarter" idx="16"/>
          </p:nvPr>
        </p:nvSpPr>
        <p:spPr>
          <a:xfrm>
            <a:off x="4904184" y="1442074"/>
            <a:ext cx="3771900" cy="14385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8"/>
          </p:nvPr>
        </p:nvSpPr>
        <p:spPr>
          <a:xfrm>
            <a:off x="467916" y="3355082"/>
            <a:ext cx="3771900" cy="1438516"/>
          </a:xfrm>
          <a:solidFill>
            <a:schemeClr val="bg1"/>
          </a:solidFill>
          <a:ln>
            <a:solidFill>
              <a:schemeClr val="tx1">
                <a:lumMod val="20000"/>
                <a:lumOff val="80000"/>
              </a:schemeClr>
            </a:solidFill>
          </a:ln>
        </p:spPr>
        <p:txBody>
          <a:bodyPr/>
          <a:lstStyle/>
          <a:p>
            <a:endParaRPr lang="en-US"/>
          </a:p>
        </p:txBody>
      </p:sp>
      <p:sp>
        <p:nvSpPr>
          <p:cNvPr id="20" name="Chart Placeholder 4"/>
          <p:cNvSpPr>
            <a:spLocks noGrp="1"/>
          </p:cNvSpPr>
          <p:nvPr>
            <p:ph type="chart" sz="quarter" idx="20"/>
          </p:nvPr>
        </p:nvSpPr>
        <p:spPr>
          <a:xfrm>
            <a:off x="4904184" y="3355082"/>
            <a:ext cx="3771900" cy="1438516"/>
          </a:xfrm>
          <a:solidFill>
            <a:schemeClr val="bg1"/>
          </a:solidFill>
          <a:ln>
            <a:solidFill>
              <a:schemeClr val="tx1">
                <a:lumMod val="20000"/>
                <a:lumOff val="80000"/>
              </a:schemeClr>
            </a:solidFill>
          </a:ln>
        </p:spPr>
        <p:txBody>
          <a:bodyPr/>
          <a:lstStyle/>
          <a:p>
            <a:endParaRPr lang="en-US"/>
          </a:p>
        </p:txBody>
      </p:sp>
      <p:sp>
        <p:nvSpPr>
          <p:cNvPr id="25" name="Text Placeholder 12"/>
          <p:cNvSpPr>
            <a:spLocks noGrp="1"/>
          </p:cNvSpPr>
          <p:nvPr>
            <p:ph type="body" sz="quarter" idx="22" hasCustomPrompt="1"/>
          </p:nvPr>
        </p:nvSpPr>
        <p:spPr>
          <a:xfrm>
            <a:off x="467916" y="1124210"/>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6" name="Text Placeholder 12"/>
          <p:cNvSpPr>
            <a:spLocks noGrp="1"/>
          </p:cNvSpPr>
          <p:nvPr>
            <p:ph type="body" sz="quarter" idx="23" hasCustomPrompt="1"/>
          </p:nvPr>
        </p:nvSpPr>
        <p:spPr>
          <a:xfrm>
            <a:off x="4904184" y="1124210"/>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29" name="Text Placeholder 12"/>
          <p:cNvSpPr>
            <a:spLocks noGrp="1"/>
          </p:cNvSpPr>
          <p:nvPr>
            <p:ph type="body" sz="quarter" idx="24" hasCustomPrompt="1"/>
          </p:nvPr>
        </p:nvSpPr>
        <p:spPr>
          <a:xfrm>
            <a:off x="467916" y="3037218"/>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0" name="Text Placeholder 12"/>
          <p:cNvSpPr>
            <a:spLocks noGrp="1"/>
          </p:cNvSpPr>
          <p:nvPr>
            <p:ph type="body" sz="quarter" idx="25" hasCustomPrompt="1"/>
          </p:nvPr>
        </p:nvSpPr>
        <p:spPr>
          <a:xfrm>
            <a:off x="4904184" y="3037218"/>
            <a:ext cx="3771900"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122199283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 Left - 3x2 Charts">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866366" y="172154"/>
            <a:ext cx="1220830" cy="338357"/>
          </a:xfrm>
          <a:prstGeom prst="rect">
            <a:avLst/>
          </a:prstGeom>
        </p:spPr>
      </p:pic>
      <p:sp>
        <p:nvSpPr>
          <p:cNvPr id="12" name="Rectangle 11"/>
          <p:cNvSpPr/>
          <p:nvPr userDrawn="1"/>
        </p:nvSpPr>
        <p:spPr>
          <a:xfrm>
            <a:off x="7892075" y="71894"/>
            <a:ext cx="1195121" cy="54006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67916" y="91329"/>
            <a:ext cx="7348373" cy="553998"/>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467916" y="633784"/>
            <a:ext cx="7348373" cy="415498"/>
          </a:xfrm>
        </p:spPr>
        <p:txBody>
          <a:bodyPr wrap="square">
            <a:spAutoFit/>
          </a:bodyPr>
          <a:lstStyle>
            <a:lvl1pPr marL="0" indent="0" algn="l">
              <a:buNone/>
              <a:defRPr sz="21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grpSp>
        <p:nvGrpSpPr>
          <p:cNvPr id="6" name="Group 5"/>
          <p:cNvGrpSpPr/>
          <p:nvPr userDrawn="1"/>
        </p:nvGrpSpPr>
        <p:grpSpPr>
          <a:xfrm>
            <a:off x="246127" y="4677984"/>
            <a:ext cx="329431" cy="32943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latin typeface="GeosansLight" panose="02000603020000020003"/>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grpSp>
      <p:sp>
        <p:nvSpPr>
          <p:cNvPr id="10" name="Slide Number Placeholder 5"/>
          <p:cNvSpPr>
            <a:spLocks noGrp="1"/>
          </p:cNvSpPr>
          <p:nvPr>
            <p:ph type="sldNum" sz="quarter" idx="12"/>
          </p:nvPr>
        </p:nvSpPr>
        <p:spPr>
          <a:xfrm>
            <a:off x="246127" y="4677984"/>
            <a:ext cx="329431" cy="292828"/>
          </a:xfrm>
          <a:prstGeom prst="rect">
            <a:avLst/>
          </a:prstGeom>
        </p:spPr>
        <p:txBody>
          <a:bodyPr anchor="ctr"/>
          <a:lstStyle>
            <a:lvl1pPr algn="ctr">
              <a:defRPr sz="105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8322384" y="4330860"/>
            <a:ext cx="821616" cy="812640"/>
          </a:xfrm>
          <a:prstGeom prst="rect">
            <a:avLst/>
          </a:prstGeom>
        </p:spPr>
      </p:pic>
      <p:sp>
        <p:nvSpPr>
          <p:cNvPr id="5" name="Chart Placeholder 4"/>
          <p:cNvSpPr>
            <a:spLocks noGrp="1"/>
          </p:cNvSpPr>
          <p:nvPr>
            <p:ph type="chart" sz="quarter" idx="13"/>
          </p:nvPr>
        </p:nvSpPr>
        <p:spPr>
          <a:xfrm>
            <a:off x="467916" y="1442074"/>
            <a:ext cx="2372868" cy="1438516"/>
          </a:xfrm>
          <a:solidFill>
            <a:schemeClr val="bg1"/>
          </a:solidFill>
          <a:ln>
            <a:solidFill>
              <a:schemeClr val="tx1">
                <a:lumMod val="20000"/>
                <a:lumOff val="80000"/>
              </a:schemeClr>
            </a:solidFill>
          </a:ln>
        </p:spPr>
        <p:txBody>
          <a:bodyPr/>
          <a:lstStyle/>
          <a:p>
            <a:endParaRPr lang="en-US"/>
          </a:p>
        </p:txBody>
      </p:sp>
      <p:sp>
        <p:nvSpPr>
          <p:cNvPr id="15" name="Chart Placeholder 4"/>
          <p:cNvSpPr>
            <a:spLocks noGrp="1"/>
          </p:cNvSpPr>
          <p:nvPr>
            <p:ph type="chart" sz="quarter" idx="18"/>
          </p:nvPr>
        </p:nvSpPr>
        <p:spPr>
          <a:xfrm>
            <a:off x="467916" y="3355082"/>
            <a:ext cx="2372868" cy="1438516"/>
          </a:xfrm>
          <a:solidFill>
            <a:schemeClr val="bg1"/>
          </a:solidFill>
          <a:ln>
            <a:solidFill>
              <a:schemeClr val="tx1">
                <a:lumMod val="20000"/>
                <a:lumOff val="80000"/>
              </a:schemeClr>
            </a:solidFill>
          </a:ln>
        </p:spPr>
        <p:txBody>
          <a:bodyPr/>
          <a:lstStyle/>
          <a:p>
            <a:endParaRPr lang="en-US"/>
          </a:p>
        </p:txBody>
      </p:sp>
      <p:sp>
        <p:nvSpPr>
          <p:cNvPr id="22" name="Chart Placeholder 4"/>
          <p:cNvSpPr>
            <a:spLocks noGrp="1"/>
          </p:cNvSpPr>
          <p:nvPr>
            <p:ph type="chart" sz="quarter" idx="20"/>
          </p:nvPr>
        </p:nvSpPr>
        <p:spPr>
          <a:xfrm>
            <a:off x="3385566" y="1442074"/>
            <a:ext cx="2372868" cy="1438516"/>
          </a:xfrm>
          <a:solidFill>
            <a:schemeClr val="bg1"/>
          </a:solidFill>
          <a:ln>
            <a:solidFill>
              <a:schemeClr val="tx1">
                <a:lumMod val="20000"/>
                <a:lumOff val="80000"/>
              </a:schemeClr>
            </a:solidFill>
          </a:ln>
        </p:spPr>
        <p:txBody>
          <a:bodyPr/>
          <a:lstStyle/>
          <a:p>
            <a:endParaRPr lang="en-US"/>
          </a:p>
        </p:txBody>
      </p:sp>
      <p:sp>
        <p:nvSpPr>
          <p:cNvPr id="24" name="Chart Placeholder 4"/>
          <p:cNvSpPr>
            <a:spLocks noGrp="1"/>
          </p:cNvSpPr>
          <p:nvPr>
            <p:ph type="chart" sz="quarter" idx="22"/>
          </p:nvPr>
        </p:nvSpPr>
        <p:spPr>
          <a:xfrm>
            <a:off x="3385566" y="3355082"/>
            <a:ext cx="2372868" cy="1438516"/>
          </a:xfrm>
          <a:solidFill>
            <a:schemeClr val="bg1"/>
          </a:solidFill>
          <a:ln>
            <a:solidFill>
              <a:schemeClr val="tx1">
                <a:lumMod val="20000"/>
                <a:lumOff val="80000"/>
              </a:schemeClr>
            </a:solidFill>
          </a:ln>
        </p:spPr>
        <p:txBody>
          <a:bodyPr/>
          <a:lstStyle/>
          <a:p>
            <a:endParaRPr lang="en-US"/>
          </a:p>
        </p:txBody>
      </p:sp>
      <p:sp>
        <p:nvSpPr>
          <p:cNvPr id="26" name="Chart Placeholder 4"/>
          <p:cNvSpPr>
            <a:spLocks noGrp="1"/>
          </p:cNvSpPr>
          <p:nvPr>
            <p:ph type="chart" sz="quarter" idx="24"/>
          </p:nvPr>
        </p:nvSpPr>
        <p:spPr>
          <a:xfrm>
            <a:off x="6303216" y="1411966"/>
            <a:ext cx="2372868" cy="1438516"/>
          </a:xfrm>
          <a:solidFill>
            <a:schemeClr val="bg1"/>
          </a:solidFill>
          <a:ln>
            <a:solidFill>
              <a:schemeClr val="tx1">
                <a:lumMod val="20000"/>
                <a:lumOff val="80000"/>
              </a:schemeClr>
            </a:solidFill>
          </a:ln>
        </p:spPr>
        <p:txBody>
          <a:bodyPr/>
          <a:lstStyle/>
          <a:p>
            <a:endParaRPr lang="en-US"/>
          </a:p>
        </p:txBody>
      </p:sp>
      <p:sp>
        <p:nvSpPr>
          <p:cNvPr id="28" name="Chart Placeholder 4"/>
          <p:cNvSpPr>
            <a:spLocks noGrp="1"/>
          </p:cNvSpPr>
          <p:nvPr>
            <p:ph type="chart" sz="quarter" idx="26"/>
          </p:nvPr>
        </p:nvSpPr>
        <p:spPr>
          <a:xfrm>
            <a:off x="6303216" y="3324974"/>
            <a:ext cx="2372868" cy="1438516"/>
          </a:xfrm>
          <a:solidFill>
            <a:schemeClr val="bg1"/>
          </a:solidFill>
          <a:ln>
            <a:solidFill>
              <a:schemeClr val="tx1">
                <a:lumMod val="20000"/>
                <a:lumOff val="80000"/>
              </a:schemeClr>
            </a:solidFill>
          </a:ln>
        </p:spPr>
        <p:txBody>
          <a:bodyPr/>
          <a:lstStyle/>
          <a:p>
            <a:endParaRPr lang="en-US"/>
          </a:p>
        </p:txBody>
      </p:sp>
      <p:sp>
        <p:nvSpPr>
          <p:cNvPr id="34" name="Text Placeholder 12"/>
          <p:cNvSpPr>
            <a:spLocks noGrp="1"/>
          </p:cNvSpPr>
          <p:nvPr>
            <p:ph type="body" sz="quarter" idx="28" hasCustomPrompt="1"/>
          </p:nvPr>
        </p:nvSpPr>
        <p:spPr>
          <a:xfrm>
            <a:off x="467916"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5" name="Text Placeholder 12"/>
          <p:cNvSpPr>
            <a:spLocks noGrp="1"/>
          </p:cNvSpPr>
          <p:nvPr>
            <p:ph type="body" sz="quarter" idx="29" hasCustomPrompt="1"/>
          </p:nvPr>
        </p:nvSpPr>
        <p:spPr>
          <a:xfrm>
            <a:off x="6303216"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36" name="Text Placeholder 12"/>
          <p:cNvSpPr>
            <a:spLocks noGrp="1"/>
          </p:cNvSpPr>
          <p:nvPr>
            <p:ph type="body" sz="quarter" idx="30" hasCustomPrompt="1"/>
          </p:nvPr>
        </p:nvSpPr>
        <p:spPr>
          <a:xfrm>
            <a:off x="3387078" y="1124210"/>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0" name="Text Placeholder 12"/>
          <p:cNvSpPr>
            <a:spLocks noGrp="1"/>
          </p:cNvSpPr>
          <p:nvPr>
            <p:ph type="body" sz="quarter" idx="31" hasCustomPrompt="1"/>
          </p:nvPr>
        </p:nvSpPr>
        <p:spPr>
          <a:xfrm>
            <a:off x="467916"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1" name="Text Placeholder 12"/>
          <p:cNvSpPr>
            <a:spLocks noGrp="1"/>
          </p:cNvSpPr>
          <p:nvPr>
            <p:ph type="body" sz="quarter" idx="32" hasCustomPrompt="1"/>
          </p:nvPr>
        </p:nvSpPr>
        <p:spPr>
          <a:xfrm>
            <a:off x="6303216"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
        <p:nvSpPr>
          <p:cNvPr id="42" name="Text Placeholder 12"/>
          <p:cNvSpPr>
            <a:spLocks noGrp="1"/>
          </p:cNvSpPr>
          <p:nvPr>
            <p:ph type="body" sz="quarter" idx="33" hasCustomPrompt="1"/>
          </p:nvPr>
        </p:nvSpPr>
        <p:spPr>
          <a:xfrm>
            <a:off x="3387078" y="3037218"/>
            <a:ext cx="2372868" cy="342900"/>
          </a:xfrm>
          <a:solidFill>
            <a:schemeClr val="tx1">
              <a:lumMod val="20000"/>
              <a:lumOff val="80000"/>
            </a:schemeClr>
          </a:solidFill>
          <a:ln>
            <a:solidFill>
              <a:schemeClr val="tx1">
                <a:lumMod val="20000"/>
                <a:lumOff val="80000"/>
              </a:schemeClr>
            </a:solidFill>
          </a:ln>
        </p:spPr>
        <p:txBody>
          <a:bodyPr anchor="ctr">
            <a:normAutofit/>
          </a:bodyPr>
          <a:lstStyle>
            <a:lvl1pPr marL="0" indent="0" algn="ctr">
              <a:buNone/>
              <a:defRPr sz="1350" cap="all" baseline="0">
                <a:latin typeface="+mn-lt"/>
              </a:defRPr>
            </a:lvl1pPr>
            <a:lvl2pPr algn="ctr">
              <a:defRPr/>
            </a:lvl2pPr>
            <a:lvl3pPr algn="ctr">
              <a:defRPr/>
            </a:lvl3pPr>
            <a:lvl4pPr algn="ctr">
              <a:defRPr/>
            </a:lvl4pPr>
            <a:lvl5pPr algn="ctr">
              <a:defRPr/>
            </a:lvl5pPr>
          </a:lstStyle>
          <a:p>
            <a:pPr lvl="0"/>
            <a:r>
              <a:rPr lang="en-US"/>
              <a:t>Your Title Here</a:t>
            </a:r>
          </a:p>
        </p:txBody>
      </p:sp>
    </p:spTree>
    <p:extLst>
      <p:ext uri="{BB962C8B-B14F-4D97-AF65-F5344CB8AC3E}">
        <p14:creationId xmlns:p14="http://schemas.microsoft.com/office/powerpoint/2010/main" val="31011146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55145"/>
            <a:ext cx="6858000" cy="1477328"/>
          </a:xfrm>
        </p:spPr>
        <p:txBody>
          <a:bodyPr anchor="b"/>
          <a:lstStyle>
            <a:lvl1pPr algn="ctr">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normAutofit/>
          </a:bodyPr>
          <a:lstStyle>
            <a:lvl1pPr marL="0" indent="0" algn="ctr">
              <a:buNone/>
              <a:defRPr sz="2400">
                <a:solidFill>
                  <a:schemeClr val="accent1">
                    <a:lumMod val="60000"/>
                    <a:lumOff val="4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Rectangle 6"/>
          <p:cNvSpPr/>
          <p:nvPr userDrawn="1"/>
        </p:nvSpPr>
        <p:spPr>
          <a:xfrm>
            <a:off x="0" y="4515966"/>
            <a:ext cx="9144000" cy="627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700745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9532" y="-590106"/>
            <a:ext cx="8424936" cy="1477328"/>
          </a:xfrm>
        </p:spPr>
        <p:txBody>
          <a:bodyPr wrap="square" anchor="b">
            <a:spAutoFit/>
          </a:bodyPr>
          <a:lstStyle>
            <a:lvl1pPr algn="ctr">
              <a:defRPr sz="4500">
                <a:solidFill>
                  <a:schemeClr val="bg1"/>
                </a:solidFill>
              </a:defRPr>
            </a:lvl1pPr>
          </a:lstStyle>
          <a:p>
            <a:r>
              <a:rPr lang="en-US" dirty="0"/>
              <a:t>Click to edit Master title style</a:t>
            </a:r>
          </a:p>
        </p:txBody>
      </p:sp>
      <p:sp>
        <p:nvSpPr>
          <p:cNvPr id="7" name="Rectangle 6"/>
          <p:cNvSpPr/>
          <p:nvPr userDrawn="1"/>
        </p:nvSpPr>
        <p:spPr>
          <a:xfrm>
            <a:off x="0" y="4515966"/>
            <a:ext cx="9144000" cy="627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6746" y="1069850"/>
            <a:ext cx="4753855" cy="3929061"/>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117458" y="1275609"/>
            <a:ext cx="4212431" cy="237604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421743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dirty="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dirty="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dirty="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dirty="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image" Target="../media/image1.jpe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3.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image" Target="../media/image1.jpe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theme" Target="../theme/theme4.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10" Type="http://schemas.openxmlformats.org/officeDocument/2006/relationships/theme" Target="../theme/theme5.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795" r:id="rId11"/>
    <p:sldLayoutId id="2147483796" r:id="rId12"/>
    <p:sldLayoutId id="2147483833" r:id="rId13"/>
    <p:sldLayoutId id="2147483837" r:id="rId14"/>
    <p:sldLayoutId id="2147483839" r:id="rId15"/>
    <p:sldLayoutId id="2147483797" r:id="rId16"/>
    <p:sldLayoutId id="2147483798" r:id="rId17"/>
    <p:sldLayoutId id="2147483799" r:id="rId18"/>
    <p:sldLayoutId id="2147483789" r:id="rId1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06" r:id="rId11"/>
    <p:sldLayoutId id="2147483807" r:id="rId12"/>
    <p:sldLayoutId id="2147483841" r:id="rId13"/>
    <p:sldLayoutId id="2147483838" r:id="rId14"/>
    <p:sldLayoutId id="2147483840" r:id="rId15"/>
    <p:sldLayoutId id="2147483808" r:id="rId16"/>
    <p:sldLayoutId id="2147483809" r:id="rId17"/>
    <p:sldLayoutId id="2147483810"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91329"/>
            <a:ext cx="8229600" cy="553998"/>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8678099" y="4338401"/>
            <a:ext cx="1430200" cy="230832"/>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prstClr val="black"/>
                </a:solidFill>
              </a:rPr>
              <a:t>© Copyright Showeet.com</a:t>
            </a:r>
          </a:p>
        </p:txBody>
      </p:sp>
    </p:spTree>
    <p:extLst>
      <p:ext uri="{BB962C8B-B14F-4D97-AF65-F5344CB8AC3E}">
        <p14:creationId xmlns:p14="http://schemas.microsoft.com/office/powerpoint/2010/main" val="291007047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Lst>
  <p:hf hdr="0" ftr="0" dt="0"/>
  <p:txStyles>
    <p:titleStyle>
      <a:lvl1pPr algn="r" defTabSz="685766" rtl="0" eaLnBrk="1" latinLnBrk="0" hangingPunct="1">
        <a:spcBef>
          <a:spcPct val="0"/>
        </a:spcBef>
        <a:buNone/>
        <a:defRPr lang="en-US" sz="3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57162" indent="-257162" algn="l" defTabSz="685766"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557185" indent="-214303" algn="l" defTabSz="685766" rtl="0" eaLnBrk="1" latinLnBrk="0" hangingPunct="1">
        <a:spcBef>
          <a:spcPct val="20000"/>
        </a:spcBef>
        <a:buFont typeface="Arial" pitchFamily="34" charset="0"/>
        <a:buChar char="–"/>
        <a:defRPr sz="21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857207" indent="-171442" algn="l" defTabSz="685766" rtl="0" eaLnBrk="1" latinLnBrk="0" hangingPunct="1">
        <a:spcBef>
          <a:spcPct val="20000"/>
        </a:spcBef>
        <a:buFont typeface="Arial" pitchFamily="34" charset="0"/>
        <a:buChar char="•"/>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200090"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542974" indent="-171442" algn="l" defTabSz="685766" rtl="0" eaLnBrk="1" latinLnBrk="0" hangingPunct="1">
        <a:spcBef>
          <a:spcPct val="20000"/>
        </a:spcBef>
        <a:buFont typeface="Arial" pitchFamily="34" charset="0"/>
        <a:buChar char="»"/>
        <a:defRPr sz="15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1885856"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hyperlink" Target="https://ghr.nlm.nih.gov/condition/carbamoyl-phosphate-synthetase-i-deficiency" TargetMode="Externa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3656127/" TargetMode="Externa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hyperlink" Target="https://rarediseases.info.nih.gov/diseases/8574/limb-girdle-muscular-dystrophy-type-2b" TargetMode="External"/><Relationship Id="rId2" Type="http://schemas.openxmlformats.org/officeDocument/2006/relationships/hyperlink" Target="https://rarediseases.info.nih.gov/diseases/3851/limb-girdle-muscular-dystrophy-type-2e" TargetMode="External"/><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hyperlink" Target="https://www.ncbi.nlm.nih.gov/pmc/articles/PMC4988683/" TargetMode="Externa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42D1FB-CC12-7349-9963-A4CF2D8B8CE7}"/>
              </a:ext>
            </a:extLst>
          </p:cNvPr>
          <p:cNvSpPr>
            <a:spLocks noGrp="1"/>
          </p:cNvSpPr>
          <p:nvPr>
            <p:ph type="title"/>
          </p:nvPr>
        </p:nvSpPr>
        <p:spPr>
          <a:xfrm>
            <a:off x="216001" y="1081682"/>
            <a:ext cx="6822759" cy="504000"/>
          </a:xfrm>
        </p:spPr>
        <p:txBody>
          <a:bodyPr/>
          <a:lstStyle/>
          <a:p>
            <a:r>
              <a:rPr lang="en-US" dirty="0" err="1"/>
              <a:t>Invitae</a:t>
            </a:r>
            <a:r>
              <a:rPr lang="en-US" dirty="0"/>
              <a:t> Genomics - AZGEN</a:t>
            </a:r>
          </a:p>
        </p:txBody>
      </p:sp>
      <p:sp>
        <p:nvSpPr>
          <p:cNvPr id="8" name="Text Placeholder 7">
            <a:extLst>
              <a:ext uri="{FF2B5EF4-FFF2-40B4-BE49-F238E27FC236}">
                <a16:creationId xmlns:a16="http://schemas.microsoft.com/office/drawing/2014/main" id="{46322A15-D58D-C24B-BF2D-7FB7BF5A13FD}"/>
              </a:ext>
            </a:extLst>
          </p:cNvPr>
          <p:cNvSpPr>
            <a:spLocks noGrp="1"/>
          </p:cNvSpPr>
          <p:nvPr>
            <p:ph type="body" sz="quarter" idx="11"/>
          </p:nvPr>
        </p:nvSpPr>
        <p:spPr/>
        <p:txBody>
          <a:bodyPr/>
          <a:lstStyle/>
          <a:p>
            <a:r>
              <a:rPr lang="en-US" dirty="0"/>
              <a:t>Manasa Surakala, Sreeharsha Gunda, Abisheik Chellamani</a:t>
            </a:r>
          </a:p>
        </p:txBody>
      </p:sp>
      <p:sp>
        <p:nvSpPr>
          <p:cNvPr id="9" name="Text Placeholder 8">
            <a:extLst>
              <a:ext uri="{FF2B5EF4-FFF2-40B4-BE49-F238E27FC236}">
                <a16:creationId xmlns:a16="http://schemas.microsoft.com/office/drawing/2014/main" id="{B29582F2-2CCC-8543-8FC8-152218998B47}"/>
              </a:ext>
            </a:extLst>
          </p:cNvPr>
          <p:cNvSpPr>
            <a:spLocks noGrp="1"/>
          </p:cNvSpPr>
          <p:nvPr>
            <p:ph type="body" sz="quarter" idx="12"/>
          </p:nvPr>
        </p:nvSpPr>
        <p:spPr/>
        <p:txBody>
          <a:bodyPr/>
          <a:lstStyle/>
          <a:p>
            <a:endParaRPr lang="en-US"/>
          </a:p>
        </p:txBody>
      </p:sp>
      <p:sp>
        <p:nvSpPr>
          <p:cNvPr id="11" name="Text Placeholder 10">
            <a:extLst>
              <a:ext uri="{FF2B5EF4-FFF2-40B4-BE49-F238E27FC236}">
                <a16:creationId xmlns:a16="http://schemas.microsoft.com/office/drawing/2014/main" id="{477E90F1-E47D-EB4F-BC40-7FE0DE6B1AFA}"/>
              </a:ext>
            </a:extLst>
          </p:cNvPr>
          <p:cNvSpPr>
            <a:spLocks noGrp="1"/>
          </p:cNvSpPr>
          <p:nvPr>
            <p:ph type="body" sz="quarter" idx="15"/>
          </p:nvPr>
        </p:nvSpPr>
        <p:spPr/>
        <p:txBody>
          <a:bodyPr/>
          <a:lstStyle/>
          <a:p>
            <a:endParaRPr lang="en-US"/>
          </a:p>
        </p:txBody>
      </p:sp>
      <p:sp>
        <p:nvSpPr>
          <p:cNvPr id="10" name="Text Placeholder 9">
            <a:extLst>
              <a:ext uri="{FF2B5EF4-FFF2-40B4-BE49-F238E27FC236}">
                <a16:creationId xmlns:a16="http://schemas.microsoft.com/office/drawing/2014/main" id="{281B0C9F-A0CE-EE4A-9F92-DCB66C2404C4}"/>
              </a:ext>
            </a:extLst>
          </p:cNvPr>
          <p:cNvSpPr>
            <a:spLocks noGrp="1"/>
          </p:cNvSpPr>
          <p:nvPr>
            <p:ph type="body" sz="quarter" idx="13"/>
          </p:nvPr>
        </p:nvSpPr>
        <p:spPr/>
        <p:txBody>
          <a:bodyPr/>
          <a:lstStyle/>
          <a:p>
            <a:r>
              <a:rPr lang="en-US" dirty="0"/>
              <a:t>09 June 2019</a:t>
            </a:r>
          </a:p>
          <a:p>
            <a:endParaRPr lang="en-US" dirty="0"/>
          </a:p>
        </p:txBody>
      </p:sp>
      <p:pic>
        <p:nvPicPr>
          <p:cNvPr id="2" name="Picture 1">
            <a:extLst>
              <a:ext uri="{FF2B5EF4-FFF2-40B4-BE49-F238E27FC236}">
                <a16:creationId xmlns:a16="http://schemas.microsoft.com/office/drawing/2014/main" id="{090308E4-5F30-46B2-9F76-7BF7F65F543F}"/>
              </a:ext>
            </a:extLst>
          </p:cNvPr>
          <p:cNvPicPr>
            <a:picLocks noChangeAspect="1"/>
          </p:cNvPicPr>
          <p:nvPr/>
        </p:nvPicPr>
        <p:blipFill>
          <a:blip r:embed="rId2"/>
          <a:stretch>
            <a:fillRect/>
          </a:stretch>
        </p:blipFill>
        <p:spPr>
          <a:xfrm>
            <a:off x="205740" y="2902837"/>
            <a:ext cx="8778240" cy="2128516"/>
          </a:xfrm>
          <a:prstGeom prst="rect">
            <a:avLst/>
          </a:prstGeom>
        </p:spPr>
      </p:pic>
    </p:spTree>
    <p:extLst>
      <p:ext uri="{BB962C8B-B14F-4D97-AF65-F5344CB8AC3E}">
        <p14:creationId xmlns:p14="http://schemas.microsoft.com/office/powerpoint/2010/main" val="163240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B7F8-120C-40BE-91EF-D3171395CB65}"/>
              </a:ext>
            </a:extLst>
          </p:cNvPr>
          <p:cNvSpPr>
            <a:spLocks noGrp="1"/>
          </p:cNvSpPr>
          <p:nvPr>
            <p:ph type="title"/>
          </p:nvPr>
        </p:nvSpPr>
        <p:spPr/>
        <p:txBody>
          <a:bodyPr/>
          <a:lstStyle/>
          <a:p>
            <a:r>
              <a:rPr lang="en-US" dirty="0"/>
              <a:t>Conclusion</a:t>
            </a:r>
            <a:br>
              <a:rPr lang="en-US" dirty="0"/>
            </a:br>
            <a:endParaRPr lang="en-GB" dirty="0"/>
          </a:p>
        </p:txBody>
      </p:sp>
      <p:sp>
        <p:nvSpPr>
          <p:cNvPr id="3" name="TextBox 2">
            <a:extLst>
              <a:ext uri="{FF2B5EF4-FFF2-40B4-BE49-F238E27FC236}">
                <a16:creationId xmlns:a16="http://schemas.microsoft.com/office/drawing/2014/main" id="{6296C482-8182-4B44-8CF8-44D3BA94B42C}"/>
              </a:ext>
            </a:extLst>
          </p:cNvPr>
          <p:cNvSpPr txBox="1"/>
          <p:nvPr/>
        </p:nvSpPr>
        <p:spPr>
          <a:xfrm>
            <a:off x="373380" y="967740"/>
            <a:ext cx="8267700"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Carbomoylyphophate</a:t>
            </a:r>
            <a:r>
              <a:rPr lang="en-US" dirty="0">
                <a:solidFill>
                  <a:schemeClr val="bg1"/>
                </a:solidFill>
              </a:rPr>
              <a:t> synthetase 1 deficiency – can be treated using pump driven dialysis or infiltration</a:t>
            </a:r>
          </a:p>
          <a:p>
            <a:pPr marL="285750" indent="-285750">
              <a:buFont typeface="Arial" panose="020B0604020202020204" pitchFamily="34" charset="0"/>
              <a:buChar char="•"/>
            </a:pPr>
            <a:r>
              <a:rPr lang="en-US" dirty="0">
                <a:solidFill>
                  <a:schemeClr val="bg1"/>
                </a:solidFill>
              </a:rPr>
              <a:t>Treatment options for the rest of the other diagnosed rare diseases seem to be in clinical trial and research phases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
        <p:nvSpPr>
          <p:cNvPr id="4" name="Title 1">
            <a:extLst>
              <a:ext uri="{FF2B5EF4-FFF2-40B4-BE49-F238E27FC236}">
                <a16:creationId xmlns:a16="http://schemas.microsoft.com/office/drawing/2014/main" id="{3E975558-FADC-4C80-8C7C-1112147DF307}"/>
              </a:ext>
            </a:extLst>
          </p:cNvPr>
          <p:cNvSpPr txBox="1">
            <a:spLocks/>
          </p:cNvSpPr>
          <p:nvPr/>
        </p:nvSpPr>
        <p:spPr>
          <a:xfrm>
            <a:off x="237600" y="2388743"/>
            <a:ext cx="8280000" cy="504000"/>
          </a:xfrm>
          <a:prstGeom prst="rect">
            <a:avLst/>
          </a:prstGeom>
        </p:spPr>
        <p:txBody>
          <a:bodyPr vert="horz"/>
          <a:lstStyle>
            <a:lvl1pPr algn="l" defTabSz="457200" rtl="0" eaLnBrk="1" latinLnBrk="0" hangingPunct="1">
              <a:spcBef>
                <a:spcPct val="0"/>
              </a:spcBef>
              <a:buNone/>
              <a:defRPr sz="2400" b="1" kern="1200" baseline="0">
                <a:solidFill>
                  <a:schemeClr val="bg1"/>
                </a:solidFill>
                <a:latin typeface="Arial" pitchFamily="34" charset="0"/>
                <a:ea typeface="+mj-ea"/>
                <a:cs typeface="Arial" pitchFamily="34" charset="0"/>
              </a:defRPr>
            </a:lvl1pPr>
          </a:lstStyle>
          <a:p>
            <a:r>
              <a:rPr lang="en-US" dirty="0"/>
              <a:t>Challenges</a:t>
            </a:r>
            <a:br>
              <a:rPr lang="en-US" dirty="0"/>
            </a:br>
            <a:endParaRPr lang="en-GB" dirty="0"/>
          </a:p>
        </p:txBody>
      </p:sp>
      <p:sp>
        <p:nvSpPr>
          <p:cNvPr id="5" name="TextBox 4">
            <a:extLst>
              <a:ext uri="{FF2B5EF4-FFF2-40B4-BE49-F238E27FC236}">
                <a16:creationId xmlns:a16="http://schemas.microsoft.com/office/drawing/2014/main" id="{78F44DF6-EC3A-4674-A4B8-3EBE2B02A8F4}"/>
              </a:ext>
            </a:extLst>
          </p:cNvPr>
          <p:cNvSpPr txBox="1"/>
          <p:nvPr/>
        </p:nvSpPr>
        <p:spPr>
          <a:xfrm>
            <a:off x="373380" y="2964180"/>
            <a:ext cx="80086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Not all the genes were annotated in the given data</a:t>
            </a:r>
          </a:p>
          <a:p>
            <a:pPr marL="285750" indent="-285750">
              <a:buFont typeface="Arial" panose="020B0604020202020204" pitchFamily="34" charset="0"/>
              <a:buChar char="•"/>
            </a:pPr>
            <a:r>
              <a:rPr lang="en-US" dirty="0">
                <a:solidFill>
                  <a:schemeClr val="bg1"/>
                </a:solidFill>
              </a:rPr>
              <a:t>Finding the disease associated with a specific mutation was challenging</a:t>
            </a:r>
          </a:p>
          <a:p>
            <a:pPr marL="285750" indent="-285750">
              <a:buFont typeface="Arial" panose="020B0604020202020204" pitchFamily="34" charset="0"/>
              <a:buChar char="•"/>
            </a:pPr>
            <a:r>
              <a:rPr lang="en-US" dirty="0">
                <a:solidFill>
                  <a:schemeClr val="bg1"/>
                </a:solidFill>
              </a:rPr>
              <a:t>WGS data took a lot of time to be processed </a:t>
            </a:r>
          </a:p>
          <a:p>
            <a:pPr marL="285750" indent="-285750">
              <a:buFont typeface="Arial" panose="020B0604020202020204" pitchFamily="34" charset="0"/>
              <a:buChar char="•"/>
            </a:pPr>
            <a:r>
              <a:rPr lang="en-US" dirty="0">
                <a:solidFill>
                  <a:schemeClr val="bg1"/>
                </a:solidFill>
              </a:rPr>
              <a:t>Sequel data was hard to interpret</a:t>
            </a:r>
            <a:endParaRPr lang="en-GB" dirty="0">
              <a:solidFill>
                <a:schemeClr val="bg1"/>
              </a:solidFill>
            </a:endParaRPr>
          </a:p>
        </p:txBody>
      </p:sp>
    </p:spTree>
    <p:extLst>
      <p:ext uri="{BB962C8B-B14F-4D97-AF65-F5344CB8AC3E}">
        <p14:creationId xmlns:p14="http://schemas.microsoft.com/office/powerpoint/2010/main" val="257119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C4F54F3-C349-4609-AFEE-01462D5C7942}" type="slidenum">
              <a:rPr lang="en-GB" smtClean="0"/>
              <a:pPr/>
              <a:t>11</a:t>
            </a:fld>
            <a:endParaRPr lang="en-GB" dirty="0"/>
          </a:p>
        </p:txBody>
      </p:sp>
    </p:spTree>
    <p:extLst>
      <p:ext uri="{BB962C8B-B14F-4D97-AF65-F5344CB8AC3E}">
        <p14:creationId xmlns:p14="http://schemas.microsoft.com/office/powerpoint/2010/main" val="57458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E67C-F2C7-45A9-9D05-B180BB0BC947}"/>
              </a:ext>
            </a:extLst>
          </p:cNvPr>
          <p:cNvSpPr>
            <a:spLocks noGrp="1"/>
          </p:cNvSpPr>
          <p:nvPr>
            <p:ph type="title"/>
          </p:nvPr>
        </p:nvSpPr>
        <p:spPr/>
        <p:txBody>
          <a:bodyPr/>
          <a:lstStyle/>
          <a:p>
            <a:r>
              <a:rPr lang="en-US" dirty="0"/>
              <a:t>Introduction</a:t>
            </a:r>
            <a:endParaRPr lang="en-GB" dirty="0"/>
          </a:p>
        </p:txBody>
      </p:sp>
      <p:sp>
        <p:nvSpPr>
          <p:cNvPr id="3" name="TextBox 2">
            <a:extLst>
              <a:ext uri="{FF2B5EF4-FFF2-40B4-BE49-F238E27FC236}">
                <a16:creationId xmlns:a16="http://schemas.microsoft.com/office/drawing/2014/main" id="{3E3C1FD5-4B75-493F-871C-ADE97C77684A}"/>
              </a:ext>
            </a:extLst>
          </p:cNvPr>
          <p:cNvSpPr txBox="1"/>
          <p:nvPr/>
        </p:nvSpPr>
        <p:spPr>
          <a:xfrm>
            <a:off x="320040" y="708660"/>
            <a:ext cx="8351520" cy="3139321"/>
          </a:xfrm>
          <a:prstGeom prst="rect">
            <a:avLst/>
          </a:prstGeom>
          <a:noFill/>
        </p:spPr>
        <p:txBody>
          <a:bodyPr wrap="square" rtlCol="0">
            <a:spAutoFit/>
          </a:bodyPr>
          <a:lstStyle/>
          <a:p>
            <a:r>
              <a:rPr lang="en-US" dirty="0">
                <a:solidFill>
                  <a:schemeClr val="bg1"/>
                </a:solidFill>
              </a:rPr>
              <a:t>Patient symptoms addressed in the analysis– </a:t>
            </a:r>
          </a:p>
          <a:p>
            <a:pPr marL="285750" indent="-285750">
              <a:buFont typeface="Arial" panose="020B0604020202020204" pitchFamily="34" charset="0"/>
              <a:buChar char="•"/>
            </a:pPr>
            <a:r>
              <a:rPr lang="en-US" dirty="0">
                <a:solidFill>
                  <a:schemeClr val="bg1"/>
                </a:solidFill>
              </a:rPr>
              <a:t>Vomiting after feeding at infancy</a:t>
            </a:r>
          </a:p>
          <a:p>
            <a:pPr marL="285750" indent="-285750">
              <a:buFont typeface="Arial" panose="020B0604020202020204" pitchFamily="34" charset="0"/>
              <a:buChar char="•"/>
            </a:pPr>
            <a:r>
              <a:rPr lang="en-US" dirty="0">
                <a:solidFill>
                  <a:schemeClr val="bg1"/>
                </a:solidFill>
              </a:rPr>
              <a:t>Abdominal pain</a:t>
            </a:r>
          </a:p>
          <a:p>
            <a:pPr marL="285750" indent="-285750">
              <a:buFont typeface="Arial" panose="020B0604020202020204" pitchFamily="34" charset="0"/>
              <a:buChar char="•"/>
            </a:pPr>
            <a:r>
              <a:rPr lang="en-US" dirty="0">
                <a:solidFill>
                  <a:schemeClr val="bg1"/>
                </a:solidFill>
              </a:rPr>
              <a:t>Fungal infections </a:t>
            </a:r>
          </a:p>
          <a:p>
            <a:pPr marL="285750" indent="-285750">
              <a:buFont typeface="Arial" panose="020B0604020202020204" pitchFamily="34" charset="0"/>
              <a:buChar char="•"/>
            </a:pPr>
            <a:r>
              <a:rPr lang="en-US" dirty="0">
                <a:solidFill>
                  <a:schemeClr val="bg1"/>
                </a:solidFill>
              </a:rPr>
              <a:t>GI problems</a:t>
            </a:r>
          </a:p>
          <a:p>
            <a:pPr marL="285750" indent="-285750">
              <a:buFont typeface="Arial" panose="020B0604020202020204" pitchFamily="34" charset="0"/>
              <a:buChar char="•"/>
            </a:pPr>
            <a:r>
              <a:rPr lang="en-US" dirty="0">
                <a:solidFill>
                  <a:schemeClr val="bg1"/>
                </a:solidFill>
              </a:rPr>
              <a:t>Pelvic and knee pain</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Purpose: To diagnose the diseases and its associated mutations that can help with the treatment options and accelerate research</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04903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TextBox 2">
            <a:extLst>
              <a:ext uri="{FF2B5EF4-FFF2-40B4-BE49-F238E27FC236}">
                <a16:creationId xmlns:a16="http://schemas.microsoft.com/office/drawing/2014/main" id="{993FBD9A-5F56-4668-A1A9-4388D77E5399}"/>
              </a:ext>
            </a:extLst>
          </p:cNvPr>
          <p:cNvSpPr txBox="1"/>
          <p:nvPr/>
        </p:nvSpPr>
        <p:spPr>
          <a:xfrm>
            <a:off x="354419" y="850605"/>
            <a:ext cx="8163181"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rPr>
              <a:t>Bcbio</a:t>
            </a:r>
            <a:r>
              <a:rPr lang="en-US" dirty="0">
                <a:solidFill>
                  <a:schemeClr val="bg1"/>
                </a:solidFill>
              </a:rPr>
              <a:t> – to run alignment, variant calling and copy number calls</a:t>
            </a:r>
          </a:p>
          <a:p>
            <a:pPr marL="285750" indent="-285750">
              <a:buFont typeface="Arial" panose="020B0604020202020204" pitchFamily="34" charset="0"/>
              <a:buChar char="•"/>
            </a:pPr>
            <a:r>
              <a:rPr lang="en-US" dirty="0">
                <a:solidFill>
                  <a:schemeClr val="bg1"/>
                </a:solidFill>
              </a:rPr>
              <a:t>Aligner – BWA (aligned it against hg19)</a:t>
            </a:r>
          </a:p>
          <a:p>
            <a:pPr marL="285750" indent="-285750">
              <a:buFont typeface="Arial" panose="020B0604020202020204" pitchFamily="34" charset="0"/>
              <a:buChar char="•"/>
            </a:pPr>
            <a:r>
              <a:rPr lang="en-US" dirty="0">
                <a:solidFill>
                  <a:schemeClr val="bg1"/>
                </a:solidFill>
              </a:rPr>
              <a:t>Variant caller – </a:t>
            </a:r>
            <a:r>
              <a:rPr lang="en-US" dirty="0" err="1">
                <a:solidFill>
                  <a:schemeClr val="bg1"/>
                </a:solidFill>
              </a:rPr>
              <a:t>VarDict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Copy number calls – Seq2C </a:t>
            </a: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The above calls were generated for the following data–</a:t>
            </a:r>
          </a:p>
          <a:p>
            <a:pPr marL="285750" indent="-285750">
              <a:buFont typeface="Arial" panose="020B0604020202020204" pitchFamily="34" charset="0"/>
              <a:buChar char="•"/>
            </a:pPr>
            <a:r>
              <a:rPr lang="en-US" dirty="0">
                <a:solidFill>
                  <a:schemeClr val="bg1"/>
                </a:solidFill>
              </a:rPr>
              <a:t>Carrier</a:t>
            </a:r>
          </a:p>
          <a:p>
            <a:pPr marL="285750" indent="-285750">
              <a:buFont typeface="Arial" panose="020B0604020202020204" pitchFamily="34" charset="0"/>
              <a:buChar char="•"/>
            </a:pPr>
            <a:r>
              <a:rPr lang="en-US" dirty="0">
                <a:solidFill>
                  <a:schemeClr val="bg1"/>
                </a:solidFill>
              </a:rPr>
              <a:t>Pediatric</a:t>
            </a:r>
          </a:p>
          <a:p>
            <a:pPr marL="285750" indent="-285750">
              <a:buFont typeface="Arial" panose="020B0604020202020204" pitchFamily="34" charset="0"/>
              <a:buChar char="•"/>
            </a:pPr>
            <a:r>
              <a:rPr lang="en-US" dirty="0">
                <a:solidFill>
                  <a:schemeClr val="bg1"/>
                </a:solidFill>
              </a:rPr>
              <a:t>Metabolic</a:t>
            </a:r>
          </a:p>
          <a:p>
            <a:pPr marL="285750" indent="-285750">
              <a:buFont typeface="Arial" panose="020B0604020202020204" pitchFamily="34" charset="0"/>
              <a:buChar char="•"/>
            </a:pPr>
            <a:r>
              <a:rPr lang="en-US" dirty="0">
                <a:solidFill>
                  <a:schemeClr val="bg1"/>
                </a:solidFill>
              </a:rPr>
              <a:t>Exome</a:t>
            </a:r>
          </a:p>
          <a:p>
            <a:pPr marL="285750" indent="-285750">
              <a:buFont typeface="Arial" panose="020B0604020202020204" pitchFamily="34" charset="0"/>
              <a:buChar char="•"/>
            </a:pPr>
            <a:r>
              <a:rPr lang="en-US" dirty="0">
                <a:solidFill>
                  <a:schemeClr val="bg1"/>
                </a:solidFill>
              </a:rPr>
              <a:t>Cardio/Neuro </a:t>
            </a:r>
          </a:p>
          <a:p>
            <a:pPr marL="285750" indent="-285750">
              <a:buFont typeface="Arial" panose="020B0604020202020204" pitchFamily="34" charset="0"/>
              <a:buChar char="•"/>
            </a:pPr>
            <a:r>
              <a:rPr lang="en-US" dirty="0">
                <a:solidFill>
                  <a:schemeClr val="bg1"/>
                </a:solidFill>
              </a:rPr>
              <a:t>WGS</a:t>
            </a:r>
          </a:p>
        </p:txBody>
      </p:sp>
    </p:spTree>
    <p:extLst>
      <p:ext uri="{BB962C8B-B14F-4D97-AF65-F5344CB8AC3E}">
        <p14:creationId xmlns:p14="http://schemas.microsoft.com/office/powerpoint/2010/main" val="351300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Mutations summary</a:t>
            </a:r>
          </a:p>
        </p:txBody>
      </p:sp>
      <p:sp>
        <p:nvSpPr>
          <p:cNvPr id="4" name="Slide Number Placeholder 3"/>
          <p:cNvSpPr>
            <a:spLocks noGrp="1"/>
          </p:cNvSpPr>
          <p:nvPr>
            <p:ph type="sldNum" sz="quarter" idx="12"/>
          </p:nvPr>
        </p:nvSpPr>
        <p:spPr/>
        <p:txBody>
          <a:bodyPr/>
          <a:lstStyle/>
          <a:p>
            <a:pPr defTabSz="685766"/>
            <a:fld id="{F68327C5-B821-4FE9-A59A-A60D9EB59A9A}" type="slidenum">
              <a:rPr lang="en-US">
                <a:latin typeface="Calibri"/>
              </a:rPr>
              <a:pPr defTabSz="685766"/>
              <a:t>4</a:t>
            </a:fld>
            <a:endParaRPr lang="en-US" dirty="0">
              <a:latin typeface="Calibri"/>
            </a:endParaRPr>
          </a:p>
        </p:txBody>
      </p:sp>
      <p:graphicFrame>
        <p:nvGraphicFramePr>
          <p:cNvPr id="14" name="Chart 13"/>
          <p:cNvGraphicFramePr/>
          <p:nvPr>
            <p:extLst>
              <p:ext uri="{D42A27DB-BD31-4B8C-83A1-F6EECF244321}">
                <p14:modId xmlns:p14="http://schemas.microsoft.com/office/powerpoint/2010/main" val="3726386881"/>
              </p:ext>
            </p:extLst>
          </p:nvPr>
        </p:nvGraphicFramePr>
        <p:xfrm>
          <a:off x="924908" y="579120"/>
          <a:ext cx="6192171" cy="38938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2007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CB1F-C098-4104-927E-F9F189AE71A1}"/>
              </a:ext>
            </a:extLst>
          </p:cNvPr>
          <p:cNvSpPr>
            <a:spLocks noGrp="1"/>
          </p:cNvSpPr>
          <p:nvPr>
            <p:ph type="title"/>
          </p:nvPr>
        </p:nvSpPr>
        <p:spPr/>
        <p:txBody>
          <a:bodyPr/>
          <a:lstStyle/>
          <a:p>
            <a:r>
              <a:rPr lang="en-US" dirty="0"/>
              <a:t>Mutations responsible for Patient’s symptoms</a:t>
            </a:r>
            <a:endParaRPr lang="en-GB" dirty="0"/>
          </a:p>
        </p:txBody>
      </p:sp>
      <p:sp>
        <p:nvSpPr>
          <p:cNvPr id="6" name="TextBox 5">
            <a:extLst>
              <a:ext uri="{FF2B5EF4-FFF2-40B4-BE49-F238E27FC236}">
                <a16:creationId xmlns:a16="http://schemas.microsoft.com/office/drawing/2014/main" id="{9BA670B3-937A-42E5-8C6A-728AFEFE8ADE}"/>
              </a:ext>
            </a:extLst>
          </p:cNvPr>
          <p:cNvSpPr txBox="1"/>
          <p:nvPr/>
        </p:nvSpPr>
        <p:spPr>
          <a:xfrm>
            <a:off x="432000" y="1524000"/>
            <a:ext cx="82800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CPS1: </a:t>
            </a:r>
            <a:r>
              <a:rPr lang="en-GB" dirty="0" err="1">
                <a:solidFill>
                  <a:schemeClr val="bg1"/>
                </a:solidFill>
              </a:rPr>
              <a:t>Carbamoylphosphate</a:t>
            </a:r>
            <a:r>
              <a:rPr lang="en-GB" dirty="0">
                <a:solidFill>
                  <a:schemeClr val="bg1"/>
                </a:solidFill>
              </a:rPr>
              <a:t> synthetase I deficiency</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SCN5A: </a:t>
            </a:r>
            <a:r>
              <a:rPr lang="en-GB" dirty="0">
                <a:solidFill>
                  <a:schemeClr val="bg1"/>
                </a:solidFill>
              </a:rPr>
              <a:t>Sodium voltage-gated channel alpha subunit 5 variation</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SGCB: </a:t>
            </a:r>
            <a:r>
              <a:rPr lang="en-GB" dirty="0">
                <a:solidFill>
                  <a:schemeClr val="bg1"/>
                </a:solidFill>
              </a:rPr>
              <a:t>Limb-girdle muscular dystrophy type 2E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DYSF: </a:t>
            </a:r>
            <a:r>
              <a:rPr lang="en-GB" dirty="0">
                <a:solidFill>
                  <a:schemeClr val="bg1"/>
                </a:solidFill>
              </a:rPr>
              <a:t>Limb-girdle muscular dystrophy type 2B (</a:t>
            </a:r>
            <a:r>
              <a:rPr lang="en-GB" dirty="0" err="1">
                <a:solidFill>
                  <a:schemeClr val="bg1"/>
                </a:solidFill>
              </a:rPr>
              <a:t>dysferlinopathy</a:t>
            </a:r>
            <a:r>
              <a:rPr lang="en-GB" dirty="0">
                <a:solidFill>
                  <a:schemeClr val="bg1"/>
                </a:solidFill>
              </a:rPr>
              <a:t>)</a:t>
            </a:r>
          </a:p>
          <a:p>
            <a:pPr marL="285750" indent="-285750">
              <a:buFont typeface="Arial" panose="020B0604020202020204" pitchFamily="34" charset="0"/>
              <a:buChar char="•"/>
            </a:pPr>
            <a:r>
              <a:rPr lang="en-US" dirty="0">
                <a:solidFill>
                  <a:schemeClr val="bg1"/>
                </a:solidFill>
              </a:rPr>
              <a:t>S</a:t>
            </a:r>
            <a:r>
              <a:rPr lang="en-GB" dirty="0">
                <a:solidFill>
                  <a:schemeClr val="bg1"/>
                </a:solidFill>
              </a:rPr>
              <a:t>P110: Candidemia fungal infection</a:t>
            </a:r>
          </a:p>
          <a:p>
            <a:pPr marL="285750" indent="-285750">
              <a:buFont typeface="Arial" panose="020B0604020202020204" pitchFamily="34" charset="0"/>
              <a:buChar char="•"/>
            </a:pPr>
            <a:r>
              <a:rPr lang="en-US" dirty="0">
                <a:solidFill>
                  <a:schemeClr val="bg1"/>
                </a:solidFill>
              </a:rPr>
              <a:t>S</a:t>
            </a:r>
            <a:r>
              <a:rPr lang="en-GB" dirty="0">
                <a:solidFill>
                  <a:schemeClr val="bg1"/>
                </a:solidFill>
              </a:rPr>
              <a:t>TAT1: Candidemia fungal infection</a:t>
            </a: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04272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49B2-81FF-42C2-9C2B-6012108C00DC}"/>
              </a:ext>
            </a:extLst>
          </p:cNvPr>
          <p:cNvSpPr>
            <a:spLocks noGrp="1"/>
          </p:cNvSpPr>
          <p:nvPr>
            <p:ph type="title"/>
          </p:nvPr>
        </p:nvSpPr>
        <p:spPr/>
        <p:txBody>
          <a:bodyPr/>
          <a:lstStyle/>
          <a:p>
            <a:r>
              <a:rPr lang="en-US" dirty="0"/>
              <a:t>CPS1 -  </a:t>
            </a:r>
            <a:r>
              <a:rPr lang="en-GB" dirty="0" err="1"/>
              <a:t>Carbamoylphosphate</a:t>
            </a:r>
            <a:r>
              <a:rPr lang="en-GB" dirty="0"/>
              <a:t> synthetase I deficiency</a:t>
            </a:r>
            <a:br>
              <a:rPr lang="en-US" dirty="0"/>
            </a:br>
            <a:endParaRPr lang="en-GB" dirty="0"/>
          </a:p>
        </p:txBody>
      </p:sp>
      <p:sp>
        <p:nvSpPr>
          <p:cNvPr id="3" name="TextBox 2">
            <a:extLst>
              <a:ext uri="{FF2B5EF4-FFF2-40B4-BE49-F238E27FC236}">
                <a16:creationId xmlns:a16="http://schemas.microsoft.com/office/drawing/2014/main" id="{3044578D-F0E8-465C-B536-05ABE70F1D97}"/>
              </a:ext>
            </a:extLst>
          </p:cNvPr>
          <p:cNvSpPr txBox="1"/>
          <p:nvPr/>
        </p:nvSpPr>
        <p:spPr>
          <a:xfrm>
            <a:off x="320040" y="1120140"/>
            <a:ext cx="8197560"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CPS1 c.3577-7delT splice unknown deletion is present in both carrier and exome data at 45% allele frequency</a:t>
            </a:r>
          </a:p>
          <a:p>
            <a:pPr marL="285750" indent="-285750">
              <a:buFont typeface="Arial" panose="020B0604020202020204" pitchFamily="34" charset="0"/>
              <a:buChar char="•"/>
            </a:pPr>
            <a:r>
              <a:rPr lang="en-US" dirty="0">
                <a:solidFill>
                  <a:schemeClr val="bg1"/>
                </a:solidFill>
              </a:rPr>
              <a:t>CPS1 mutations were reported to be the major cause for </a:t>
            </a:r>
            <a:r>
              <a:rPr lang="en-US" dirty="0" err="1">
                <a:solidFill>
                  <a:schemeClr val="bg1"/>
                </a:solidFill>
              </a:rPr>
              <a:t>Carbomoylyphophate</a:t>
            </a:r>
            <a:r>
              <a:rPr lang="en-US" dirty="0">
                <a:solidFill>
                  <a:schemeClr val="bg1"/>
                </a:solidFill>
              </a:rPr>
              <a:t> synthetase 1 deficiency – causes ammonia to accumulate in the blood</a:t>
            </a:r>
          </a:p>
          <a:p>
            <a:pPr marL="285750" indent="-285750">
              <a:buFont typeface="Arial" panose="020B0604020202020204" pitchFamily="34" charset="0"/>
              <a:buChar char="•"/>
            </a:pPr>
            <a:r>
              <a:rPr lang="en-US" dirty="0">
                <a:solidFill>
                  <a:schemeClr val="bg1"/>
                </a:solidFill>
              </a:rPr>
              <a:t>Symptoms – </a:t>
            </a:r>
          </a:p>
          <a:p>
            <a:pPr marL="742950" lvl="1" indent="-285750">
              <a:buFont typeface="Arial" panose="020B0604020202020204" pitchFamily="34" charset="0"/>
              <a:buChar char="•"/>
            </a:pPr>
            <a:r>
              <a:rPr lang="en-US" dirty="0">
                <a:solidFill>
                  <a:schemeClr val="bg1"/>
                </a:solidFill>
              </a:rPr>
              <a:t>Unwillingness to feed and vomiting after feeding during infancy</a:t>
            </a:r>
          </a:p>
          <a:p>
            <a:pPr marL="742950" lvl="1" indent="-285750">
              <a:buFont typeface="Arial" panose="020B0604020202020204" pitchFamily="34" charset="0"/>
              <a:buChar char="•"/>
            </a:pPr>
            <a:r>
              <a:rPr lang="en-US" dirty="0">
                <a:solidFill>
                  <a:schemeClr val="bg1"/>
                </a:solidFill>
              </a:rPr>
              <a:t>Symptoms may become less sever or disappears at the later stage of life</a:t>
            </a:r>
          </a:p>
          <a:p>
            <a:pPr lvl="1"/>
            <a:br>
              <a:rPr lang="en-US" dirty="0">
                <a:solidFill>
                  <a:schemeClr val="bg1"/>
                </a:solidFill>
              </a:rPr>
            </a:br>
            <a:r>
              <a:rPr lang="en-US" dirty="0">
                <a:solidFill>
                  <a:schemeClr val="bg1"/>
                </a:solidFill>
              </a:rPr>
              <a:t>Literature - </a:t>
            </a:r>
            <a:r>
              <a:rPr lang="en-GB" dirty="0">
                <a:solidFill>
                  <a:schemeClr val="bg1"/>
                </a:solidFill>
                <a:hlinkClick r:id="rId2">
                  <a:extLst>
                    <a:ext uri="{A12FA001-AC4F-418D-AE19-62706E023703}">
                      <ahyp:hlinkClr xmlns:ahyp="http://schemas.microsoft.com/office/drawing/2018/hyperlinkcolor" val="tx"/>
                    </a:ext>
                  </a:extLst>
                </a:hlinkClick>
              </a:rPr>
              <a:t>https://ghr.nlm.nih.gov/condition/carbamoyl-phosphate-synthetase-i-deficiency</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7505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1EFB6-0A43-4EA6-838C-9D76F3768725}"/>
              </a:ext>
            </a:extLst>
          </p:cNvPr>
          <p:cNvSpPr>
            <a:spLocks noGrp="1"/>
          </p:cNvSpPr>
          <p:nvPr>
            <p:ph type="title"/>
          </p:nvPr>
        </p:nvSpPr>
        <p:spPr/>
        <p:txBody>
          <a:bodyPr/>
          <a:lstStyle/>
          <a:p>
            <a:r>
              <a:rPr lang="en-US" dirty="0"/>
              <a:t>SCN5A – </a:t>
            </a:r>
            <a:r>
              <a:rPr lang="en-GB" dirty="0"/>
              <a:t>sodium voltage-gated channel alpha subunit 5</a:t>
            </a:r>
            <a:br>
              <a:rPr lang="en-US" dirty="0"/>
            </a:br>
            <a:endParaRPr lang="en-GB" dirty="0"/>
          </a:p>
        </p:txBody>
      </p:sp>
      <p:sp>
        <p:nvSpPr>
          <p:cNvPr id="3" name="TextBox 2">
            <a:extLst>
              <a:ext uri="{FF2B5EF4-FFF2-40B4-BE49-F238E27FC236}">
                <a16:creationId xmlns:a16="http://schemas.microsoft.com/office/drawing/2014/main" id="{E674F1DD-732D-46BB-A8B6-34E19C86DFFC}"/>
              </a:ext>
            </a:extLst>
          </p:cNvPr>
          <p:cNvSpPr txBox="1"/>
          <p:nvPr/>
        </p:nvSpPr>
        <p:spPr>
          <a:xfrm>
            <a:off x="335280" y="800100"/>
            <a:ext cx="82800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SCN5A c.1141-3C&gt;A unknown splice SNVs is present in carrier, exome, pediatric and </a:t>
            </a:r>
            <a:r>
              <a:rPr lang="en-US" dirty="0" err="1">
                <a:solidFill>
                  <a:schemeClr val="bg1"/>
                </a:solidFill>
              </a:rPr>
              <a:t>cardioneuro</a:t>
            </a:r>
            <a:r>
              <a:rPr lang="en-US" dirty="0">
                <a:solidFill>
                  <a:schemeClr val="bg1"/>
                </a:solidFill>
              </a:rPr>
              <a:t> data at 47% allele frequency </a:t>
            </a:r>
          </a:p>
          <a:p>
            <a:pPr marL="285750" indent="-285750">
              <a:buFont typeface="Arial" panose="020B0604020202020204" pitchFamily="34" charset="0"/>
              <a:buChar char="•"/>
            </a:pPr>
            <a:r>
              <a:rPr lang="en-US" dirty="0">
                <a:solidFill>
                  <a:schemeClr val="bg1"/>
                </a:solidFill>
              </a:rPr>
              <a:t>SCN5A mutations were reported to cause GI symptoms, expressed in circular layers of smooth muscle in small intestine</a:t>
            </a:r>
          </a:p>
          <a:p>
            <a:pPr marL="285750" indent="-285750">
              <a:buFont typeface="Arial" panose="020B0604020202020204" pitchFamily="34" charset="0"/>
              <a:buChar char="•"/>
            </a:pPr>
            <a:r>
              <a:rPr lang="en-US" dirty="0">
                <a:solidFill>
                  <a:schemeClr val="bg1"/>
                </a:solidFill>
              </a:rPr>
              <a:t>Symptoms –</a:t>
            </a:r>
          </a:p>
          <a:p>
            <a:pPr marL="742950" lvl="1" indent="-285750">
              <a:buFont typeface="Arial" panose="020B0604020202020204" pitchFamily="34" charset="0"/>
              <a:buChar char="•"/>
            </a:pPr>
            <a:r>
              <a:rPr lang="en-US" dirty="0">
                <a:solidFill>
                  <a:schemeClr val="bg1"/>
                </a:solidFill>
              </a:rPr>
              <a:t>Abdominal and visceral pain</a:t>
            </a:r>
          </a:p>
          <a:p>
            <a:endParaRPr lang="en-US" dirty="0">
              <a:solidFill>
                <a:schemeClr val="bg1"/>
              </a:solidFill>
            </a:endParaRPr>
          </a:p>
          <a:p>
            <a:r>
              <a:rPr lang="en-US" dirty="0">
                <a:solidFill>
                  <a:schemeClr val="bg1"/>
                </a:solidFill>
              </a:rPr>
              <a:t>Literature : </a:t>
            </a:r>
            <a:r>
              <a:rPr lang="en-GB" dirty="0">
                <a:solidFill>
                  <a:schemeClr val="bg1"/>
                </a:solidFill>
                <a:hlinkClick r:id="rId2">
                  <a:extLst>
                    <a:ext uri="{A12FA001-AC4F-418D-AE19-62706E023703}">
                      <ahyp:hlinkClr xmlns:ahyp="http://schemas.microsoft.com/office/drawing/2018/hyperlinkcolor" val="tx"/>
                    </a:ext>
                  </a:extLst>
                </a:hlinkClick>
              </a:rPr>
              <a:t>https://www.ncbi.nlm.nih.gov/pmc/articles/PMC3656127/</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182250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76A2-8373-4810-A5E3-2C647850B7BF}"/>
              </a:ext>
            </a:extLst>
          </p:cNvPr>
          <p:cNvSpPr>
            <a:spLocks noGrp="1"/>
          </p:cNvSpPr>
          <p:nvPr>
            <p:ph type="title"/>
          </p:nvPr>
        </p:nvSpPr>
        <p:spPr/>
        <p:txBody>
          <a:bodyPr/>
          <a:lstStyle/>
          <a:p>
            <a:r>
              <a:rPr lang="en-US" dirty="0"/>
              <a:t>SGCB &amp; DYSF - </a:t>
            </a:r>
            <a:r>
              <a:rPr lang="en-GB" dirty="0"/>
              <a:t>Limb-girdle muscular dystrophy</a:t>
            </a:r>
            <a:r>
              <a:rPr lang="en-US" dirty="0"/>
              <a:t> </a:t>
            </a:r>
            <a:endParaRPr lang="en-GB" dirty="0"/>
          </a:p>
        </p:txBody>
      </p:sp>
      <p:sp>
        <p:nvSpPr>
          <p:cNvPr id="3" name="TextBox 2">
            <a:extLst>
              <a:ext uri="{FF2B5EF4-FFF2-40B4-BE49-F238E27FC236}">
                <a16:creationId xmlns:a16="http://schemas.microsoft.com/office/drawing/2014/main" id="{C841C6BD-975B-46B0-9989-E55804D9A1ED}"/>
              </a:ext>
            </a:extLst>
          </p:cNvPr>
          <p:cNvSpPr txBox="1"/>
          <p:nvPr/>
        </p:nvSpPr>
        <p:spPr>
          <a:xfrm>
            <a:off x="335280" y="822960"/>
            <a:ext cx="82800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SGCB A8dup c.21_23dupGGC unknown disruptive </a:t>
            </a:r>
            <a:r>
              <a:rPr lang="en-US" dirty="0" err="1">
                <a:solidFill>
                  <a:schemeClr val="bg1"/>
                </a:solidFill>
              </a:rPr>
              <a:t>inframe</a:t>
            </a:r>
            <a:r>
              <a:rPr lang="en-US" dirty="0">
                <a:solidFill>
                  <a:schemeClr val="bg1"/>
                </a:solidFill>
              </a:rPr>
              <a:t> insertions are present in carrier, exome and </a:t>
            </a:r>
            <a:r>
              <a:rPr lang="en-US" dirty="0" err="1">
                <a:solidFill>
                  <a:schemeClr val="bg1"/>
                </a:solidFill>
              </a:rPr>
              <a:t>cardioneuro</a:t>
            </a:r>
            <a:r>
              <a:rPr lang="en-US" dirty="0">
                <a:solidFill>
                  <a:schemeClr val="bg1"/>
                </a:solidFill>
              </a:rPr>
              <a:t> data at 45% allele frequency</a:t>
            </a:r>
          </a:p>
          <a:p>
            <a:pPr marL="285750" indent="-285750">
              <a:buFont typeface="Arial" panose="020B0604020202020204" pitchFamily="34" charset="0"/>
              <a:buChar char="•"/>
            </a:pPr>
            <a:r>
              <a:rPr lang="en-US" dirty="0">
                <a:solidFill>
                  <a:schemeClr val="bg1"/>
                </a:solidFill>
              </a:rPr>
              <a:t>DYSF c.4062C&gt;A unknown splice SNV mutation is present in the exome data at 47% allele frequency</a:t>
            </a:r>
          </a:p>
          <a:p>
            <a:pPr marL="285750" indent="-285750">
              <a:buFont typeface="Arial" panose="020B0604020202020204" pitchFamily="34" charset="0"/>
              <a:buChar char="•"/>
            </a:pPr>
            <a:r>
              <a:rPr lang="en-US" dirty="0">
                <a:solidFill>
                  <a:schemeClr val="bg1"/>
                </a:solidFill>
              </a:rPr>
              <a:t>SGCB &amp; DYSF mutations were reported to be responsible for autosomal recessive limb girdle muscular dystrophy </a:t>
            </a:r>
          </a:p>
          <a:p>
            <a:pPr marL="285750" indent="-285750">
              <a:buFont typeface="Arial" panose="020B0604020202020204" pitchFamily="34" charset="0"/>
              <a:buChar char="•"/>
            </a:pPr>
            <a:r>
              <a:rPr lang="en-US" dirty="0">
                <a:solidFill>
                  <a:schemeClr val="bg1"/>
                </a:solidFill>
              </a:rPr>
              <a:t>Symptoms –</a:t>
            </a:r>
          </a:p>
          <a:p>
            <a:pPr marL="742950" lvl="1" indent="-285750">
              <a:buFont typeface="Arial" panose="020B0604020202020204" pitchFamily="34" charset="0"/>
              <a:buChar char="•"/>
            </a:pPr>
            <a:r>
              <a:rPr lang="en-US" dirty="0">
                <a:solidFill>
                  <a:schemeClr val="bg1"/>
                </a:solidFill>
              </a:rPr>
              <a:t>Onset of progressive pelvic muscle weakness</a:t>
            </a:r>
          </a:p>
          <a:p>
            <a:pPr marL="742950" lvl="1" indent="-285750">
              <a:buFont typeface="Arial" panose="020B0604020202020204" pitchFamily="34" charset="0"/>
              <a:buChar char="•"/>
            </a:pPr>
            <a:r>
              <a:rPr lang="en-US" dirty="0">
                <a:solidFill>
                  <a:schemeClr val="bg1"/>
                </a:solidFill>
              </a:rPr>
              <a:t>Knees are also affected</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Literature – </a:t>
            </a:r>
          </a:p>
          <a:p>
            <a:pPr marL="742950" lvl="1" indent="-285750">
              <a:buFont typeface="Arial" panose="020B0604020202020204" pitchFamily="34" charset="0"/>
              <a:buChar char="•"/>
            </a:pPr>
            <a:r>
              <a:rPr lang="en-GB" dirty="0">
                <a:solidFill>
                  <a:schemeClr val="bg1"/>
                </a:solidFill>
                <a:hlinkClick r:id="rId2">
                  <a:extLst>
                    <a:ext uri="{A12FA001-AC4F-418D-AE19-62706E023703}">
                      <ahyp:hlinkClr xmlns:ahyp="http://schemas.microsoft.com/office/drawing/2018/hyperlinkcolor" val="tx"/>
                    </a:ext>
                  </a:extLst>
                </a:hlinkClick>
              </a:rPr>
              <a:t>https://rarediseases.info.nih.gov/diseases/3851/limb-girdle-muscular-dystrophy-type-2e</a:t>
            </a:r>
            <a:endParaRPr lang="en-GB" dirty="0">
              <a:solidFill>
                <a:schemeClr val="bg1"/>
              </a:solidFill>
            </a:endParaRPr>
          </a:p>
          <a:p>
            <a:pPr marL="742950" lvl="1" indent="-285750">
              <a:buFont typeface="Arial" panose="020B0604020202020204" pitchFamily="34" charset="0"/>
              <a:buChar char="•"/>
            </a:pPr>
            <a:r>
              <a:rPr lang="en-GB" dirty="0">
                <a:solidFill>
                  <a:schemeClr val="bg1"/>
                </a:solidFill>
                <a:hlinkClick r:id="rId3">
                  <a:extLst>
                    <a:ext uri="{A12FA001-AC4F-418D-AE19-62706E023703}">
                      <ahyp:hlinkClr xmlns:ahyp="http://schemas.microsoft.com/office/drawing/2018/hyperlinkcolor" val="tx"/>
                    </a:ext>
                  </a:extLst>
                </a:hlinkClick>
              </a:rPr>
              <a:t>https://rarediseases.info.nih.gov/diseases/8574/limb-girdle-muscular-dystrophy-type-2b</a:t>
            </a:r>
            <a:endParaRPr lang="en-GB" dirty="0">
              <a:solidFill>
                <a:schemeClr val="bg1"/>
              </a:solidFill>
            </a:endParaRPr>
          </a:p>
        </p:txBody>
      </p:sp>
    </p:spTree>
    <p:extLst>
      <p:ext uri="{BB962C8B-B14F-4D97-AF65-F5344CB8AC3E}">
        <p14:creationId xmlns:p14="http://schemas.microsoft.com/office/powerpoint/2010/main" val="268693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17D5-7006-436B-9F09-5963AA31745F}"/>
              </a:ext>
            </a:extLst>
          </p:cNvPr>
          <p:cNvSpPr>
            <a:spLocks noGrp="1"/>
          </p:cNvSpPr>
          <p:nvPr>
            <p:ph type="title"/>
          </p:nvPr>
        </p:nvSpPr>
        <p:spPr/>
        <p:txBody>
          <a:bodyPr/>
          <a:lstStyle/>
          <a:p>
            <a:r>
              <a:rPr lang="en-US" dirty="0"/>
              <a:t>SP110 &amp; STAT1 – Candidemia, Invasive Candidiasis</a:t>
            </a:r>
            <a:endParaRPr lang="en-GB" dirty="0"/>
          </a:p>
        </p:txBody>
      </p:sp>
      <p:sp>
        <p:nvSpPr>
          <p:cNvPr id="4" name="TextBox 3">
            <a:extLst>
              <a:ext uri="{FF2B5EF4-FFF2-40B4-BE49-F238E27FC236}">
                <a16:creationId xmlns:a16="http://schemas.microsoft.com/office/drawing/2014/main" id="{A0571E52-5C2F-493E-804E-AF27BFCEF9D4}"/>
              </a:ext>
            </a:extLst>
          </p:cNvPr>
          <p:cNvSpPr txBox="1"/>
          <p:nvPr/>
        </p:nvSpPr>
        <p:spPr>
          <a:xfrm>
            <a:off x="403860" y="861060"/>
            <a:ext cx="82800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SP110 </a:t>
            </a:r>
            <a:r>
              <a:rPr lang="en-GB" dirty="0">
                <a:solidFill>
                  <a:schemeClr val="bg1"/>
                </a:solidFill>
              </a:rPr>
              <a:t>c.*195_*206dupAAAAAAAAAAAA unknown splice insertion at 38% allele frequency is present in the exome data</a:t>
            </a:r>
          </a:p>
          <a:p>
            <a:pPr marL="285750" indent="-285750">
              <a:buFont typeface="Arial" panose="020B0604020202020204" pitchFamily="34" charset="0"/>
              <a:buChar char="•"/>
            </a:pPr>
            <a:r>
              <a:rPr lang="en-US" dirty="0">
                <a:solidFill>
                  <a:schemeClr val="bg1"/>
                </a:solidFill>
              </a:rPr>
              <a:t>S</a:t>
            </a:r>
            <a:r>
              <a:rPr lang="en-GB" dirty="0">
                <a:solidFill>
                  <a:schemeClr val="bg1"/>
                </a:solidFill>
              </a:rPr>
              <a:t>TAT1 c.1874-8C&gt;T likely splice SNV mutation at 51% allele frequency is present in the exome data</a:t>
            </a:r>
          </a:p>
          <a:p>
            <a:pPr marL="285750" indent="-285750">
              <a:buFont typeface="Arial" panose="020B0604020202020204" pitchFamily="34" charset="0"/>
              <a:buChar char="•"/>
            </a:pPr>
            <a:r>
              <a:rPr lang="en-US" dirty="0">
                <a:solidFill>
                  <a:schemeClr val="bg1"/>
                </a:solidFill>
              </a:rPr>
              <a:t>SP110 &amp; STAT1 mutations were reported to cause lung infections due to candida pathogen </a:t>
            </a:r>
          </a:p>
          <a:p>
            <a:pPr marL="285750" indent="-285750">
              <a:buFont typeface="Arial" panose="020B0604020202020204" pitchFamily="34" charset="0"/>
              <a:buChar char="•"/>
            </a:pPr>
            <a:r>
              <a:rPr lang="en-US" dirty="0">
                <a:solidFill>
                  <a:schemeClr val="bg1"/>
                </a:solidFill>
              </a:rPr>
              <a:t>L</a:t>
            </a:r>
            <a:r>
              <a:rPr lang="en-GB" dirty="0">
                <a:solidFill>
                  <a:schemeClr val="bg1"/>
                </a:solidFill>
              </a:rPr>
              <a:t>literature - </a:t>
            </a:r>
            <a:r>
              <a:rPr lang="en-GB" dirty="0">
                <a:solidFill>
                  <a:schemeClr val="bg1"/>
                </a:solidFill>
                <a:hlinkClick r:id="rId2">
                  <a:extLst>
                    <a:ext uri="{A12FA001-AC4F-418D-AE19-62706E023703}">
                      <ahyp:hlinkClr xmlns:ahyp="http://schemas.microsoft.com/office/drawing/2018/hyperlinkcolor" val="tx"/>
                    </a:ext>
                  </a:extLst>
                </a:hlinkClick>
              </a:rPr>
              <a:t>https://www.ncbi.nlm.nih.gov/pmc/articles/PMC4988683/</a:t>
            </a:r>
            <a:endParaRPr lang="en-GB" dirty="0">
              <a:solidFill>
                <a:schemeClr val="bg1"/>
              </a:solidFill>
            </a:endParaRPr>
          </a:p>
          <a:p>
            <a:pPr marL="285750" indent="-285750">
              <a:buFont typeface="Arial" panose="020B0604020202020204" pitchFamily="34" charset="0"/>
              <a:buChar char="•"/>
            </a:pPr>
            <a:endParaRPr lang="en-GB" dirty="0">
              <a:solidFill>
                <a:schemeClr val="bg1"/>
              </a:solidFill>
            </a:endParaRPr>
          </a:p>
        </p:txBody>
      </p:sp>
    </p:spTree>
    <p:extLst>
      <p:ext uri="{BB962C8B-B14F-4D97-AF65-F5344CB8AC3E}">
        <p14:creationId xmlns:p14="http://schemas.microsoft.com/office/powerpoint/2010/main" val="2306203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486903CA-157C-8D40-9E45-A33364036335}"/>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22F59B28-75E4-FA47-BEF3-42A69DD73B76}"/>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9A6155BA-EA37-0947-B12D-0BABB2E4DF97}"/>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6" id="{0A308D3E-1B74-F244-A7B9-7B11E35EF57F}" vid="{8D2D6F2B-54FA-C94B-8B40-C7D4069E8150}"/>
    </a:ext>
  </a:extLst>
</a:theme>
</file>

<file path=ppt/theme/theme5.xml><?xml version="1.0" encoding="utf-8"?>
<a:theme xmlns:a="http://schemas.openxmlformats.org/drawingml/2006/main" name="Showeet theme">
  <a:themeElements>
    <a:clrScheme name="6">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306</TotalTime>
  <Words>588</Words>
  <Application>Microsoft Office PowerPoint</Application>
  <PresentationFormat>On-screen Show (16:9)</PresentationFormat>
  <Paragraphs>76</Paragraphs>
  <Slides>11</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11</vt:i4>
      </vt:variant>
    </vt:vector>
  </HeadingPairs>
  <TitlesOfParts>
    <vt:vector size="20" baseType="lpstr">
      <vt:lpstr>Arial</vt:lpstr>
      <vt:lpstr>Calibri</vt:lpstr>
      <vt:lpstr>GeosansLight</vt:lpstr>
      <vt:lpstr>Open Sans</vt:lpstr>
      <vt:lpstr>AZ Cover Slide Options</vt:lpstr>
      <vt:lpstr>AZ Divider Slide Options</vt:lpstr>
      <vt:lpstr>AZ Divider Slide Options - Colours</vt:lpstr>
      <vt:lpstr>AZ General Master Slide Options</vt:lpstr>
      <vt:lpstr>Showeet theme</vt:lpstr>
      <vt:lpstr>Invitae Genomics - AZGEN</vt:lpstr>
      <vt:lpstr>Introduction</vt:lpstr>
      <vt:lpstr>METHODS</vt:lpstr>
      <vt:lpstr>Mutations summary</vt:lpstr>
      <vt:lpstr>Mutations responsible for Patient’s symptoms</vt:lpstr>
      <vt:lpstr>CPS1 -  Carbamoylphosphate synthetase I deficiency </vt:lpstr>
      <vt:lpstr>SCN5A – sodium voltage-gated channel alpha subunit 5 </vt:lpstr>
      <vt:lpstr>SGCB &amp; DYSF - Limb-girdle muscular dystrophy </vt:lpstr>
      <vt:lpstr>SP110 &amp; STAT1 – Candidemia, Invasive Candidiasis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Invitae Genomics - AZGEN</dc:title>
  <dc:creator>Surakala, Manasa</dc:creator>
  <cp:keywords>16:9</cp:keywords>
  <dc:description>v1.0</dc:description>
  <cp:lastModifiedBy>Surakala, Manasa</cp:lastModifiedBy>
  <cp:revision>16</cp:revision>
  <cp:lastPrinted>2018-03-07T14:46:57Z</cp:lastPrinted>
  <dcterms:created xsi:type="dcterms:W3CDTF">2019-06-09T14:56:39Z</dcterms:created>
  <dcterms:modified xsi:type="dcterms:W3CDTF">2019-06-09T20:02:40Z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ies>
</file>