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
  </p:notesMasterIdLst>
  <p:sldIdLst>
    <p:sldId id="2076136915" r:id="rId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150" d="100"/>
          <a:sy n="150" d="100"/>
        </p:scale>
        <p:origin x="1210" y="12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49742-CC17-4375-81F2-80134F8509F1}" type="datetimeFigureOut">
              <a:rPr lang="en-AU" smtClean="0"/>
              <a:t>27/01/2022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84C06-AEC8-4CB8-823E-69566279CD6D}" type="slidenum">
              <a:rPr lang="en-AU" smtClean="0"/>
              <a:t>‹#›</a:t>
            </a:fld>
            <a:endParaRPr lang="en-AU"/>
          </a:p>
        </p:txBody>
      </p:sp>
    </p:spTree>
    <p:extLst>
      <p:ext uri="{BB962C8B-B14F-4D97-AF65-F5344CB8AC3E}">
        <p14:creationId xmlns:p14="http://schemas.microsoft.com/office/powerpoint/2010/main" val="270169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lockbox provides a ready to go environment for storing, exploring, processing and visualizing data. At the core is a multi-zone data lake which allows participants to store and organize both structured and unstructured data. The data lake takes advantage of the infinite scale and rich feature set provided by Azure Storage. Participants are able to explore the data held within their data lake using a variety of different tools. Azure Synapse analytics comes preconfigured and connected to the lake and allows for rich, multilanguage user experience with strong support for both SPARK and SQL. Power BI is also pre-provisioned and allows less technical information workers to explore the lake using low-code / no-code tools. For data scientists, the lockbox contains Azure Machine Learning workspaces which supports many popular data science languages, frameworks and libraries. </a:t>
            </a:r>
          </a:p>
          <a:p>
            <a:endParaRPr lang="en-US"/>
          </a:p>
          <a:p>
            <a:r>
              <a:rPr lang="en-US"/>
              <a:t>Monitoring, management and governance are not forgotten, and the lockbox comes pre-built with best-in-class capabilities in this regard. Azure Purview provides information discovery, automatic classification, cataloging and governance across not only the data lake but also the processing and visualization tools. Azure monitor and Azure advisor ensure that the environment is within cost budgets, aligned to best practices and policies and secure. </a:t>
            </a:r>
          </a:p>
          <a:p>
            <a:endParaRPr lang="en-US"/>
          </a:p>
          <a:p>
            <a:r>
              <a:rPr lang="en-US"/>
              <a:t>It is expected that common activities for lockbox participants will include moving data into and out of the lockbox, and orchestrating processing or transformation of that data. To accelerate and assist with this process the lockbox comes pre-configured with an opensource, meta-data driven data pipelining and orchestration framework known as the Azure Data Services Accelerator. This framework enables both technical and non-technical users to easily configure once-off or re-occurring data ingestion and processing activities via a web based front end. Behind the scenes, the framework is constructed using standard Azure PAAS services which ensure that it is saleable, maintainable and easily extensible. </a:t>
            </a:r>
          </a:p>
          <a:p>
            <a:endParaRPr lang="en-US"/>
          </a:p>
          <a:p>
            <a:r>
              <a:rPr lang="en-US"/>
              <a:t>From a networking perspective, services within the lockbox are network isolated to ensure the highest level of security. </a:t>
            </a:r>
          </a:p>
          <a:p>
            <a:endParaRPr lang="en-US"/>
          </a:p>
          <a:p>
            <a:endParaRPr lang="en-AU"/>
          </a:p>
        </p:txBody>
      </p:sp>
      <p:sp>
        <p:nvSpPr>
          <p:cNvPr id="4" name="Slide Number Placeholder 3"/>
          <p:cNvSpPr>
            <a:spLocks noGrp="1"/>
          </p:cNvSpPr>
          <p:nvPr>
            <p:ph type="sldNum" sz="quarter" idx="5"/>
          </p:nvPr>
        </p:nvSpPr>
        <p:spPr/>
        <p:txBody>
          <a:bodyPr/>
          <a:lstStyle/>
          <a:p>
            <a:fld id="{B43DCD9F-7F03-4E7A-B8C6-9C4F8AF8DF74}" type="slidenum">
              <a:rPr lang="en-AU" smtClean="0"/>
              <a:t>1</a:t>
            </a:fld>
            <a:endParaRPr lang="en-AU"/>
          </a:p>
        </p:txBody>
      </p:sp>
    </p:spTree>
    <p:extLst>
      <p:ext uri="{BB962C8B-B14F-4D97-AF65-F5344CB8AC3E}">
        <p14:creationId xmlns:p14="http://schemas.microsoft.com/office/powerpoint/2010/main" val="1434979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17705587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539415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7350025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8372405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15314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246549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41135587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095860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974492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0C0"/>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148642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2291938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18749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71431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87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7284481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593801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05433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29466D-2E91-45BE-9404-8D35DC7022B4}"/>
              </a:ext>
            </a:extLst>
          </p:cNvPr>
          <p:cNvSpPr>
            <a:spLocks noGrp="1"/>
          </p:cNvSpPr>
          <p:nvPr>
            <p:ph type="dt" sz="half" idx="10"/>
          </p:nvPr>
        </p:nvSpPr>
        <p:spPr/>
        <p:txBody>
          <a:bodyPr/>
          <a:lstStyle/>
          <a:p>
            <a:fld id="{BFD022CD-CAC0-448D-8FC5-FE532E012155}" type="datetimeFigureOut">
              <a:rPr lang="en-AU" smtClean="0"/>
              <a:t>27/01/2022</a:t>
            </a:fld>
            <a:endParaRPr lang="en-AU"/>
          </a:p>
        </p:txBody>
      </p:sp>
      <p:sp>
        <p:nvSpPr>
          <p:cNvPr id="3" name="Footer Placeholder 2">
            <a:extLst>
              <a:ext uri="{FF2B5EF4-FFF2-40B4-BE49-F238E27FC236}">
                <a16:creationId xmlns:a16="http://schemas.microsoft.com/office/drawing/2014/main" id="{68DE541E-21E4-4F21-AC7F-B1FD9F047E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B5F4A89-EFEA-4EBB-945B-26C10298680C}"/>
              </a:ext>
            </a:extLst>
          </p:cNvPr>
          <p:cNvSpPr>
            <a:spLocks noGrp="1"/>
          </p:cNvSpPr>
          <p:nvPr>
            <p:ph type="sldNum" sz="quarter" idx="12"/>
          </p:nvPr>
        </p:nvSpPr>
        <p:spPr/>
        <p:txBody>
          <a:bodyPr/>
          <a:lstStyle/>
          <a:p>
            <a:fld id="{C651AB2C-3689-470C-9DB5-519414ED61FD}" type="slidenum">
              <a:rPr lang="en-AU" smtClean="0"/>
              <a:t>‹#›</a:t>
            </a:fld>
            <a:endParaRPr lang="en-AU"/>
          </a:p>
        </p:txBody>
      </p:sp>
    </p:spTree>
    <p:extLst>
      <p:ext uri="{BB962C8B-B14F-4D97-AF65-F5344CB8AC3E}">
        <p14:creationId xmlns:p14="http://schemas.microsoft.com/office/powerpoint/2010/main" val="117081353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pic>
        <p:nvPicPr>
          <p:cNvPr id="3" name="Picture 2">
            <a:extLst>
              <a:ext uri="{FF2B5EF4-FFF2-40B4-BE49-F238E27FC236}">
                <a16:creationId xmlns:a16="http://schemas.microsoft.com/office/drawing/2014/main" id="{D006993D-C0C0-4AC1-827B-EEEAB64031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69" y="6142433"/>
            <a:ext cx="1335673" cy="190278"/>
          </a:xfrm>
          <a:prstGeom prst="rect">
            <a:avLst/>
          </a:prstGeom>
        </p:spPr>
      </p:pic>
    </p:spTree>
    <p:extLst>
      <p:ext uri="{BB962C8B-B14F-4D97-AF65-F5344CB8AC3E}">
        <p14:creationId xmlns:p14="http://schemas.microsoft.com/office/powerpoint/2010/main" val="5780288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398619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0359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94310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8406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712939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165931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76152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0998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12370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3858972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2197112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rgbClr val="0070C0"/>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1594283"/>
          </a:xfrm>
        </p:spPr>
        <p:txBody>
          <a:bodyPr/>
          <a:lstStyle>
            <a:lvl1pPr marL="0" indent="0">
              <a:buNone/>
              <a:defRPr sz="22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31471204"/>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rgbClr val="0070C0"/>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246649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82109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10702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407014"/>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058653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71568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4921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14523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0111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2858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62655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25572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97577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232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0185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7232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3702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84638590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67363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248215907"/>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709139131"/>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9800253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626627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1715469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30945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7900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1559840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681601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0458621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992321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197770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037788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4689749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64847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0165866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9955205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711541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02330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049274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52751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5427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6758784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746935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7992600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9026275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522872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6738360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1676144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328563863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48514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4640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6951832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121549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5543050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80846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3944319"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2736123" cy="3118624"/>
          </a:xfrm>
        </p:spPr>
        <p:txBody>
          <a:bodyPr anchor="t">
            <a:noAutofit/>
          </a:bodyPr>
          <a:lstStyle>
            <a:lvl1pPr>
              <a:defRPr>
                <a:solidFill>
                  <a:srgbClr val="0070C0"/>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11547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100386407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285798781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5826476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660485668"/>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209593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1175702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87201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967624379"/>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1665933943"/>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207787618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2965239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83521292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5124207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427538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5144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36419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521458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749362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6601841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6724228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17632007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070262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422096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7496596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9535939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18934848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8079837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8632457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1.emf"/><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7"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600471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4" r:id="rId93"/>
    <p:sldLayoutId id="2147483755" r:id="rId94"/>
    <p:sldLayoutId id="2147483756" r:id="rId95"/>
    <p:sldLayoutId id="2147483757" r:id="rId96"/>
    <p:sldLayoutId id="2147483758" r:id="rId97"/>
    <p:sldLayoutId id="2147483759" r:id="rId98"/>
    <p:sldLayoutId id="2147483760" r:id="rId99"/>
    <p:sldLayoutId id="2147483761" r:id="rId100"/>
    <p:sldLayoutId id="2147483762" r:id="rId101"/>
    <p:sldLayoutId id="2147483763" r:id="rId102"/>
    <p:sldLayoutId id="2147483764" r:id="rId103"/>
    <p:sldLayoutId id="2147483765" r:id="rId104"/>
    <p:sldLayoutId id="2147483766" r:id="rId105"/>
    <p:sldLayoutId id="2147483767" r:id="rId106"/>
    <p:sldLayoutId id="2147483768" r:id="rId107"/>
    <p:sldLayoutId id="2147483769" r:id="rId108"/>
    <p:sldLayoutId id="2147483770" r:id="rId109"/>
    <p:sldLayoutId id="2147483771" r:id="rId110"/>
    <p:sldLayoutId id="2147483772" r:id="rId111"/>
    <p:sldLayoutId id="2147483773" r:id="rId112"/>
    <p:sldLayoutId id="2147483774" r:id="rId113"/>
    <p:sldLayoutId id="2147483776" r:id="rId114"/>
    <p:sldLayoutId id="2147483777" r:id="rId115"/>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1.xml"/><Relationship Id="rId16" Type="http://schemas.openxmlformats.org/officeDocument/2006/relationships/image" Target="../media/image36.png"/><Relationship Id="rId1" Type="http://schemas.openxmlformats.org/officeDocument/2006/relationships/slideLayout" Target="../slideLayouts/slideLayout115.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B8775-9A1B-4E51-AA6F-59816031A58B}"/>
              </a:ext>
            </a:extLst>
          </p:cNvPr>
          <p:cNvSpPr>
            <a:spLocks noGrp="1"/>
          </p:cNvSpPr>
          <p:nvPr>
            <p:ph type="title"/>
          </p:nvPr>
        </p:nvSpPr>
        <p:spPr>
          <a:xfrm>
            <a:off x="502378" y="452673"/>
            <a:ext cx="11306469" cy="403137"/>
          </a:xfrm>
        </p:spPr>
        <p:txBody>
          <a:bodyPr>
            <a:normAutofit/>
          </a:bodyPr>
          <a:lstStyle/>
          <a:p>
            <a:pPr algn="ctr"/>
            <a:r>
              <a:rPr lang="en-US" dirty="0"/>
              <a:t>Azure Data Services Go Fast Lockbox</a:t>
            </a:r>
            <a:endParaRPr lang="en-AU" dirty="0"/>
          </a:p>
        </p:txBody>
      </p:sp>
      <p:grpSp>
        <p:nvGrpSpPr>
          <p:cNvPr id="49" name="Group 48">
            <a:extLst>
              <a:ext uri="{FF2B5EF4-FFF2-40B4-BE49-F238E27FC236}">
                <a16:creationId xmlns:a16="http://schemas.microsoft.com/office/drawing/2014/main" id="{3BC984E0-8974-4EE4-848D-12C41CCC8597}"/>
              </a:ext>
            </a:extLst>
          </p:cNvPr>
          <p:cNvGrpSpPr/>
          <p:nvPr/>
        </p:nvGrpSpPr>
        <p:grpSpPr>
          <a:xfrm>
            <a:off x="5975483" y="4966542"/>
            <a:ext cx="741312" cy="648260"/>
            <a:chOff x="1829705" y="1938074"/>
            <a:chExt cx="1080000" cy="1080000"/>
          </a:xfrm>
          <a:solidFill>
            <a:schemeClr val="accent2"/>
          </a:solidFill>
        </p:grpSpPr>
        <p:sp>
          <p:nvSpPr>
            <p:cNvPr id="52" name="Rectangle 51">
              <a:extLst>
                <a:ext uri="{FF2B5EF4-FFF2-40B4-BE49-F238E27FC236}">
                  <a16:creationId xmlns:a16="http://schemas.microsoft.com/office/drawing/2014/main" id="{42958B7C-6E3F-46EB-891B-C7D45A759C11}"/>
                </a:ext>
              </a:extLst>
            </p:cNvPr>
            <p:cNvSpPr/>
            <p:nvPr/>
          </p:nvSpPr>
          <p:spPr>
            <a:xfrm>
              <a:off x="1829705"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50" name="TextBox 49">
              <a:extLst>
                <a:ext uri="{FF2B5EF4-FFF2-40B4-BE49-F238E27FC236}">
                  <a16:creationId xmlns:a16="http://schemas.microsoft.com/office/drawing/2014/main" id="{DB866552-0583-4DD4-8687-52F47B32EC32}"/>
                </a:ext>
              </a:extLst>
            </p:cNvPr>
            <p:cNvSpPr txBox="1"/>
            <p:nvPr/>
          </p:nvSpPr>
          <p:spPr>
            <a:xfrm>
              <a:off x="1829705" y="2578449"/>
              <a:ext cx="1080000" cy="307653"/>
            </a:xfrm>
            <a:prstGeom prst="rect">
              <a:avLst/>
            </a:prstGeom>
            <a:noFill/>
            <a:ln>
              <a:noFill/>
              <a:prstDash val="dash"/>
            </a:ln>
          </p:spPr>
          <p:txBody>
            <a:bodyPr wrap="square" rtlCol="0">
              <a:spAutoFit/>
            </a:bodyPr>
            <a:lstStyle/>
            <a:p>
              <a:pPr algn="ctr"/>
              <a:r>
                <a:rPr lang="en-US" sz="600"/>
                <a:t>Synapse</a:t>
              </a:r>
            </a:p>
          </p:txBody>
        </p:sp>
        <p:pic>
          <p:nvPicPr>
            <p:cNvPr id="51" name="Graphic 50">
              <a:extLst>
                <a:ext uri="{FF2B5EF4-FFF2-40B4-BE49-F238E27FC236}">
                  <a16:creationId xmlns:a16="http://schemas.microsoft.com/office/drawing/2014/main" id="{B954F352-0F99-41B5-9C24-275D5FDB90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49257" y="2039032"/>
              <a:ext cx="510023" cy="510023"/>
            </a:xfrm>
            <a:prstGeom prst="rect">
              <a:avLst/>
            </a:prstGeom>
            <a:noFill/>
            <a:ln>
              <a:noFill/>
            </a:ln>
          </p:spPr>
        </p:pic>
      </p:grpSp>
      <p:grpSp>
        <p:nvGrpSpPr>
          <p:cNvPr id="44" name="Group 43">
            <a:extLst>
              <a:ext uri="{FF2B5EF4-FFF2-40B4-BE49-F238E27FC236}">
                <a16:creationId xmlns:a16="http://schemas.microsoft.com/office/drawing/2014/main" id="{5043D79C-B157-4886-88E1-C501BD97B43E}"/>
              </a:ext>
            </a:extLst>
          </p:cNvPr>
          <p:cNvGrpSpPr/>
          <p:nvPr/>
        </p:nvGrpSpPr>
        <p:grpSpPr>
          <a:xfrm>
            <a:off x="4250398" y="1783947"/>
            <a:ext cx="6641121" cy="4087136"/>
            <a:chOff x="3504950" y="2315949"/>
            <a:chExt cx="8645656" cy="5283888"/>
          </a:xfrm>
        </p:grpSpPr>
        <p:sp>
          <p:nvSpPr>
            <p:cNvPr id="45" name="TextBox 44">
              <a:extLst>
                <a:ext uri="{FF2B5EF4-FFF2-40B4-BE49-F238E27FC236}">
                  <a16:creationId xmlns:a16="http://schemas.microsoft.com/office/drawing/2014/main" id="{6CFA2E04-1A1F-4880-BA5E-2622BE8A000A}"/>
                </a:ext>
              </a:extLst>
            </p:cNvPr>
            <p:cNvSpPr txBox="1"/>
            <p:nvPr/>
          </p:nvSpPr>
          <p:spPr>
            <a:xfrm>
              <a:off x="7914804" y="2315949"/>
              <a:ext cx="3407764" cy="298422"/>
            </a:xfrm>
            <a:prstGeom prst="rect">
              <a:avLst/>
            </a:prstGeom>
            <a:noFill/>
          </p:spPr>
          <p:txBody>
            <a:bodyPr wrap="square" rtlCol="0">
              <a:spAutoFit/>
            </a:bodyPr>
            <a:lstStyle/>
            <a:p>
              <a:pPr algn="ctr"/>
              <a:r>
                <a:rPr lang="en-US" sz="900"/>
                <a:t>Azure Analytics Lockbox</a:t>
              </a:r>
            </a:p>
          </p:txBody>
        </p:sp>
        <p:sp>
          <p:nvSpPr>
            <p:cNvPr id="47" name="Rectangle 46">
              <a:extLst>
                <a:ext uri="{FF2B5EF4-FFF2-40B4-BE49-F238E27FC236}">
                  <a16:creationId xmlns:a16="http://schemas.microsoft.com/office/drawing/2014/main" id="{474ABB76-3A87-464C-AB13-5373F6B95F6A}"/>
                </a:ext>
              </a:extLst>
            </p:cNvPr>
            <p:cNvSpPr/>
            <p:nvPr/>
          </p:nvSpPr>
          <p:spPr>
            <a:xfrm>
              <a:off x="3504950" y="2614371"/>
              <a:ext cx="8645656" cy="49854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chemeClr val="tx1"/>
                  </a:solidFill>
                  <a:prstDash val="dash"/>
                </a:ln>
              </a:endParaRPr>
            </a:p>
          </p:txBody>
        </p:sp>
      </p:grpSp>
      <p:grpSp>
        <p:nvGrpSpPr>
          <p:cNvPr id="72" name="Group 71">
            <a:extLst>
              <a:ext uri="{FF2B5EF4-FFF2-40B4-BE49-F238E27FC236}">
                <a16:creationId xmlns:a16="http://schemas.microsoft.com/office/drawing/2014/main" id="{5666819A-D0A0-4EE4-876E-F3936F1EDB18}"/>
              </a:ext>
            </a:extLst>
          </p:cNvPr>
          <p:cNvGrpSpPr/>
          <p:nvPr/>
        </p:nvGrpSpPr>
        <p:grpSpPr>
          <a:xfrm>
            <a:off x="11211880" y="3361120"/>
            <a:ext cx="741313" cy="648260"/>
            <a:chOff x="710281" y="1943500"/>
            <a:chExt cx="1080001" cy="1080000"/>
          </a:xfrm>
          <a:solidFill>
            <a:schemeClr val="accent2"/>
          </a:solidFill>
        </p:grpSpPr>
        <p:sp>
          <p:nvSpPr>
            <p:cNvPr id="73" name="Rectangle 72">
              <a:extLst>
                <a:ext uri="{FF2B5EF4-FFF2-40B4-BE49-F238E27FC236}">
                  <a16:creationId xmlns:a16="http://schemas.microsoft.com/office/drawing/2014/main" id="{C81C8A33-8A10-4D58-B308-36E362F64791}"/>
                </a:ext>
              </a:extLst>
            </p:cNvPr>
            <p:cNvSpPr/>
            <p:nvPr/>
          </p:nvSpPr>
          <p:spPr>
            <a:xfrm>
              <a:off x="710282" y="1943500"/>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74" name="TextBox 73">
              <a:extLst>
                <a:ext uri="{FF2B5EF4-FFF2-40B4-BE49-F238E27FC236}">
                  <a16:creationId xmlns:a16="http://schemas.microsoft.com/office/drawing/2014/main" id="{8CE7D337-0FFE-4D9F-B2DB-066E8484F80E}"/>
                </a:ext>
              </a:extLst>
            </p:cNvPr>
            <p:cNvSpPr txBox="1"/>
            <p:nvPr/>
          </p:nvSpPr>
          <p:spPr>
            <a:xfrm>
              <a:off x="710281" y="2688286"/>
              <a:ext cx="1080000" cy="307653"/>
            </a:xfrm>
            <a:prstGeom prst="rect">
              <a:avLst/>
            </a:prstGeom>
            <a:noFill/>
            <a:ln>
              <a:noFill/>
              <a:prstDash val="dash"/>
            </a:ln>
          </p:spPr>
          <p:txBody>
            <a:bodyPr wrap="square" rtlCol="0">
              <a:spAutoFit/>
            </a:bodyPr>
            <a:lstStyle/>
            <a:p>
              <a:pPr algn="ctr"/>
              <a:r>
                <a:rPr lang="en-US" sz="600"/>
                <a:t>PowerBi.com</a:t>
              </a:r>
            </a:p>
          </p:txBody>
        </p:sp>
        <p:pic>
          <p:nvPicPr>
            <p:cNvPr id="75" name="Graphic 50">
              <a:extLst>
                <a:ext uri="{FF2B5EF4-FFF2-40B4-BE49-F238E27FC236}">
                  <a16:creationId xmlns:a16="http://schemas.microsoft.com/office/drawing/2014/main" id="{9257FD8E-E9DD-4CA3-AA2D-9CF581CF87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05497" y="2077660"/>
              <a:ext cx="479436" cy="479436"/>
            </a:xfrm>
            <a:prstGeom prst="rect">
              <a:avLst/>
            </a:prstGeom>
            <a:noFill/>
            <a:ln>
              <a:noFill/>
            </a:ln>
          </p:spPr>
        </p:pic>
      </p:grpSp>
      <p:grpSp>
        <p:nvGrpSpPr>
          <p:cNvPr id="76" name="Group 75">
            <a:extLst>
              <a:ext uri="{FF2B5EF4-FFF2-40B4-BE49-F238E27FC236}">
                <a16:creationId xmlns:a16="http://schemas.microsoft.com/office/drawing/2014/main" id="{4B2569E7-C652-4DC5-AABD-4A01C4B0BE59}"/>
              </a:ext>
            </a:extLst>
          </p:cNvPr>
          <p:cNvGrpSpPr/>
          <p:nvPr/>
        </p:nvGrpSpPr>
        <p:grpSpPr>
          <a:xfrm>
            <a:off x="5975483" y="4239067"/>
            <a:ext cx="741312" cy="648260"/>
            <a:chOff x="4170488" y="1938074"/>
            <a:chExt cx="1080000" cy="1080000"/>
          </a:xfrm>
          <a:solidFill>
            <a:schemeClr val="accent2"/>
          </a:solidFill>
        </p:grpSpPr>
        <p:sp>
          <p:nvSpPr>
            <p:cNvPr id="77" name="Rectangle 76">
              <a:extLst>
                <a:ext uri="{FF2B5EF4-FFF2-40B4-BE49-F238E27FC236}">
                  <a16:creationId xmlns:a16="http://schemas.microsoft.com/office/drawing/2014/main" id="{18E0D71E-5AD4-4697-A904-1B364D3565C7}"/>
                </a:ext>
              </a:extLst>
            </p:cNvPr>
            <p:cNvSpPr/>
            <p:nvPr/>
          </p:nvSpPr>
          <p:spPr>
            <a:xfrm>
              <a:off x="4170488"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78" name="TextBox 77">
              <a:extLst>
                <a:ext uri="{FF2B5EF4-FFF2-40B4-BE49-F238E27FC236}">
                  <a16:creationId xmlns:a16="http://schemas.microsoft.com/office/drawing/2014/main" id="{A3EB1B25-9B47-4114-8554-265787EF112B}"/>
                </a:ext>
              </a:extLst>
            </p:cNvPr>
            <p:cNvSpPr txBox="1"/>
            <p:nvPr/>
          </p:nvSpPr>
          <p:spPr>
            <a:xfrm>
              <a:off x="4170488" y="2578449"/>
              <a:ext cx="1080000" cy="307653"/>
            </a:xfrm>
            <a:prstGeom prst="rect">
              <a:avLst/>
            </a:prstGeom>
            <a:noFill/>
            <a:ln>
              <a:noFill/>
              <a:prstDash val="dash"/>
            </a:ln>
          </p:spPr>
          <p:txBody>
            <a:bodyPr wrap="square" rtlCol="0">
              <a:spAutoFit/>
            </a:bodyPr>
            <a:lstStyle/>
            <a:p>
              <a:pPr algn="ctr"/>
              <a:r>
                <a:rPr lang="en-US" sz="600"/>
                <a:t>Azure ML</a:t>
              </a:r>
            </a:p>
          </p:txBody>
        </p:sp>
        <p:pic>
          <p:nvPicPr>
            <p:cNvPr id="79" name="Graphic 50">
              <a:extLst>
                <a:ext uri="{FF2B5EF4-FFF2-40B4-BE49-F238E27FC236}">
                  <a16:creationId xmlns:a16="http://schemas.microsoft.com/office/drawing/2014/main" id="{5BF507B6-C79B-4C53-B2E9-197CEF5D785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456586" y="2089549"/>
              <a:ext cx="499841" cy="499841"/>
            </a:xfrm>
            <a:prstGeom prst="rect">
              <a:avLst/>
            </a:prstGeom>
            <a:noFill/>
            <a:ln>
              <a:noFill/>
            </a:ln>
          </p:spPr>
        </p:pic>
      </p:grpSp>
      <p:grpSp>
        <p:nvGrpSpPr>
          <p:cNvPr id="80" name="Group 79">
            <a:extLst>
              <a:ext uri="{FF2B5EF4-FFF2-40B4-BE49-F238E27FC236}">
                <a16:creationId xmlns:a16="http://schemas.microsoft.com/office/drawing/2014/main" id="{90F2DD36-3403-4952-9274-7B2CB31E0F75}"/>
              </a:ext>
            </a:extLst>
          </p:cNvPr>
          <p:cNvGrpSpPr/>
          <p:nvPr/>
        </p:nvGrpSpPr>
        <p:grpSpPr>
          <a:xfrm>
            <a:off x="5959184" y="3208538"/>
            <a:ext cx="741312" cy="648260"/>
            <a:chOff x="1829705" y="1938074"/>
            <a:chExt cx="1080000" cy="1080000"/>
          </a:xfrm>
          <a:solidFill>
            <a:schemeClr val="accent2"/>
          </a:solidFill>
        </p:grpSpPr>
        <p:sp>
          <p:nvSpPr>
            <p:cNvPr id="81" name="Rectangle 80">
              <a:extLst>
                <a:ext uri="{FF2B5EF4-FFF2-40B4-BE49-F238E27FC236}">
                  <a16:creationId xmlns:a16="http://schemas.microsoft.com/office/drawing/2014/main" id="{CCCC1CDB-D5B0-4210-B608-260CA09DB5E5}"/>
                </a:ext>
              </a:extLst>
            </p:cNvPr>
            <p:cNvSpPr/>
            <p:nvPr/>
          </p:nvSpPr>
          <p:spPr>
            <a:xfrm>
              <a:off x="1829705"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82" name="TextBox 81">
              <a:extLst>
                <a:ext uri="{FF2B5EF4-FFF2-40B4-BE49-F238E27FC236}">
                  <a16:creationId xmlns:a16="http://schemas.microsoft.com/office/drawing/2014/main" id="{1775E1B9-C26F-4621-9EFF-A1D1E79B063E}"/>
                </a:ext>
              </a:extLst>
            </p:cNvPr>
            <p:cNvSpPr txBox="1"/>
            <p:nvPr/>
          </p:nvSpPr>
          <p:spPr>
            <a:xfrm>
              <a:off x="1829705" y="2578449"/>
              <a:ext cx="1080000" cy="307653"/>
            </a:xfrm>
            <a:prstGeom prst="rect">
              <a:avLst/>
            </a:prstGeom>
            <a:noFill/>
            <a:ln>
              <a:noFill/>
              <a:prstDash val="dash"/>
            </a:ln>
          </p:spPr>
          <p:txBody>
            <a:bodyPr wrap="square" rtlCol="0">
              <a:spAutoFit/>
            </a:bodyPr>
            <a:lstStyle/>
            <a:p>
              <a:pPr algn="ctr"/>
              <a:r>
                <a:rPr lang="en-US" sz="600"/>
                <a:t>Data Lake</a:t>
              </a:r>
            </a:p>
          </p:txBody>
        </p:sp>
        <p:pic>
          <p:nvPicPr>
            <p:cNvPr id="83" name="Graphic 50">
              <a:extLst>
                <a:ext uri="{FF2B5EF4-FFF2-40B4-BE49-F238E27FC236}">
                  <a16:creationId xmlns:a16="http://schemas.microsoft.com/office/drawing/2014/main" id="{01E15377-2ABC-4AFE-9ED8-77A2B15EA56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148933" y="2089549"/>
              <a:ext cx="427979" cy="427979"/>
            </a:xfrm>
            <a:prstGeom prst="rect">
              <a:avLst/>
            </a:prstGeom>
            <a:noFill/>
            <a:ln>
              <a:noFill/>
            </a:ln>
          </p:spPr>
        </p:pic>
      </p:grpSp>
      <p:pic>
        <p:nvPicPr>
          <p:cNvPr id="1030" name="Picture 6">
            <a:extLst>
              <a:ext uri="{FF2B5EF4-FFF2-40B4-BE49-F238E27FC236}">
                <a16:creationId xmlns:a16="http://schemas.microsoft.com/office/drawing/2014/main" id="{F73BC008-1B32-4287-9D35-0CDBB3EBC3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71923" y="1783947"/>
            <a:ext cx="403137" cy="403137"/>
          </a:xfrm>
          <a:prstGeom prst="rect">
            <a:avLst/>
          </a:prstGeom>
          <a:solidFill>
            <a:schemeClr val="bg1"/>
          </a:solidFill>
          <a:ln w="28575">
            <a:solidFill>
              <a:srgbClr val="FF0000"/>
            </a:solidFill>
          </a:ln>
        </p:spPr>
      </p:pic>
      <p:grpSp>
        <p:nvGrpSpPr>
          <p:cNvPr id="14" name="Group 13">
            <a:extLst>
              <a:ext uri="{FF2B5EF4-FFF2-40B4-BE49-F238E27FC236}">
                <a16:creationId xmlns:a16="http://schemas.microsoft.com/office/drawing/2014/main" id="{71B5AA5F-344C-4BDE-AD8E-7F780DBFE1D4}"/>
              </a:ext>
            </a:extLst>
          </p:cNvPr>
          <p:cNvGrpSpPr/>
          <p:nvPr/>
        </p:nvGrpSpPr>
        <p:grpSpPr>
          <a:xfrm>
            <a:off x="4679891" y="3208538"/>
            <a:ext cx="809426" cy="661378"/>
            <a:chOff x="4592223" y="3578939"/>
            <a:chExt cx="809426" cy="661378"/>
          </a:xfrm>
        </p:grpSpPr>
        <p:grpSp>
          <p:nvGrpSpPr>
            <p:cNvPr id="68" name="Group 67">
              <a:extLst>
                <a:ext uri="{FF2B5EF4-FFF2-40B4-BE49-F238E27FC236}">
                  <a16:creationId xmlns:a16="http://schemas.microsoft.com/office/drawing/2014/main" id="{B754CF15-A5D2-4C3E-9585-864A2AA4B090}"/>
                </a:ext>
              </a:extLst>
            </p:cNvPr>
            <p:cNvGrpSpPr/>
            <p:nvPr/>
          </p:nvGrpSpPr>
          <p:grpSpPr>
            <a:xfrm>
              <a:off x="4592223" y="3578939"/>
              <a:ext cx="741312" cy="661378"/>
              <a:chOff x="4170488" y="1938074"/>
              <a:chExt cx="1080000" cy="1101855"/>
            </a:xfrm>
            <a:solidFill>
              <a:schemeClr val="accent2"/>
            </a:solidFill>
          </p:grpSpPr>
          <p:sp>
            <p:nvSpPr>
              <p:cNvPr id="69" name="Rectangle 68">
                <a:extLst>
                  <a:ext uri="{FF2B5EF4-FFF2-40B4-BE49-F238E27FC236}">
                    <a16:creationId xmlns:a16="http://schemas.microsoft.com/office/drawing/2014/main" id="{B6818F91-B7CB-4AA2-9E87-EC957FB8F0D4}"/>
                  </a:ext>
                </a:extLst>
              </p:cNvPr>
              <p:cNvSpPr/>
              <p:nvPr/>
            </p:nvSpPr>
            <p:spPr>
              <a:xfrm>
                <a:off x="4170488"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70" name="TextBox 69">
                <a:extLst>
                  <a:ext uri="{FF2B5EF4-FFF2-40B4-BE49-F238E27FC236}">
                    <a16:creationId xmlns:a16="http://schemas.microsoft.com/office/drawing/2014/main" id="{DE5A6793-DDF1-4963-AC06-B946DB0DF8D0}"/>
                  </a:ext>
                </a:extLst>
              </p:cNvPr>
              <p:cNvSpPr txBox="1"/>
              <p:nvPr/>
            </p:nvSpPr>
            <p:spPr>
              <a:xfrm>
                <a:off x="4170488" y="2578449"/>
                <a:ext cx="1080000" cy="461480"/>
              </a:xfrm>
              <a:prstGeom prst="rect">
                <a:avLst/>
              </a:prstGeom>
              <a:noFill/>
              <a:ln>
                <a:noFill/>
                <a:prstDash val="dash"/>
              </a:ln>
            </p:spPr>
            <p:txBody>
              <a:bodyPr wrap="square" rtlCol="0">
                <a:spAutoFit/>
              </a:bodyPr>
              <a:lstStyle/>
              <a:p>
                <a:pPr algn="ctr"/>
                <a:r>
                  <a:rPr lang="en-US" sz="600"/>
                  <a:t>Integration Runtime (A)</a:t>
                </a:r>
              </a:p>
            </p:txBody>
          </p:sp>
        </p:grpSp>
        <p:pic>
          <p:nvPicPr>
            <p:cNvPr id="63" name="Picture 62" descr="See the source image">
              <a:extLst>
                <a:ext uri="{FF2B5EF4-FFF2-40B4-BE49-F238E27FC236}">
                  <a16:creationId xmlns:a16="http://schemas.microsoft.com/office/drawing/2014/main" id="{A7F85376-6B08-487E-B269-39E6EA96BF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967" y="3696458"/>
              <a:ext cx="266859" cy="2668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e the source image">
              <a:extLst>
                <a:ext uri="{FF2B5EF4-FFF2-40B4-BE49-F238E27FC236}">
                  <a16:creationId xmlns:a16="http://schemas.microsoft.com/office/drawing/2014/main" id="{FD6B0520-A592-4987-A864-4164F976F45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3348" y="3694715"/>
              <a:ext cx="508301" cy="2668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8" name="Group 87">
            <a:extLst>
              <a:ext uri="{FF2B5EF4-FFF2-40B4-BE49-F238E27FC236}">
                <a16:creationId xmlns:a16="http://schemas.microsoft.com/office/drawing/2014/main" id="{3F55983B-0397-474E-96B6-A5E4CD4F460F}"/>
              </a:ext>
            </a:extLst>
          </p:cNvPr>
          <p:cNvGrpSpPr/>
          <p:nvPr/>
        </p:nvGrpSpPr>
        <p:grpSpPr>
          <a:xfrm>
            <a:off x="904376" y="3177805"/>
            <a:ext cx="809426" cy="661378"/>
            <a:chOff x="4592223" y="3578939"/>
            <a:chExt cx="809426" cy="661378"/>
          </a:xfrm>
        </p:grpSpPr>
        <p:grpSp>
          <p:nvGrpSpPr>
            <p:cNvPr id="89" name="Group 88">
              <a:extLst>
                <a:ext uri="{FF2B5EF4-FFF2-40B4-BE49-F238E27FC236}">
                  <a16:creationId xmlns:a16="http://schemas.microsoft.com/office/drawing/2014/main" id="{4B9C4B6A-3101-49DE-BBF3-DE9D3C17C26B}"/>
                </a:ext>
              </a:extLst>
            </p:cNvPr>
            <p:cNvGrpSpPr/>
            <p:nvPr/>
          </p:nvGrpSpPr>
          <p:grpSpPr>
            <a:xfrm>
              <a:off x="4592223" y="3578939"/>
              <a:ext cx="741312" cy="661378"/>
              <a:chOff x="4170488" y="1938074"/>
              <a:chExt cx="1080000" cy="1101855"/>
            </a:xfrm>
            <a:solidFill>
              <a:schemeClr val="accent2"/>
            </a:solidFill>
          </p:grpSpPr>
          <p:sp>
            <p:nvSpPr>
              <p:cNvPr id="92" name="Rectangle 91">
                <a:extLst>
                  <a:ext uri="{FF2B5EF4-FFF2-40B4-BE49-F238E27FC236}">
                    <a16:creationId xmlns:a16="http://schemas.microsoft.com/office/drawing/2014/main" id="{7B217CFD-BE89-41FA-AE1F-34D570495707}"/>
                  </a:ext>
                </a:extLst>
              </p:cNvPr>
              <p:cNvSpPr/>
              <p:nvPr/>
            </p:nvSpPr>
            <p:spPr>
              <a:xfrm>
                <a:off x="4170488"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93" name="TextBox 92">
                <a:extLst>
                  <a:ext uri="{FF2B5EF4-FFF2-40B4-BE49-F238E27FC236}">
                    <a16:creationId xmlns:a16="http://schemas.microsoft.com/office/drawing/2014/main" id="{4DB0CACE-91F3-41CD-BDF4-48CF0EB224CD}"/>
                  </a:ext>
                </a:extLst>
              </p:cNvPr>
              <p:cNvSpPr txBox="1"/>
              <p:nvPr/>
            </p:nvSpPr>
            <p:spPr>
              <a:xfrm>
                <a:off x="4170488" y="2578449"/>
                <a:ext cx="1080000" cy="461480"/>
              </a:xfrm>
              <a:prstGeom prst="rect">
                <a:avLst/>
              </a:prstGeom>
              <a:noFill/>
              <a:ln>
                <a:noFill/>
                <a:prstDash val="dash"/>
              </a:ln>
            </p:spPr>
            <p:txBody>
              <a:bodyPr wrap="square" rtlCol="0">
                <a:spAutoFit/>
              </a:bodyPr>
              <a:lstStyle/>
              <a:p>
                <a:pPr algn="ctr"/>
                <a:r>
                  <a:rPr lang="en-US" sz="600"/>
                  <a:t>Integration Runtime (B)</a:t>
                </a:r>
              </a:p>
            </p:txBody>
          </p:sp>
        </p:grpSp>
        <p:pic>
          <p:nvPicPr>
            <p:cNvPr id="90" name="Picture 89" descr="See the source image">
              <a:extLst>
                <a:ext uri="{FF2B5EF4-FFF2-40B4-BE49-F238E27FC236}">
                  <a16:creationId xmlns:a16="http://schemas.microsoft.com/office/drawing/2014/main" id="{8E4B9F3E-F8B2-4A37-B0D1-EB39D35A54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967" y="3696458"/>
              <a:ext cx="266859" cy="2668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See the source image">
              <a:extLst>
                <a:ext uri="{FF2B5EF4-FFF2-40B4-BE49-F238E27FC236}">
                  <a16:creationId xmlns:a16="http://schemas.microsoft.com/office/drawing/2014/main" id="{BB03929D-3E0B-4738-B34D-0F346A98BE9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3348" y="3694715"/>
              <a:ext cx="508301" cy="2668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63137366-5E60-4A02-8855-87F3162905B6}"/>
              </a:ext>
            </a:extLst>
          </p:cNvPr>
          <p:cNvGrpSpPr/>
          <p:nvPr/>
        </p:nvGrpSpPr>
        <p:grpSpPr>
          <a:xfrm>
            <a:off x="7292210" y="3172160"/>
            <a:ext cx="741312" cy="661378"/>
            <a:chOff x="6953763" y="2852735"/>
            <a:chExt cx="741312" cy="661378"/>
          </a:xfrm>
        </p:grpSpPr>
        <p:grpSp>
          <p:nvGrpSpPr>
            <p:cNvPr id="94" name="Group 93">
              <a:extLst>
                <a:ext uri="{FF2B5EF4-FFF2-40B4-BE49-F238E27FC236}">
                  <a16:creationId xmlns:a16="http://schemas.microsoft.com/office/drawing/2014/main" id="{C3315AD1-9FAF-4839-BCD6-F387D56FD8E0}"/>
                </a:ext>
              </a:extLst>
            </p:cNvPr>
            <p:cNvGrpSpPr/>
            <p:nvPr/>
          </p:nvGrpSpPr>
          <p:grpSpPr>
            <a:xfrm>
              <a:off x="6953763" y="2852735"/>
              <a:ext cx="741312" cy="661378"/>
              <a:chOff x="4592223" y="3578939"/>
              <a:chExt cx="741312" cy="661378"/>
            </a:xfrm>
          </p:grpSpPr>
          <p:grpSp>
            <p:nvGrpSpPr>
              <p:cNvPr id="98" name="Group 97">
                <a:extLst>
                  <a:ext uri="{FF2B5EF4-FFF2-40B4-BE49-F238E27FC236}">
                    <a16:creationId xmlns:a16="http://schemas.microsoft.com/office/drawing/2014/main" id="{54BE547D-F001-4F0F-AA34-2CBC1D5C39EA}"/>
                  </a:ext>
                </a:extLst>
              </p:cNvPr>
              <p:cNvGrpSpPr/>
              <p:nvPr/>
            </p:nvGrpSpPr>
            <p:grpSpPr>
              <a:xfrm>
                <a:off x="4592223" y="3578939"/>
                <a:ext cx="741312" cy="661378"/>
                <a:chOff x="4170488" y="1938074"/>
                <a:chExt cx="1080000" cy="1101855"/>
              </a:xfrm>
              <a:solidFill>
                <a:schemeClr val="accent2"/>
              </a:solidFill>
            </p:grpSpPr>
            <p:sp>
              <p:nvSpPr>
                <p:cNvPr id="108" name="Rectangle 107">
                  <a:extLst>
                    <a:ext uri="{FF2B5EF4-FFF2-40B4-BE49-F238E27FC236}">
                      <a16:creationId xmlns:a16="http://schemas.microsoft.com/office/drawing/2014/main" id="{81D1FD5E-CE88-4974-ABF2-2DA54C5F91C3}"/>
                    </a:ext>
                  </a:extLst>
                </p:cNvPr>
                <p:cNvSpPr/>
                <p:nvPr/>
              </p:nvSpPr>
              <p:spPr>
                <a:xfrm>
                  <a:off x="4170488"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109" name="TextBox 108">
                  <a:extLst>
                    <a:ext uri="{FF2B5EF4-FFF2-40B4-BE49-F238E27FC236}">
                      <a16:creationId xmlns:a16="http://schemas.microsoft.com/office/drawing/2014/main" id="{C65D5DB4-3539-41AF-AE20-A1A48925CF3C}"/>
                    </a:ext>
                  </a:extLst>
                </p:cNvPr>
                <p:cNvSpPr txBox="1"/>
                <p:nvPr/>
              </p:nvSpPr>
              <p:spPr>
                <a:xfrm>
                  <a:off x="4170488" y="2578449"/>
                  <a:ext cx="1080000" cy="461480"/>
                </a:xfrm>
                <a:prstGeom prst="rect">
                  <a:avLst/>
                </a:prstGeom>
                <a:noFill/>
                <a:ln>
                  <a:noFill/>
                  <a:prstDash val="dash"/>
                </a:ln>
              </p:spPr>
              <p:txBody>
                <a:bodyPr wrap="square" rtlCol="0">
                  <a:spAutoFit/>
                </a:bodyPr>
                <a:lstStyle/>
                <a:p>
                  <a:pPr algn="ctr"/>
                  <a:r>
                    <a:rPr lang="en-US" sz="600" dirty="0"/>
                    <a:t>Power BI </a:t>
                  </a:r>
                </a:p>
                <a:p>
                  <a:pPr algn="ctr"/>
                  <a:r>
                    <a:rPr lang="en-US" sz="600" dirty="0"/>
                    <a:t>Gateway</a:t>
                  </a:r>
                </a:p>
              </p:txBody>
            </p:sp>
          </p:grpSp>
          <p:pic>
            <p:nvPicPr>
              <p:cNvPr id="104" name="Picture 103" descr="See the source image">
                <a:extLst>
                  <a:ext uri="{FF2B5EF4-FFF2-40B4-BE49-F238E27FC236}">
                    <a16:creationId xmlns:a16="http://schemas.microsoft.com/office/drawing/2014/main" id="{174BA1CE-6CF9-422E-BD77-D7D10703A9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967" y="3696458"/>
                <a:ext cx="266859" cy="266859"/>
              </a:xfrm>
              <a:prstGeom prst="rect">
                <a:avLst/>
              </a:prstGeom>
              <a:noFill/>
              <a:extLst>
                <a:ext uri="{909E8E84-426E-40DD-AFC4-6F175D3DCCD1}">
                  <a14:hiddenFill xmlns:a14="http://schemas.microsoft.com/office/drawing/2010/main">
                    <a:solidFill>
                      <a:srgbClr val="FFFFFF"/>
                    </a:solidFill>
                  </a14:hiddenFill>
                </a:ext>
              </a:extLst>
            </p:spPr>
          </p:pic>
        </p:grpSp>
        <p:pic>
          <p:nvPicPr>
            <p:cNvPr id="114" name="Graphic 50">
              <a:extLst>
                <a:ext uri="{FF2B5EF4-FFF2-40B4-BE49-F238E27FC236}">
                  <a16:creationId xmlns:a16="http://schemas.microsoft.com/office/drawing/2014/main" id="{7970A4F5-45AB-4CF7-9EAD-BAD6357C4D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313079" y="2951282"/>
              <a:ext cx="329085" cy="287777"/>
            </a:xfrm>
            <a:prstGeom prst="rect">
              <a:avLst/>
            </a:prstGeom>
            <a:noFill/>
            <a:ln>
              <a:noFill/>
            </a:ln>
          </p:spPr>
        </p:pic>
      </p:grpSp>
      <p:grpSp>
        <p:nvGrpSpPr>
          <p:cNvPr id="17" name="Group 16">
            <a:extLst>
              <a:ext uri="{FF2B5EF4-FFF2-40B4-BE49-F238E27FC236}">
                <a16:creationId xmlns:a16="http://schemas.microsoft.com/office/drawing/2014/main" id="{C563466F-3FEF-4D34-8C16-DAB43FFFC42C}"/>
              </a:ext>
            </a:extLst>
          </p:cNvPr>
          <p:cNvGrpSpPr/>
          <p:nvPr/>
        </p:nvGrpSpPr>
        <p:grpSpPr>
          <a:xfrm>
            <a:off x="2725548" y="3151155"/>
            <a:ext cx="875367" cy="843799"/>
            <a:chOff x="9417868" y="4650646"/>
            <a:chExt cx="875367" cy="843799"/>
          </a:xfrm>
        </p:grpSpPr>
        <p:grpSp>
          <p:nvGrpSpPr>
            <p:cNvPr id="103" name="Group 102">
              <a:extLst>
                <a:ext uri="{FF2B5EF4-FFF2-40B4-BE49-F238E27FC236}">
                  <a16:creationId xmlns:a16="http://schemas.microsoft.com/office/drawing/2014/main" id="{AD4E7F4D-5111-4ED0-8B2C-BECB52C28D42}"/>
                </a:ext>
              </a:extLst>
            </p:cNvPr>
            <p:cNvGrpSpPr/>
            <p:nvPr/>
          </p:nvGrpSpPr>
          <p:grpSpPr>
            <a:xfrm>
              <a:off x="9417868" y="4650646"/>
              <a:ext cx="875367" cy="843799"/>
              <a:chOff x="1829705" y="1938074"/>
              <a:chExt cx="1080000" cy="1080000"/>
            </a:xfrm>
          </p:grpSpPr>
          <p:sp>
            <p:nvSpPr>
              <p:cNvPr id="105" name="TextBox 104">
                <a:extLst>
                  <a:ext uri="{FF2B5EF4-FFF2-40B4-BE49-F238E27FC236}">
                    <a16:creationId xmlns:a16="http://schemas.microsoft.com/office/drawing/2014/main" id="{E0247CEB-54D6-41AD-BC82-AF0E07D6594B}"/>
                  </a:ext>
                </a:extLst>
              </p:cNvPr>
              <p:cNvSpPr txBox="1"/>
              <p:nvPr/>
            </p:nvSpPr>
            <p:spPr>
              <a:xfrm>
                <a:off x="1829705" y="2578449"/>
                <a:ext cx="1080000" cy="275752"/>
              </a:xfrm>
              <a:prstGeom prst="rect">
                <a:avLst/>
              </a:prstGeom>
              <a:noFill/>
              <a:ln>
                <a:noFill/>
                <a:prstDash val="dash"/>
              </a:ln>
            </p:spPr>
            <p:txBody>
              <a:bodyPr wrap="square" rtlCol="0">
                <a:spAutoFit/>
              </a:bodyPr>
              <a:lstStyle/>
              <a:p>
                <a:pPr algn="ctr"/>
                <a:r>
                  <a:rPr lang="en-US" sz="800"/>
                  <a:t>Transient In </a:t>
                </a:r>
              </a:p>
            </p:txBody>
          </p:sp>
          <p:sp>
            <p:nvSpPr>
              <p:cNvPr id="110" name="Rectangle 109">
                <a:extLst>
                  <a:ext uri="{FF2B5EF4-FFF2-40B4-BE49-F238E27FC236}">
                    <a16:creationId xmlns:a16="http://schemas.microsoft.com/office/drawing/2014/main" id="{02169B6E-4D07-4B24-A3FA-FDF274782DA5}"/>
                  </a:ext>
                </a:extLst>
              </p:cNvPr>
              <p:cNvSpPr/>
              <p:nvPr/>
            </p:nvSpPr>
            <p:spPr>
              <a:xfrm>
                <a:off x="1829705" y="1938074"/>
                <a:ext cx="1080000" cy="1080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ln>
                    <a:solidFill>
                      <a:schemeClr val="tx1"/>
                    </a:solidFill>
                    <a:prstDash val="dash"/>
                  </a:ln>
                </a:endParaRPr>
              </a:p>
            </p:txBody>
          </p:sp>
        </p:grpSp>
        <p:pic>
          <p:nvPicPr>
            <p:cNvPr id="117" name="Graphic 50">
              <a:extLst>
                <a:ext uri="{FF2B5EF4-FFF2-40B4-BE49-F238E27FC236}">
                  <a16:creationId xmlns:a16="http://schemas.microsoft.com/office/drawing/2014/main" id="{889583AD-7AAE-4264-A288-1B86BD12C47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720887" y="4835013"/>
              <a:ext cx="314275" cy="274825"/>
            </a:xfrm>
            <a:prstGeom prst="rect">
              <a:avLst/>
            </a:prstGeom>
            <a:noFill/>
            <a:ln>
              <a:noFill/>
            </a:ln>
          </p:spPr>
        </p:pic>
      </p:grpSp>
      <p:grpSp>
        <p:nvGrpSpPr>
          <p:cNvPr id="118" name="Group 117">
            <a:extLst>
              <a:ext uri="{FF2B5EF4-FFF2-40B4-BE49-F238E27FC236}">
                <a16:creationId xmlns:a16="http://schemas.microsoft.com/office/drawing/2014/main" id="{54238CE9-88C6-48CB-A31C-E7C0E5F5E28E}"/>
              </a:ext>
            </a:extLst>
          </p:cNvPr>
          <p:cNvGrpSpPr/>
          <p:nvPr/>
        </p:nvGrpSpPr>
        <p:grpSpPr>
          <a:xfrm>
            <a:off x="207703" y="1606287"/>
            <a:ext cx="1678767" cy="4261647"/>
            <a:chOff x="3504950" y="1993390"/>
            <a:chExt cx="8645656" cy="7251834"/>
          </a:xfrm>
        </p:grpSpPr>
        <p:sp>
          <p:nvSpPr>
            <p:cNvPr id="119" name="TextBox 118">
              <a:extLst>
                <a:ext uri="{FF2B5EF4-FFF2-40B4-BE49-F238E27FC236}">
                  <a16:creationId xmlns:a16="http://schemas.microsoft.com/office/drawing/2014/main" id="{CE0996DE-AD42-46E3-8F51-238BBDB637C5}"/>
                </a:ext>
              </a:extLst>
            </p:cNvPr>
            <p:cNvSpPr txBox="1"/>
            <p:nvPr/>
          </p:nvSpPr>
          <p:spPr>
            <a:xfrm>
              <a:off x="4556632" y="1993390"/>
              <a:ext cx="6542281" cy="392795"/>
            </a:xfrm>
            <a:prstGeom prst="rect">
              <a:avLst/>
            </a:prstGeom>
            <a:noFill/>
          </p:spPr>
          <p:txBody>
            <a:bodyPr wrap="square" rtlCol="0">
              <a:spAutoFit/>
            </a:bodyPr>
            <a:lstStyle/>
            <a:p>
              <a:pPr algn="ctr"/>
              <a:r>
                <a:rPr lang="en-US" sz="900"/>
                <a:t>On Premise Network</a:t>
              </a:r>
            </a:p>
          </p:txBody>
        </p:sp>
        <p:sp>
          <p:nvSpPr>
            <p:cNvPr id="120" name="Rectangle 119">
              <a:extLst>
                <a:ext uri="{FF2B5EF4-FFF2-40B4-BE49-F238E27FC236}">
                  <a16:creationId xmlns:a16="http://schemas.microsoft.com/office/drawing/2014/main" id="{0902CDE0-47A5-4255-972B-55F4CB93488C}"/>
                </a:ext>
              </a:extLst>
            </p:cNvPr>
            <p:cNvSpPr/>
            <p:nvPr/>
          </p:nvSpPr>
          <p:spPr>
            <a:xfrm>
              <a:off x="3504950" y="2683142"/>
              <a:ext cx="8645656" cy="65620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chemeClr val="tx1"/>
                  </a:solidFill>
                  <a:prstDash val="dash"/>
                </a:ln>
              </a:endParaRPr>
            </a:p>
          </p:txBody>
        </p:sp>
      </p:grpSp>
      <p:pic>
        <p:nvPicPr>
          <p:cNvPr id="121" name="Graphic 120" descr="Building outline">
            <a:extLst>
              <a:ext uri="{FF2B5EF4-FFF2-40B4-BE49-F238E27FC236}">
                <a16:creationId xmlns:a16="http://schemas.microsoft.com/office/drawing/2014/main" id="{D6A81F2E-E237-43AA-BE60-AFFB978991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4904" y="3146061"/>
            <a:ext cx="652669" cy="652669"/>
          </a:xfrm>
          <a:prstGeom prst="rect">
            <a:avLst/>
          </a:prstGeom>
        </p:spPr>
      </p:pic>
      <p:sp>
        <p:nvSpPr>
          <p:cNvPr id="123" name="Rectangle 122">
            <a:extLst>
              <a:ext uri="{FF2B5EF4-FFF2-40B4-BE49-F238E27FC236}">
                <a16:creationId xmlns:a16="http://schemas.microsoft.com/office/drawing/2014/main" id="{D2A44E68-665E-408E-9C1C-7BF4EDE7F03C}"/>
              </a:ext>
            </a:extLst>
          </p:cNvPr>
          <p:cNvSpPr/>
          <p:nvPr/>
        </p:nvSpPr>
        <p:spPr>
          <a:xfrm>
            <a:off x="906914" y="4161835"/>
            <a:ext cx="741312" cy="64826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pic>
        <p:nvPicPr>
          <p:cNvPr id="1032" name="Picture 8" descr="See the source image">
            <a:extLst>
              <a:ext uri="{FF2B5EF4-FFF2-40B4-BE49-F238E27FC236}">
                <a16:creationId xmlns:a16="http://schemas.microsoft.com/office/drawing/2014/main" id="{74B25CBA-4078-49B2-8E89-95355EDEF0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0112" y="4323056"/>
            <a:ext cx="389539" cy="314897"/>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125">
            <a:extLst>
              <a:ext uri="{FF2B5EF4-FFF2-40B4-BE49-F238E27FC236}">
                <a16:creationId xmlns:a16="http://schemas.microsoft.com/office/drawing/2014/main" id="{C277A1FE-2E28-4735-B28E-6451DDB2E412}"/>
              </a:ext>
            </a:extLst>
          </p:cNvPr>
          <p:cNvSpPr/>
          <p:nvPr/>
        </p:nvSpPr>
        <p:spPr>
          <a:xfrm>
            <a:off x="904376" y="2206894"/>
            <a:ext cx="741312" cy="64826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pic>
        <p:nvPicPr>
          <p:cNvPr id="1036" name="Picture 12" descr="See the source image">
            <a:extLst>
              <a:ext uri="{FF2B5EF4-FFF2-40B4-BE49-F238E27FC236}">
                <a16:creationId xmlns:a16="http://schemas.microsoft.com/office/drawing/2014/main" id="{11C7F11E-D1D2-4361-A8E3-2758794194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0225" y="2274330"/>
            <a:ext cx="429312" cy="42931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AF8F1AA1-B8CF-4309-834C-3C40D273F588}"/>
              </a:ext>
            </a:extLst>
          </p:cNvPr>
          <p:cNvGrpSpPr/>
          <p:nvPr/>
        </p:nvGrpSpPr>
        <p:grpSpPr>
          <a:xfrm>
            <a:off x="3871050" y="1792190"/>
            <a:ext cx="741312" cy="648260"/>
            <a:chOff x="4630911" y="2203003"/>
            <a:chExt cx="741312" cy="648260"/>
          </a:xfrm>
        </p:grpSpPr>
        <p:grpSp>
          <p:nvGrpSpPr>
            <p:cNvPr id="133" name="Group 132">
              <a:extLst>
                <a:ext uri="{FF2B5EF4-FFF2-40B4-BE49-F238E27FC236}">
                  <a16:creationId xmlns:a16="http://schemas.microsoft.com/office/drawing/2014/main" id="{C3D560AE-84E5-4D52-AB9F-643726723CA3}"/>
                </a:ext>
              </a:extLst>
            </p:cNvPr>
            <p:cNvGrpSpPr/>
            <p:nvPr/>
          </p:nvGrpSpPr>
          <p:grpSpPr>
            <a:xfrm>
              <a:off x="4630911" y="2203003"/>
              <a:ext cx="741312" cy="648260"/>
              <a:chOff x="4170488" y="1938074"/>
              <a:chExt cx="1080000" cy="1080000"/>
            </a:xfrm>
            <a:solidFill>
              <a:schemeClr val="accent2"/>
            </a:solidFill>
          </p:grpSpPr>
          <p:sp>
            <p:nvSpPr>
              <p:cNvPr id="134" name="Rectangle 133">
                <a:extLst>
                  <a:ext uri="{FF2B5EF4-FFF2-40B4-BE49-F238E27FC236}">
                    <a16:creationId xmlns:a16="http://schemas.microsoft.com/office/drawing/2014/main" id="{4F4ADFBF-029C-4135-99B9-0FC427829B04}"/>
                  </a:ext>
                </a:extLst>
              </p:cNvPr>
              <p:cNvSpPr/>
              <p:nvPr/>
            </p:nvSpPr>
            <p:spPr>
              <a:xfrm>
                <a:off x="4170488"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135" name="TextBox 134">
                <a:extLst>
                  <a:ext uri="{FF2B5EF4-FFF2-40B4-BE49-F238E27FC236}">
                    <a16:creationId xmlns:a16="http://schemas.microsoft.com/office/drawing/2014/main" id="{3B1B941C-13EC-4B7C-9BE5-A8AFEB3BE743}"/>
                  </a:ext>
                </a:extLst>
              </p:cNvPr>
              <p:cNvSpPr txBox="1"/>
              <p:nvPr/>
            </p:nvSpPr>
            <p:spPr>
              <a:xfrm>
                <a:off x="4170488" y="2578449"/>
                <a:ext cx="1080000" cy="307653"/>
              </a:xfrm>
              <a:prstGeom prst="rect">
                <a:avLst/>
              </a:prstGeom>
              <a:noFill/>
              <a:ln>
                <a:noFill/>
                <a:prstDash val="dash"/>
              </a:ln>
            </p:spPr>
            <p:txBody>
              <a:bodyPr wrap="square" rtlCol="0">
                <a:spAutoFit/>
              </a:bodyPr>
              <a:lstStyle/>
              <a:p>
                <a:pPr algn="ctr"/>
                <a:r>
                  <a:rPr lang="en-US" sz="600"/>
                  <a:t>Azure Bastion</a:t>
                </a:r>
              </a:p>
            </p:txBody>
          </p:sp>
        </p:grpSp>
        <p:pic>
          <p:nvPicPr>
            <p:cNvPr id="1038" name="Picture 14" descr="See the source image">
              <a:extLst>
                <a:ext uri="{FF2B5EF4-FFF2-40B4-BE49-F238E27FC236}">
                  <a16:creationId xmlns:a16="http://schemas.microsoft.com/office/drawing/2014/main" id="{F85257E6-129E-49CC-BFB6-0D2F177C446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7417" y="2309220"/>
              <a:ext cx="528168" cy="277289"/>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48A1C3B3-3DCF-4722-A99F-ADAFB2D75B03}"/>
              </a:ext>
            </a:extLst>
          </p:cNvPr>
          <p:cNvSpPr/>
          <p:nvPr/>
        </p:nvSpPr>
        <p:spPr bwMode="auto">
          <a:xfrm>
            <a:off x="5910025" y="4186181"/>
            <a:ext cx="897113" cy="1489169"/>
          </a:xfrm>
          <a:prstGeom prst="rect">
            <a:avLst/>
          </a:prstGeom>
          <a:noFill/>
          <a:ln>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44D7D548-2110-4410-9C04-0D28A0FBF943}"/>
              </a:ext>
            </a:extLst>
          </p:cNvPr>
          <p:cNvGrpSpPr/>
          <p:nvPr/>
        </p:nvGrpSpPr>
        <p:grpSpPr>
          <a:xfrm>
            <a:off x="4673996" y="4286838"/>
            <a:ext cx="741312" cy="648260"/>
            <a:chOff x="4690883" y="2206894"/>
            <a:chExt cx="741312" cy="648260"/>
          </a:xfrm>
        </p:grpSpPr>
        <p:sp>
          <p:nvSpPr>
            <p:cNvPr id="148" name="Rectangle 147">
              <a:extLst>
                <a:ext uri="{FF2B5EF4-FFF2-40B4-BE49-F238E27FC236}">
                  <a16:creationId xmlns:a16="http://schemas.microsoft.com/office/drawing/2014/main" id="{A31EBFD5-B8CA-44AF-8AC0-E5E21C963C5E}"/>
                </a:ext>
              </a:extLst>
            </p:cNvPr>
            <p:cNvSpPr/>
            <p:nvPr/>
          </p:nvSpPr>
          <p:spPr>
            <a:xfrm>
              <a:off x="4690883" y="2206894"/>
              <a:ext cx="741312" cy="64826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pic>
          <p:nvPicPr>
            <p:cNvPr id="149" name="Picture 8" descr="See the source image">
              <a:extLst>
                <a:ext uri="{FF2B5EF4-FFF2-40B4-BE49-F238E27FC236}">
                  <a16:creationId xmlns:a16="http://schemas.microsoft.com/office/drawing/2014/main" id="{E94E7E8E-2DBB-4354-B5D6-D1DE1319C61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4081" y="2368115"/>
              <a:ext cx="389539" cy="314897"/>
            </a:xfrm>
            <a:prstGeom prst="rect">
              <a:avLst/>
            </a:prstGeom>
            <a:noFill/>
            <a:extLst>
              <a:ext uri="{909E8E84-426E-40DD-AFC4-6F175D3DCCD1}">
                <a14:hiddenFill xmlns:a14="http://schemas.microsoft.com/office/drawing/2010/main">
                  <a:solidFill>
                    <a:srgbClr val="FFFFFF"/>
                  </a:solidFill>
                </a14:hiddenFill>
              </a:ext>
            </a:extLst>
          </p:spPr>
        </p:pic>
      </p:grpSp>
      <p:sp>
        <p:nvSpPr>
          <p:cNvPr id="151" name="Rectangle 150">
            <a:extLst>
              <a:ext uri="{FF2B5EF4-FFF2-40B4-BE49-F238E27FC236}">
                <a16:creationId xmlns:a16="http://schemas.microsoft.com/office/drawing/2014/main" id="{4A714017-D590-4563-A49E-4235FAA76A94}"/>
              </a:ext>
            </a:extLst>
          </p:cNvPr>
          <p:cNvSpPr/>
          <p:nvPr/>
        </p:nvSpPr>
        <p:spPr bwMode="auto">
          <a:xfrm>
            <a:off x="4596095" y="4210182"/>
            <a:ext cx="897113" cy="1489169"/>
          </a:xfrm>
          <a:prstGeom prst="rect">
            <a:avLst/>
          </a:prstGeom>
          <a:noFill/>
          <a:ln>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3C296A8B-A17F-464D-BE60-EB2A160E7E36}"/>
              </a:ext>
            </a:extLst>
          </p:cNvPr>
          <p:cNvGrpSpPr/>
          <p:nvPr/>
        </p:nvGrpSpPr>
        <p:grpSpPr>
          <a:xfrm>
            <a:off x="4679845" y="5000914"/>
            <a:ext cx="741312" cy="648260"/>
            <a:chOff x="4390828" y="5105559"/>
            <a:chExt cx="741312" cy="648260"/>
          </a:xfrm>
        </p:grpSpPr>
        <p:grpSp>
          <p:nvGrpSpPr>
            <p:cNvPr id="152" name="Group 151">
              <a:extLst>
                <a:ext uri="{FF2B5EF4-FFF2-40B4-BE49-F238E27FC236}">
                  <a16:creationId xmlns:a16="http://schemas.microsoft.com/office/drawing/2014/main" id="{0B34E030-44DC-48DD-B4E3-BDF80EAB41E5}"/>
                </a:ext>
              </a:extLst>
            </p:cNvPr>
            <p:cNvGrpSpPr/>
            <p:nvPr/>
          </p:nvGrpSpPr>
          <p:grpSpPr>
            <a:xfrm>
              <a:off x="4390828" y="5105559"/>
              <a:ext cx="741312" cy="648260"/>
              <a:chOff x="1829705" y="1938074"/>
              <a:chExt cx="1080000" cy="1080000"/>
            </a:xfrm>
            <a:solidFill>
              <a:schemeClr val="accent2"/>
            </a:solidFill>
          </p:grpSpPr>
          <p:sp>
            <p:nvSpPr>
              <p:cNvPr id="153" name="Rectangle 152">
                <a:extLst>
                  <a:ext uri="{FF2B5EF4-FFF2-40B4-BE49-F238E27FC236}">
                    <a16:creationId xmlns:a16="http://schemas.microsoft.com/office/drawing/2014/main" id="{40CA0418-18BA-443C-8181-4F9F7F0FB124}"/>
                  </a:ext>
                </a:extLst>
              </p:cNvPr>
              <p:cNvSpPr/>
              <p:nvPr/>
            </p:nvSpPr>
            <p:spPr>
              <a:xfrm>
                <a:off x="1829705"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154" name="TextBox 153">
                <a:extLst>
                  <a:ext uri="{FF2B5EF4-FFF2-40B4-BE49-F238E27FC236}">
                    <a16:creationId xmlns:a16="http://schemas.microsoft.com/office/drawing/2014/main" id="{7475E251-0623-4341-96A7-A0832BC2BBA5}"/>
                  </a:ext>
                </a:extLst>
              </p:cNvPr>
              <p:cNvSpPr txBox="1"/>
              <p:nvPr/>
            </p:nvSpPr>
            <p:spPr>
              <a:xfrm>
                <a:off x="1829705" y="2578449"/>
                <a:ext cx="1080000" cy="307653"/>
              </a:xfrm>
              <a:prstGeom prst="rect">
                <a:avLst/>
              </a:prstGeom>
              <a:noFill/>
              <a:ln>
                <a:noFill/>
                <a:prstDash val="dash"/>
              </a:ln>
            </p:spPr>
            <p:txBody>
              <a:bodyPr wrap="square" rtlCol="0">
                <a:spAutoFit/>
              </a:bodyPr>
              <a:lstStyle/>
              <a:p>
                <a:pPr algn="ctr"/>
                <a:r>
                  <a:rPr lang="en-US" sz="600"/>
                  <a:t>Azure SQL</a:t>
                </a:r>
              </a:p>
            </p:txBody>
          </p:sp>
        </p:grpSp>
        <p:pic>
          <p:nvPicPr>
            <p:cNvPr id="1042" name="Picture 18" descr="See the source image">
              <a:extLst>
                <a:ext uri="{FF2B5EF4-FFF2-40B4-BE49-F238E27FC236}">
                  <a16:creationId xmlns:a16="http://schemas.microsoft.com/office/drawing/2014/main" id="{AAE297F5-D347-496C-A1C8-277D683C254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9506" y="5195726"/>
              <a:ext cx="307502" cy="3225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a:extLst>
              <a:ext uri="{FF2B5EF4-FFF2-40B4-BE49-F238E27FC236}">
                <a16:creationId xmlns:a16="http://schemas.microsoft.com/office/drawing/2014/main" id="{77459B7D-5C75-4AD8-8256-7BFC84B6C2F5}"/>
              </a:ext>
            </a:extLst>
          </p:cNvPr>
          <p:cNvGrpSpPr/>
          <p:nvPr/>
        </p:nvGrpSpPr>
        <p:grpSpPr>
          <a:xfrm>
            <a:off x="3873123" y="2498851"/>
            <a:ext cx="741312" cy="661374"/>
            <a:chOff x="1829705" y="1938078"/>
            <a:chExt cx="1080000" cy="1101851"/>
          </a:xfrm>
          <a:solidFill>
            <a:schemeClr val="accent2"/>
          </a:solidFill>
        </p:grpSpPr>
        <p:sp>
          <p:nvSpPr>
            <p:cNvPr id="95" name="Rectangle 94">
              <a:extLst>
                <a:ext uri="{FF2B5EF4-FFF2-40B4-BE49-F238E27FC236}">
                  <a16:creationId xmlns:a16="http://schemas.microsoft.com/office/drawing/2014/main" id="{5054343C-657E-4C53-80E0-BB3B01FAB9AB}"/>
                </a:ext>
              </a:extLst>
            </p:cNvPr>
            <p:cNvSpPr/>
            <p:nvPr/>
          </p:nvSpPr>
          <p:spPr>
            <a:xfrm>
              <a:off x="1829705" y="1938078"/>
              <a:ext cx="1080000" cy="1080001"/>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96" name="TextBox 95">
              <a:extLst>
                <a:ext uri="{FF2B5EF4-FFF2-40B4-BE49-F238E27FC236}">
                  <a16:creationId xmlns:a16="http://schemas.microsoft.com/office/drawing/2014/main" id="{73E0AAD6-3649-4633-AD1F-AD82E32C12C4}"/>
                </a:ext>
              </a:extLst>
            </p:cNvPr>
            <p:cNvSpPr txBox="1"/>
            <p:nvPr/>
          </p:nvSpPr>
          <p:spPr>
            <a:xfrm>
              <a:off x="1829705" y="2578449"/>
              <a:ext cx="1080000" cy="461480"/>
            </a:xfrm>
            <a:prstGeom prst="rect">
              <a:avLst/>
            </a:prstGeom>
            <a:noFill/>
            <a:ln>
              <a:noFill/>
              <a:prstDash val="dash"/>
            </a:ln>
          </p:spPr>
          <p:txBody>
            <a:bodyPr wrap="square" rtlCol="0">
              <a:spAutoFit/>
            </a:bodyPr>
            <a:lstStyle/>
            <a:p>
              <a:pPr algn="ctr"/>
              <a:r>
                <a:rPr lang="en-US" sz="600"/>
                <a:t>ADS Go Fast Web App</a:t>
              </a:r>
            </a:p>
          </p:txBody>
        </p:sp>
      </p:grpSp>
      <p:pic>
        <p:nvPicPr>
          <p:cNvPr id="3" name="Picture 2" descr="See the source image">
            <a:extLst>
              <a:ext uri="{FF2B5EF4-FFF2-40B4-BE49-F238E27FC236}">
                <a16:creationId xmlns:a16="http://schemas.microsoft.com/office/drawing/2014/main" id="{714A7033-BF61-4B72-8775-8A563D842B1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1911" y="2621211"/>
            <a:ext cx="243735" cy="24373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8C9E97D3-E402-496A-99B9-A946D9A35596}"/>
              </a:ext>
            </a:extLst>
          </p:cNvPr>
          <p:cNvGrpSpPr/>
          <p:nvPr/>
        </p:nvGrpSpPr>
        <p:grpSpPr>
          <a:xfrm>
            <a:off x="7292210" y="2218736"/>
            <a:ext cx="741312" cy="648260"/>
            <a:chOff x="5934674" y="2190688"/>
            <a:chExt cx="741312" cy="648260"/>
          </a:xfrm>
        </p:grpSpPr>
        <p:grpSp>
          <p:nvGrpSpPr>
            <p:cNvPr id="99" name="Group 98">
              <a:extLst>
                <a:ext uri="{FF2B5EF4-FFF2-40B4-BE49-F238E27FC236}">
                  <a16:creationId xmlns:a16="http://schemas.microsoft.com/office/drawing/2014/main" id="{2A62B1FF-7C64-4809-8FDC-365F22BBEEAA}"/>
                </a:ext>
              </a:extLst>
            </p:cNvPr>
            <p:cNvGrpSpPr/>
            <p:nvPr/>
          </p:nvGrpSpPr>
          <p:grpSpPr>
            <a:xfrm>
              <a:off x="5934674" y="2190688"/>
              <a:ext cx="741312" cy="648260"/>
              <a:chOff x="1829705" y="1938074"/>
              <a:chExt cx="1080000" cy="1080000"/>
            </a:xfrm>
            <a:solidFill>
              <a:schemeClr val="accent2"/>
            </a:solidFill>
          </p:grpSpPr>
          <p:sp>
            <p:nvSpPr>
              <p:cNvPr id="100" name="Rectangle 99">
                <a:extLst>
                  <a:ext uri="{FF2B5EF4-FFF2-40B4-BE49-F238E27FC236}">
                    <a16:creationId xmlns:a16="http://schemas.microsoft.com/office/drawing/2014/main" id="{B09C3796-CC31-4AEE-80A9-3DFD3FA443C9}"/>
                  </a:ext>
                </a:extLst>
              </p:cNvPr>
              <p:cNvSpPr/>
              <p:nvPr/>
            </p:nvSpPr>
            <p:spPr>
              <a:xfrm>
                <a:off x="1829705"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101" name="TextBox 100">
                <a:extLst>
                  <a:ext uri="{FF2B5EF4-FFF2-40B4-BE49-F238E27FC236}">
                    <a16:creationId xmlns:a16="http://schemas.microsoft.com/office/drawing/2014/main" id="{E2AD4646-898E-4C26-8EE2-EFF2EB5EF30C}"/>
                  </a:ext>
                </a:extLst>
              </p:cNvPr>
              <p:cNvSpPr txBox="1"/>
              <p:nvPr/>
            </p:nvSpPr>
            <p:spPr>
              <a:xfrm>
                <a:off x="1829705" y="2578449"/>
                <a:ext cx="1080000" cy="307653"/>
              </a:xfrm>
              <a:prstGeom prst="rect">
                <a:avLst/>
              </a:prstGeom>
              <a:noFill/>
              <a:ln>
                <a:noFill/>
                <a:prstDash val="dash"/>
              </a:ln>
            </p:spPr>
            <p:txBody>
              <a:bodyPr wrap="square" rtlCol="0">
                <a:spAutoFit/>
              </a:bodyPr>
              <a:lstStyle/>
              <a:p>
                <a:pPr algn="ctr"/>
                <a:r>
                  <a:rPr lang="en-US" sz="600"/>
                  <a:t>Data Factory</a:t>
                </a:r>
              </a:p>
            </p:txBody>
          </p:sp>
        </p:grpSp>
        <p:pic>
          <p:nvPicPr>
            <p:cNvPr id="106" name="Picture 2" descr="See the source image">
              <a:extLst>
                <a:ext uri="{FF2B5EF4-FFF2-40B4-BE49-F238E27FC236}">
                  <a16:creationId xmlns:a16="http://schemas.microsoft.com/office/drawing/2014/main" id="{6850E1A6-DABC-417D-9EDE-FB60BBD5D5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3715" y="2273921"/>
              <a:ext cx="508301" cy="2668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1" name="Group 110">
            <a:extLst>
              <a:ext uri="{FF2B5EF4-FFF2-40B4-BE49-F238E27FC236}">
                <a16:creationId xmlns:a16="http://schemas.microsoft.com/office/drawing/2014/main" id="{93843110-18F1-4440-B61A-1BF3AE9B12F3}"/>
              </a:ext>
            </a:extLst>
          </p:cNvPr>
          <p:cNvGrpSpPr/>
          <p:nvPr/>
        </p:nvGrpSpPr>
        <p:grpSpPr>
          <a:xfrm>
            <a:off x="4936626" y="2206894"/>
            <a:ext cx="741312" cy="661378"/>
            <a:chOff x="4390828" y="5105559"/>
            <a:chExt cx="741312" cy="661378"/>
          </a:xfrm>
        </p:grpSpPr>
        <p:grpSp>
          <p:nvGrpSpPr>
            <p:cNvPr id="112" name="Group 111">
              <a:extLst>
                <a:ext uri="{FF2B5EF4-FFF2-40B4-BE49-F238E27FC236}">
                  <a16:creationId xmlns:a16="http://schemas.microsoft.com/office/drawing/2014/main" id="{EABEF8B3-8110-4EED-853E-1338984C03E8}"/>
                </a:ext>
              </a:extLst>
            </p:cNvPr>
            <p:cNvGrpSpPr/>
            <p:nvPr/>
          </p:nvGrpSpPr>
          <p:grpSpPr>
            <a:xfrm>
              <a:off x="4390828" y="5105559"/>
              <a:ext cx="741312" cy="661378"/>
              <a:chOff x="1829705" y="1938074"/>
              <a:chExt cx="1080000" cy="1101855"/>
            </a:xfrm>
            <a:solidFill>
              <a:schemeClr val="accent2"/>
            </a:solidFill>
          </p:grpSpPr>
          <p:sp>
            <p:nvSpPr>
              <p:cNvPr id="115" name="Rectangle 114">
                <a:extLst>
                  <a:ext uri="{FF2B5EF4-FFF2-40B4-BE49-F238E27FC236}">
                    <a16:creationId xmlns:a16="http://schemas.microsoft.com/office/drawing/2014/main" id="{62908DDE-D0A4-4092-BCBD-557D0BC267DC}"/>
                  </a:ext>
                </a:extLst>
              </p:cNvPr>
              <p:cNvSpPr/>
              <p:nvPr/>
            </p:nvSpPr>
            <p:spPr>
              <a:xfrm>
                <a:off x="1829705"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116" name="TextBox 115">
                <a:extLst>
                  <a:ext uri="{FF2B5EF4-FFF2-40B4-BE49-F238E27FC236}">
                    <a16:creationId xmlns:a16="http://schemas.microsoft.com/office/drawing/2014/main" id="{53B0F6EB-EA43-4C88-A5C7-30D309A50E92}"/>
                  </a:ext>
                </a:extLst>
              </p:cNvPr>
              <p:cNvSpPr txBox="1"/>
              <p:nvPr/>
            </p:nvSpPr>
            <p:spPr>
              <a:xfrm>
                <a:off x="1829705" y="2578449"/>
                <a:ext cx="1080000" cy="461480"/>
              </a:xfrm>
              <a:prstGeom prst="rect">
                <a:avLst/>
              </a:prstGeom>
              <a:noFill/>
              <a:ln>
                <a:noFill/>
                <a:prstDash val="dash"/>
              </a:ln>
            </p:spPr>
            <p:txBody>
              <a:bodyPr wrap="square" rtlCol="0">
                <a:spAutoFit/>
              </a:bodyPr>
              <a:lstStyle/>
              <a:p>
                <a:pPr algn="ctr"/>
                <a:r>
                  <a:rPr lang="en-US" sz="600" dirty="0"/>
                  <a:t>Meta Data Database</a:t>
                </a:r>
              </a:p>
            </p:txBody>
          </p:sp>
        </p:grpSp>
        <p:pic>
          <p:nvPicPr>
            <p:cNvPr id="113" name="Picture 18" descr="See the source image">
              <a:extLst>
                <a:ext uri="{FF2B5EF4-FFF2-40B4-BE49-F238E27FC236}">
                  <a16:creationId xmlns:a16="http://schemas.microsoft.com/office/drawing/2014/main" id="{F21D2573-7826-40BF-B3F2-9F47EA2BDF7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9506" y="5195726"/>
              <a:ext cx="307502" cy="3225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66D9ED7F-9523-42AF-89DE-E3D20B050E91}"/>
              </a:ext>
            </a:extLst>
          </p:cNvPr>
          <p:cNvGrpSpPr/>
          <p:nvPr/>
        </p:nvGrpSpPr>
        <p:grpSpPr>
          <a:xfrm>
            <a:off x="5987841" y="2205618"/>
            <a:ext cx="741312" cy="661378"/>
            <a:chOff x="5999246" y="2175696"/>
            <a:chExt cx="741312" cy="661378"/>
          </a:xfrm>
        </p:grpSpPr>
        <p:grpSp>
          <p:nvGrpSpPr>
            <p:cNvPr id="124" name="Group 123">
              <a:extLst>
                <a:ext uri="{FF2B5EF4-FFF2-40B4-BE49-F238E27FC236}">
                  <a16:creationId xmlns:a16="http://schemas.microsoft.com/office/drawing/2014/main" id="{4F717094-5878-4853-A1A4-CFF51174208A}"/>
                </a:ext>
              </a:extLst>
            </p:cNvPr>
            <p:cNvGrpSpPr/>
            <p:nvPr/>
          </p:nvGrpSpPr>
          <p:grpSpPr>
            <a:xfrm>
              <a:off x="5999246" y="2175696"/>
              <a:ext cx="741312" cy="661378"/>
              <a:chOff x="1829705" y="1938074"/>
              <a:chExt cx="1080000" cy="1101855"/>
            </a:xfrm>
            <a:solidFill>
              <a:schemeClr val="accent2"/>
            </a:solidFill>
          </p:grpSpPr>
          <p:sp>
            <p:nvSpPr>
              <p:cNvPr id="127" name="Rectangle 126">
                <a:extLst>
                  <a:ext uri="{FF2B5EF4-FFF2-40B4-BE49-F238E27FC236}">
                    <a16:creationId xmlns:a16="http://schemas.microsoft.com/office/drawing/2014/main" id="{5970D6DC-88BD-4C44-BAF5-010EF4835C89}"/>
                  </a:ext>
                </a:extLst>
              </p:cNvPr>
              <p:cNvSpPr/>
              <p:nvPr/>
            </p:nvSpPr>
            <p:spPr>
              <a:xfrm>
                <a:off x="1829705" y="1938074"/>
                <a:ext cx="1080000" cy="1080000"/>
              </a:xfrm>
              <a:prstGeom prst="rect">
                <a:avLst/>
              </a:prstGeom>
              <a:solidFill>
                <a:schemeClr val="bg2">
                  <a:lumMod val="95000"/>
                </a:scheme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ln>
                    <a:solidFill>
                      <a:schemeClr val="tx1"/>
                    </a:solidFill>
                    <a:prstDash val="dash"/>
                  </a:ln>
                </a:endParaRPr>
              </a:p>
            </p:txBody>
          </p:sp>
          <p:sp>
            <p:nvSpPr>
              <p:cNvPr id="128" name="TextBox 127">
                <a:extLst>
                  <a:ext uri="{FF2B5EF4-FFF2-40B4-BE49-F238E27FC236}">
                    <a16:creationId xmlns:a16="http://schemas.microsoft.com/office/drawing/2014/main" id="{A620D7FE-06EC-459E-B972-F861B7E38AF2}"/>
                  </a:ext>
                </a:extLst>
              </p:cNvPr>
              <p:cNvSpPr txBox="1"/>
              <p:nvPr/>
            </p:nvSpPr>
            <p:spPr>
              <a:xfrm>
                <a:off x="1829705" y="2578449"/>
                <a:ext cx="1080000" cy="461480"/>
              </a:xfrm>
              <a:prstGeom prst="rect">
                <a:avLst/>
              </a:prstGeom>
              <a:noFill/>
              <a:ln>
                <a:noFill/>
                <a:prstDash val="dash"/>
              </a:ln>
            </p:spPr>
            <p:txBody>
              <a:bodyPr wrap="square" rtlCol="0">
                <a:spAutoFit/>
              </a:bodyPr>
              <a:lstStyle/>
              <a:p>
                <a:pPr algn="ctr"/>
                <a:r>
                  <a:rPr lang="en-US" sz="600" dirty="0"/>
                  <a:t>Orchestration Function</a:t>
                </a:r>
              </a:p>
            </p:txBody>
          </p:sp>
        </p:grpSp>
        <p:pic>
          <p:nvPicPr>
            <p:cNvPr id="2" name="Picture 1">
              <a:extLst>
                <a:ext uri="{FF2B5EF4-FFF2-40B4-BE49-F238E27FC236}">
                  <a16:creationId xmlns:a16="http://schemas.microsoft.com/office/drawing/2014/main" id="{E6EDB7F0-56FF-485C-A820-B9AF967A3DC0}"/>
                </a:ext>
              </a:extLst>
            </p:cNvPr>
            <p:cNvPicPr>
              <a:picLocks noChangeAspect="1"/>
            </p:cNvPicPr>
            <p:nvPr/>
          </p:nvPicPr>
          <p:blipFill>
            <a:blip r:embed="rId17"/>
            <a:stretch>
              <a:fillRect/>
            </a:stretch>
          </p:blipFill>
          <p:spPr>
            <a:xfrm>
              <a:off x="6203738" y="2257506"/>
              <a:ext cx="356548" cy="243734"/>
            </a:xfrm>
            <a:prstGeom prst="rect">
              <a:avLst/>
            </a:prstGeom>
          </p:spPr>
        </p:pic>
      </p:grpSp>
      <p:cxnSp>
        <p:nvCxnSpPr>
          <p:cNvPr id="8" name="Straight Arrow Connector 7">
            <a:extLst>
              <a:ext uri="{FF2B5EF4-FFF2-40B4-BE49-F238E27FC236}">
                <a16:creationId xmlns:a16="http://schemas.microsoft.com/office/drawing/2014/main" id="{8F415F4B-5ACE-49AD-95C1-23DE423A4650}"/>
              </a:ext>
            </a:extLst>
          </p:cNvPr>
          <p:cNvCxnSpPr>
            <a:stCxn id="95" idx="3"/>
            <a:endCxn id="115" idx="1"/>
          </p:cNvCxnSpPr>
          <p:nvPr/>
        </p:nvCxnSpPr>
        <p:spPr>
          <a:xfrm flipV="1">
            <a:off x="4614435" y="2531024"/>
            <a:ext cx="322191" cy="29195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C45E7D5E-038E-4B85-8483-1CCAA5CC55AE}"/>
              </a:ext>
            </a:extLst>
          </p:cNvPr>
          <p:cNvCxnSpPr>
            <a:cxnSpLocks/>
            <a:endCxn id="127" idx="1"/>
          </p:cNvCxnSpPr>
          <p:nvPr/>
        </p:nvCxnSpPr>
        <p:spPr>
          <a:xfrm flipV="1">
            <a:off x="5695059" y="2529748"/>
            <a:ext cx="292782" cy="916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C0428A5-5EC0-40D2-97C9-0DF7400AE64A}"/>
              </a:ext>
            </a:extLst>
          </p:cNvPr>
          <p:cNvCxnSpPr>
            <a:cxnSpLocks/>
            <a:endCxn id="100" idx="1"/>
          </p:cNvCxnSpPr>
          <p:nvPr/>
        </p:nvCxnSpPr>
        <p:spPr>
          <a:xfrm flipV="1">
            <a:off x="6700899" y="2542866"/>
            <a:ext cx="591311" cy="6209"/>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49FC9B19-C7F2-471D-9634-652003FCA82B}"/>
              </a:ext>
            </a:extLst>
          </p:cNvPr>
          <p:cNvCxnSpPr>
            <a:cxnSpLocks/>
            <a:endCxn id="110" idx="1"/>
          </p:cNvCxnSpPr>
          <p:nvPr/>
        </p:nvCxnSpPr>
        <p:spPr>
          <a:xfrm flipV="1">
            <a:off x="1609724" y="3573055"/>
            <a:ext cx="1115824" cy="1027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BD15054-8FE9-4010-903A-953E021F9453}"/>
              </a:ext>
            </a:extLst>
          </p:cNvPr>
          <p:cNvCxnSpPr>
            <a:cxnSpLocks/>
          </p:cNvCxnSpPr>
          <p:nvPr/>
        </p:nvCxnSpPr>
        <p:spPr>
          <a:xfrm flipV="1">
            <a:off x="3600915" y="3583326"/>
            <a:ext cx="1115824" cy="10271"/>
          </a:xfrm>
          <a:prstGeom prst="straightConnector1">
            <a:avLst/>
          </a:prstGeom>
          <a:ln>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1398DCF8-41AC-422F-8B45-8FAB3D8B9828}"/>
              </a:ext>
            </a:extLst>
          </p:cNvPr>
          <p:cNvCxnSpPr>
            <a:cxnSpLocks/>
            <a:endCxn id="81" idx="1"/>
          </p:cNvCxnSpPr>
          <p:nvPr/>
        </p:nvCxnSpPr>
        <p:spPr>
          <a:xfrm>
            <a:off x="5470363" y="3530499"/>
            <a:ext cx="488821" cy="2169"/>
          </a:xfrm>
          <a:prstGeom prst="straightConnector1">
            <a:avLst/>
          </a:prstGeom>
          <a:ln>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4E5AE89C-0C7F-48FC-828C-D4EC6E5FFA9C}"/>
              </a:ext>
            </a:extLst>
          </p:cNvPr>
          <p:cNvCxnSpPr>
            <a:cxnSpLocks/>
            <a:stCxn id="151" idx="0"/>
            <a:endCxn id="70" idx="2"/>
          </p:cNvCxnSpPr>
          <p:nvPr/>
        </p:nvCxnSpPr>
        <p:spPr>
          <a:xfrm flipV="1">
            <a:off x="5044652" y="3869916"/>
            <a:ext cx="5895" cy="34026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B27D958B-99AA-4EBD-8FFD-2DEC3750122E}"/>
              </a:ext>
            </a:extLst>
          </p:cNvPr>
          <p:cNvCxnSpPr>
            <a:cxnSpLocks/>
          </p:cNvCxnSpPr>
          <p:nvPr/>
        </p:nvCxnSpPr>
        <p:spPr>
          <a:xfrm flipH="1" flipV="1">
            <a:off x="5415308" y="3862051"/>
            <a:ext cx="494716" cy="31664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1663129E-D7E9-402C-A890-947B3CB88C59}"/>
              </a:ext>
            </a:extLst>
          </p:cNvPr>
          <p:cNvCxnSpPr>
            <a:cxnSpLocks/>
          </p:cNvCxnSpPr>
          <p:nvPr/>
        </p:nvCxnSpPr>
        <p:spPr>
          <a:xfrm>
            <a:off x="6691185" y="3521793"/>
            <a:ext cx="601024" cy="1284"/>
          </a:xfrm>
          <a:prstGeom prst="straightConnector1">
            <a:avLst/>
          </a:prstGeom>
          <a:ln>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5D53D94D-0C27-4DB7-B7FE-5F9F658DF2A3}"/>
              </a:ext>
            </a:extLst>
          </p:cNvPr>
          <p:cNvCxnSpPr>
            <a:cxnSpLocks/>
          </p:cNvCxnSpPr>
          <p:nvPr/>
        </p:nvCxnSpPr>
        <p:spPr>
          <a:xfrm flipV="1">
            <a:off x="6807138" y="3808172"/>
            <a:ext cx="485071" cy="353663"/>
          </a:xfrm>
          <a:prstGeom prst="straightConnector1">
            <a:avLst/>
          </a:prstGeom>
          <a:ln>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61AF3FBD-02F1-4078-AF5C-4E06B6A82834}"/>
              </a:ext>
            </a:extLst>
          </p:cNvPr>
          <p:cNvCxnSpPr>
            <a:cxnSpLocks/>
          </p:cNvCxnSpPr>
          <p:nvPr/>
        </p:nvCxnSpPr>
        <p:spPr>
          <a:xfrm flipV="1">
            <a:off x="8033522" y="3556349"/>
            <a:ext cx="3178358" cy="16705"/>
          </a:xfrm>
          <a:prstGeom prst="straightConnector1">
            <a:avLst/>
          </a:prstGeom>
          <a:ln>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B2AEBAE9-7F94-4280-A0BE-74BE0D51BA8C}"/>
              </a:ext>
            </a:extLst>
          </p:cNvPr>
          <p:cNvCxnSpPr>
            <a:cxnSpLocks/>
            <a:stCxn id="69" idx="0"/>
            <a:endCxn id="100" idx="2"/>
          </p:cNvCxnSpPr>
          <p:nvPr/>
        </p:nvCxnSpPr>
        <p:spPr>
          <a:xfrm rot="5400000" flipH="1" flipV="1">
            <a:off x="6185935" y="1731608"/>
            <a:ext cx="341542" cy="2612319"/>
          </a:xfrm>
          <a:prstGeom prst="bentConnector3">
            <a:avLst>
              <a:gd name="adj1" fmla="val 50000"/>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06">
            <a:extLst>
              <a:ext uri="{FF2B5EF4-FFF2-40B4-BE49-F238E27FC236}">
                <a16:creationId xmlns:a16="http://schemas.microsoft.com/office/drawing/2014/main" id="{14F2F969-1220-41EE-8C2D-904F278F6287}"/>
              </a:ext>
            </a:extLst>
          </p:cNvPr>
          <p:cNvCxnSpPr>
            <a:cxnSpLocks/>
            <a:stCxn id="92" idx="1"/>
            <a:endCxn id="100" idx="0"/>
          </p:cNvCxnSpPr>
          <p:nvPr/>
        </p:nvCxnSpPr>
        <p:spPr>
          <a:xfrm rot="10800000" flipH="1">
            <a:off x="904376" y="2218737"/>
            <a:ext cx="6758490" cy="1283199"/>
          </a:xfrm>
          <a:prstGeom prst="bentConnector4">
            <a:avLst>
              <a:gd name="adj1" fmla="val -3382"/>
              <a:gd name="adj2" fmla="val 170072"/>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06">
            <a:extLst>
              <a:ext uri="{FF2B5EF4-FFF2-40B4-BE49-F238E27FC236}">
                <a16:creationId xmlns:a16="http://schemas.microsoft.com/office/drawing/2014/main" id="{CD82768F-005B-49A5-9713-977D7375D121}"/>
              </a:ext>
            </a:extLst>
          </p:cNvPr>
          <p:cNvCxnSpPr>
            <a:cxnSpLocks/>
            <a:stCxn id="52" idx="3"/>
            <a:endCxn id="128" idx="3"/>
          </p:cNvCxnSpPr>
          <p:nvPr/>
        </p:nvCxnSpPr>
        <p:spPr>
          <a:xfrm flipV="1">
            <a:off x="6716795" y="2728497"/>
            <a:ext cx="12358" cy="2562175"/>
          </a:xfrm>
          <a:prstGeom prst="bentConnector3">
            <a:avLst>
              <a:gd name="adj1" fmla="val 1949814"/>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210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5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2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6" grpId="0" animBg="1"/>
      <p:bldP spid="146" grpId="0" animBg="1"/>
      <p:bldP spid="151" grpId="0" animBg="1"/>
    </p:bldLst>
  </p:timing>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Data Governance Accelerator - External</Template>
  <TotalTime>53</TotalTime>
  <Words>399</Words>
  <Application>Microsoft Office PowerPoint</Application>
  <PresentationFormat>Widescreen</PresentationFormat>
  <Paragraphs>26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Consolas</vt:lpstr>
      <vt:lpstr>Segoe UI</vt:lpstr>
      <vt:lpstr>Segoe UI Semibold</vt:lpstr>
      <vt:lpstr>Wingdings</vt:lpstr>
      <vt:lpstr>White Template</vt:lpstr>
      <vt:lpstr>Azure Data Services Go Fast Lockbox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Rampono</dc:creator>
  <cp:lastModifiedBy>John Rampono</cp:lastModifiedBy>
  <cp:revision>2</cp:revision>
  <dcterms:created xsi:type="dcterms:W3CDTF">2022-01-27T01:23:34Z</dcterms:created>
  <dcterms:modified xsi:type="dcterms:W3CDTF">2022-01-27T02:16:48Z</dcterms:modified>
</cp:coreProperties>
</file>