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League Spartan" pitchFamily="2" charset="77"/>
      <p:regular r:id="rId21"/>
      <p:bold r:id="rId22"/>
    </p:embeddedFont>
    <p:embeddedFont>
      <p:font typeface="Open Sauce" pitchFamily="2" charset="77"/>
      <p:regular r:id="rId23"/>
    </p:embeddedFont>
    <p:embeddedFont>
      <p:font typeface="Open Sauce Bold" pitchFamily="2" charset="77"/>
      <p:regular r:id="rId24"/>
      <p:bold r:id="rId25"/>
    </p:embeddedFont>
    <p:embeddedFont>
      <p:font typeface="Open Sauce Light" pitchFamily="2" charset="77"/>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5" autoAdjust="0"/>
    <p:restoredTop sz="94541" autoAdjust="0"/>
  </p:normalViewPr>
  <p:slideViewPr>
    <p:cSldViewPr>
      <p:cViewPr>
        <p:scale>
          <a:sx n="88" d="100"/>
          <a:sy n="88" d="100"/>
        </p:scale>
        <p:origin x="2232" y="1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9916A-BF22-AF4E-9219-E12B903607F6}" type="datetimeFigureOut">
              <a:rPr lang="en-IL" smtClean="0"/>
              <a:t>08/06/2024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60D74-6733-814B-B266-2180618AE502}" type="slidenum">
              <a:rPr lang="en-IL" smtClean="0"/>
              <a:t>‹#›</a:t>
            </a:fld>
            <a:endParaRPr lang="en-IL"/>
          </a:p>
        </p:txBody>
      </p:sp>
    </p:spTree>
    <p:extLst>
      <p:ext uri="{BB962C8B-B14F-4D97-AF65-F5344CB8AC3E}">
        <p14:creationId xmlns:p14="http://schemas.microsoft.com/office/powerpoint/2010/main" val="123704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97560D74-6733-814B-B266-2180618AE502}" type="slidenum">
              <a:rPr lang="en-IL" smtClean="0"/>
              <a:t>1</a:t>
            </a:fld>
            <a:endParaRPr lang="en-IL"/>
          </a:p>
        </p:txBody>
      </p:sp>
    </p:spTree>
    <p:extLst>
      <p:ext uri="{BB962C8B-B14F-4D97-AF65-F5344CB8AC3E}">
        <p14:creationId xmlns:p14="http://schemas.microsoft.com/office/powerpoint/2010/main" val="17240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github.com/GilKravitz/Briefly"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345840"/>
            <a:ext cx="17316887" cy="9377782"/>
          </a:xfrm>
          <a:prstGeom prst="rect">
            <a:avLst/>
          </a:prstGeom>
          <a:solidFill>
            <a:srgbClr val="EFEFEF"/>
          </a:solidFill>
        </p:spPr>
        <p:txBody>
          <a:bodyPr/>
          <a:lstStyle/>
          <a:p>
            <a:endParaRPr lang="en-IL"/>
          </a:p>
        </p:txBody>
      </p:sp>
      <p:sp>
        <p:nvSpPr>
          <p:cNvPr id="3" name="Freeform 3"/>
          <p:cNvSpPr/>
          <p:nvPr/>
        </p:nvSpPr>
        <p:spPr>
          <a:xfrm>
            <a:off x="6571172" y="5477606"/>
            <a:ext cx="5145656" cy="4873334"/>
          </a:xfrm>
          <a:custGeom>
            <a:avLst/>
            <a:gdLst/>
            <a:ahLst/>
            <a:cxnLst/>
            <a:rect l="l" t="t" r="r" b="b"/>
            <a:pathLst>
              <a:path w="5145656" h="12754741">
                <a:moveTo>
                  <a:pt x="0" y="0"/>
                </a:moveTo>
                <a:lnTo>
                  <a:pt x="5145656" y="0"/>
                </a:lnTo>
                <a:lnTo>
                  <a:pt x="5145656" y="12754742"/>
                </a:lnTo>
                <a:lnTo>
                  <a:pt x="0" y="12754742"/>
                </a:lnTo>
                <a:lnTo>
                  <a:pt x="0" y="0"/>
                </a:lnTo>
                <a:close/>
              </a:path>
            </a:pathLst>
          </a:custGeom>
          <a:blipFill>
            <a:blip r:embed="rId3"/>
            <a:stretch>
              <a:fillRect l="-7181" r="-7181" b="-161725"/>
            </a:stretch>
          </a:blipFill>
        </p:spPr>
        <p:txBody>
          <a:bodyPr/>
          <a:lstStyle/>
          <a:p>
            <a:endParaRPr lang="en-IL" dirty="0"/>
          </a:p>
        </p:txBody>
      </p:sp>
      <p:sp>
        <p:nvSpPr>
          <p:cNvPr id="4" name="Freeform 4"/>
          <p:cNvSpPr/>
          <p:nvPr/>
        </p:nvSpPr>
        <p:spPr>
          <a:xfrm>
            <a:off x="6309035" y="5210175"/>
            <a:ext cx="5669929" cy="5140765"/>
          </a:xfrm>
          <a:custGeom>
            <a:avLst/>
            <a:gdLst/>
            <a:ahLst/>
            <a:cxnLst/>
            <a:rect l="l" t="t" r="r" b="b"/>
            <a:pathLst>
              <a:path w="5669929" h="11454403">
                <a:moveTo>
                  <a:pt x="0" y="0"/>
                </a:moveTo>
                <a:lnTo>
                  <a:pt x="5669930" y="0"/>
                </a:lnTo>
                <a:lnTo>
                  <a:pt x="5669930" y="11454403"/>
                </a:lnTo>
                <a:lnTo>
                  <a:pt x="0" y="11454403"/>
                </a:lnTo>
                <a:lnTo>
                  <a:pt x="0" y="0"/>
                </a:lnTo>
                <a:close/>
              </a:path>
            </a:pathLst>
          </a:custGeom>
          <a:blipFill>
            <a:blip r:embed="rId4"/>
            <a:stretch>
              <a:fillRect t="1" b="-122816"/>
            </a:stretch>
          </a:blipFill>
        </p:spPr>
        <p:txBody>
          <a:bodyPr/>
          <a:lstStyle/>
          <a:p>
            <a:endParaRPr lang="en-IL" dirty="0"/>
          </a:p>
        </p:txBody>
      </p:sp>
      <p:sp>
        <p:nvSpPr>
          <p:cNvPr id="5" name="AutoShape 5"/>
          <p:cNvSpPr/>
          <p:nvPr/>
        </p:nvSpPr>
        <p:spPr>
          <a:xfrm>
            <a:off x="8556216" y="3485222"/>
            <a:ext cx="1175568" cy="137659"/>
          </a:xfrm>
          <a:prstGeom prst="rect">
            <a:avLst/>
          </a:prstGeom>
          <a:solidFill>
            <a:srgbClr val="000000"/>
          </a:solidFill>
        </p:spPr>
        <p:txBody>
          <a:bodyPr/>
          <a:lstStyle/>
          <a:p>
            <a:endParaRPr lang="en-IL"/>
          </a:p>
        </p:txBody>
      </p:sp>
      <p:sp>
        <p:nvSpPr>
          <p:cNvPr id="6" name="TextBox 6"/>
          <p:cNvSpPr txBox="1"/>
          <p:nvPr/>
        </p:nvSpPr>
        <p:spPr>
          <a:xfrm>
            <a:off x="1028700" y="1942172"/>
            <a:ext cx="16230600" cy="1460500"/>
          </a:xfrm>
          <a:prstGeom prst="rect">
            <a:avLst/>
          </a:prstGeom>
        </p:spPr>
        <p:txBody>
          <a:bodyPr lIns="0" tIns="0" rIns="0" bIns="0" rtlCol="0" anchor="t">
            <a:spAutoFit/>
          </a:bodyPr>
          <a:lstStyle/>
          <a:p>
            <a:pPr algn="ctr">
              <a:lnSpc>
                <a:spcPts val="11900"/>
              </a:lnSpc>
            </a:pPr>
            <a:r>
              <a:rPr lang="en-US" sz="8500">
                <a:solidFill>
                  <a:srgbClr val="000000"/>
                </a:solidFill>
                <a:latin typeface="League Spartan"/>
              </a:rPr>
              <a:t>Briefly</a:t>
            </a:r>
          </a:p>
        </p:txBody>
      </p:sp>
      <p:sp>
        <p:nvSpPr>
          <p:cNvPr id="7" name="TextBox 7"/>
          <p:cNvSpPr txBox="1"/>
          <p:nvPr/>
        </p:nvSpPr>
        <p:spPr>
          <a:xfrm>
            <a:off x="4819304" y="3921220"/>
            <a:ext cx="8649392" cy="737235"/>
          </a:xfrm>
          <a:prstGeom prst="rect">
            <a:avLst/>
          </a:prstGeom>
        </p:spPr>
        <p:txBody>
          <a:bodyPr lIns="0" tIns="0" rIns="0" bIns="0" rtlCol="0" anchor="t">
            <a:spAutoFit/>
          </a:bodyPr>
          <a:lstStyle/>
          <a:p>
            <a:pPr algn="ctr">
              <a:lnSpc>
                <a:spcPts val="2940"/>
              </a:lnSpc>
            </a:pPr>
            <a:r>
              <a:rPr lang="en-US" sz="2100">
                <a:solidFill>
                  <a:srgbClr val="000000"/>
                </a:solidFill>
                <a:latin typeface="Open Sauce"/>
              </a:rPr>
              <a:t>Concise.</a:t>
            </a:r>
          </a:p>
          <a:p>
            <a:pPr algn="ctr">
              <a:lnSpc>
                <a:spcPts val="2940"/>
              </a:lnSpc>
            </a:pPr>
            <a:r>
              <a:rPr lang="en-US" sz="2100">
                <a:solidFill>
                  <a:srgbClr val="000000"/>
                </a:solidFill>
                <a:latin typeface="Open Sauce"/>
              </a:rPr>
              <a:t>Tailored Brief News Articles Feed</a:t>
            </a:r>
          </a:p>
        </p:txBody>
      </p:sp>
      <p:sp>
        <p:nvSpPr>
          <p:cNvPr id="8" name="TextBox 8"/>
          <p:cNvSpPr txBox="1"/>
          <p:nvPr/>
        </p:nvSpPr>
        <p:spPr>
          <a:xfrm>
            <a:off x="580806" y="8314106"/>
            <a:ext cx="2144725" cy="1423035"/>
          </a:xfrm>
          <a:prstGeom prst="rect">
            <a:avLst/>
          </a:prstGeom>
        </p:spPr>
        <p:txBody>
          <a:bodyPr lIns="0" tIns="0" rIns="0" bIns="0" rtlCol="0" anchor="t">
            <a:spAutoFit/>
          </a:bodyPr>
          <a:lstStyle/>
          <a:p>
            <a:pPr algn="l">
              <a:lnSpc>
                <a:spcPts val="2850"/>
              </a:lnSpc>
            </a:pPr>
            <a:r>
              <a:rPr lang="en-US" sz="1900">
                <a:solidFill>
                  <a:srgbClr val="000000"/>
                </a:solidFill>
                <a:latin typeface="Open Sauce Light"/>
              </a:rPr>
              <a:t>Gil Kravitz</a:t>
            </a:r>
          </a:p>
          <a:p>
            <a:pPr algn="l">
              <a:lnSpc>
                <a:spcPts val="2850"/>
              </a:lnSpc>
            </a:pPr>
            <a:r>
              <a:rPr lang="en-US" sz="1900">
                <a:solidFill>
                  <a:srgbClr val="000000"/>
                </a:solidFill>
                <a:latin typeface="Open Sauce Light"/>
              </a:rPr>
              <a:t>Dor Edelman</a:t>
            </a:r>
          </a:p>
          <a:p>
            <a:pPr algn="l">
              <a:lnSpc>
                <a:spcPts val="2850"/>
              </a:lnSpc>
            </a:pPr>
            <a:r>
              <a:rPr lang="en-US" sz="1900">
                <a:solidFill>
                  <a:srgbClr val="000000"/>
                </a:solidFill>
                <a:latin typeface="Open Sauce Light"/>
              </a:rPr>
              <a:t>Ofek Ram Smadja </a:t>
            </a:r>
          </a:p>
          <a:p>
            <a:pPr algn="l">
              <a:lnSpc>
                <a:spcPts val="2850"/>
              </a:lnSpc>
            </a:pPr>
            <a:r>
              <a:rPr lang="en-US" sz="1900">
                <a:solidFill>
                  <a:srgbClr val="000000"/>
                </a:solidFill>
                <a:latin typeface="Open Sauce Light"/>
              </a:rPr>
              <a:t>Maor Halevi</a:t>
            </a:r>
          </a:p>
        </p:txBody>
      </p:sp>
      <p:grpSp>
        <p:nvGrpSpPr>
          <p:cNvPr id="9" name="Group 9"/>
          <p:cNvGrpSpPr/>
          <p:nvPr/>
        </p:nvGrpSpPr>
        <p:grpSpPr>
          <a:xfrm>
            <a:off x="16251146" y="8361731"/>
            <a:ext cx="1454639" cy="1375410"/>
            <a:chOff x="0" y="0"/>
            <a:chExt cx="1939518" cy="1833880"/>
          </a:xfrm>
        </p:grpSpPr>
        <p:sp>
          <p:nvSpPr>
            <p:cNvPr id="10" name="Freeform 10">
              <a:hlinkClick r:id="rId5" tooltip="https://github.com/GilKravitz/Briefly"/>
            </p:cNvPr>
            <p:cNvSpPr/>
            <p:nvPr/>
          </p:nvSpPr>
          <p:spPr>
            <a:xfrm>
              <a:off x="162737" y="0"/>
              <a:ext cx="1487044" cy="1397821"/>
            </a:xfrm>
            <a:custGeom>
              <a:avLst/>
              <a:gdLst/>
              <a:ahLst/>
              <a:cxnLst/>
              <a:rect l="l" t="t" r="r" b="b"/>
              <a:pathLst>
                <a:path w="1487044" h="1397821">
                  <a:moveTo>
                    <a:pt x="0" y="0"/>
                  </a:moveTo>
                  <a:lnTo>
                    <a:pt x="1487044" y="0"/>
                  </a:lnTo>
                  <a:lnTo>
                    <a:pt x="1487044" y="1397821"/>
                  </a:lnTo>
                  <a:lnTo>
                    <a:pt x="0" y="13978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L"/>
            </a:p>
          </p:txBody>
        </p:sp>
        <p:sp>
          <p:nvSpPr>
            <p:cNvPr id="11" name="TextBox 11"/>
            <p:cNvSpPr txBox="1"/>
            <p:nvPr/>
          </p:nvSpPr>
          <p:spPr>
            <a:xfrm>
              <a:off x="0" y="1403350"/>
              <a:ext cx="1939518" cy="430530"/>
            </a:xfrm>
            <a:prstGeom prst="rect">
              <a:avLst/>
            </a:prstGeom>
          </p:spPr>
          <p:txBody>
            <a:bodyPr lIns="0" tIns="0" rIns="0" bIns="0" rtlCol="0" anchor="t">
              <a:spAutoFit/>
            </a:bodyPr>
            <a:lstStyle/>
            <a:p>
              <a:pPr algn="l">
                <a:lnSpc>
                  <a:spcPts val="2849"/>
                </a:lnSpc>
              </a:pPr>
              <a:r>
                <a:rPr lang="en-US" sz="1899">
                  <a:solidFill>
                    <a:srgbClr val="000000"/>
                  </a:solidFill>
                  <a:latin typeface="Open Sauce"/>
                </a:rPr>
                <a:t>Github</a:t>
              </a:r>
              <a:r>
                <a:rPr lang="en-US" sz="1899">
                  <a:solidFill>
                    <a:srgbClr val="000000"/>
                  </a:solidFill>
                  <a:latin typeface="Open Sauce"/>
                  <a:hlinkClick r:id="rId5" tooltip="https://github.com/GilKravitz/Briefly"/>
                </a:rPr>
                <a:t> Repo</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099866"/>
            <a:ext cx="14871766"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Roles And Responsibilites</a:t>
            </a:r>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7" name="TextBox 7"/>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8" name="TextBox 8"/>
          <p:cNvSpPr txBox="1"/>
          <p:nvPr/>
        </p:nvSpPr>
        <p:spPr>
          <a:xfrm>
            <a:off x="1028700" y="4384730"/>
            <a:ext cx="7981566" cy="438151"/>
          </a:xfrm>
          <a:prstGeom prst="rect">
            <a:avLst/>
          </a:prstGeom>
        </p:spPr>
        <p:txBody>
          <a:bodyPr lIns="0" tIns="0" rIns="0" bIns="0" rtlCol="0" anchor="t">
            <a:spAutoFit/>
          </a:bodyPr>
          <a:lstStyle/>
          <a:p>
            <a:pPr algn="l">
              <a:lnSpc>
                <a:spcPts val="3300"/>
              </a:lnSpc>
            </a:pPr>
            <a:r>
              <a:rPr lang="en-US" sz="3000">
                <a:solidFill>
                  <a:srgbClr val="000000"/>
                </a:solidFill>
                <a:latin typeface="League Spartan"/>
              </a:rPr>
              <a:t>Scraping Service.</a:t>
            </a:r>
          </a:p>
        </p:txBody>
      </p:sp>
      <p:grpSp>
        <p:nvGrpSpPr>
          <p:cNvPr id="9" name="Group 9"/>
          <p:cNvGrpSpPr/>
          <p:nvPr/>
        </p:nvGrpSpPr>
        <p:grpSpPr>
          <a:xfrm>
            <a:off x="1028700" y="3729066"/>
            <a:ext cx="5547543" cy="166234"/>
            <a:chOff x="0" y="0"/>
            <a:chExt cx="7396725" cy="221645"/>
          </a:xfrm>
        </p:grpSpPr>
        <p:sp>
          <p:nvSpPr>
            <p:cNvPr id="10" name="AutoShape 10"/>
            <p:cNvSpPr/>
            <p:nvPr/>
          </p:nvSpPr>
          <p:spPr>
            <a:xfrm>
              <a:off x="0" y="0"/>
              <a:ext cx="1567425" cy="183545"/>
            </a:xfrm>
            <a:prstGeom prst="rect">
              <a:avLst/>
            </a:prstGeom>
            <a:solidFill>
              <a:srgbClr val="000000">
                <a:alpha val="49804"/>
              </a:srgbClr>
            </a:solidFill>
          </p:spPr>
          <p:txBody>
            <a:bodyPr/>
            <a:lstStyle/>
            <a:p>
              <a:endParaRPr lang="en-IL"/>
            </a:p>
          </p:txBody>
        </p:sp>
        <p:sp>
          <p:nvSpPr>
            <p:cNvPr id="11" name="AutoShape 11"/>
            <p:cNvSpPr/>
            <p:nvPr/>
          </p:nvSpPr>
          <p:spPr>
            <a:xfrm>
              <a:off x="1943100" y="12700"/>
              <a:ext cx="1567425" cy="183545"/>
            </a:xfrm>
            <a:prstGeom prst="rect">
              <a:avLst/>
            </a:prstGeom>
            <a:solidFill>
              <a:srgbClr val="000000">
                <a:alpha val="49804"/>
              </a:srgbClr>
            </a:solidFill>
          </p:spPr>
          <p:txBody>
            <a:bodyPr/>
            <a:lstStyle/>
            <a:p>
              <a:endParaRPr lang="en-IL"/>
            </a:p>
          </p:txBody>
        </p:sp>
        <p:sp>
          <p:nvSpPr>
            <p:cNvPr id="12" name="AutoShape 12"/>
            <p:cNvSpPr/>
            <p:nvPr/>
          </p:nvSpPr>
          <p:spPr>
            <a:xfrm>
              <a:off x="3886200" y="25400"/>
              <a:ext cx="1567425" cy="183545"/>
            </a:xfrm>
            <a:prstGeom prst="rect">
              <a:avLst/>
            </a:prstGeom>
            <a:solidFill>
              <a:srgbClr val="000000"/>
            </a:solidFill>
          </p:spPr>
          <p:txBody>
            <a:bodyPr/>
            <a:lstStyle/>
            <a:p>
              <a:endParaRPr lang="en-IL"/>
            </a:p>
          </p:txBody>
        </p:sp>
        <p:sp>
          <p:nvSpPr>
            <p:cNvPr id="13" name="AutoShape 13"/>
            <p:cNvSpPr/>
            <p:nvPr/>
          </p:nvSpPr>
          <p:spPr>
            <a:xfrm>
              <a:off x="5829300" y="38100"/>
              <a:ext cx="1567425" cy="183545"/>
            </a:xfrm>
            <a:prstGeom prst="rect">
              <a:avLst/>
            </a:prstGeom>
            <a:solidFill>
              <a:srgbClr val="000000">
                <a:alpha val="49804"/>
              </a:srgbClr>
            </a:solidFill>
          </p:spPr>
          <p:txBody>
            <a:bodyPr/>
            <a:lstStyle/>
            <a:p>
              <a:endParaRPr lang="en-IL"/>
            </a:p>
          </p:txBody>
        </p:sp>
      </p:grpSp>
      <p:grpSp>
        <p:nvGrpSpPr>
          <p:cNvPr id="14" name="Group 14"/>
          <p:cNvGrpSpPr/>
          <p:nvPr/>
        </p:nvGrpSpPr>
        <p:grpSpPr>
          <a:xfrm>
            <a:off x="1028700" y="5241981"/>
            <a:ext cx="14871766" cy="3246686"/>
            <a:chOff x="0" y="0"/>
            <a:chExt cx="19829021" cy="4328914"/>
          </a:xfrm>
        </p:grpSpPr>
        <p:sp>
          <p:nvSpPr>
            <p:cNvPr id="15" name="TextBox 15"/>
            <p:cNvSpPr txBox="1"/>
            <p:nvPr/>
          </p:nvSpPr>
          <p:spPr>
            <a:xfrm>
              <a:off x="0" y="635119"/>
              <a:ext cx="19829021" cy="3160395"/>
            </a:xfrm>
            <a:prstGeom prst="rect">
              <a:avLst/>
            </a:prstGeom>
          </p:spPr>
          <p:txBody>
            <a:bodyPr lIns="0" tIns="0" rIns="0" bIns="0" rtlCol="0" anchor="t">
              <a:spAutoFit/>
            </a:bodyPr>
            <a:lstStyle/>
            <a:p>
              <a:pPr algn="l">
                <a:lnSpc>
                  <a:spcPts val="3150"/>
                </a:lnSpc>
              </a:pPr>
              <a:r>
                <a:rPr lang="en-US" sz="2100">
                  <a:solidFill>
                    <a:srgbClr val="000000"/>
                  </a:solidFill>
                  <a:latin typeface="Open Sauce Bold"/>
                </a:rPr>
                <a:t>Tech Stack &amp; Tools : </a:t>
              </a:r>
              <a:r>
                <a:rPr lang="en-US" sz="2100">
                  <a:solidFill>
                    <a:srgbClr val="000000"/>
                  </a:solidFill>
                  <a:latin typeface="Open Sauce Light"/>
                </a:rPr>
                <a:t>Python + beautiful soup, Docker, PostgreSQL</a:t>
              </a:r>
            </a:p>
            <a:p>
              <a:pPr algn="l">
                <a:lnSpc>
                  <a:spcPts val="3150"/>
                </a:lnSpc>
              </a:pPr>
              <a:endParaRPr lang="en-US" sz="2100">
                <a:solidFill>
                  <a:srgbClr val="000000"/>
                </a:solidFill>
                <a:latin typeface="Open Sauce Light"/>
              </a:endParaRPr>
            </a:p>
            <a:p>
              <a:pPr marL="453390" lvl="1" indent="-226695" algn="l">
                <a:lnSpc>
                  <a:spcPts val="3150"/>
                </a:lnSpc>
                <a:buFont typeface="Arial"/>
                <a:buChar char="•"/>
              </a:pPr>
              <a:r>
                <a:rPr lang="en-US" sz="2100">
                  <a:solidFill>
                    <a:srgbClr val="000000"/>
                  </a:solidFill>
                  <a:latin typeface="Open Sauce Light"/>
                </a:rPr>
                <a:t>Developing a robust web scraping service to extract data from various sources.</a:t>
              </a:r>
            </a:p>
            <a:p>
              <a:pPr marL="453390" lvl="1" indent="-226695" algn="l">
                <a:lnSpc>
                  <a:spcPts val="3150"/>
                </a:lnSpc>
                <a:buFont typeface="Arial"/>
                <a:buChar char="•"/>
              </a:pPr>
              <a:r>
                <a:rPr lang="en-US" sz="2100">
                  <a:solidFill>
                    <a:srgbClr val="000000"/>
                  </a:solidFill>
                  <a:latin typeface="Open Sauce Light"/>
                </a:rPr>
                <a:t>Containerizing the scraping service using Docker to ensure consistency and reliability.</a:t>
              </a:r>
            </a:p>
            <a:p>
              <a:pPr marL="453390" lvl="1" indent="-226695" algn="l">
                <a:lnSpc>
                  <a:spcPts val="3150"/>
                </a:lnSpc>
                <a:buFont typeface="Arial"/>
                <a:buChar char="•"/>
              </a:pPr>
              <a:r>
                <a:rPr lang="en-US" sz="2100">
                  <a:solidFill>
                    <a:srgbClr val="000000"/>
                  </a:solidFill>
                  <a:latin typeface="Open Sauce Light"/>
                </a:rPr>
                <a:t>Optimizing the service to efficiently gather relevant data with minimal latency.</a:t>
              </a:r>
            </a:p>
            <a:p>
              <a:pPr algn="l">
                <a:lnSpc>
                  <a:spcPts val="3150"/>
                </a:lnSpc>
              </a:pPr>
              <a:endParaRPr lang="en-US" sz="2100">
                <a:solidFill>
                  <a:srgbClr val="000000"/>
                </a:solidFill>
                <a:latin typeface="Open Sauce Light"/>
              </a:endParaRPr>
            </a:p>
          </p:txBody>
        </p:sp>
        <p:sp>
          <p:nvSpPr>
            <p:cNvPr id="16" name="TextBox 16"/>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Ofek Smadja</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099866"/>
            <a:ext cx="14115584"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Roles And Responsibilites</a:t>
            </a:r>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7" name="TextBox 7"/>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8" name="TextBox 8"/>
          <p:cNvSpPr txBox="1"/>
          <p:nvPr/>
        </p:nvSpPr>
        <p:spPr>
          <a:xfrm>
            <a:off x="1028700" y="4384730"/>
            <a:ext cx="7981566" cy="438151"/>
          </a:xfrm>
          <a:prstGeom prst="rect">
            <a:avLst/>
          </a:prstGeom>
        </p:spPr>
        <p:txBody>
          <a:bodyPr lIns="0" tIns="0" rIns="0" bIns="0" rtlCol="0" anchor="t">
            <a:spAutoFit/>
          </a:bodyPr>
          <a:lstStyle/>
          <a:p>
            <a:pPr algn="l">
              <a:lnSpc>
                <a:spcPts val="3300"/>
              </a:lnSpc>
            </a:pPr>
            <a:r>
              <a:rPr lang="en-US" sz="3000">
                <a:solidFill>
                  <a:srgbClr val="000000"/>
                </a:solidFill>
                <a:latin typeface="League Spartan"/>
              </a:rPr>
              <a:t>AI Integration Service.</a:t>
            </a:r>
          </a:p>
        </p:txBody>
      </p:sp>
      <p:grpSp>
        <p:nvGrpSpPr>
          <p:cNvPr id="9" name="Group 9"/>
          <p:cNvGrpSpPr/>
          <p:nvPr/>
        </p:nvGrpSpPr>
        <p:grpSpPr>
          <a:xfrm>
            <a:off x="1028700" y="3729066"/>
            <a:ext cx="5547543" cy="166234"/>
            <a:chOff x="0" y="0"/>
            <a:chExt cx="7396725" cy="221645"/>
          </a:xfrm>
        </p:grpSpPr>
        <p:sp>
          <p:nvSpPr>
            <p:cNvPr id="10" name="AutoShape 10"/>
            <p:cNvSpPr/>
            <p:nvPr/>
          </p:nvSpPr>
          <p:spPr>
            <a:xfrm>
              <a:off x="0" y="0"/>
              <a:ext cx="1567425" cy="183545"/>
            </a:xfrm>
            <a:prstGeom prst="rect">
              <a:avLst/>
            </a:prstGeom>
            <a:solidFill>
              <a:srgbClr val="000000">
                <a:alpha val="49804"/>
              </a:srgbClr>
            </a:solidFill>
          </p:spPr>
          <p:txBody>
            <a:bodyPr/>
            <a:lstStyle/>
            <a:p>
              <a:endParaRPr lang="en-IL"/>
            </a:p>
          </p:txBody>
        </p:sp>
        <p:sp>
          <p:nvSpPr>
            <p:cNvPr id="11" name="AutoShape 11"/>
            <p:cNvSpPr/>
            <p:nvPr/>
          </p:nvSpPr>
          <p:spPr>
            <a:xfrm>
              <a:off x="1943100" y="12700"/>
              <a:ext cx="1567425" cy="183545"/>
            </a:xfrm>
            <a:prstGeom prst="rect">
              <a:avLst/>
            </a:prstGeom>
            <a:solidFill>
              <a:srgbClr val="000000">
                <a:alpha val="49804"/>
              </a:srgbClr>
            </a:solidFill>
          </p:spPr>
          <p:txBody>
            <a:bodyPr/>
            <a:lstStyle/>
            <a:p>
              <a:endParaRPr lang="en-IL"/>
            </a:p>
          </p:txBody>
        </p:sp>
        <p:sp>
          <p:nvSpPr>
            <p:cNvPr id="12" name="AutoShape 12"/>
            <p:cNvSpPr/>
            <p:nvPr/>
          </p:nvSpPr>
          <p:spPr>
            <a:xfrm>
              <a:off x="3886200" y="25400"/>
              <a:ext cx="1567425" cy="183545"/>
            </a:xfrm>
            <a:prstGeom prst="rect">
              <a:avLst/>
            </a:prstGeom>
            <a:solidFill>
              <a:srgbClr val="000000">
                <a:alpha val="49804"/>
              </a:srgbClr>
            </a:solidFill>
          </p:spPr>
          <p:txBody>
            <a:bodyPr/>
            <a:lstStyle/>
            <a:p>
              <a:endParaRPr lang="en-IL"/>
            </a:p>
          </p:txBody>
        </p:sp>
        <p:sp>
          <p:nvSpPr>
            <p:cNvPr id="13" name="AutoShape 13"/>
            <p:cNvSpPr/>
            <p:nvPr/>
          </p:nvSpPr>
          <p:spPr>
            <a:xfrm>
              <a:off x="5829300" y="38100"/>
              <a:ext cx="1567425" cy="183545"/>
            </a:xfrm>
            <a:prstGeom prst="rect">
              <a:avLst/>
            </a:prstGeom>
            <a:solidFill>
              <a:srgbClr val="000000"/>
            </a:solidFill>
          </p:spPr>
          <p:txBody>
            <a:bodyPr/>
            <a:lstStyle/>
            <a:p>
              <a:endParaRPr lang="en-IL"/>
            </a:p>
          </p:txBody>
        </p:sp>
      </p:grpSp>
      <p:grpSp>
        <p:nvGrpSpPr>
          <p:cNvPr id="14" name="Group 14"/>
          <p:cNvGrpSpPr/>
          <p:nvPr/>
        </p:nvGrpSpPr>
        <p:grpSpPr>
          <a:xfrm>
            <a:off x="1028700" y="5241981"/>
            <a:ext cx="14871766" cy="3646736"/>
            <a:chOff x="0" y="0"/>
            <a:chExt cx="19829021" cy="4862314"/>
          </a:xfrm>
        </p:grpSpPr>
        <p:sp>
          <p:nvSpPr>
            <p:cNvPr id="15" name="TextBox 15"/>
            <p:cNvSpPr txBox="1"/>
            <p:nvPr/>
          </p:nvSpPr>
          <p:spPr>
            <a:xfrm>
              <a:off x="0" y="635119"/>
              <a:ext cx="19829021" cy="3693795"/>
            </a:xfrm>
            <a:prstGeom prst="rect">
              <a:avLst/>
            </a:prstGeom>
          </p:spPr>
          <p:txBody>
            <a:bodyPr lIns="0" tIns="0" rIns="0" bIns="0" rtlCol="0" anchor="t">
              <a:spAutoFit/>
            </a:bodyPr>
            <a:lstStyle/>
            <a:p>
              <a:pPr algn="l">
                <a:lnSpc>
                  <a:spcPts val="3150"/>
                </a:lnSpc>
              </a:pPr>
              <a:r>
                <a:rPr lang="en-US" sz="2100">
                  <a:solidFill>
                    <a:srgbClr val="000000"/>
                  </a:solidFill>
                  <a:latin typeface="Open Sauce Bold"/>
                </a:rPr>
                <a:t>Tech Stack &amp; Tools :</a:t>
              </a:r>
              <a:r>
                <a:rPr lang="en-US" sz="2100">
                  <a:solidFill>
                    <a:srgbClr val="000000"/>
                  </a:solidFill>
                  <a:latin typeface="Open Sauce Light"/>
                </a:rPr>
                <a:t> Python, Docker, OpenAI, Gemini, PostgreSQL</a:t>
              </a:r>
            </a:p>
            <a:p>
              <a:pPr algn="l">
                <a:lnSpc>
                  <a:spcPts val="3150"/>
                </a:lnSpc>
              </a:pPr>
              <a:endParaRPr lang="en-US" sz="2100">
                <a:solidFill>
                  <a:srgbClr val="000000"/>
                </a:solidFill>
                <a:latin typeface="Open Sauce Light"/>
              </a:endParaRPr>
            </a:p>
            <a:p>
              <a:pPr marL="453390" lvl="1" indent="-226695" algn="l">
                <a:lnSpc>
                  <a:spcPts val="3150"/>
                </a:lnSpc>
                <a:buFont typeface="Arial"/>
                <a:buChar char="•"/>
              </a:pPr>
              <a:r>
                <a:rPr lang="en-US" sz="2100">
                  <a:solidFill>
                    <a:srgbClr val="000000"/>
                  </a:solidFill>
                  <a:latin typeface="Open Sauce Light"/>
                </a:rPr>
                <a:t>Developing code that uses AI models for text embeddings using OpenAI and generating article summaries using Gemini.</a:t>
              </a:r>
            </a:p>
            <a:p>
              <a:pPr marL="453390" lvl="1" indent="-226695" algn="l">
                <a:lnSpc>
                  <a:spcPts val="3150"/>
                </a:lnSpc>
                <a:buFont typeface="Arial"/>
                <a:buChar char="•"/>
              </a:pPr>
              <a:r>
                <a:rPr lang="en-US" sz="2100">
                  <a:solidFill>
                    <a:srgbClr val="000000"/>
                  </a:solidFill>
                  <a:latin typeface="Open Sauce Light"/>
                </a:rPr>
                <a:t>Leveraging advanced algorithms to enhance the relevance and quality of news summaries and text similarity.</a:t>
              </a:r>
            </a:p>
            <a:p>
              <a:pPr marL="453390" lvl="1" indent="-226695" algn="l">
                <a:lnSpc>
                  <a:spcPts val="3150"/>
                </a:lnSpc>
                <a:buFont typeface="Arial"/>
                <a:buChar char="•"/>
              </a:pPr>
              <a:r>
                <a:rPr lang="en-US" sz="2100">
                  <a:solidFill>
                    <a:srgbClr val="000000"/>
                  </a:solidFill>
                  <a:latin typeface="Open Sauce Light"/>
                </a:rPr>
                <a:t>Containerizing AI services to ensure modularity and scalability.</a:t>
              </a:r>
            </a:p>
            <a:p>
              <a:pPr algn="l">
                <a:lnSpc>
                  <a:spcPts val="3150"/>
                </a:lnSpc>
              </a:pPr>
              <a:endParaRPr lang="en-US" sz="2100">
                <a:solidFill>
                  <a:srgbClr val="000000"/>
                </a:solidFill>
                <a:latin typeface="Open Sauce Light"/>
              </a:endParaRPr>
            </a:p>
          </p:txBody>
        </p:sp>
        <p:sp>
          <p:nvSpPr>
            <p:cNvPr id="16" name="TextBox 16"/>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Dor Edelman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Freeform 3"/>
          <p:cNvSpPr/>
          <p:nvPr/>
        </p:nvSpPr>
        <p:spPr>
          <a:xfrm>
            <a:off x="899205" y="3914504"/>
            <a:ext cx="15993909" cy="5917887"/>
          </a:xfrm>
          <a:custGeom>
            <a:avLst/>
            <a:gdLst/>
            <a:ahLst/>
            <a:cxnLst/>
            <a:rect l="l" t="t" r="r" b="b"/>
            <a:pathLst>
              <a:path w="15993909" h="5917887">
                <a:moveTo>
                  <a:pt x="0" y="0"/>
                </a:moveTo>
                <a:lnTo>
                  <a:pt x="15993908" y="0"/>
                </a:lnTo>
                <a:lnTo>
                  <a:pt x="15993908" y="5917887"/>
                </a:lnTo>
                <a:lnTo>
                  <a:pt x="0" y="5917887"/>
                </a:lnTo>
                <a:lnTo>
                  <a:pt x="0" y="0"/>
                </a:lnTo>
                <a:close/>
              </a:path>
            </a:pathLst>
          </a:custGeom>
          <a:blipFill>
            <a:blip r:embed="rId2"/>
            <a:stretch>
              <a:fillRect l="-2232" t="-7067" r="-2614" b="-5688"/>
            </a:stretch>
          </a:blipFill>
        </p:spPr>
        <p:txBody>
          <a:bodyPr/>
          <a:lstStyle/>
          <a:p>
            <a:endParaRPr lang="en-IL"/>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grpSp>
      <p:sp>
        <p:nvSpPr>
          <p:cNvPr id="7" name="TextBox 7"/>
          <p:cNvSpPr txBox="1"/>
          <p:nvPr/>
        </p:nvSpPr>
        <p:spPr>
          <a:xfrm>
            <a:off x="1028700" y="2099866"/>
            <a:ext cx="9166069"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Data Flow</a:t>
            </a:r>
          </a:p>
        </p:txBody>
      </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9" name="Group 9"/>
          <p:cNvGrpSpPr/>
          <p:nvPr/>
        </p:nvGrpSpPr>
        <p:grpSpPr>
          <a:xfrm>
            <a:off x="1028700" y="3725951"/>
            <a:ext cx="2632893" cy="137659"/>
            <a:chOff x="0" y="0"/>
            <a:chExt cx="3510525" cy="183545"/>
          </a:xfrm>
        </p:grpSpPr>
        <p:sp>
          <p:nvSpPr>
            <p:cNvPr id="10" name="AutoShape 10"/>
            <p:cNvSpPr/>
            <p:nvPr/>
          </p:nvSpPr>
          <p:spPr>
            <a:xfrm>
              <a:off x="0" y="0"/>
              <a:ext cx="1567425" cy="183545"/>
            </a:xfrm>
            <a:prstGeom prst="rect">
              <a:avLst/>
            </a:prstGeom>
            <a:solidFill>
              <a:srgbClr val="000000"/>
            </a:solidFill>
          </p:spPr>
          <p:txBody>
            <a:bodyPr/>
            <a:lstStyle/>
            <a:p>
              <a:endParaRPr lang="en-IL"/>
            </a:p>
          </p:txBody>
        </p:sp>
        <p:sp>
          <p:nvSpPr>
            <p:cNvPr id="11" name="AutoShape 11"/>
            <p:cNvSpPr/>
            <p:nvPr/>
          </p:nvSpPr>
          <p:spPr>
            <a:xfrm>
              <a:off x="1943100" y="0"/>
              <a:ext cx="1567425" cy="183545"/>
            </a:xfrm>
            <a:prstGeom prst="rect">
              <a:avLst/>
            </a:prstGeom>
            <a:solidFill>
              <a:srgbClr val="000000">
                <a:alpha val="49804"/>
              </a:srgbClr>
            </a:solidFill>
          </p:spPr>
          <p:txBody>
            <a:bodyPr/>
            <a:lstStyle/>
            <a:p>
              <a:endParaRPr lang="en-IL"/>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grpSp>
        <p:nvGrpSpPr>
          <p:cNvPr id="3" name="Group 3"/>
          <p:cNvGrpSpPr/>
          <p:nvPr/>
        </p:nvGrpSpPr>
        <p:grpSpPr>
          <a:xfrm>
            <a:off x="16991245" y="8907589"/>
            <a:ext cx="268055" cy="350711"/>
            <a:chOff x="0" y="0"/>
            <a:chExt cx="357406" cy="467614"/>
          </a:xfrm>
        </p:grpSpPr>
        <p:sp>
          <p:nvSpPr>
            <p:cNvPr id="4" name="Freeform 4"/>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5" name="Freeform 5"/>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grpSp>
        <p:nvGrpSpPr>
          <p:cNvPr id="6" name="Group 6"/>
          <p:cNvGrpSpPr/>
          <p:nvPr/>
        </p:nvGrpSpPr>
        <p:grpSpPr>
          <a:xfrm>
            <a:off x="1028700" y="3725951"/>
            <a:ext cx="2632893" cy="137659"/>
            <a:chOff x="0" y="0"/>
            <a:chExt cx="3510525" cy="183545"/>
          </a:xfrm>
        </p:grpSpPr>
        <p:sp>
          <p:nvSpPr>
            <p:cNvPr id="7" name="AutoShape 7"/>
            <p:cNvSpPr/>
            <p:nvPr/>
          </p:nvSpPr>
          <p:spPr>
            <a:xfrm>
              <a:off x="0" y="0"/>
              <a:ext cx="1567425" cy="183545"/>
            </a:xfrm>
            <a:prstGeom prst="rect">
              <a:avLst/>
            </a:prstGeom>
            <a:solidFill>
              <a:srgbClr val="000000">
                <a:alpha val="49804"/>
              </a:srgbClr>
            </a:solidFill>
          </p:spPr>
          <p:txBody>
            <a:bodyPr/>
            <a:lstStyle/>
            <a:p>
              <a:endParaRPr lang="en-IL"/>
            </a:p>
          </p:txBody>
        </p:sp>
        <p:sp>
          <p:nvSpPr>
            <p:cNvPr id="8" name="AutoShape 8"/>
            <p:cNvSpPr/>
            <p:nvPr/>
          </p:nvSpPr>
          <p:spPr>
            <a:xfrm>
              <a:off x="1943100" y="0"/>
              <a:ext cx="1567425" cy="183545"/>
            </a:xfrm>
            <a:prstGeom prst="rect">
              <a:avLst/>
            </a:prstGeom>
            <a:solidFill>
              <a:srgbClr val="000000"/>
            </a:solidFill>
          </p:spPr>
          <p:txBody>
            <a:bodyPr/>
            <a:lstStyle/>
            <a:p>
              <a:endParaRPr lang="en-IL"/>
            </a:p>
          </p:txBody>
        </p:sp>
      </p:grpSp>
      <p:sp>
        <p:nvSpPr>
          <p:cNvPr id="9" name="TextBox 9"/>
          <p:cNvSpPr txBox="1"/>
          <p:nvPr/>
        </p:nvSpPr>
        <p:spPr>
          <a:xfrm>
            <a:off x="1028700" y="2099866"/>
            <a:ext cx="9166069"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Data Flow</a:t>
            </a:r>
          </a:p>
        </p:txBody>
      </p:sp>
      <p:sp>
        <p:nvSpPr>
          <p:cNvPr id="10" name="TextBox 10"/>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11" name="Group 11"/>
          <p:cNvGrpSpPr/>
          <p:nvPr/>
        </p:nvGrpSpPr>
        <p:grpSpPr>
          <a:xfrm>
            <a:off x="1028700" y="4334508"/>
            <a:ext cx="5240666" cy="2272081"/>
            <a:chOff x="0" y="0"/>
            <a:chExt cx="6987555" cy="3029442"/>
          </a:xfrm>
        </p:grpSpPr>
        <p:sp>
          <p:nvSpPr>
            <p:cNvPr id="12" name="TextBox 12"/>
            <p:cNvSpPr txBox="1"/>
            <p:nvPr/>
          </p:nvSpPr>
          <p:spPr>
            <a:xfrm>
              <a:off x="0" y="594588"/>
              <a:ext cx="6987555" cy="2434853"/>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Scrapers (Ynet, N12, 13TV) :These scrapers collect articles from the specified websites and write the scraped data into the database.</a:t>
              </a:r>
            </a:p>
            <a:p>
              <a:pPr algn="l">
                <a:lnSpc>
                  <a:spcPts val="2925"/>
                </a:lnSpc>
              </a:pPr>
              <a:endParaRPr lang="en-US" sz="1950">
                <a:solidFill>
                  <a:srgbClr val="000000"/>
                </a:solidFill>
                <a:latin typeface="Open Sauce"/>
              </a:endParaRPr>
            </a:p>
          </p:txBody>
        </p:sp>
        <p:sp>
          <p:nvSpPr>
            <p:cNvPr id="13" name="TextBox 13"/>
            <p:cNvSpPr txBox="1"/>
            <p:nvPr/>
          </p:nvSpPr>
          <p:spPr>
            <a:xfrm>
              <a:off x="0" y="-38100"/>
              <a:ext cx="6987555" cy="452468"/>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1. Scraping Data Service</a:t>
              </a:r>
            </a:p>
          </p:txBody>
        </p:sp>
      </p:grpSp>
      <p:grpSp>
        <p:nvGrpSpPr>
          <p:cNvPr id="14" name="Group 14"/>
          <p:cNvGrpSpPr/>
          <p:nvPr/>
        </p:nvGrpSpPr>
        <p:grpSpPr>
          <a:xfrm>
            <a:off x="6523667" y="4334508"/>
            <a:ext cx="5240666" cy="2272081"/>
            <a:chOff x="0" y="0"/>
            <a:chExt cx="6987555" cy="3029442"/>
          </a:xfrm>
        </p:grpSpPr>
        <p:sp>
          <p:nvSpPr>
            <p:cNvPr id="15" name="TextBox 15"/>
            <p:cNvSpPr txBox="1"/>
            <p:nvPr/>
          </p:nvSpPr>
          <p:spPr>
            <a:xfrm>
              <a:off x="0" y="594588"/>
              <a:ext cx="6987555" cy="2434853"/>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Acts as a central repository for storing scraped data, clusters of similar articles, generated summaries, users, and user preferences.</a:t>
              </a:r>
            </a:p>
            <a:p>
              <a:pPr algn="l">
                <a:lnSpc>
                  <a:spcPts val="2925"/>
                </a:lnSpc>
              </a:pPr>
              <a:endParaRPr lang="en-US" sz="1950">
                <a:solidFill>
                  <a:srgbClr val="000000"/>
                </a:solidFill>
                <a:latin typeface="Open Sauce"/>
              </a:endParaRPr>
            </a:p>
          </p:txBody>
        </p:sp>
        <p:sp>
          <p:nvSpPr>
            <p:cNvPr id="16" name="TextBox 16"/>
            <p:cNvSpPr txBox="1"/>
            <p:nvPr/>
          </p:nvSpPr>
          <p:spPr>
            <a:xfrm>
              <a:off x="0" y="-38100"/>
              <a:ext cx="6987555" cy="452468"/>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2. Database</a:t>
              </a:r>
            </a:p>
          </p:txBody>
        </p:sp>
      </p:grpSp>
      <p:grpSp>
        <p:nvGrpSpPr>
          <p:cNvPr id="17" name="Group 17"/>
          <p:cNvGrpSpPr/>
          <p:nvPr/>
        </p:nvGrpSpPr>
        <p:grpSpPr>
          <a:xfrm>
            <a:off x="12018634" y="4334508"/>
            <a:ext cx="5240666" cy="2253752"/>
            <a:chOff x="0" y="0"/>
            <a:chExt cx="6987555" cy="3005002"/>
          </a:xfrm>
        </p:grpSpPr>
        <p:sp>
          <p:nvSpPr>
            <p:cNvPr id="18" name="TextBox 18"/>
            <p:cNvSpPr txBox="1"/>
            <p:nvPr/>
          </p:nvSpPr>
          <p:spPr>
            <a:xfrm>
              <a:off x="0" y="1065504"/>
              <a:ext cx="6987555" cy="1939499"/>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Reads the scraped data from the database, identifies similar articles using a text similarity algorithm, and writes the clusters of similar articles back into the database</a:t>
              </a:r>
            </a:p>
          </p:txBody>
        </p:sp>
        <p:sp>
          <p:nvSpPr>
            <p:cNvPr id="19" name="TextBox 19"/>
            <p:cNvSpPr txBox="1"/>
            <p:nvPr/>
          </p:nvSpPr>
          <p:spPr>
            <a:xfrm>
              <a:off x="0" y="-38100"/>
              <a:ext cx="6987555" cy="936029"/>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3. Cluster Similar Articles Using Text Similarity Algorithm</a:t>
              </a:r>
            </a:p>
          </p:txBody>
        </p:sp>
      </p:grpSp>
      <p:grpSp>
        <p:nvGrpSpPr>
          <p:cNvPr id="20" name="Group 20"/>
          <p:cNvGrpSpPr/>
          <p:nvPr/>
        </p:nvGrpSpPr>
        <p:grpSpPr>
          <a:xfrm>
            <a:off x="1028700" y="7189305"/>
            <a:ext cx="5240666" cy="2272081"/>
            <a:chOff x="0" y="0"/>
            <a:chExt cx="6987555" cy="3029442"/>
          </a:xfrm>
        </p:grpSpPr>
        <p:sp>
          <p:nvSpPr>
            <p:cNvPr id="21" name="TextBox 21"/>
            <p:cNvSpPr txBox="1"/>
            <p:nvPr/>
          </p:nvSpPr>
          <p:spPr>
            <a:xfrm>
              <a:off x="0" y="594588"/>
              <a:ext cx="6987555" cy="2434853"/>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Receives clusters of similar articles from the clustering component, generates summaries for these clusters, and writes these summaries back into the database.</a:t>
              </a:r>
            </a:p>
            <a:p>
              <a:pPr algn="l">
                <a:lnSpc>
                  <a:spcPts val="2925"/>
                </a:lnSpc>
              </a:pPr>
              <a:endParaRPr lang="en-US" sz="1950">
                <a:solidFill>
                  <a:srgbClr val="000000"/>
                </a:solidFill>
                <a:latin typeface="Open Sauce"/>
              </a:endParaRPr>
            </a:p>
          </p:txBody>
        </p:sp>
        <p:sp>
          <p:nvSpPr>
            <p:cNvPr id="22" name="TextBox 22"/>
            <p:cNvSpPr txBox="1"/>
            <p:nvPr/>
          </p:nvSpPr>
          <p:spPr>
            <a:xfrm>
              <a:off x="0" y="-38100"/>
              <a:ext cx="6987555" cy="452468"/>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4. AI Text Summary Service (Gemini)</a:t>
              </a:r>
            </a:p>
          </p:txBody>
        </p:sp>
      </p:grpSp>
      <p:grpSp>
        <p:nvGrpSpPr>
          <p:cNvPr id="23" name="Group 23"/>
          <p:cNvGrpSpPr/>
          <p:nvPr/>
        </p:nvGrpSpPr>
        <p:grpSpPr>
          <a:xfrm>
            <a:off x="12138205" y="7170975"/>
            <a:ext cx="5001524" cy="2272081"/>
            <a:chOff x="0" y="0"/>
            <a:chExt cx="6668698" cy="3029442"/>
          </a:xfrm>
        </p:grpSpPr>
        <p:sp>
          <p:nvSpPr>
            <p:cNvPr id="24" name="TextBox 24"/>
            <p:cNvSpPr txBox="1"/>
            <p:nvPr/>
          </p:nvSpPr>
          <p:spPr>
            <a:xfrm>
              <a:off x="0" y="594588"/>
              <a:ext cx="6668698" cy="2434853"/>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The end-user interface that reads articles data from the App API server, allowing users to view summarized articles. It also sends user preferences to the App API server</a:t>
              </a:r>
            </a:p>
          </p:txBody>
        </p:sp>
        <p:sp>
          <p:nvSpPr>
            <p:cNvPr id="25" name="TextBox 25"/>
            <p:cNvSpPr txBox="1"/>
            <p:nvPr/>
          </p:nvSpPr>
          <p:spPr>
            <a:xfrm>
              <a:off x="0" y="-38100"/>
              <a:ext cx="6668698" cy="452468"/>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6. Briefly Mobile App</a:t>
              </a:r>
            </a:p>
          </p:txBody>
        </p:sp>
      </p:grpSp>
      <p:grpSp>
        <p:nvGrpSpPr>
          <p:cNvPr id="26" name="Group 26"/>
          <p:cNvGrpSpPr/>
          <p:nvPr/>
        </p:nvGrpSpPr>
        <p:grpSpPr>
          <a:xfrm>
            <a:off x="6523667" y="7189305"/>
            <a:ext cx="5240666" cy="2272081"/>
            <a:chOff x="0" y="0"/>
            <a:chExt cx="6987555" cy="3029442"/>
          </a:xfrm>
        </p:grpSpPr>
        <p:sp>
          <p:nvSpPr>
            <p:cNvPr id="27" name="TextBox 27"/>
            <p:cNvSpPr txBox="1"/>
            <p:nvPr/>
          </p:nvSpPr>
          <p:spPr>
            <a:xfrm>
              <a:off x="0" y="594588"/>
              <a:ext cx="6987555" cy="2434853"/>
            </a:xfrm>
            <a:prstGeom prst="rect">
              <a:avLst/>
            </a:prstGeom>
          </p:spPr>
          <p:txBody>
            <a:bodyPr lIns="0" tIns="0" rIns="0" bIns="0" rtlCol="0" anchor="t">
              <a:spAutoFit/>
            </a:bodyPr>
            <a:lstStyle/>
            <a:p>
              <a:pPr algn="l">
                <a:lnSpc>
                  <a:spcPts val="2925"/>
                </a:lnSpc>
              </a:pPr>
              <a:r>
                <a:rPr lang="en-US" sz="1950">
                  <a:solidFill>
                    <a:srgbClr val="000000"/>
                  </a:solidFill>
                  <a:latin typeface="Open Sauce"/>
                </a:rPr>
                <a:t>The App API Server reads article data from the database and serves this information to the mobile app. Additionally, it writes user data and user preferences back into the database.</a:t>
              </a:r>
            </a:p>
          </p:txBody>
        </p:sp>
        <p:sp>
          <p:nvSpPr>
            <p:cNvPr id="28" name="TextBox 28"/>
            <p:cNvSpPr txBox="1"/>
            <p:nvPr/>
          </p:nvSpPr>
          <p:spPr>
            <a:xfrm>
              <a:off x="0" y="-38100"/>
              <a:ext cx="6987555" cy="452468"/>
            </a:xfrm>
            <a:prstGeom prst="rect">
              <a:avLst/>
            </a:prstGeom>
          </p:spPr>
          <p:txBody>
            <a:bodyPr lIns="0" tIns="0" rIns="0" bIns="0" rtlCol="0" anchor="t">
              <a:spAutoFit/>
            </a:bodyPr>
            <a:lstStyle/>
            <a:p>
              <a:pPr algn="l">
                <a:lnSpc>
                  <a:spcPts val="2860"/>
                </a:lnSpc>
              </a:pPr>
              <a:r>
                <a:rPr lang="en-US" sz="2043">
                  <a:solidFill>
                    <a:srgbClr val="000000"/>
                  </a:solidFill>
                  <a:latin typeface="League Spartan"/>
                </a:rPr>
                <a:t>5. App API Server</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grpSp>
        <p:nvGrpSpPr>
          <p:cNvPr id="3" name="Group 3"/>
          <p:cNvGrpSpPr/>
          <p:nvPr/>
        </p:nvGrpSpPr>
        <p:grpSpPr>
          <a:xfrm>
            <a:off x="16991245" y="8907589"/>
            <a:ext cx="268055" cy="350711"/>
            <a:chOff x="0" y="0"/>
            <a:chExt cx="357406" cy="467614"/>
          </a:xfrm>
        </p:grpSpPr>
        <p:sp>
          <p:nvSpPr>
            <p:cNvPr id="4" name="Freeform 4"/>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5" name="Freeform 5"/>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grpSp>
        <p:nvGrpSpPr>
          <p:cNvPr id="6" name="Group 6"/>
          <p:cNvGrpSpPr/>
          <p:nvPr/>
        </p:nvGrpSpPr>
        <p:grpSpPr>
          <a:xfrm>
            <a:off x="485556" y="4487920"/>
            <a:ext cx="17316887" cy="2569233"/>
            <a:chOff x="0" y="0"/>
            <a:chExt cx="23089183" cy="3425643"/>
          </a:xfrm>
        </p:grpSpPr>
        <p:sp>
          <p:nvSpPr>
            <p:cNvPr id="7" name="Freeform 7"/>
            <p:cNvSpPr/>
            <p:nvPr/>
          </p:nvSpPr>
          <p:spPr>
            <a:xfrm>
              <a:off x="18406166" y="0"/>
              <a:ext cx="4683017" cy="3425643"/>
            </a:xfrm>
            <a:custGeom>
              <a:avLst/>
              <a:gdLst/>
              <a:ahLst/>
              <a:cxnLst/>
              <a:rect l="l" t="t" r="r" b="b"/>
              <a:pathLst>
                <a:path w="4683017" h="3425643">
                  <a:moveTo>
                    <a:pt x="0" y="0"/>
                  </a:moveTo>
                  <a:lnTo>
                    <a:pt x="4683017" y="0"/>
                  </a:lnTo>
                  <a:lnTo>
                    <a:pt x="4683017" y="3425643"/>
                  </a:lnTo>
                  <a:lnTo>
                    <a:pt x="0" y="3425643"/>
                  </a:lnTo>
                  <a:lnTo>
                    <a:pt x="0" y="0"/>
                  </a:lnTo>
                  <a:close/>
                </a:path>
              </a:pathLst>
            </a:custGeom>
            <a:blipFill>
              <a:blip r:embed="rId4"/>
              <a:stretch>
                <a:fillRect/>
              </a:stretch>
            </a:blipFill>
          </p:spPr>
          <p:txBody>
            <a:bodyPr/>
            <a:lstStyle/>
            <a:p>
              <a:endParaRPr lang="en-IL"/>
            </a:p>
          </p:txBody>
        </p:sp>
        <p:sp>
          <p:nvSpPr>
            <p:cNvPr id="8" name="Freeform 8"/>
            <p:cNvSpPr/>
            <p:nvPr/>
          </p:nvSpPr>
          <p:spPr>
            <a:xfrm>
              <a:off x="6947700" y="1454251"/>
              <a:ext cx="2152005" cy="1608677"/>
            </a:xfrm>
            <a:custGeom>
              <a:avLst/>
              <a:gdLst/>
              <a:ahLst/>
              <a:cxnLst/>
              <a:rect l="l" t="t" r="r" b="b"/>
              <a:pathLst>
                <a:path w="2152005" h="1608677">
                  <a:moveTo>
                    <a:pt x="0" y="0"/>
                  </a:moveTo>
                  <a:lnTo>
                    <a:pt x="2152004" y="0"/>
                  </a:lnTo>
                  <a:lnTo>
                    <a:pt x="2152004" y="1608676"/>
                  </a:lnTo>
                  <a:lnTo>
                    <a:pt x="0" y="1608676"/>
                  </a:lnTo>
                  <a:lnTo>
                    <a:pt x="0" y="0"/>
                  </a:lnTo>
                  <a:close/>
                </a:path>
              </a:pathLst>
            </a:custGeom>
            <a:blipFill>
              <a:blip r:embed="rId5"/>
              <a:stretch>
                <a:fillRect/>
              </a:stretch>
            </a:blipFill>
          </p:spPr>
          <p:txBody>
            <a:bodyPr/>
            <a:lstStyle/>
            <a:p>
              <a:endParaRPr lang="en-IL"/>
            </a:p>
          </p:txBody>
        </p:sp>
        <p:sp>
          <p:nvSpPr>
            <p:cNvPr id="9" name="Freeform 9"/>
            <p:cNvSpPr/>
            <p:nvPr/>
          </p:nvSpPr>
          <p:spPr>
            <a:xfrm>
              <a:off x="16419886" y="1331964"/>
              <a:ext cx="2152005" cy="1608677"/>
            </a:xfrm>
            <a:custGeom>
              <a:avLst/>
              <a:gdLst/>
              <a:ahLst/>
              <a:cxnLst/>
              <a:rect l="l" t="t" r="r" b="b"/>
              <a:pathLst>
                <a:path w="2152005" h="1608677">
                  <a:moveTo>
                    <a:pt x="0" y="0"/>
                  </a:moveTo>
                  <a:lnTo>
                    <a:pt x="2152005" y="0"/>
                  </a:lnTo>
                  <a:lnTo>
                    <a:pt x="2152005" y="1608677"/>
                  </a:lnTo>
                  <a:lnTo>
                    <a:pt x="0" y="1608677"/>
                  </a:lnTo>
                  <a:lnTo>
                    <a:pt x="0" y="0"/>
                  </a:lnTo>
                  <a:close/>
                </a:path>
              </a:pathLst>
            </a:custGeom>
            <a:blipFill>
              <a:blip r:embed="rId5"/>
              <a:stretch>
                <a:fillRect/>
              </a:stretch>
            </a:blipFill>
          </p:spPr>
          <p:txBody>
            <a:bodyPr/>
            <a:lstStyle/>
            <a:p>
              <a:endParaRPr lang="en-IL"/>
            </a:p>
          </p:txBody>
        </p:sp>
        <p:sp>
          <p:nvSpPr>
            <p:cNvPr id="10" name="Freeform 10"/>
            <p:cNvSpPr/>
            <p:nvPr/>
          </p:nvSpPr>
          <p:spPr>
            <a:xfrm>
              <a:off x="0" y="220265"/>
              <a:ext cx="6721629" cy="2935111"/>
            </a:xfrm>
            <a:custGeom>
              <a:avLst/>
              <a:gdLst/>
              <a:ahLst/>
              <a:cxnLst/>
              <a:rect l="l" t="t" r="r" b="b"/>
              <a:pathLst>
                <a:path w="6721629" h="2935111">
                  <a:moveTo>
                    <a:pt x="0" y="0"/>
                  </a:moveTo>
                  <a:lnTo>
                    <a:pt x="6721629" y="0"/>
                  </a:lnTo>
                  <a:lnTo>
                    <a:pt x="6721629" y="2935112"/>
                  </a:lnTo>
                  <a:lnTo>
                    <a:pt x="0" y="2935112"/>
                  </a:lnTo>
                  <a:lnTo>
                    <a:pt x="0" y="0"/>
                  </a:lnTo>
                  <a:close/>
                </a:path>
              </a:pathLst>
            </a:custGeom>
            <a:blipFill>
              <a:blip r:embed="rId6"/>
              <a:stretch>
                <a:fillRect/>
              </a:stretch>
            </a:blipFill>
          </p:spPr>
          <p:txBody>
            <a:bodyPr/>
            <a:lstStyle/>
            <a:p>
              <a:endParaRPr lang="en-IL"/>
            </a:p>
          </p:txBody>
        </p:sp>
        <p:sp>
          <p:nvSpPr>
            <p:cNvPr id="11" name="Freeform 11"/>
            <p:cNvSpPr/>
            <p:nvPr/>
          </p:nvSpPr>
          <p:spPr>
            <a:xfrm>
              <a:off x="9099704" y="220265"/>
              <a:ext cx="7320182" cy="2985113"/>
            </a:xfrm>
            <a:custGeom>
              <a:avLst/>
              <a:gdLst/>
              <a:ahLst/>
              <a:cxnLst/>
              <a:rect l="l" t="t" r="r" b="b"/>
              <a:pathLst>
                <a:path w="7320182" h="2985113">
                  <a:moveTo>
                    <a:pt x="0" y="0"/>
                  </a:moveTo>
                  <a:lnTo>
                    <a:pt x="7320182" y="0"/>
                  </a:lnTo>
                  <a:lnTo>
                    <a:pt x="7320182" y="2985113"/>
                  </a:lnTo>
                  <a:lnTo>
                    <a:pt x="0" y="2985113"/>
                  </a:lnTo>
                  <a:lnTo>
                    <a:pt x="0" y="0"/>
                  </a:lnTo>
                  <a:close/>
                </a:path>
              </a:pathLst>
            </a:custGeom>
            <a:blipFill>
              <a:blip r:embed="rId7"/>
              <a:stretch>
                <a:fillRect/>
              </a:stretch>
            </a:blipFill>
          </p:spPr>
          <p:txBody>
            <a:bodyPr/>
            <a:lstStyle/>
            <a:p>
              <a:endParaRPr lang="en-IL"/>
            </a:p>
          </p:txBody>
        </p:sp>
      </p:grpSp>
      <p:sp>
        <p:nvSpPr>
          <p:cNvPr id="12" name="TextBox 12"/>
          <p:cNvSpPr txBox="1"/>
          <p:nvPr/>
        </p:nvSpPr>
        <p:spPr>
          <a:xfrm>
            <a:off x="1028700" y="2584194"/>
            <a:ext cx="9464152"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The Product Core</a:t>
            </a:r>
          </a:p>
        </p:txBody>
      </p:sp>
      <p:sp>
        <p:nvSpPr>
          <p:cNvPr id="13" name="TextBox 13"/>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14" name="Group 14"/>
          <p:cNvGrpSpPr/>
          <p:nvPr/>
        </p:nvGrpSpPr>
        <p:grpSpPr>
          <a:xfrm>
            <a:off x="485556" y="7211764"/>
            <a:ext cx="4241710" cy="2046536"/>
            <a:chOff x="0" y="0"/>
            <a:chExt cx="5655614" cy="2728714"/>
          </a:xfrm>
        </p:grpSpPr>
        <p:sp>
          <p:nvSpPr>
            <p:cNvPr id="15" name="TextBox 15"/>
            <p:cNvSpPr txBox="1"/>
            <p:nvPr/>
          </p:nvSpPr>
          <p:spPr>
            <a:xfrm>
              <a:off x="0" y="635119"/>
              <a:ext cx="5655614"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a:rPr>
                <a:t>Each article get into Open-AI Embedding Model</a:t>
              </a:r>
            </a:p>
            <a:p>
              <a:pPr algn="l">
                <a:lnSpc>
                  <a:spcPts val="3150"/>
                </a:lnSpc>
              </a:pPr>
              <a:endParaRPr lang="en-US" sz="2100">
                <a:solidFill>
                  <a:srgbClr val="000000"/>
                </a:solidFill>
                <a:latin typeface="Open Sauce"/>
              </a:endParaRPr>
            </a:p>
          </p:txBody>
        </p:sp>
        <p:sp>
          <p:nvSpPr>
            <p:cNvPr id="16" name="TextBox 16"/>
            <p:cNvSpPr txBox="1"/>
            <p:nvPr/>
          </p:nvSpPr>
          <p:spPr>
            <a:xfrm>
              <a:off x="0" y="-47625"/>
              <a:ext cx="5655614" cy="493818"/>
            </a:xfrm>
            <a:prstGeom prst="rect">
              <a:avLst/>
            </a:prstGeom>
          </p:spPr>
          <p:txBody>
            <a:bodyPr lIns="0" tIns="0" rIns="0" bIns="0" rtlCol="0" anchor="t">
              <a:spAutoFit/>
            </a:bodyPr>
            <a:lstStyle/>
            <a:p>
              <a:pPr algn="l">
                <a:lnSpc>
                  <a:spcPts val="3079"/>
                </a:lnSpc>
              </a:pPr>
              <a:endParaRPr/>
            </a:p>
          </p:txBody>
        </p:sp>
      </p:grpSp>
      <p:grpSp>
        <p:nvGrpSpPr>
          <p:cNvPr id="17" name="Group 17"/>
          <p:cNvGrpSpPr/>
          <p:nvPr/>
        </p:nvGrpSpPr>
        <p:grpSpPr>
          <a:xfrm>
            <a:off x="6804247" y="7057153"/>
            <a:ext cx="5427126" cy="2046536"/>
            <a:chOff x="0" y="0"/>
            <a:chExt cx="7236167" cy="2728714"/>
          </a:xfrm>
        </p:grpSpPr>
        <p:sp>
          <p:nvSpPr>
            <p:cNvPr id="18" name="TextBox 18"/>
            <p:cNvSpPr txBox="1"/>
            <p:nvPr/>
          </p:nvSpPr>
          <p:spPr>
            <a:xfrm>
              <a:off x="0" y="635119"/>
              <a:ext cx="7236167"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a:rPr>
                <a:t>Cosine similarity is applied to each pair of article vectors to calculate the similarity matrix.</a:t>
              </a:r>
            </a:p>
          </p:txBody>
        </p:sp>
        <p:sp>
          <p:nvSpPr>
            <p:cNvPr id="19" name="TextBox 19"/>
            <p:cNvSpPr txBox="1"/>
            <p:nvPr/>
          </p:nvSpPr>
          <p:spPr>
            <a:xfrm>
              <a:off x="0" y="-47625"/>
              <a:ext cx="7236167" cy="493818"/>
            </a:xfrm>
            <a:prstGeom prst="rect">
              <a:avLst/>
            </a:prstGeom>
          </p:spPr>
          <p:txBody>
            <a:bodyPr lIns="0" tIns="0" rIns="0" bIns="0" rtlCol="0" anchor="t">
              <a:spAutoFit/>
            </a:bodyPr>
            <a:lstStyle/>
            <a:p>
              <a:pPr algn="l">
                <a:lnSpc>
                  <a:spcPts val="3079"/>
                </a:lnSpc>
              </a:pPr>
              <a:endParaRPr/>
            </a:p>
          </p:txBody>
        </p:sp>
      </p:grpSp>
      <p:grpSp>
        <p:nvGrpSpPr>
          <p:cNvPr id="20" name="Group 20"/>
          <p:cNvGrpSpPr/>
          <p:nvPr/>
        </p:nvGrpSpPr>
        <p:grpSpPr>
          <a:xfrm>
            <a:off x="13643437" y="7057153"/>
            <a:ext cx="4159007" cy="2046536"/>
            <a:chOff x="0" y="0"/>
            <a:chExt cx="5545343" cy="2728714"/>
          </a:xfrm>
        </p:grpSpPr>
        <p:sp>
          <p:nvSpPr>
            <p:cNvPr id="21" name="TextBox 21"/>
            <p:cNvSpPr txBox="1"/>
            <p:nvPr/>
          </p:nvSpPr>
          <p:spPr>
            <a:xfrm>
              <a:off x="0" y="635119"/>
              <a:ext cx="5545343"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a:rPr>
                <a:t>Group articles into clusters when their similarity score exceeds a specified threshold.</a:t>
              </a:r>
            </a:p>
          </p:txBody>
        </p:sp>
        <p:sp>
          <p:nvSpPr>
            <p:cNvPr id="22" name="TextBox 22"/>
            <p:cNvSpPr txBox="1"/>
            <p:nvPr/>
          </p:nvSpPr>
          <p:spPr>
            <a:xfrm>
              <a:off x="0" y="-47625"/>
              <a:ext cx="5545343" cy="493818"/>
            </a:xfrm>
            <a:prstGeom prst="rect">
              <a:avLst/>
            </a:prstGeom>
          </p:spPr>
          <p:txBody>
            <a:bodyPr lIns="0" tIns="0" rIns="0" bIns="0" rtlCol="0" anchor="t">
              <a:spAutoFit/>
            </a:bodyPr>
            <a:lstStyle/>
            <a:p>
              <a:pPr algn="l">
                <a:lnSpc>
                  <a:spcPts val="307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grpSp>
        <p:nvGrpSpPr>
          <p:cNvPr id="3" name="Group 3"/>
          <p:cNvGrpSpPr/>
          <p:nvPr/>
        </p:nvGrpSpPr>
        <p:grpSpPr>
          <a:xfrm>
            <a:off x="16991245" y="8907589"/>
            <a:ext cx="268055" cy="350711"/>
            <a:chOff x="0" y="0"/>
            <a:chExt cx="357406" cy="467614"/>
          </a:xfrm>
        </p:grpSpPr>
        <p:sp>
          <p:nvSpPr>
            <p:cNvPr id="4" name="Freeform 4"/>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5" name="Freeform 5"/>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6" name="Freeform 6"/>
          <p:cNvSpPr/>
          <p:nvPr/>
        </p:nvSpPr>
        <p:spPr>
          <a:xfrm>
            <a:off x="485556" y="3756473"/>
            <a:ext cx="17316887" cy="6075918"/>
          </a:xfrm>
          <a:custGeom>
            <a:avLst/>
            <a:gdLst/>
            <a:ahLst/>
            <a:cxnLst/>
            <a:rect l="l" t="t" r="r" b="b"/>
            <a:pathLst>
              <a:path w="17316887" h="6075918">
                <a:moveTo>
                  <a:pt x="0" y="0"/>
                </a:moveTo>
                <a:lnTo>
                  <a:pt x="17316888" y="0"/>
                </a:lnTo>
                <a:lnTo>
                  <a:pt x="17316888" y="6075918"/>
                </a:lnTo>
                <a:lnTo>
                  <a:pt x="0" y="6075918"/>
                </a:lnTo>
                <a:lnTo>
                  <a:pt x="0" y="0"/>
                </a:lnTo>
                <a:close/>
              </a:path>
            </a:pathLst>
          </a:custGeom>
          <a:blipFill>
            <a:blip r:embed="rId4"/>
            <a:stretch>
              <a:fillRect l="-10654" t="-43532" r="-229" b="-32783"/>
            </a:stretch>
          </a:blipFill>
        </p:spPr>
        <p:txBody>
          <a:bodyPr/>
          <a:lstStyle/>
          <a:p>
            <a:endParaRPr lang="en-IL"/>
          </a:p>
        </p:txBody>
      </p:sp>
      <p:sp>
        <p:nvSpPr>
          <p:cNvPr id="7" name="TextBox 7"/>
          <p:cNvSpPr txBox="1"/>
          <p:nvPr/>
        </p:nvSpPr>
        <p:spPr>
          <a:xfrm>
            <a:off x="1028700" y="2099866"/>
            <a:ext cx="10502521"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Cloud Architecture </a:t>
            </a:r>
          </a:p>
        </p:txBody>
      </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9" name="AutoShape 9"/>
          <p:cNvSpPr/>
          <p:nvPr/>
        </p:nvSpPr>
        <p:spPr>
          <a:xfrm>
            <a:off x="1028700" y="3725951"/>
            <a:ext cx="1175568" cy="137659"/>
          </a:xfrm>
          <a:prstGeom prst="rect">
            <a:avLst/>
          </a:prstGeom>
          <a:solidFill>
            <a:srgbClr val="000000"/>
          </a:solidFill>
        </p:spPr>
        <p:txBody>
          <a:bodyPr/>
          <a:lstStyle/>
          <a:p>
            <a:endParaRPr lang="en-IL"/>
          </a:p>
        </p:txBody>
      </p:sp>
      <p:sp>
        <p:nvSpPr>
          <p:cNvPr id="10" name="AutoShape 10"/>
          <p:cNvSpPr/>
          <p:nvPr/>
        </p:nvSpPr>
        <p:spPr>
          <a:xfrm>
            <a:off x="2486025" y="3725951"/>
            <a:ext cx="1175568" cy="137659"/>
          </a:xfrm>
          <a:prstGeom prst="rect">
            <a:avLst/>
          </a:prstGeom>
          <a:solidFill>
            <a:srgbClr val="000000">
              <a:alpha val="49804"/>
            </a:srgbClr>
          </a:solidFill>
        </p:spPr>
        <p:txBody>
          <a:bodyPr/>
          <a:lstStyle/>
          <a:p>
            <a:endParaRPr lang="en-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grpSp>
        <p:nvGrpSpPr>
          <p:cNvPr id="3" name="Group 3"/>
          <p:cNvGrpSpPr/>
          <p:nvPr/>
        </p:nvGrpSpPr>
        <p:grpSpPr>
          <a:xfrm>
            <a:off x="16991245" y="8907589"/>
            <a:ext cx="268055" cy="350711"/>
            <a:chOff x="0" y="0"/>
            <a:chExt cx="357406" cy="467614"/>
          </a:xfrm>
        </p:grpSpPr>
        <p:sp>
          <p:nvSpPr>
            <p:cNvPr id="4" name="Freeform 4"/>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5" name="Freeform 5"/>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6" name="TextBox 6"/>
          <p:cNvSpPr txBox="1"/>
          <p:nvPr/>
        </p:nvSpPr>
        <p:spPr>
          <a:xfrm>
            <a:off x="1028700" y="2099866"/>
            <a:ext cx="10502521"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Cloud Architecture </a:t>
            </a:r>
          </a:p>
        </p:txBody>
      </p:sp>
      <p:sp>
        <p:nvSpPr>
          <p:cNvPr id="7" name="TextBox 7"/>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8" name="Group 8"/>
          <p:cNvGrpSpPr/>
          <p:nvPr/>
        </p:nvGrpSpPr>
        <p:grpSpPr>
          <a:xfrm>
            <a:off x="1028700" y="3725951"/>
            <a:ext cx="2632893" cy="137659"/>
            <a:chOff x="0" y="0"/>
            <a:chExt cx="3510525" cy="183545"/>
          </a:xfrm>
        </p:grpSpPr>
        <p:sp>
          <p:nvSpPr>
            <p:cNvPr id="9" name="AutoShape 9"/>
            <p:cNvSpPr/>
            <p:nvPr/>
          </p:nvSpPr>
          <p:spPr>
            <a:xfrm>
              <a:off x="0" y="0"/>
              <a:ext cx="1567425" cy="183545"/>
            </a:xfrm>
            <a:prstGeom prst="rect">
              <a:avLst/>
            </a:prstGeom>
            <a:solidFill>
              <a:srgbClr val="000000">
                <a:alpha val="49804"/>
              </a:srgbClr>
            </a:solidFill>
          </p:spPr>
          <p:txBody>
            <a:bodyPr/>
            <a:lstStyle/>
            <a:p>
              <a:endParaRPr lang="en-IL"/>
            </a:p>
          </p:txBody>
        </p:sp>
        <p:sp>
          <p:nvSpPr>
            <p:cNvPr id="10" name="AutoShape 10"/>
            <p:cNvSpPr/>
            <p:nvPr/>
          </p:nvSpPr>
          <p:spPr>
            <a:xfrm>
              <a:off x="1943100" y="0"/>
              <a:ext cx="1567425" cy="183545"/>
            </a:xfrm>
            <a:prstGeom prst="rect">
              <a:avLst/>
            </a:prstGeom>
            <a:solidFill>
              <a:srgbClr val="000000"/>
            </a:solidFill>
          </p:spPr>
          <p:txBody>
            <a:bodyPr/>
            <a:lstStyle/>
            <a:p>
              <a:endParaRPr lang="en-IL"/>
            </a:p>
          </p:txBody>
        </p:sp>
      </p:grpSp>
      <p:grpSp>
        <p:nvGrpSpPr>
          <p:cNvPr id="11" name="Group 11"/>
          <p:cNvGrpSpPr/>
          <p:nvPr/>
        </p:nvGrpSpPr>
        <p:grpSpPr>
          <a:xfrm>
            <a:off x="1028700" y="4187129"/>
            <a:ext cx="5436823" cy="1140440"/>
            <a:chOff x="0" y="0"/>
            <a:chExt cx="7249097" cy="1520587"/>
          </a:xfrm>
        </p:grpSpPr>
        <p:sp>
          <p:nvSpPr>
            <p:cNvPr id="12" name="TextBox 12"/>
            <p:cNvSpPr txBox="1"/>
            <p:nvPr/>
          </p:nvSpPr>
          <p:spPr>
            <a:xfrm>
              <a:off x="0" y="596809"/>
              <a:ext cx="7249097" cy="92377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 triggers StartScraperLambda to start the scraping process.</a:t>
              </a:r>
            </a:p>
          </p:txBody>
        </p:sp>
        <p:sp>
          <p:nvSpPr>
            <p:cNvPr id="13" name="TextBox 13"/>
            <p:cNvSpPr txBox="1"/>
            <p:nvPr/>
          </p:nvSpPr>
          <p:spPr>
            <a:xfrm>
              <a:off x="0" y="-38100"/>
              <a:ext cx="7249097"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1. EventBridge Timer</a:t>
              </a:r>
            </a:p>
          </p:txBody>
        </p:sp>
      </p:grpSp>
      <p:grpSp>
        <p:nvGrpSpPr>
          <p:cNvPr id="14" name="Group 14"/>
          <p:cNvGrpSpPr/>
          <p:nvPr/>
        </p:nvGrpSpPr>
        <p:grpSpPr>
          <a:xfrm>
            <a:off x="6784258" y="4187129"/>
            <a:ext cx="5302064" cy="1119846"/>
            <a:chOff x="0" y="0"/>
            <a:chExt cx="7069418" cy="1493128"/>
          </a:xfrm>
        </p:grpSpPr>
        <p:sp>
          <p:nvSpPr>
            <p:cNvPr id="15" name="TextBox 15"/>
            <p:cNvSpPr txBox="1"/>
            <p:nvPr/>
          </p:nvSpPr>
          <p:spPr>
            <a:xfrm>
              <a:off x="80390" y="592470"/>
              <a:ext cx="6989029" cy="900658"/>
            </a:xfrm>
            <a:prstGeom prst="rect">
              <a:avLst/>
            </a:prstGeom>
          </p:spPr>
          <p:txBody>
            <a:bodyPr lIns="0" tIns="0" rIns="0" bIns="0" rtlCol="0" anchor="t">
              <a:spAutoFit/>
            </a:bodyPr>
            <a:lstStyle/>
            <a:p>
              <a:pPr marL="0" lvl="0" indent="0" algn="l">
                <a:lnSpc>
                  <a:spcPts val="2843"/>
                </a:lnSpc>
                <a:spcBef>
                  <a:spcPct val="0"/>
                </a:spcBef>
              </a:pPr>
              <a:r>
                <a:rPr lang="en-US" sz="1895" u="none" strike="noStrike">
                  <a:solidFill>
                    <a:srgbClr val="000000"/>
                  </a:solidFill>
                  <a:latin typeface="Open Sauce"/>
                </a:rPr>
                <a:t>performs the scraping, and upon completion sends a notification to ScraperDoneTopic</a:t>
              </a:r>
            </a:p>
          </p:txBody>
        </p:sp>
        <p:sp>
          <p:nvSpPr>
            <p:cNvPr id="16" name="TextBox 16"/>
            <p:cNvSpPr txBox="1"/>
            <p:nvPr/>
          </p:nvSpPr>
          <p:spPr>
            <a:xfrm>
              <a:off x="0" y="-38100"/>
              <a:ext cx="6989029"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2. ScraperInstance</a:t>
              </a:r>
            </a:p>
          </p:txBody>
        </p:sp>
      </p:grpSp>
      <p:grpSp>
        <p:nvGrpSpPr>
          <p:cNvPr id="17" name="Group 17"/>
          <p:cNvGrpSpPr/>
          <p:nvPr/>
        </p:nvGrpSpPr>
        <p:grpSpPr>
          <a:xfrm>
            <a:off x="12410710" y="4187129"/>
            <a:ext cx="5273516" cy="1859216"/>
            <a:chOff x="0" y="0"/>
            <a:chExt cx="7031354" cy="2478955"/>
          </a:xfrm>
        </p:grpSpPr>
        <p:sp>
          <p:nvSpPr>
            <p:cNvPr id="18" name="TextBox 18"/>
            <p:cNvSpPr txBox="1"/>
            <p:nvPr/>
          </p:nvSpPr>
          <p:spPr>
            <a:xfrm>
              <a:off x="0" y="592470"/>
              <a:ext cx="7031354" cy="1886484"/>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Triggers both: </a:t>
              </a:r>
            </a:p>
            <a:p>
              <a:pPr algn="l">
                <a:lnSpc>
                  <a:spcPts val="2843"/>
                </a:lnSpc>
              </a:pPr>
              <a:r>
                <a:rPr lang="en-US" sz="1895">
                  <a:solidFill>
                    <a:srgbClr val="000000"/>
                  </a:solidFill>
                  <a:latin typeface="Open Sauce Bold"/>
                </a:rPr>
                <a:t>StopScraperLambda</a:t>
              </a:r>
              <a:r>
                <a:rPr lang="en-US" sz="1895">
                  <a:solidFill>
                    <a:srgbClr val="000000"/>
                  </a:solidFill>
                  <a:latin typeface="Open Sauce"/>
                </a:rPr>
                <a:t> to stop the scraper process </a:t>
              </a:r>
              <a:r>
                <a:rPr lang="en-US" sz="1895">
                  <a:solidFill>
                    <a:srgbClr val="000000"/>
                  </a:solidFill>
                  <a:latin typeface="Open Sauce Bold"/>
                </a:rPr>
                <a:t>StartTextSummarizerLambda</a:t>
              </a:r>
              <a:r>
                <a:rPr lang="en-US" sz="1895">
                  <a:solidFill>
                    <a:srgbClr val="000000"/>
                  </a:solidFill>
                  <a:latin typeface="Open Sauce"/>
                </a:rPr>
                <a:t> to start the summarization process.</a:t>
              </a:r>
            </a:p>
          </p:txBody>
        </p:sp>
        <p:sp>
          <p:nvSpPr>
            <p:cNvPr id="19" name="TextBox 19"/>
            <p:cNvSpPr txBox="1"/>
            <p:nvPr/>
          </p:nvSpPr>
          <p:spPr>
            <a:xfrm>
              <a:off x="0" y="-38100"/>
              <a:ext cx="7031354"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3. ScraperDoneTopic</a:t>
              </a:r>
            </a:p>
          </p:txBody>
        </p:sp>
      </p:grpSp>
      <p:grpSp>
        <p:nvGrpSpPr>
          <p:cNvPr id="20" name="Group 20"/>
          <p:cNvGrpSpPr/>
          <p:nvPr/>
        </p:nvGrpSpPr>
        <p:grpSpPr>
          <a:xfrm>
            <a:off x="1104700" y="6501158"/>
            <a:ext cx="5284823" cy="1475525"/>
            <a:chOff x="0" y="0"/>
            <a:chExt cx="7046431" cy="1967367"/>
          </a:xfrm>
        </p:grpSpPr>
        <p:sp>
          <p:nvSpPr>
            <p:cNvPr id="21" name="TextBox 21"/>
            <p:cNvSpPr txBox="1"/>
            <p:nvPr/>
          </p:nvSpPr>
          <p:spPr>
            <a:xfrm>
              <a:off x="0" y="596809"/>
              <a:ext cx="7046431" cy="137055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performs text summarization. and completion sends a notification to </a:t>
              </a:r>
              <a:r>
                <a:rPr lang="en-US" sz="1895">
                  <a:solidFill>
                    <a:srgbClr val="000000"/>
                  </a:solidFill>
                  <a:latin typeface="Open Sauce Bold"/>
                </a:rPr>
                <a:t>TextSummarizerDoneTopic</a:t>
              </a:r>
              <a:r>
                <a:rPr lang="en-US" sz="1895">
                  <a:solidFill>
                    <a:srgbClr val="000000"/>
                  </a:solidFill>
                  <a:latin typeface="Open Sauce"/>
                </a:rPr>
                <a:t>.</a:t>
              </a:r>
            </a:p>
          </p:txBody>
        </p:sp>
        <p:sp>
          <p:nvSpPr>
            <p:cNvPr id="22" name="TextBox 22"/>
            <p:cNvSpPr txBox="1"/>
            <p:nvPr/>
          </p:nvSpPr>
          <p:spPr>
            <a:xfrm>
              <a:off x="0" y="-38100"/>
              <a:ext cx="7046431"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4. TextSummarizerInstance</a:t>
              </a:r>
            </a:p>
          </p:txBody>
        </p:sp>
      </p:grpSp>
      <p:grpSp>
        <p:nvGrpSpPr>
          <p:cNvPr id="23" name="Group 23"/>
          <p:cNvGrpSpPr/>
          <p:nvPr/>
        </p:nvGrpSpPr>
        <p:grpSpPr>
          <a:xfrm>
            <a:off x="6792878" y="6480564"/>
            <a:ext cx="5284823" cy="1123100"/>
            <a:chOff x="0" y="0"/>
            <a:chExt cx="7046431" cy="1497467"/>
          </a:xfrm>
        </p:grpSpPr>
        <p:sp>
          <p:nvSpPr>
            <p:cNvPr id="24" name="TextBox 24"/>
            <p:cNvSpPr txBox="1"/>
            <p:nvPr/>
          </p:nvSpPr>
          <p:spPr>
            <a:xfrm>
              <a:off x="0" y="596809"/>
              <a:ext cx="7046431" cy="90065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 triggers </a:t>
              </a:r>
              <a:r>
                <a:rPr lang="en-US" sz="1895">
                  <a:solidFill>
                    <a:srgbClr val="000000"/>
                  </a:solidFill>
                  <a:latin typeface="Open Sauce Bold"/>
                </a:rPr>
                <a:t>StopTextSummarizerLambda</a:t>
              </a:r>
              <a:r>
                <a:rPr lang="en-US" sz="1895">
                  <a:solidFill>
                    <a:srgbClr val="000000"/>
                  </a:solidFill>
                  <a:latin typeface="Open Sauce"/>
                </a:rPr>
                <a:t> to stop the summarizer instance.</a:t>
              </a:r>
            </a:p>
          </p:txBody>
        </p:sp>
        <p:sp>
          <p:nvSpPr>
            <p:cNvPr id="25" name="TextBox 25"/>
            <p:cNvSpPr txBox="1"/>
            <p:nvPr/>
          </p:nvSpPr>
          <p:spPr>
            <a:xfrm>
              <a:off x="0" y="-38100"/>
              <a:ext cx="7046431"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5. TextSummarizerDoneTopic</a:t>
              </a:r>
            </a:p>
          </p:txBody>
        </p:sp>
      </p:grpSp>
      <p:grpSp>
        <p:nvGrpSpPr>
          <p:cNvPr id="26" name="Group 26"/>
          <p:cNvGrpSpPr/>
          <p:nvPr/>
        </p:nvGrpSpPr>
        <p:grpSpPr>
          <a:xfrm>
            <a:off x="12405056" y="6480564"/>
            <a:ext cx="5284823" cy="1862630"/>
            <a:chOff x="0" y="0"/>
            <a:chExt cx="7046431" cy="2483507"/>
          </a:xfrm>
        </p:grpSpPr>
        <p:sp>
          <p:nvSpPr>
            <p:cNvPr id="27" name="TextBox 27"/>
            <p:cNvSpPr txBox="1"/>
            <p:nvPr/>
          </p:nvSpPr>
          <p:spPr>
            <a:xfrm>
              <a:off x="0" y="596809"/>
              <a:ext cx="7046431" cy="188669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stores all essential data including scraped articles, summaries, user data, and preferences, ensuring a smooth flow of information within the system.</a:t>
              </a:r>
            </a:p>
          </p:txBody>
        </p:sp>
        <p:sp>
          <p:nvSpPr>
            <p:cNvPr id="28" name="TextBox 28"/>
            <p:cNvSpPr txBox="1"/>
            <p:nvPr/>
          </p:nvSpPr>
          <p:spPr>
            <a:xfrm>
              <a:off x="0" y="-38100"/>
              <a:ext cx="7046431"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6. PostgresDB</a:t>
              </a:r>
            </a:p>
          </p:txBody>
        </p:sp>
      </p:grpSp>
      <p:grpSp>
        <p:nvGrpSpPr>
          <p:cNvPr id="29" name="Group 29"/>
          <p:cNvGrpSpPr/>
          <p:nvPr/>
        </p:nvGrpSpPr>
        <p:grpSpPr>
          <a:xfrm>
            <a:off x="1104700" y="8343194"/>
            <a:ext cx="4963935" cy="1140440"/>
            <a:chOff x="0" y="0"/>
            <a:chExt cx="6618580" cy="1520587"/>
          </a:xfrm>
        </p:grpSpPr>
        <p:sp>
          <p:nvSpPr>
            <p:cNvPr id="30" name="TextBox 30"/>
            <p:cNvSpPr txBox="1"/>
            <p:nvPr/>
          </p:nvSpPr>
          <p:spPr>
            <a:xfrm>
              <a:off x="0" y="596809"/>
              <a:ext cx="6618580" cy="92377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stores and manages images related to articles</a:t>
              </a:r>
            </a:p>
          </p:txBody>
        </p:sp>
        <p:sp>
          <p:nvSpPr>
            <p:cNvPr id="31" name="TextBox 31"/>
            <p:cNvSpPr txBox="1"/>
            <p:nvPr/>
          </p:nvSpPr>
          <p:spPr>
            <a:xfrm>
              <a:off x="0" y="-38100"/>
              <a:ext cx="6618580"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7. S3 Bucket</a:t>
              </a:r>
            </a:p>
          </p:txBody>
        </p:sp>
      </p:grpSp>
      <p:grpSp>
        <p:nvGrpSpPr>
          <p:cNvPr id="32" name="Group 32"/>
          <p:cNvGrpSpPr/>
          <p:nvPr/>
        </p:nvGrpSpPr>
        <p:grpSpPr>
          <a:xfrm>
            <a:off x="6792878" y="8332177"/>
            <a:ext cx="4963935" cy="1501535"/>
            <a:chOff x="0" y="0"/>
            <a:chExt cx="6618580" cy="2002047"/>
          </a:xfrm>
        </p:grpSpPr>
        <p:sp>
          <p:nvSpPr>
            <p:cNvPr id="33" name="TextBox 33"/>
            <p:cNvSpPr txBox="1"/>
            <p:nvPr/>
          </p:nvSpPr>
          <p:spPr>
            <a:xfrm>
              <a:off x="0" y="596809"/>
              <a:ext cx="6618580" cy="1405238"/>
            </a:xfrm>
            <a:prstGeom prst="rect">
              <a:avLst/>
            </a:prstGeom>
          </p:spPr>
          <p:txBody>
            <a:bodyPr lIns="0" tIns="0" rIns="0" bIns="0" rtlCol="0" anchor="t">
              <a:spAutoFit/>
            </a:bodyPr>
            <a:lstStyle/>
            <a:p>
              <a:pPr algn="l">
                <a:lnSpc>
                  <a:spcPts val="2843"/>
                </a:lnSpc>
              </a:pPr>
              <a:r>
                <a:rPr lang="en-US" sz="1895">
                  <a:solidFill>
                    <a:srgbClr val="000000"/>
                  </a:solidFill>
                  <a:latin typeface="Open Sauce"/>
                </a:rPr>
                <a:t>acts as a bridge between the database and the mobile app, handling data retrieval and storage for user interaction.</a:t>
              </a:r>
            </a:p>
          </p:txBody>
        </p:sp>
        <p:sp>
          <p:nvSpPr>
            <p:cNvPr id="34" name="TextBox 34"/>
            <p:cNvSpPr txBox="1"/>
            <p:nvPr/>
          </p:nvSpPr>
          <p:spPr>
            <a:xfrm>
              <a:off x="0" y="-38100"/>
              <a:ext cx="6618580" cy="440845"/>
            </a:xfrm>
            <a:prstGeom prst="rect">
              <a:avLst/>
            </a:prstGeom>
          </p:spPr>
          <p:txBody>
            <a:bodyPr lIns="0" tIns="0" rIns="0" bIns="0" rtlCol="0" anchor="t">
              <a:spAutoFit/>
            </a:bodyPr>
            <a:lstStyle/>
            <a:p>
              <a:pPr algn="l">
                <a:lnSpc>
                  <a:spcPts val="2780"/>
                </a:lnSpc>
              </a:pPr>
              <a:r>
                <a:rPr lang="en-US" sz="1985">
                  <a:solidFill>
                    <a:srgbClr val="000000"/>
                  </a:solidFill>
                  <a:latin typeface="League Spartan"/>
                </a:rPr>
                <a:t>8. ApiServerInstance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grpSp>
        <p:nvGrpSpPr>
          <p:cNvPr id="3" name="Group 3"/>
          <p:cNvGrpSpPr/>
          <p:nvPr/>
        </p:nvGrpSpPr>
        <p:grpSpPr>
          <a:xfrm>
            <a:off x="16991245" y="8907589"/>
            <a:ext cx="268055" cy="350711"/>
            <a:chOff x="0" y="0"/>
            <a:chExt cx="357406" cy="467614"/>
          </a:xfrm>
        </p:grpSpPr>
        <p:sp>
          <p:nvSpPr>
            <p:cNvPr id="4" name="Freeform 4"/>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5" name="Freeform 5"/>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6" name="Freeform 6"/>
          <p:cNvSpPr/>
          <p:nvPr/>
        </p:nvSpPr>
        <p:spPr>
          <a:xfrm>
            <a:off x="2156077" y="4017754"/>
            <a:ext cx="13708378" cy="5814637"/>
          </a:xfrm>
          <a:custGeom>
            <a:avLst/>
            <a:gdLst/>
            <a:ahLst/>
            <a:cxnLst/>
            <a:rect l="l" t="t" r="r" b="b"/>
            <a:pathLst>
              <a:path w="13708378" h="5814637">
                <a:moveTo>
                  <a:pt x="0" y="0"/>
                </a:moveTo>
                <a:lnTo>
                  <a:pt x="13708378" y="0"/>
                </a:lnTo>
                <a:lnTo>
                  <a:pt x="13708378" y="5814637"/>
                </a:lnTo>
                <a:lnTo>
                  <a:pt x="0" y="5814637"/>
                </a:lnTo>
                <a:lnTo>
                  <a:pt x="0" y="0"/>
                </a:lnTo>
                <a:close/>
              </a:path>
            </a:pathLst>
          </a:custGeom>
          <a:blipFill>
            <a:blip r:embed="rId4"/>
            <a:stretch>
              <a:fillRect/>
            </a:stretch>
          </a:blipFill>
        </p:spPr>
        <p:txBody>
          <a:bodyPr/>
          <a:lstStyle/>
          <a:p>
            <a:endParaRPr lang="en-IL"/>
          </a:p>
        </p:txBody>
      </p:sp>
      <p:sp>
        <p:nvSpPr>
          <p:cNvPr id="7" name="TextBox 7"/>
          <p:cNvSpPr txBox="1"/>
          <p:nvPr/>
        </p:nvSpPr>
        <p:spPr>
          <a:xfrm>
            <a:off x="1028700" y="2099866"/>
            <a:ext cx="10502521"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API Structure  </a:t>
            </a:r>
          </a:p>
        </p:txBody>
      </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9" name="TextBox 9"/>
          <p:cNvSpPr txBox="1"/>
          <p:nvPr/>
        </p:nvSpPr>
        <p:spPr>
          <a:xfrm>
            <a:off x="1028700" y="3377803"/>
            <a:ext cx="7981566" cy="438151"/>
          </a:xfrm>
          <a:prstGeom prst="rect">
            <a:avLst/>
          </a:prstGeom>
        </p:spPr>
        <p:txBody>
          <a:bodyPr lIns="0" tIns="0" rIns="0" bIns="0" rtlCol="0" anchor="t">
            <a:spAutoFit/>
          </a:bodyPr>
          <a:lstStyle/>
          <a:p>
            <a:pPr algn="l">
              <a:lnSpc>
                <a:spcPts val="3300"/>
              </a:lnSpc>
            </a:pPr>
            <a:r>
              <a:rPr lang="en-US" sz="3000">
                <a:solidFill>
                  <a:srgbClr val="000000"/>
                </a:solidFill>
                <a:latin typeface="League Spartan"/>
              </a:rPr>
              <a:t>Backend Swagger Api Documentation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Freeform 3"/>
          <p:cNvSpPr/>
          <p:nvPr/>
        </p:nvSpPr>
        <p:spPr>
          <a:xfrm>
            <a:off x="485556" y="3190027"/>
            <a:ext cx="17316887" cy="6642364"/>
          </a:xfrm>
          <a:custGeom>
            <a:avLst/>
            <a:gdLst/>
            <a:ahLst/>
            <a:cxnLst/>
            <a:rect l="l" t="t" r="r" b="b"/>
            <a:pathLst>
              <a:path w="17316887" h="6642364">
                <a:moveTo>
                  <a:pt x="0" y="0"/>
                </a:moveTo>
                <a:lnTo>
                  <a:pt x="17316888" y="0"/>
                </a:lnTo>
                <a:lnTo>
                  <a:pt x="17316888" y="6642364"/>
                </a:lnTo>
                <a:lnTo>
                  <a:pt x="0" y="6642364"/>
                </a:lnTo>
                <a:lnTo>
                  <a:pt x="0" y="0"/>
                </a:lnTo>
                <a:close/>
              </a:path>
            </a:pathLst>
          </a:custGeom>
          <a:blipFill>
            <a:blip r:embed="rId2"/>
            <a:stretch>
              <a:fillRect b="-36434"/>
            </a:stretch>
          </a:blipFill>
        </p:spPr>
        <p:txBody>
          <a:bodyPr/>
          <a:lstStyle/>
          <a:p>
            <a:endParaRPr lang="en-IL"/>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grpSp>
      <p:sp>
        <p:nvSpPr>
          <p:cNvPr id="7" name="TextBox 7"/>
          <p:cNvSpPr txBox="1"/>
          <p:nvPr/>
        </p:nvSpPr>
        <p:spPr>
          <a:xfrm>
            <a:off x="1028700" y="1695252"/>
            <a:ext cx="12565802"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Database  Structure  </a:t>
            </a:r>
          </a:p>
        </p:txBody>
      </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3895725"/>
            <a:ext cx="9045050" cy="2263775"/>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Product Concept </a:t>
            </a:r>
          </a:p>
          <a:p>
            <a:pPr algn="l">
              <a:lnSpc>
                <a:spcPts val="8800"/>
              </a:lnSpc>
            </a:pPr>
            <a:endParaRPr lang="en-US" sz="8000">
              <a:solidFill>
                <a:srgbClr val="000000"/>
              </a:solidFill>
              <a:latin typeface="League Spartan"/>
            </a:endParaRPr>
          </a:p>
        </p:txBody>
      </p:sp>
      <p:sp>
        <p:nvSpPr>
          <p:cNvPr id="4" name="TextBox 4"/>
          <p:cNvSpPr txBox="1"/>
          <p:nvPr/>
        </p:nvSpPr>
        <p:spPr>
          <a:xfrm>
            <a:off x="9338757" y="5478298"/>
            <a:ext cx="7786516" cy="278701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Our product is a news platform that offers brief summaries of breaking news from various sources. Users can quickly access news highlights in short snippets, providing a user-friendly and time-saving method to stay informed without extensive reading or navigation. Our goal is to provide a smooth news consumption experience that keeps users informed about the latest news.</a:t>
            </a:r>
          </a:p>
        </p:txBody>
      </p:sp>
      <p:sp>
        <p:nvSpPr>
          <p:cNvPr id="5" name="AutoShape 5"/>
          <p:cNvSpPr/>
          <p:nvPr/>
        </p:nvSpPr>
        <p:spPr>
          <a:xfrm>
            <a:off x="1028700" y="5407314"/>
            <a:ext cx="1175568" cy="137659"/>
          </a:xfrm>
          <a:prstGeom prst="rect">
            <a:avLst/>
          </a:prstGeom>
          <a:solidFill>
            <a:srgbClr val="000000"/>
          </a:solidFill>
        </p:spPr>
        <p:txBody>
          <a:bodyPr/>
          <a:lstStyle/>
          <a:p>
            <a:endParaRPr lang="en-IL"/>
          </a:p>
        </p:txBody>
      </p:sp>
      <p:grpSp>
        <p:nvGrpSpPr>
          <p:cNvPr id="6" name="Group 6"/>
          <p:cNvGrpSpPr/>
          <p:nvPr/>
        </p:nvGrpSpPr>
        <p:grpSpPr>
          <a:xfrm>
            <a:off x="16991245" y="8907589"/>
            <a:ext cx="268055" cy="350711"/>
            <a:chOff x="0" y="0"/>
            <a:chExt cx="357406" cy="467614"/>
          </a:xfrm>
        </p:grpSpPr>
        <p:sp>
          <p:nvSpPr>
            <p:cNvPr id="7" name="Freeform 7"/>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8" name="Freeform 8"/>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9" name="TextBox 9"/>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488389"/>
            <a:ext cx="14726713"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From Problem To Solution</a:t>
            </a:r>
          </a:p>
        </p:txBody>
      </p:sp>
      <p:grpSp>
        <p:nvGrpSpPr>
          <p:cNvPr id="4" name="Group 4"/>
          <p:cNvGrpSpPr/>
          <p:nvPr/>
        </p:nvGrpSpPr>
        <p:grpSpPr>
          <a:xfrm>
            <a:off x="1028700" y="4962525"/>
            <a:ext cx="13612489" cy="2046536"/>
            <a:chOff x="0" y="0"/>
            <a:chExt cx="18149986" cy="2728714"/>
          </a:xfrm>
        </p:grpSpPr>
        <p:sp>
          <p:nvSpPr>
            <p:cNvPr id="5" name="TextBox 5"/>
            <p:cNvSpPr txBox="1"/>
            <p:nvPr/>
          </p:nvSpPr>
          <p:spPr>
            <a:xfrm>
              <a:off x="0" y="635119"/>
              <a:ext cx="18149986"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Current news applications overwhelm users with generic news feeds and lengthy articles, causing information overload. This makes it difficult for users to stay updated on topics that interest them without spending much time scrolling and reading.</a:t>
              </a:r>
            </a:p>
          </p:txBody>
        </p:sp>
        <p:sp>
          <p:nvSpPr>
            <p:cNvPr id="6" name="TextBox 6"/>
            <p:cNvSpPr txBox="1"/>
            <p:nvPr/>
          </p:nvSpPr>
          <p:spPr>
            <a:xfrm>
              <a:off x="0" y="-47625"/>
              <a:ext cx="18149986"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Problem</a:t>
              </a:r>
            </a:p>
          </p:txBody>
        </p:sp>
      </p:grpSp>
      <p:sp>
        <p:nvSpPr>
          <p:cNvPr id="7" name="AutoShape 7"/>
          <p:cNvSpPr/>
          <p:nvPr/>
        </p:nvSpPr>
        <p:spPr>
          <a:xfrm>
            <a:off x="1028700" y="4210259"/>
            <a:ext cx="1175568" cy="137659"/>
          </a:xfrm>
          <a:prstGeom prst="rect">
            <a:avLst/>
          </a:prstGeom>
          <a:solidFill>
            <a:srgbClr val="000000"/>
          </a:solidFill>
        </p:spPr>
        <p:txBody>
          <a:bodyPr/>
          <a:lstStyle/>
          <a:p>
            <a:endParaRPr lang="en-IL"/>
          </a:p>
        </p:txBody>
      </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9" name="Group 9"/>
          <p:cNvGrpSpPr/>
          <p:nvPr/>
        </p:nvGrpSpPr>
        <p:grpSpPr>
          <a:xfrm>
            <a:off x="16991245" y="8907589"/>
            <a:ext cx="268055" cy="350711"/>
            <a:chOff x="0" y="0"/>
            <a:chExt cx="357406" cy="467614"/>
          </a:xfrm>
        </p:grpSpPr>
        <p:sp>
          <p:nvSpPr>
            <p:cNvPr id="10" name="Freeform 10"/>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11" name="Freeform 11"/>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grpSp>
        <p:nvGrpSpPr>
          <p:cNvPr id="12" name="Group 12"/>
          <p:cNvGrpSpPr/>
          <p:nvPr/>
        </p:nvGrpSpPr>
        <p:grpSpPr>
          <a:xfrm>
            <a:off x="1028700" y="7211764"/>
            <a:ext cx="13612489" cy="1646486"/>
            <a:chOff x="0" y="0"/>
            <a:chExt cx="18149986" cy="2195314"/>
          </a:xfrm>
        </p:grpSpPr>
        <p:sp>
          <p:nvSpPr>
            <p:cNvPr id="13" name="TextBox 13"/>
            <p:cNvSpPr txBox="1"/>
            <p:nvPr/>
          </p:nvSpPr>
          <p:spPr>
            <a:xfrm>
              <a:off x="0" y="635119"/>
              <a:ext cx="18149986" cy="10267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In today’s fast-paced world, people demand a time-efficient way to stay informed. They want quick access to relevant news without the hassle of navigating through extensive content.</a:t>
              </a:r>
            </a:p>
          </p:txBody>
        </p:sp>
        <p:sp>
          <p:nvSpPr>
            <p:cNvPr id="14" name="TextBox 14"/>
            <p:cNvSpPr txBox="1"/>
            <p:nvPr/>
          </p:nvSpPr>
          <p:spPr>
            <a:xfrm>
              <a:off x="0" y="-47625"/>
              <a:ext cx="18149986"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Why It Matters</a:t>
              </a:r>
            </a:p>
          </p:txBody>
        </p:sp>
      </p:grpSp>
      <p:sp>
        <p:nvSpPr>
          <p:cNvPr id="15" name="AutoShape 15"/>
          <p:cNvSpPr/>
          <p:nvPr/>
        </p:nvSpPr>
        <p:spPr>
          <a:xfrm>
            <a:off x="2486025" y="4210259"/>
            <a:ext cx="1175568" cy="137659"/>
          </a:xfrm>
          <a:prstGeom prst="rect">
            <a:avLst/>
          </a:prstGeom>
          <a:solidFill>
            <a:srgbClr val="000000">
              <a:alpha val="49804"/>
            </a:srgbClr>
          </a:solidFill>
        </p:spPr>
        <p:txBody>
          <a:bodyPr/>
          <a:lstStyle/>
          <a:p>
            <a:endParaRPr lang="en-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AutoShape 3"/>
          <p:cNvSpPr/>
          <p:nvPr/>
        </p:nvSpPr>
        <p:spPr>
          <a:xfrm>
            <a:off x="1028700" y="4210259"/>
            <a:ext cx="1175568" cy="137659"/>
          </a:xfrm>
          <a:prstGeom prst="rect">
            <a:avLst/>
          </a:prstGeom>
          <a:solidFill>
            <a:srgbClr val="000000">
              <a:alpha val="49804"/>
            </a:srgbClr>
          </a:solidFill>
        </p:spPr>
        <p:txBody>
          <a:bodyPr/>
          <a:lstStyle/>
          <a:p>
            <a:endParaRPr lang="en-IL"/>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7" name="AutoShape 7"/>
          <p:cNvSpPr/>
          <p:nvPr/>
        </p:nvSpPr>
        <p:spPr>
          <a:xfrm>
            <a:off x="2486025" y="4210259"/>
            <a:ext cx="1175568" cy="137659"/>
          </a:xfrm>
          <a:prstGeom prst="rect">
            <a:avLst/>
          </a:prstGeom>
          <a:solidFill>
            <a:srgbClr val="000000"/>
          </a:solidFill>
        </p:spPr>
        <p:txBody>
          <a:bodyPr/>
          <a:lstStyle/>
          <a:p>
            <a:endParaRPr lang="en-IL"/>
          </a:p>
        </p:txBody>
      </p:sp>
      <p:sp>
        <p:nvSpPr>
          <p:cNvPr id="8" name="TextBox 8"/>
          <p:cNvSpPr txBox="1"/>
          <p:nvPr/>
        </p:nvSpPr>
        <p:spPr>
          <a:xfrm>
            <a:off x="1028700" y="2488389"/>
            <a:ext cx="14726713"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From Problem To Solution</a:t>
            </a:r>
          </a:p>
        </p:txBody>
      </p:sp>
      <p:grpSp>
        <p:nvGrpSpPr>
          <p:cNvPr id="9" name="Group 9"/>
          <p:cNvGrpSpPr/>
          <p:nvPr/>
        </p:nvGrpSpPr>
        <p:grpSpPr>
          <a:xfrm>
            <a:off x="1028700" y="4824168"/>
            <a:ext cx="16096573" cy="2046536"/>
            <a:chOff x="0" y="0"/>
            <a:chExt cx="21462097" cy="2728714"/>
          </a:xfrm>
        </p:grpSpPr>
        <p:sp>
          <p:nvSpPr>
            <p:cNvPr id="10" name="TextBox 10"/>
            <p:cNvSpPr txBox="1"/>
            <p:nvPr/>
          </p:nvSpPr>
          <p:spPr>
            <a:xfrm>
              <a:off x="0" y="635119"/>
              <a:ext cx="21462097"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Your most precious asset is time; our platform allows the users to reduce scrolling time and accomplish more in less time. Our solution not only keeps the users informed but does so in a way that respects their time and attention.</a:t>
              </a:r>
            </a:p>
            <a:p>
              <a:pPr algn="l">
                <a:lnSpc>
                  <a:spcPts val="3150"/>
                </a:lnSpc>
              </a:pPr>
              <a:endParaRPr lang="en-US" sz="2100">
                <a:solidFill>
                  <a:srgbClr val="000000"/>
                </a:solidFill>
                <a:latin typeface="Open Sauce Light"/>
              </a:endParaRPr>
            </a:p>
          </p:txBody>
        </p:sp>
        <p:sp>
          <p:nvSpPr>
            <p:cNvPr id="11" name="TextBox 11"/>
            <p:cNvSpPr txBox="1"/>
            <p:nvPr/>
          </p:nvSpPr>
          <p:spPr>
            <a:xfrm>
              <a:off x="0" y="-47625"/>
              <a:ext cx="21462097"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Solution - REDUCE. SCROLLING. TIME.</a:t>
              </a:r>
            </a:p>
          </p:txBody>
        </p:sp>
      </p:grpSp>
      <p:sp>
        <p:nvSpPr>
          <p:cNvPr id="12" name="TextBox 12"/>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13" name="Group 13"/>
          <p:cNvGrpSpPr/>
          <p:nvPr/>
        </p:nvGrpSpPr>
        <p:grpSpPr>
          <a:xfrm>
            <a:off x="1028700" y="6935539"/>
            <a:ext cx="5919227" cy="2846636"/>
            <a:chOff x="0" y="0"/>
            <a:chExt cx="7892303" cy="3795514"/>
          </a:xfrm>
        </p:grpSpPr>
        <p:sp>
          <p:nvSpPr>
            <p:cNvPr id="14" name="TextBox 14"/>
            <p:cNvSpPr txBox="1"/>
            <p:nvPr/>
          </p:nvSpPr>
          <p:spPr>
            <a:xfrm>
              <a:off x="0" y="635119"/>
              <a:ext cx="7892303" cy="26269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Our platform offers personalized feeds to users, delivering concise summaries of the latest news articles. This ensures that users receive content tailored to their interests in a brief and engaging manner.</a:t>
              </a:r>
            </a:p>
          </p:txBody>
        </p:sp>
        <p:sp>
          <p:nvSpPr>
            <p:cNvPr id="15" name="TextBox 15"/>
            <p:cNvSpPr txBox="1"/>
            <p:nvPr/>
          </p:nvSpPr>
          <p:spPr>
            <a:xfrm>
              <a:off x="0" y="-47625"/>
              <a:ext cx="7892303"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What Makes Us Better? </a:t>
              </a:r>
            </a:p>
          </p:txBody>
        </p:sp>
      </p:grpSp>
      <p:grpSp>
        <p:nvGrpSpPr>
          <p:cNvPr id="16" name="Group 16"/>
          <p:cNvGrpSpPr/>
          <p:nvPr/>
        </p:nvGrpSpPr>
        <p:grpSpPr>
          <a:xfrm>
            <a:off x="7249455" y="6935539"/>
            <a:ext cx="5562514" cy="2446586"/>
            <a:chOff x="0" y="0"/>
            <a:chExt cx="7416685" cy="3262114"/>
          </a:xfrm>
        </p:grpSpPr>
        <p:sp>
          <p:nvSpPr>
            <p:cNvPr id="17" name="TextBox 17"/>
            <p:cNvSpPr txBox="1"/>
            <p:nvPr/>
          </p:nvSpPr>
          <p:spPr>
            <a:xfrm>
              <a:off x="0" y="635119"/>
              <a:ext cx="7416685" cy="2093595"/>
            </a:xfrm>
            <a:prstGeom prst="rect">
              <a:avLst/>
            </a:prstGeom>
          </p:spPr>
          <p:txBody>
            <a:bodyPr lIns="0" tIns="0" rIns="0" bIns="0" rtlCol="0" anchor="t">
              <a:spAutoFit/>
            </a:bodyPr>
            <a:lstStyle/>
            <a:p>
              <a:pPr algn="l">
                <a:lnSpc>
                  <a:spcPts val="3150"/>
                </a:lnSpc>
              </a:pPr>
              <a:r>
                <a:rPr lang="en-US" sz="2100">
                  <a:solidFill>
                    <a:srgbClr val="000000"/>
                  </a:solidFill>
                  <a:latin typeface="Open Sauce Bold"/>
                </a:rPr>
                <a:t>OUR</a:t>
              </a:r>
              <a:r>
                <a:rPr lang="en-US" sz="2100">
                  <a:solidFill>
                    <a:srgbClr val="000000"/>
                  </a:solidFill>
                  <a:latin typeface="Open Sauce Light"/>
                </a:rPr>
                <a:t> personalized news summaries feed reduce information overload and enhance user engagement by focusing on what matters most.</a:t>
              </a:r>
            </a:p>
          </p:txBody>
        </p:sp>
        <p:sp>
          <p:nvSpPr>
            <p:cNvPr id="18" name="TextBox 18"/>
            <p:cNvSpPr txBox="1"/>
            <p:nvPr/>
          </p:nvSpPr>
          <p:spPr>
            <a:xfrm>
              <a:off x="0" y="-47625"/>
              <a:ext cx="7416685"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Unique Feature</a:t>
              </a:r>
            </a:p>
          </p:txBody>
        </p:sp>
      </p:grpSp>
      <p:grpSp>
        <p:nvGrpSpPr>
          <p:cNvPr id="19" name="Group 19"/>
          <p:cNvGrpSpPr/>
          <p:nvPr/>
        </p:nvGrpSpPr>
        <p:grpSpPr>
          <a:xfrm>
            <a:off x="13113496" y="6935539"/>
            <a:ext cx="4145804" cy="2046536"/>
            <a:chOff x="0" y="0"/>
            <a:chExt cx="5527738" cy="2728714"/>
          </a:xfrm>
        </p:grpSpPr>
        <p:sp>
          <p:nvSpPr>
            <p:cNvPr id="20" name="TextBox 20"/>
            <p:cNvSpPr txBox="1"/>
            <p:nvPr/>
          </p:nvSpPr>
          <p:spPr>
            <a:xfrm>
              <a:off x="0" y="635119"/>
              <a:ext cx="5527738"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a:rPr>
                <a:t>Utilizes advanced AI algorithms to curate and summarize news, ensuring relevancy.</a:t>
              </a:r>
            </a:p>
          </p:txBody>
        </p:sp>
        <p:sp>
          <p:nvSpPr>
            <p:cNvPr id="21" name="TextBox 21"/>
            <p:cNvSpPr txBox="1"/>
            <p:nvPr/>
          </p:nvSpPr>
          <p:spPr>
            <a:xfrm>
              <a:off x="0" y="-47625"/>
              <a:ext cx="5527738"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Technological Edge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584194"/>
            <a:ext cx="8707504" cy="2263775"/>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Market Analysis</a:t>
            </a:r>
          </a:p>
          <a:p>
            <a:pPr algn="l">
              <a:lnSpc>
                <a:spcPts val="8800"/>
              </a:lnSpc>
            </a:pPr>
            <a:endParaRPr lang="en-US" sz="8000">
              <a:solidFill>
                <a:srgbClr val="000000"/>
              </a:solidFill>
              <a:latin typeface="League Spartan"/>
            </a:endParaRPr>
          </a:p>
        </p:txBody>
      </p:sp>
      <p:sp>
        <p:nvSpPr>
          <p:cNvPr id="4" name="AutoShape 4"/>
          <p:cNvSpPr/>
          <p:nvPr/>
        </p:nvSpPr>
        <p:spPr>
          <a:xfrm>
            <a:off x="1028700" y="4373112"/>
            <a:ext cx="1175568" cy="137659"/>
          </a:xfrm>
          <a:prstGeom prst="rect">
            <a:avLst/>
          </a:prstGeom>
          <a:solidFill>
            <a:srgbClr val="000000"/>
          </a:solidFill>
        </p:spPr>
        <p:txBody>
          <a:bodyPr/>
          <a:lstStyle/>
          <a:p>
            <a:endParaRPr lang="en-IL"/>
          </a:p>
        </p:txBody>
      </p:sp>
      <p:grpSp>
        <p:nvGrpSpPr>
          <p:cNvPr id="5" name="Group 5"/>
          <p:cNvGrpSpPr/>
          <p:nvPr/>
        </p:nvGrpSpPr>
        <p:grpSpPr>
          <a:xfrm>
            <a:off x="16991245" y="8907589"/>
            <a:ext cx="268055" cy="350711"/>
            <a:chOff x="0" y="0"/>
            <a:chExt cx="357406" cy="467614"/>
          </a:xfrm>
        </p:grpSpPr>
        <p:sp>
          <p:nvSpPr>
            <p:cNvPr id="6" name="Freeform 6"/>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7" name="Freeform 7"/>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9" name="Group 9"/>
          <p:cNvGrpSpPr/>
          <p:nvPr/>
        </p:nvGrpSpPr>
        <p:grpSpPr>
          <a:xfrm>
            <a:off x="1028700" y="5341252"/>
            <a:ext cx="14871766" cy="2046536"/>
            <a:chOff x="0" y="0"/>
            <a:chExt cx="19829021" cy="2728714"/>
          </a:xfrm>
        </p:grpSpPr>
        <p:sp>
          <p:nvSpPr>
            <p:cNvPr id="10" name="TextBox 10"/>
            <p:cNvSpPr txBox="1"/>
            <p:nvPr/>
          </p:nvSpPr>
          <p:spPr>
            <a:xfrm>
              <a:off x="0" y="635119"/>
              <a:ext cx="19829021"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Our target customers include busy professionals, students, and anyone who values time efficiency and wants to stay updated with the latest news. These individuals prefer concise information over lengthy articles, making Briefly an ideal solution for their needs</a:t>
              </a:r>
            </a:p>
          </p:txBody>
        </p:sp>
        <p:sp>
          <p:nvSpPr>
            <p:cNvPr id="11" name="TextBox 11"/>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Customers</a:t>
              </a:r>
            </a:p>
          </p:txBody>
        </p:sp>
      </p:grpSp>
      <p:sp>
        <p:nvSpPr>
          <p:cNvPr id="12" name="AutoShape 12"/>
          <p:cNvSpPr/>
          <p:nvPr/>
        </p:nvSpPr>
        <p:spPr>
          <a:xfrm>
            <a:off x="2492932" y="4373112"/>
            <a:ext cx="1175568" cy="137659"/>
          </a:xfrm>
          <a:prstGeom prst="rect">
            <a:avLst/>
          </a:prstGeom>
          <a:solidFill>
            <a:srgbClr val="000000">
              <a:alpha val="49804"/>
            </a:srgbClr>
          </a:solidFill>
        </p:spPr>
        <p:txBody>
          <a:bodyPr/>
          <a:lstStyle/>
          <a:p>
            <a:endParaRPr lang="en-IL"/>
          </a:p>
        </p:txBody>
      </p:sp>
      <p:sp>
        <p:nvSpPr>
          <p:cNvPr id="13" name="AutoShape 13"/>
          <p:cNvSpPr/>
          <p:nvPr/>
        </p:nvSpPr>
        <p:spPr>
          <a:xfrm>
            <a:off x="3954250" y="4373112"/>
            <a:ext cx="1175568" cy="137659"/>
          </a:xfrm>
          <a:prstGeom prst="rect">
            <a:avLst/>
          </a:prstGeom>
          <a:solidFill>
            <a:srgbClr val="000000">
              <a:alpha val="49804"/>
            </a:srgbClr>
          </a:solidFill>
        </p:spPr>
        <p:txBody>
          <a:bodyPr/>
          <a:lstStyle/>
          <a:p>
            <a:endParaRPr lang="en-IL"/>
          </a:p>
        </p:txBody>
      </p:sp>
      <p:grpSp>
        <p:nvGrpSpPr>
          <p:cNvPr id="14" name="Group 14"/>
          <p:cNvGrpSpPr/>
          <p:nvPr/>
        </p:nvGrpSpPr>
        <p:grpSpPr>
          <a:xfrm>
            <a:off x="1028700" y="7785855"/>
            <a:ext cx="14871766" cy="2446586"/>
            <a:chOff x="0" y="0"/>
            <a:chExt cx="19829021" cy="3262114"/>
          </a:xfrm>
        </p:grpSpPr>
        <p:sp>
          <p:nvSpPr>
            <p:cNvPr id="15" name="TextBox 15"/>
            <p:cNvSpPr txBox="1"/>
            <p:nvPr/>
          </p:nvSpPr>
          <p:spPr>
            <a:xfrm>
              <a:off x="0" y="635119"/>
              <a:ext cx="19829021" cy="20935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In Israel, the digital news market is robust, with a significant portion of the population consuming news online. According to recent statistics, approximately 60% of Israelis above the age of 20 get their news online. With a population of about 10 million, and approximately 70% in that age range, this represents a potential market of over 4.5 million users who could benefit from a platform like Briefly.</a:t>
              </a:r>
            </a:p>
          </p:txBody>
        </p:sp>
        <p:sp>
          <p:nvSpPr>
            <p:cNvPr id="16" name="TextBox 16"/>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Market Size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584194"/>
            <a:ext cx="8707504" cy="2263775"/>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Market Analysis</a:t>
            </a:r>
          </a:p>
          <a:p>
            <a:pPr algn="l">
              <a:lnSpc>
                <a:spcPts val="8800"/>
              </a:lnSpc>
            </a:pPr>
            <a:endParaRPr lang="en-US" sz="8000">
              <a:solidFill>
                <a:srgbClr val="000000"/>
              </a:solidFill>
              <a:latin typeface="League Spartan"/>
            </a:endParaRPr>
          </a:p>
        </p:txBody>
      </p:sp>
      <p:sp>
        <p:nvSpPr>
          <p:cNvPr id="4" name="AutoShape 4"/>
          <p:cNvSpPr/>
          <p:nvPr/>
        </p:nvSpPr>
        <p:spPr>
          <a:xfrm>
            <a:off x="1028700" y="4373112"/>
            <a:ext cx="1175568" cy="137659"/>
          </a:xfrm>
          <a:prstGeom prst="rect">
            <a:avLst/>
          </a:prstGeom>
          <a:solidFill>
            <a:srgbClr val="000000">
              <a:alpha val="49804"/>
            </a:srgbClr>
          </a:solidFill>
        </p:spPr>
        <p:txBody>
          <a:bodyPr/>
          <a:lstStyle/>
          <a:p>
            <a:endParaRPr lang="en-IL"/>
          </a:p>
        </p:txBody>
      </p:sp>
      <p:grpSp>
        <p:nvGrpSpPr>
          <p:cNvPr id="5" name="Group 5"/>
          <p:cNvGrpSpPr/>
          <p:nvPr/>
        </p:nvGrpSpPr>
        <p:grpSpPr>
          <a:xfrm>
            <a:off x="16991245" y="8907589"/>
            <a:ext cx="268055" cy="350711"/>
            <a:chOff x="0" y="0"/>
            <a:chExt cx="357406" cy="467614"/>
          </a:xfrm>
        </p:grpSpPr>
        <p:sp>
          <p:nvSpPr>
            <p:cNvPr id="6" name="Freeform 6"/>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7" name="Freeform 7"/>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9" name="AutoShape 9"/>
          <p:cNvSpPr/>
          <p:nvPr/>
        </p:nvSpPr>
        <p:spPr>
          <a:xfrm>
            <a:off x="2492932" y="4373112"/>
            <a:ext cx="1175568" cy="137659"/>
          </a:xfrm>
          <a:prstGeom prst="rect">
            <a:avLst/>
          </a:prstGeom>
          <a:solidFill>
            <a:srgbClr val="000000"/>
          </a:solidFill>
        </p:spPr>
        <p:txBody>
          <a:bodyPr/>
          <a:lstStyle/>
          <a:p>
            <a:endParaRPr lang="en-IL"/>
          </a:p>
        </p:txBody>
      </p:sp>
      <p:sp>
        <p:nvSpPr>
          <p:cNvPr id="10" name="AutoShape 10"/>
          <p:cNvSpPr/>
          <p:nvPr/>
        </p:nvSpPr>
        <p:spPr>
          <a:xfrm>
            <a:off x="3954250" y="4373112"/>
            <a:ext cx="1175568" cy="137659"/>
          </a:xfrm>
          <a:prstGeom prst="rect">
            <a:avLst/>
          </a:prstGeom>
          <a:solidFill>
            <a:srgbClr val="000000">
              <a:alpha val="49804"/>
            </a:srgbClr>
          </a:solidFill>
        </p:spPr>
        <p:txBody>
          <a:bodyPr/>
          <a:lstStyle/>
          <a:p>
            <a:endParaRPr lang="en-IL"/>
          </a:p>
        </p:txBody>
      </p:sp>
      <p:grpSp>
        <p:nvGrpSpPr>
          <p:cNvPr id="11" name="Group 11"/>
          <p:cNvGrpSpPr/>
          <p:nvPr/>
        </p:nvGrpSpPr>
        <p:grpSpPr>
          <a:xfrm>
            <a:off x="1028700" y="5341252"/>
            <a:ext cx="14871766" cy="4046786"/>
            <a:chOff x="0" y="0"/>
            <a:chExt cx="19829021" cy="5395714"/>
          </a:xfrm>
        </p:grpSpPr>
        <p:sp>
          <p:nvSpPr>
            <p:cNvPr id="12" name="TextBox 12"/>
            <p:cNvSpPr txBox="1"/>
            <p:nvPr/>
          </p:nvSpPr>
          <p:spPr>
            <a:xfrm>
              <a:off x="0" y="635119"/>
              <a:ext cx="19829021" cy="42271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Our primary competitors include traditional Israeli news websites like Ynet, Haaretz, N13, and N12, which provide lengthy articles and generic news updates. Additionally, we compete with international platforms like Google News and MSN, which offer aggregated news services but may only sometimes focus on Hebrew content.</a:t>
              </a:r>
            </a:p>
            <a:p>
              <a:pPr algn="l">
                <a:lnSpc>
                  <a:spcPts val="3150"/>
                </a:lnSpc>
              </a:pPr>
              <a:r>
                <a:rPr lang="en-US" sz="2100">
                  <a:solidFill>
                    <a:srgbClr val="000000"/>
                  </a:solidFill>
                  <a:latin typeface="Open Sauce Light"/>
                </a:rPr>
                <a:t>Another news platform we compete with is Telegram channels, which provide breaking news titles without further elaboration.</a:t>
              </a:r>
            </a:p>
            <a:p>
              <a:pPr algn="l">
                <a:lnSpc>
                  <a:spcPts val="3150"/>
                </a:lnSpc>
              </a:pPr>
              <a:endParaRPr lang="en-US" sz="2100">
                <a:solidFill>
                  <a:srgbClr val="000000"/>
                </a:solidFill>
                <a:latin typeface="Open Sauce Light"/>
              </a:endParaRPr>
            </a:p>
            <a:p>
              <a:pPr algn="l">
                <a:lnSpc>
                  <a:spcPts val="3150"/>
                </a:lnSpc>
              </a:pPr>
              <a:r>
                <a:rPr lang="en-US" sz="2100">
                  <a:solidFill>
                    <a:srgbClr val="000000"/>
                  </a:solidFill>
                  <a:latin typeface="Open Sauce Light"/>
                </a:rPr>
                <a:t>Our unique selling proposition is the delivery of personalized, concise news snippets in Hebrew, catering specifically to the Israeli audience's need for quick, relevant information.</a:t>
              </a:r>
            </a:p>
          </p:txBody>
        </p:sp>
        <p:sp>
          <p:nvSpPr>
            <p:cNvPr id="13" name="TextBox 13"/>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Competitors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584194"/>
            <a:ext cx="8707504" cy="2263775"/>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Market Analysis</a:t>
            </a:r>
          </a:p>
          <a:p>
            <a:pPr algn="l">
              <a:lnSpc>
                <a:spcPts val="8800"/>
              </a:lnSpc>
            </a:pPr>
            <a:endParaRPr lang="en-US" sz="8000">
              <a:solidFill>
                <a:srgbClr val="000000"/>
              </a:solidFill>
              <a:latin typeface="League Spartan"/>
            </a:endParaRPr>
          </a:p>
        </p:txBody>
      </p:sp>
      <p:sp>
        <p:nvSpPr>
          <p:cNvPr id="4" name="AutoShape 4"/>
          <p:cNvSpPr/>
          <p:nvPr/>
        </p:nvSpPr>
        <p:spPr>
          <a:xfrm>
            <a:off x="1028700" y="4373112"/>
            <a:ext cx="1175568" cy="137659"/>
          </a:xfrm>
          <a:prstGeom prst="rect">
            <a:avLst/>
          </a:prstGeom>
          <a:solidFill>
            <a:srgbClr val="000000">
              <a:alpha val="49804"/>
            </a:srgbClr>
          </a:solidFill>
        </p:spPr>
        <p:txBody>
          <a:bodyPr/>
          <a:lstStyle/>
          <a:p>
            <a:endParaRPr lang="en-IL"/>
          </a:p>
        </p:txBody>
      </p:sp>
      <p:grpSp>
        <p:nvGrpSpPr>
          <p:cNvPr id="5" name="Group 5"/>
          <p:cNvGrpSpPr/>
          <p:nvPr/>
        </p:nvGrpSpPr>
        <p:grpSpPr>
          <a:xfrm>
            <a:off x="16991245" y="8907589"/>
            <a:ext cx="268055" cy="350711"/>
            <a:chOff x="0" y="0"/>
            <a:chExt cx="357406" cy="467614"/>
          </a:xfrm>
        </p:grpSpPr>
        <p:sp>
          <p:nvSpPr>
            <p:cNvPr id="6" name="Freeform 6"/>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7" name="Freeform 7"/>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8" name="TextBox 8"/>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9" name="Group 9"/>
          <p:cNvGrpSpPr/>
          <p:nvPr/>
        </p:nvGrpSpPr>
        <p:grpSpPr>
          <a:xfrm>
            <a:off x="1028700" y="5341252"/>
            <a:ext cx="14871766" cy="2046536"/>
            <a:chOff x="0" y="0"/>
            <a:chExt cx="19829021" cy="2728714"/>
          </a:xfrm>
        </p:grpSpPr>
        <p:sp>
          <p:nvSpPr>
            <p:cNvPr id="10" name="TextBox 10"/>
            <p:cNvSpPr txBox="1"/>
            <p:nvPr/>
          </p:nvSpPr>
          <p:spPr>
            <a:xfrm>
              <a:off x="0" y="635119"/>
              <a:ext cx="19829021" cy="1560195"/>
            </a:xfrm>
            <a:prstGeom prst="rect">
              <a:avLst/>
            </a:prstGeom>
          </p:spPr>
          <p:txBody>
            <a:bodyPr lIns="0" tIns="0" rIns="0" bIns="0" rtlCol="0" anchor="t">
              <a:spAutoFit/>
            </a:bodyPr>
            <a:lstStyle/>
            <a:p>
              <a:pPr algn="l">
                <a:lnSpc>
                  <a:spcPts val="3150"/>
                </a:lnSpc>
              </a:pPr>
              <a:r>
                <a:rPr lang="en-US" sz="2100">
                  <a:solidFill>
                    <a:srgbClr val="000000"/>
                  </a:solidFill>
                  <a:latin typeface="Open Sauce Light"/>
                </a:rPr>
                <a:t>There is a clear need for a more efficient way to consume news, one that allows users to quickly access relevant information without the hassle of extensive reading. This gap highlights the demand for a streamlined and user-friendly news consumption experience that respects users time and attention.</a:t>
              </a:r>
            </a:p>
          </p:txBody>
        </p:sp>
        <p:sp>
          <p:nvSpPr>
            <p:cNvPr id="11" name="TextBox 11"/>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Market Gap Description</a:t>
              </a:r>
            </a:p>
          </p:txBody>
        </p:sp>
      </p:grpSp>
      <p:sp>
        <p:nvSpPr>
          <p:cNvPr id="12" name="AutoShape 12"/>
          <p:cNvSpPr/>
          <p:nvPr/>
        </p:nvSpPr>
        <p:spPr>
          <a:xfrm>
            <a:off x="2492932" y="4373112"/>
            <a:ext cx="1175568" cy="137659"/>
          </a:xfrm>
          <a:prstGeom prst="rect">
            <a:avLst/>
          </a:prstGeom>
          <a:solidFill>
            <a:srgbClr val="000000">
              <a:alpha val="49804"/>
            </a:srgbClr>
          </a:solidFill>
        </p:spPr>
        <p:txBody>
          <a:bodyPr/>
          <a:lstStyle/>
          <a:p>
            <a:endParaRPr lang="en-IL"/>
          </a:p>
        </p:txBody>
      </p:sp>
      <p:sp>
        <p:nvSpPr>
          <p:cNvPr id="13" name="AutoShape 13"/>
          <p:cNvSpPr/>
          <p:nvPr/>
        </p:nvSpPr>
        <p:spPr>
          <a:xfrm>
            <a:off x="3954250" y="4373112"/>
            <a:ext cx="1175568" cy="137659"/>
          </a:xfrm>
          <a:prstGeom prst="rect">
            <a:avLst/>
          </a:prstGeom>
          <a:solidFill>
            <a:srgbClr val="000000"/>
          </a:solidFill>
        </p:spPr>
        <p:txBody>
          <a:bodyPr/>
          <a:lstStyle/>
          <a:p>
            <a:endParaRPr lang="en-I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099866"/>
            <a:ext cx="13858837"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Roles And Responsibilites</a:t>
            </a:r>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7" name="TextBox 7"/>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grpSp>
        <p:nvGrpSpPr>
          <p:cNvPr id="8" name="Group 8"/>
          <p:cNvGrpSpPr/>
          <p:nvPr/>
        </p:nvGrpSpPr>
        <p:grpSpPr>
          <a:xfrm>
            <a:off x="1028700" y="3729066"/>
            <a:ext cx="14871766" cy="3959500"/>
            <a:chOff x="0" y="0"/>
            <a:chExt cx="19829021" cy="5279334"/>
          </a:xfrm>
        </p:grpSpPr>
        <p:sp>
          <p:nvSpPr>
            <p:cNvPr id="9" name="TextBox 9"/>
            <p:cNvSpPr txBox="1"/>
            <p:nvPr/>
          </p:nvSpPr>
          <p:spPr>
            <a:xfrm>
              <a:off x="0" y="867868"/>
              <a:ext cx="10642088" cy="1149351"/>
            </a:xfrm>
            <a:prstGeom prst="rect">
              <a:avLst/>
            </a:prstGeom>
          </p:spPr>
          <p:txBody>
            <a:bodyPr lIns="0" tIns="0" rIns="0" bIns="0" rtlCol="0" anchor="t">
              <a:spAutoFit/>
            </a:bodyPr>
            <a:lstStyle/>
            <a:p>
              <a:pPr algn="l">
                <a:lnSpc>
                  <a:spcPts val="3300"/>
                </a:lnSpc>
              </a:pPr>
              <a:r>
                <a:rPr lang="en-US" sz="3000">
                  <a:solidFill>
                    <a:srgbClr val="000000"/>
                  </a:solidFill>
                  <a:latin typeface="League Spartan"/>
                </a:rPr>
                <a:t>Design .  Front-End  . Cloud Architecture</a:t>
              </a:r>
            </a:p>
            <a:p>
              <a:pPr algn="l">
                <a:lnSpc>
                  <a:spcPts val="3300"/>
                </a:lnSpc>
              </a:pPr>
              <a:endParaRPr lang="en-US" sz="3000">
                <a:solidFill>
                  <a:srgbClr val="000000"/>
                </a:solidFill>
                <a:latin typeface="League Spartan"/>
              </a:endParaRPr>
            </a:p>
          </p:txBody>
        </p:sp>
        <p:sp>
          <p:nvSpPr>
            <p:cNvPr id="10" name="AutoShape 10"/>
            <p:cNvSpPr/>
            <p:nvPr/>
          </p:nvSpPr>
          <p:spPr>
            <a:xfrm>
              <a:off x="0" y="0"/>
              <a:ext cx="1567425" cy="183545"/>
            </a:xfrm>
            <a:prstGeom prst="rect">
              <a:avLst/>
            </a:prstGeom>
            <a:solidFill>
              <a:srgbClr val="000000"/>
            </a:solidFill>
          </p:spPr>
          <p:txBody>
            <a:bodyPr/>
            <a:lstStyle/>
            <a:p>
              <a:endParaRPr lang="en-IL"/>
            </a:p>
          </p:txBody>
        </p:sp>
        <p:sp>
          <p:nvSpPr>
            <p:cNvPr id="11" name="AutoShape 11"/>
            <p:cNvSpPr/>
            <p:nvPr/>
          </p:nvSpPr>
          <p:spPr>
            <a:xfrm>
              <a:off x="1943100" y="12700"/>
              <a:ext cx="1567425" cy="183545"/>
            </a:xfrm>
            <a:prstGeom prst="rect">
              <a:avLst/>
            </a:prstGeom>
            <a:solidFill>
              <a:srgbClr val="000000">
                <a:alpha val="49804"/>
              </a:srgbClr>
            </a:solidFill>
          </p:spPr>
          <p:txBody>
            <a:bodyPr/>
            <a:lstStyle/>
            <a:p>
              <a:endParaRPr lang="en-IL"/>
            </a:p>
          </p:txBody>
        </p:sp>
        <p:sp>
          <p:nvSpPr>
            <p:cNvPr id="12" name="AutoShape 12"/>
            <p:cNvSpPr/>
            <p:nvPr/>
          </p:nvSpPr>
          <p:spPr>
            <a:xfrm>
              <a:off x="3886200" y="25400"/>
              <a:ext cx="1567425" cy="183545"/>
            </a:xfrm>
            <a:prstGeom prst="rect">
              <a:avLst/>
            </a:prstGeom>
            <a:solidFill>
              <a:srgbClr val="000000">
                <a:alpha val="49804"/>
              </a:srgbClr>
            </a:solidFill>
          </p:spPr>
          <p:txBody>
            <a:bodyPr/>
            <a:lstStyle/>
            <a:p>
              <a:endParaRPr lang="en-IL"/>
            </a:p>
          </p:txBody>
        </p:sp>
        <p:sp>
          <p:nvSpPr>
            <p:cNvPr id="13" name="AutoShape 13"/>
            <p:cNvSpPr/>
            <p:nvPr/>
          </p:nvSpPr>
          <p:spPr>
            <a:xfrm>
              <a:off x="5829300" y="38100"/>
              <a:ext cx="1567425" cy="183545"/>
            </a:xfrm>
            <a:prstGeom prst="rect">
              <a:avLst/>
            </a:prstGeom>
            <a:solidFill>
              <a:srgbClr val="000000">
                <a:alpha val="49804"/>
              </a:srgbClr>
            </a:solidFill>
          </p:spPr>
          <p:txBody>
            <a:bodyPr/>
            <a:lstStyle/>
            <a:p>
              <a:endParaRPr lang="en-IL"/>
            </a:p>
          </p:txBody>
        </p:sp>
        <p:sp>
          <p:nvSpPr>
            <p:cNvPr id="14" name="TextBox 14"/>
            <p:cNvSpPr txBox="1"/>
            <p:nvPr/>
          </p:nvSpPr>
          <p:spPr>
            <a:xfrm>
              <a:off x="0" y="2652339"/>
              <a:ext cx="19829021" cy="2626995"/>
            </a:xfrm>
            <a:prstGeom prst="rect">
              <a:avLst/>
            </a:prstGeom>
          </p:spPr>
          <p:txBody>
            <a:bodyPr lIns="0" tIns="0" rIns="0" bIns="0" rtlCol="0" anchor="t">
              <a:spAutoFit/>
            </a:bodyPr>
            <a:lstStyle/>
            <a:p>
              <a:pPr algn="l">
                <a:lnSpc>
                  <a:spcPts val="3150"/>
                </a:lnSpc>
              </a:pPr>
              <a:r>
                <a:rPr lang="en-US" sz="2100">
                  <a:solidFill>
                    <a:srgbClr val="000000"/>
                  </a:solidFill>
                  <a:latin typeface="Open Sauce Bold"/>
                </a:rPr>
                <a:t>Tech-Stack &amp; Tools :</a:t>
              </a:r>
              <a:r>
                <a:rPr lang="en-US" sz="2100">
                  <a:solidFill>
                    <a:srgbClr val="000000"/>
                  </a:solidFill>
                  <a:latin typeface="Open Sauce Light"/>
                </a:rPr>
                <a:t> Figma ,TypeScript, React-Native , AWS Cloud Services</a:t>
              </a:r>
            </a:p>
            <a:p>
              <a:pPr algn="l">
                <a:lnSpc>
                  <a:spcPts val="3150"/>
                </a:lnSpc>
              </a:pPr>
              <a:endParaRPr lang="en-US" sz="2100">
                <a:solidFill>
                  <a:srgbClr val="000000"/>
                </a:solidFill>
                <a:latin typeface="Open Sauce Light"/>
              </a:endParaRPr>
            </a:p>
            <a:p>
              <a:pPr marL="453390" lvl="1" indent="-226695" algn="l">
                <a:lnSpc>
                  <a:spcPts val="3150"/>
                </a:lnSpc>
                <a:buFont typeface="Arial"/>
                <a:buChar char="•"/>
              </a:pPr>
              <a:r>
                <a:rPr lang="en-US" sz="2100">
                  <a:solidFill>
                    <a:srgbClr val="000000"/>
                  </a:solidFill>
                  <a:latin typeface="Open Sauce Light"/>
                </a:rPr>
                <a:t>Designing and developing the front-end of the application.</a:t>
              </a:r>
            </a:p>
            <a:p>
              <a:pPr marL="453390" lvl="1" indent="-226695" algn="l">
                <a:lnSpc>
                  <a:spcPts val="3150"/>
                </a:lnSpc>
                <a:buFont typeface="Arial"/>
                <a:buChar char="•"/>
              </a:pPr>
              <a:r>
                <a:rPr lang="en-US" sz="2100">
                  <a:solidFill>
                    <a:srgbClr val="000000"/>
                  </a:solidFill>
                  <a:latin typeface="Open Sauce Light"/>
                </a:rPr>
                <a:t>Planning and implementing the cloud infrastructure using AWS services.</a:t>
              </a:r>
            </a:p>
            <a:p>
              <a:pPr algn="l">
                <a:lnSpc>
                  <a:spcPts val="3150"/>
                </a:lnSpc>
              </a:pPr>
              <a:endParaRPr lang="en-US" sz="2100">
                <a:solidFill>
                  <a:srgbClr val="000000"/>
                </a:solidFill>
                <a:latin typeface="Open Sauce Light"/>
              </a:endParaRPr>
            </a:p>
          </p:txBody>
        </p:sp>
        <p:sp>
          <p:nvSpPr>
            <p:cNvPr id="15" name="TextBox 15"/>
            <p:cNvSpPr txBox="1"/>
            <p:nvPr/>
          </p:nvSpPr>
          <p:spPr>
            <a:xfrm>
              <a:off x="0" y="1969594"/>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Gil Kravitz</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txBody>
          <a:bodyPr/>
          <a:lstStyle/>
          <a:p>
            <a:endParaRPr lang="en-IL"/>
          </a:p>
        </p:txBody>
      </p:sp>
      <p:sp>
        <p:nvSpPr>
          <p:cNvPr id="3" name="TextBox 3"/>
          <p:cNvSpPr txBox="1"/>
          <p:nvPr/>
        </p:nvSpPr>
        <p:spPr>
          <a:xfrm>
            <a:off x="1028700" y="2099866"/>
            <a:ext cx="15128309" cy="1149350"/>
          </a:xfrm>
          <a:prstGeom prst="rect">
            <a:avLst/>
          </a:prstGeom>
        </p:spPr>
        <p:txBody>
          <a:bodyPr lIns="0" tIns="0" rIns="0" bIns="0" rtlCol="0" anchor="t">
            <a:spAutoFit/>
          </a:bodyPr>
          <a:lstStyle/>
          <a:p>
            <a:pPr algn="l">
              <a:lnSpc>
                <a:spcPts val="8800"/>
              </a:lnSpc>
            </a:pPr>
            <a:r>
              <a:rPr lang="en-US" sz="8000">
                <a:solidFill>
                  <a:srgbClr val="000000"/>
                </a:solidFill>
                <a:latin typeface="League Spartan"/>
              </a:rPr>
              <a:t>Roles And Responsibilites</a:t>
            </a:r>
          </a:p>
        </p:txBody>
      </p:sp>
      <p:grpSp>
        <p:nvGrpSpPr>
          <p:cNvPr id="4" name="Group 4"/>
          <p:cNvGrpSpPr/>
          <p:nvPr/>
        </p:nvGrpSpPr>
        <p:grpSpPr>
          <a:xfrm>
            <a:off x="16991245" y="8907589"/>
            <a:ext cx="268055" cy="350711"/>
            <a:chOff x="0" y="0"/>
            <a:chExt cx="357406" cy="467614"/>
          </a:xfrm>
        </p:grpSpPr>
        <p:sp>
          <p:nvSpPr>
            <p:cNvPr id="5" name="Freeform 5"/>
            <p:cNvSpPr/>
            <p:nvPr/>
          </p:nvSpPr>
          <p:spPr>
            <a:xfrm rot="-5400000">
              <a:off x="40597"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sp>
          <p:nvSpPr>
            <p:cNvPr id="6" name="Freeform 6"/>
            <p:cNvSpPr/>
            <p:nvPr/>
          </p:nvSpPr>
          <p:spPr>
            <a:xfrm rot="-5400000">
              <a:off x="-150806" y="150806"/>
              <a:ext cx="467614" cy="166003"/>
            </a:xfrm>
            <a:custGeom>
              <a:avLst/>
              <a:gdLst/>
              <a:ahLst/>
              <a:cxnLst/>
              <a:rect l="l" t="t" r="r" b="b"/>
              <a:pathLst>
                <a:path w="467614" h="166003">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L"/>
            </a:p>
          </p:txBody>
        </p:sp>
      </p:grpSp>
      <p:sp>
        <p:nvSpPr>
          <p:cNvPr id="7" name="TextBox 7"/>
          <p:cNvSpPr txBox="1"/>
          <p:nvPr/>
        </p:nvSpPr>
        <p:spPr>
          <a:xfrm>
            <a:off x="1028700" y="1000125"/>
            <a:ext cx="5919227" cy="280670"/>
          </a:xfrm>
          <a:prstGeom prst="rect">
            <a:avLst/>
          </a:prstGeom>
        </p:spPr>
        <p:txBody>
          <a:bodyPr lIns="0" tIns="0" rIns="0" bIns="0" rtlCol="0" anchor="t">
            <a:spAutoFit/>
          </a:bodyPr>
          <a:lstStyle/>
          <a:p>
            <a:pPr algn="l">
              <a:lnSpc>
                <a:spcPts val="2380"/>
              </a:lnSpc>
            </a:pPr>
            <a:r>
              <a:rPr lang="en-US" sz="1700">
                <a:solidFill>
                  <a:srgbClr val="000000"/>
                </a:solidFill>
                <a:latin typeface="League Spartan"/>
              </a:rPr>
              <a:t>Briefly</a:t>
            </a:r>
          </a:p>
        </p:txBody>
      </p:sp>
      <p:sp>
        <p:nvSpPr>
          <p:cNvPr id="8" name="TextBox 8"/>
          <p:cNvSpPr txBox="1"/>
          <p:nvPr/>
        </p:nvSpPr>
        <p:spPr>
          <a:xfrm>
            <a:off x="1028700" y="4381130"/>
            <a:ext cx="7981566" cy="438151"/>
          </a:xfrm>
          <a:prstGeom prst="rect">
            <a:avLst/>
          </a:prstGeom>
        </p:spPr>
        <p:txBody>
          <a:bodyPr lIns="0" tIns="0" rIns="0" bIns="0" rtlCol="0" anchor="t">
            <a:spAutoFit/>
          </a:bodyPr>
          <a:lstStyle/>
          <a:p>
            <a:pPr algn="l">
              <a:lnSpc>
                <a:spcPts val="3300"/>
              </a:lnSpc>
            </a:pPr>
            <a:r>
              <a:rPr lang="en-US" sz="3000">
                <a:solidFill>
                  <a:srgbClr val="000000"/>
                </a:solidFill>
                <a:latin typeface="League Spartan"/>
              </a:rPr>
              <a:t>App Api Service.</a:t>
            </a:r>
          </a:p>
        </p:txBody>
      </p:sp>
      <p:grpSp>
        <p:nvGrpSpPr>
          <p:cNvPr id="9" name="Group 9"/>
          <p:cNvGrpSpPr/>
          <p:nvPr/>
        </p:nvGrpSpPr>
        <p:grpSpPr>
          <a:xfrm>
            <a:off x="1028700" y="3722531"/>
            <a:ext cx="5547543" cy="166234"/>
            <a:chOff x="0" y="0"/>
            <a:chExt cx="7396725" cy="221645"/>
          </a:xfrm>
        </p:grpSpPr>
        <p:sp>
          <p:nvSpPr>
            <p:cNvPr id="10" name="AutoShape 10"/>
            <p:cNvSpPr/>
            <p:nvPr/>
          </p:nvSpPr>
          <p:spPr>
            <a:xfrm>
              <a:off x="0" y="0"/>
              <a:ext cx="1567425" cy="183545"/>
            </a:xfrm>
            <a:prstGeom prst="rect">
              <a:avLst/>
            </a:prstGeom>
            <a:solidFill>
              <a:srgbClr val="000000">
                <a:alpha val="49804"/>
              </a:srgbClr>
            </a:solidFill>
          </p:spPr>
          <p:txBody>
            <a:bodyPr/>
            <a:lstStyle/>
            <a:p>
              <a:endParaRPr lang="en-IL"/>
            </a:p>
          </p:txBody>
        </p:sp>
        <p:sp>
          <p:nvSpPr>
            <p:cNvPr id="11" name="AutoShape 11"/>
            <p:cNvSpPr/>
            <p:nvPr/>
          </p:nvSpPr>
          <p:spPr>
            <a:xfrm>
              <a:off x="1943100" y="12700"/>
              <a:ext cx="1567425" cy="183545"/>
            </a:xfrm>
            <a:prstGeom prst="rect">
              <a:avLst/>
            </a:prstGeom>
            <a:solidFill>
              <a:srgbClr val="000000"/>
            </a:solidFill>
          </p:spPr>
          <p:txBody>
            <a:bodyPr/>
            <a:lstStyle/>
            <a:p>
              <a:endParaRPr lang="en-IL"/>
            </a:p>
          </p:txBody>
        </p:sp>
        <p:sp>
          <p:nvSpPr>
            <p:cNvPr id="12" name="AutoShape 12"/>
            <p:cNvSpPr/>
            <p:nvPr/>
          </p:nvSpPr>
          <p:spPr>
            <a:xfrm>
              <a:off x="3886200" y="25400"/>
              <a:ext cx="1567425" cy="183545"/>
            </a:xfrm>
            <a:prstGeom prst="rect">
              <a:avLst/>
            </a:prstGeom>
            <a:solidFill>
              <a:srgbClr val="000000">
                <a:alpha val="49804"/>
              </a:srgbClr>
            </a:solidFill>
          </p:spPr>
          <p:txBody>
            <a:bodyPr/>
            <a:lstStyle/>
            <a:p>
              <a:endParaRPr lang="en-IL"/>
            </a:p>
          </p:txBody>
        </p:sp>
        <p:sp>
          <p:nvSpPr>
            <p:cNvPr id="13" name="AutoShape 13"/>
            <p:cNvSpPr/>
            <p:nvPr/>
          </p:nvSpPr>
          <p:spPr>
            <a:xfrm>
              <a:off x="5829300" y="38100"/>
              <a:ext cx="1567425" cy="183545"/>
            </a:xfrm>
            <a:prstGeom prst="rect">
              <a:avLst/>
            </a:prstGeom>
            <a:solidFill>
              <a:srgbClr val="000000">
                <a:alpha val="49804"/>
              </a:srgbClr>
            </a:solidFill>
          </p:spPr>
          <p:txBody>
            <a:bodyPr/>
            <a:lstStyle/>
            <a:p>
              <a:endParaRPr lang="en-IL"/>
            </a:p>
          </p:txBody>
        </p:sp>
      </p:grpSp>
      <p:grpSp>
        <p:nvGrpSpPr>
          <p:cNvPr id="14" name="Group 14"/>
          <p:cNvGrpSpPr/>
          <p:nvPr/>
        </p:nvGrpSpPr>
        <p:grpSpPr>
          <a:xfrm>
            <a:off x="1028700" y="5238380"/>
            <a:ext cx="14871766" cy="3246686"/>
            <a:chOff x="0" y="0"/>
            <a:chExt cx="19829021" cy="4328914"/>
          </a:xfrm>
        </p:grpSpPr>
        <p:sp>
          <p:nvSpPr>
            <p:cNvPr id="15" name="TextBox 15"/>
            <p:cNvSpPr txBox="1"/>
            <p:nvPr/>
          </p:nvSpPr>
          <p:spPr>
            <a:xfrm>
              <a:off x="0" y="635119"/>
              <a:ext cx="19829021" cy="3160395"/>
            </a:xfrm>
            <a:prstGeom prst="rect">
              <a:avLst/>
            </a:prstGeom>
          </p:spPr>
          <p:txBody>
            <a:bodyPr lIns="0" tIns="0" rIns="0" bIns="0" rtlCol="0" anchor="t">
              <a:spAutoFit/>
            </a:bodyPr>
            <a:lstStyle/>
            <a:p>
              <a:pPr algn="l">
                <a:lnSpc>
                  <a:spcPts val="3150"/>
                </a:lnSpc>
              </a:pPr>
              <a:r>
                <a:rPr lang="en-US" sz="2100">
                  <a:solidFill>
                    <a:srgbClr val="000000"/>
                  </a:solidFill>
                  <a:latin typeface="Open Sauce Bold"/>
                </a:rPr>
                <a:t>Tech Stack &amp; Tools :</a:t>
              </a:r>
              <a:r>
                <a:rPr lang="en-US" sz="2100">
                  <a:solidFill>
                    <a:srgbClr val="000000"/>
                  </a:solidFill>
                  <a:latin typeface="Open Sauce Light"/>
                </a:rPr>
                <a:t> C# (ASP.NET and Entity Framework), Docker, PostgreSQL</a:t>
              </a:r>
            </a:p>
            <a:p>
              <a:pPr algn="l">
                <a:lnSpc>
                  <a:spcPts val="3150"/>
                </a:lnSpc>
              </a:pPr>
              <a:endParaRPr lang="en-US" sz="2100">
                <a:solidFill>
                  <a:srgbClr val="000000"/>
                </a:solidFill>
                <a:latin typeface="Open Sauce Light"/>
              </a:endParaRPr>
            </a:p>
            <a:p>
              <a:pPr marL="453390" lvl="1" indent="-226695" algn="l">
                <a:lnSpc>
                  <a:spcPts val="3150"/>
                </a:lnSpc>
                <a:buFont typeface="Arial"/>
                <a:buChar char="•"/>
              </a:pPr>
              <a:r>
                <a:rPr lang="en-US" sz="2100">
                  <a:solidFill>
                    <a:srgbClr val="000000"/>
                  </a:solidFill>
                  <a:latin typeface="Open Sauce Light"/>
                </a:rPr>
                <a:t>Developing and maintaining a scalable and efficient API service.</a:t>
              </a:r>
            </a:p>
            <a:p>
              <a:pPr marL="453390" lvl="1" indent="-226695" algn="l">
                <a:lnSpc>
                  <a:spcPts val="3150"/>
                </a:lnSpc>
                <a:buFont typeface="Arial"/>
                <a:buChar char="•"/>
              </a:pPr>
              <a:r>
                <a:rPr lang="en-US" sz="2100">
                  <a:solidFill>
                    <a:srgbClr val="000000"/>
                  </a:solidFill>
                  <a:latin typeface="Open Sauce Light"/>
                </a:rPr>
                <a:t>Containerizing the API service using Docker for easy deployment and management.</a:t>
              </a:r>
            </a:p>
            <a:p>
              <a:pPr marL="453390" lvl="1" indent="-226695" algn="l">
                <a:lnSpc>
                  <a:spcPts val="3150"/>
                </a:lnSpc>
                <a:buFont typeface="Arial"/>
                <a:buChar char="•"/>
              </a:pPr>
              <a:r>
                <a:rPr lang="en-US" sz="2100">
                  <a:solidFill>
                    <a:srgbClr val="000000"/>
                  </a:solidFill>
                  <a:latin typeface="Open Sauce Light"/>
                </a:rPr>
                <a:t>Facilitating smooth integration between the front-end and back-end systems.</a:t>
              </a:r>
            </a:p>
            <a:p>
              <a:pPr algn="l">
                <a:lnSpc>
                  <a:spcPts val="3150"/>
                </a:lnSpc>
              </a:pPr>
              <a:endParaRPr lang="en-US" sz="2100">
                <a:solidFill>
                  <a:srgbClr val="000000"/>
                </a:solidFill>
                <a:latin typeface="Open Sauce Light"/>
              </a:endParaRPr>
            </a:p>
          </p:txBody>
        </p:sp>
        <p:sp>
          <p:nvSpPr>
            <p:cNvPr id="16" name="TextBox 16"/>
            <p:cNvSpPr txBox="1"/>
            <p:nvPr/>
          </p:nvSpPr>
          <p:spPr>
            <a:xfrm>
              <a:off x="0" y="-47625"/>
              <a:ext cx="19829021" cy="493818"/>
            </a:xfrm>
            <a:prstGeom prst="rect">
              <a:avLst/>
            </a:prstGeom>
          </p:spPr>
          <p:txBody>
            <a:bodyPr lIns="0" tIns="0" rIns="0" bIns="0" rtlCol="0" anchor="t">
              <a:spAutoFit/>
            </a:bodyPr>
            <a:lstStyle/>
            <a:p>
              <a:pPr algn="l">
                <a:lnSpc>
                  <a:spcPts val="3079"/>
                </a:lnSpc>
              </a:pPr>
              <a:r>
                <a:rPr lang="en-US" sz="2200">
                  <a:solidFill>
                    <a:srgbClr val="000000"/>
                  </a:solidFill>
                  <a:latin typeface="League Spartan"/>
                </a:rPr>
                <a:t>Maor Halevi</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1213</Words>
  <Application>Microsoft Macintosh PowerPoint</Application>
  <PresentationFormat>Custom</PresentationFormat>
  <Paragraphs>127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Open Sauce Bold</vt:lpstr>
      <vt:lpstr>League Spartan</vt:lpstr>
      <vt:lpstr>Aptos</vt:lpstr>
      <vt:lpstr>Open Sauce Light</vt:lpstr>
      <vt:lpstr>Open Sauce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Briefly-Product-Presentation</dc:title>
  <cp:lastModifiedBy>Gil Kravitz</cp:lastModifiedBy>
  <cp:revision>2</cp:revision>
  <dcterms:created xsi:type="dcterms:W3CDTF">2006-08-16T00:00:00Z</dcterms:created>
  <dcterms:modified xsi:type="dcterms:W3CDTF">2024-06-08T16:22:40Z</dcterms:modified>
  <dc:identifier>DAGGl-b6DNY</dc:identifier>
</cp:coreProperties>
</file>