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26" r:id="rId2"/>
    <p:sldId id="692" r:id="rId3"/>
    <p:sldId id="688" r:id="rId4"/>
    <p:sldId id="627" r:id="rId5"/>
    <p:sldId id="628" r:id="rId6"/>
    <p:sldId id="633" r:id="rId7"/>
    <p:sldId id="637" r:id="rId8"/>
    <p:sldId id="694" r:id="rId9"/>
    <p:sldId id="693" r:id="rId10"/>
    <p:sldId id="695" r:id="rId11"/>
    <p:sldId id="6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 initials="a" lastIdx="4" clrIdx="0">
    <p:extLst>
      <p:ext uri="{19B8F6BF-5375-455C-9EA6-DF929625EA0E}">
        <p15:presenceInfo xmlns:p15="http://schemas.microsoft.com/office/powerpoint/2012/main" userId="a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9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6" autoAdjust="0"/>
    <p:restoredTop sz="93557" autoAdjust="0"/>
  </p:normalViewPr>
  <p:slideViewPr>
    <p:cSldViewPr snapToGrid="0">
      <p:cViewPr varScale="1">
        <p:scale>
          <a:sx n="64" d="100"/>
          <a:sy n="64" d="100"/>
        </p:scale>
        <p:origin x="8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835B4-4E36-4668-86A1-3E5CCF34D1DF}"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A6D42-AABE-4236-B9C2-5D93E3319A36}" type="slidenum">
              <a:rPr lang="en-US" smtClean="0"/>
              <a:t>‹#›</a:t>
            </a:fld>
            <a:endParaRPr lang="en-US"/>
          </a:p>
        </p:txBody>
      </p:sp>
    </p:spTree>
    <p:extLst>
      <p:ext uri="{BB962C8B-B14F-4D97-AF65-F5344CB8AC3E}">
        <p14:creationId xmlns:p14="http://schemas.microsoft.com/office/powerpoint/2010/main" val="381015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EA5A6D42-AABE-4236-B9C2-5D93E3319A36}" type="slidenum">
              <a:rPr lang="en-US" smtClean="0"/>
              <a:t>2</a:t>
            </a:fld>
            <a:endParaRPr lang="en-US"/>
          </a:p>
        </p:txBody>
      </p:sp>
    </p:spTree>
    <p:extLst>
      <p:ext uri="{BB962C8B-B14F-4D97-AF65-F5344CB8AC3E}">
        <p14:creationId xmlns:p14="http://schemas.microsoft.com/office/powerpoint/2010/main" val="223389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B0918-989A-B147-B126-A98AEDAA35F6}" type="slidenum">
              <a:rPr lang="en-US" smtClean="0"/>
              <a:t>4</a:t>
            </a:fld>
            <a:endParaRPr lang="en-US"/>
          </a:p>
        </p:txBody>
      </p:sp>
    </p:spTree>
    <p:extLst>
      <p:ext uri="{BB962C8B-B14F-4D97-AF65-F5344CB8AC3E}">
        <p14:creationId xmlns:p14="http://schemas.microsoft.com/office/powerpoint/2010/main" val="328611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CEA55B-5536-4AEA-B8A7-7D97349BDCCD}"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49161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A55B-5536-4AEA-B8A7-7D97349BDCCD}"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17380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A55B-5536-4AEA-B8A7-7D97349BDCCD}"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40793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EA55B-5536-4AEA-B8A7-7D97349BDCCD}"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141817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EA55B-5536-4AEA-B8A7-7D97349BDCCD}"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1563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EA55B-5536-4AEA-B8A7-7D97349BDCCD}"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43093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EA55B-5536-4AEA-B8A7-7D97349BDCCD}" type="datetimeFigureOut">
              <a:rPr lang="en-US" smtClean="0"/>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63018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EA55B-5536-4AEA-B8A7-7D97349BDCCD}" type="datetimeFigureOut">
              <a:rPr lang="en-US" smtClean="0"/>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53478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EA55B-5536-4AEA-B8A7-7D97349BDCCD}" type="datetimeFigureOut">
              <a:rPr lang="en-US" smtClean="0"/>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23326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EA55B-5536-4AEA-B8A7-7D97349BDCCD}"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0277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EA55B-5536-4AEA-B8A7-7D97349BDCCD}"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70FED-3576-49C3-898D-7ABF59427E0F}" type="slidenum">
              <a:rPr lang="en-US" smtClean="0"/>
              <a:t>‹#›</a:t>
            </a:fld>
            <a:endParaRPr lang="en-US"/>
          </a:p>
        </p:txBody>
      </p:sp>
    </p:spTree>
    <p:extLst>
      <p:ext uri="{BB962C8B-B14F-4D97-AF65-F5344CB8AC3E}">
        <p14:creationId xmlns:p14="http://schemas.microsoft.com/office/powerpoint/2010/main" val="356145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EA55B-5536-4AEA-B8A7-7D97349BDCCD}" type="datetimeFigureOut">
              <a:rPr lang="en-US" smtClean="0"/>
              <a:t>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70FED-3576-49C3-898D-7ABF59427E0F}" type="slidenum">
              <a:rPr lang="en-US" smtClean="0"/>
              <a:t>‹#›</a:t>
            </a:fld>
            <a:endParaRPr lang="en-US"/>
          </a:p>
        </p:txBody>
      </p:sp>
    </p:spTree>
    <p:extLst>
      <p:ext uri="{BB962C8B-B14F-4D97-AF65-F5344CB8AC3E}">
        <p14:creationId xmlns:p14="http://schemas.microsoft.com/office/powerpoint/2010/main" val="26093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aayushmishra1512/faang-complete-stock-dat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Relative_strength_index" TargetMode="External"/><Relationship Id="rId2" Type="http://schemas.openxmlformats.org/officeDocument/2006/relationships/hyperlink" Target="https://en.wikipedia.org/wiki/On-balance_volume" TargetMode="External"/><Relationship Id="rId1" Type="http://schemas.openxmlformats.org/officeDocument/2006/relationships/slideLayout" Target="../slideLayouts/slideLayout2.xml"/><Relationship Id="rId5" Type="http://schemas.openxmlformats.org/officeDocument/2006/relationships/hyperlink" Target="https://en.wikipedia.org/wiki/Coin_flipping" TargetMode="External"/><Relationship Id="rId4" Type="http://schemas.openxmlformats.org/officeDocument/2006/relationships/hyperlink" Target="https://en.wikipedia.org/wiki/Moving_averag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963D9BBC-647F-4093-84FC-C625349984CE}"/>
              </a:ext>
            </a:extLst>
          </p:cNvPr>
          <p:cNvPicPr>
            <a:picLocks noChangeAspect="1"/>
          </p:cNvPicPr>
          <p:nvPr/>
        </p:nvPicPr>
        <p:blipFill>
          <a:blip r:embed="rId2"/>
          <a:stretch>
            <a:fillRect/>
          </a:stretch>
        </p:blipFill>
        <p:spPr>
          <a:xfrm>
            <a:off x="445646" y="476120"/>
            <a:ext cx="11300708" cy="3553620"/>
          </a:xfrm>
          <a:prstGeom prst="rect">
            <a:avLst/>
          </a:prstGeom>
        </p:spPr>
      </p:pic>
      <p:sp>
        <p:nvSpPr>
          <p:cNvPr id="9" name="תיבת טקסט 8">
            <a:extLst>
              <a:ext uri="{FF2B5EF4-FFF2-40B4-BE49-F238E27FC236}">
                <a16:creationId xmlns:a16="http://schemas.microsoft.com/office/drawing/2014/main" id="{53690CA2-9577-44F1-AB80-B5CD4FA5D03D}"/>
              </a:ext>
            </a:extLst>
          </p:cNvPr>
          <p:cNvSpPr txBox="1"/>
          <p:nvPr/>
        </p:nvSpPr>
        <p:spPr>
          <a:xfrm>
            <a:off x="1715669" y="6211669"/>
            <a:ext cx="8760662" cy="646331"/>
          </a:xfrm>
          <a:prstGeom prst="rect">
            <a:avLst/>
          </a:prstGeom>
          <a:noFill/>
        </p:spPr>
        <p:txBody>
          <a:bodyPr wrap="square">
            <a:spAutoFit/>
          </a:bodyPr>
          <a:lstStyle/>
          <a:p>
            <a:pPr algn="l"/>
            <a:r>
              <a:rPr lang="en-GB" i="0" dirty="0">
                <a:solidFill>
                  <a:srgbClr val="212121"/>
                </a:solidFill>
                <a:effectLst/>
                <a:latin typeface="Roboto" panose="020B0604020202020204" pitchFamily="2" charset="0"/>
              </a:rPr>
              <a:t>“FAANG” companies (Facebook, Amazon, Apple, Netflix, Google) database</a:t>
            </a:r>
          </a:p>
          <a:p>
            <a:pPr algn="l"/>
            <a:r>
              <a:rPr lang="en-GB" i="0" dirty="0">
                <a:solidFill>
                  <a:srgbClr val="212121"/>
                </a:solidFill>
                <a:effectLst/>
                <a:latin typeface="Roboto" panose="020B0604020202020204" pitchFamily="2" charset="0"/>
              </a:rPr>
              <a:t>source: </a:t>
            </a:r>
            <a:r>
              <a:rPr lang="en-GB" i="0" dirty="0">
                <a:solidFill>
                  <a:srgbClr val="212121"/>
                </a:solidFill>
                <a:effectLst/>
                <a:latin typeface="Roboto" panose="020B0604020202020204" pitchFamily="2" charset="0"/>
                <a:hlinkClick r:id="rId3"/>
              </a:rPr>
              <a:t>https://www.kaggle.com/aayushmishra1512/faang-complete-stock-data</a:t>
            </a:r>
            <a:endParaRPr lang="en-GB" i="0" dirty="0">
              <a:solidFill>
                <a:srgbClr val="212121"/>
              </a:solidFill>
              <a:effectLst/>
              <a:latin typeface="Roboto" panose="020B0604020202020204" pitchFamily="2" charset="0"/>
            </a:endParaRPr>
          </a:p>
        </p:txBody>
      </p:sp>
      <p:cxnSp>
        <p:nvCxnSpPr>
          <p:cNvPr id="10" name="מחבר ישר 9">
            <a:extLst>
              <a:ext uri="{FF2B5EF4-FFF2-40B4-BE49-F238E27FC236}">
                <a16:creationId xmlns:a16="http://schemas.microsoft.com/office/drawing/2014/main" id="{3353950D-C9B8-4125-993C-4483981EB31A}"/>
              </a:ext>
            </a:extLst>
          </p:cNvPr>
          <p:cNvCxnSpPr/>
          <p:nvPr/>
        </p:nvCxnSpPr>
        <p:spPr>
          <a:xfrm>
            <a:off x="0" y="621166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1445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מחבר ישר 11">
            <a:extLst>
              <a:ext uri="{FF2B5EF4-FFF2-40B4-BE49-F238E27FC236}">
                <a16:creationId xmlns:a16="http://schemas.microsoft.com/office/drawing/2014/main" id="{9D33C1AE-93A7-404E-A963-FF42319DCEC3}"/>
              </a:ext>
            </a:extLst>
          </p:cNvPr>
          <p:cNvCxnSpPr>
            <a:cxnSpLocks/>
          </p:cNvCxnSpPr>
          <p:nvPr/>
        </p:nvCxnSpPr>
        <p:spPr>
          <a:xfrm>
            <a:off x="8660155" y="2003461"/>
            <a:ext cx="0" cy="4854539"/>
          </a:xfrm>
          <a:prstGeom prst="line">
            <a:avLst/>
          </a:prstGeom>
        </p:spPr>
        <p:style>
          <a:lnRef idx="3">
            <a:schemeClr val="dk1"/>
          </a:lnRef>
          <a:fillRef idx="0">
            <a:schemeClr val="dk1"/>
          </a:fillRef>
          <a:effectRef idx="2">
            <a:schemeClr val="dk1"/>
          </a:effectRef>
          <a:fontRef idx="minor">
            <a:schemeClr val="tx1"/>
          </a:fontRef>
        </p:style>
      </p:cxnSp>
      <p:cxnSp>
        <p:nvCxnSpPr>
          <p:cNvPr id="21" name="מחבר ישר 20">
            <a:extLst>
              <a:ext uri="{FF2B5EF4-FFF2-40B4-BE49-F238E27FC236}">
                <a16:creationId xmlns:a16="http://schemas.microsoft.com/office/drawing/2014/main" id="{5FBB7B26-A6F5-455F-9103-44A95C4E2DED}"/>
              </a:ext>
            </a:extLst>
          </p:cNvPr>
          <p:cNvCxnSpPr/>
          <p:nvPr/>
        </p:nvCxnSpPr>
        <p:spPr>
          <a:xfrm>
            <a:off x="19394" y="2612968"/>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22" name="מחבר ישר 21">
            <a:extLst>
              <a:ext uri="{FF2B5EF4-FFF2-40B4-BE49-F238E27FC236}">
                <a16:creationId xmlns:a16="http://schemas.microsoft.com/office/drawing/2014/main" id="{D4C4CE3A-EC86-4AE4-8AC8-7530A75D2BC2}"/>
              </a:ext>
            </a:extLst>
          </p:cNvPr>
          <p:cNvCxnSpPr/>
          <p:nvPr/>
        </p:nvCxnSpPr>
        <p:spPr>
          <a:xfrm>
            <a:off x="19394" y="200346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3" name="תיבת טקסט 22">
            <a:extLst>
              <a:ext uri="{FF2B5EF4-FFF2-40B4-BE49-F238E27FC236}">
                <a16:creationId xmlns:a16="http://schemas.microsoft.com/office/drawing/2014/main" id="{2D02A5AE-395F-4A2D-AF98-F2F0101B7CD8}"/>
              </a:ext>
            </a:extLst>
          </p:cNvPr>
          <p:cNvSpPr txBox="1"/>
          <p:nvPr/>
        </p:nvSpPr>
        <p:spPr>
          <a:xfrm>
            <a:off x="1698385" y="2135124"/>
            <a:ext cx="5393933" cy="369332"/>
          </a:xfrm>
          <a:prstGeom prst="rect">
            <a:avLst/>
          </a:prstGeom>
          <a:noFill/>
        </p:spPr>
        <p:txBody>
          <a:bodyPr wrap="square" rtlCol="1">
            <a:spAutoFit/>
          </a:bodyPr>
          <a:lstStyle/>
          <a:p>
            <a:pPr algn="ctr"/>
            <a:r>
              <a:rPr lang="en-US" b="1" dirty="0"/>
              <a:t>Neural Network model</a:t>
            </a:r>
            <a:endParaRPr lang="he-IL" b="1" dirty="0"/>
          </a:p>
        </p:txBody>
      </p:sp>
      <p:sp>
        <p:nvSpPr>
          <p:cNvPr id="24" name="תיבת טקסט 23">
            <a:extLst>
              <a:ext uri="{FF2B5EF4-FFF2-40B4-BE49-F238E27FC236}">
                <a16:creationId xmlns:a16="http://schemas.microsoft.com/office/drawing/2014/main" id="{D4088D34-1CB7-4CC9-AD93-E213A4D672EE}"/>
              </a:ext>
            </a:extLst>
          </p:cNvPr>
          <p:cNvSpPr txBox="1"/>
          <p:nvPr/>
        </p:nvSpPr>
        <p:spPr>
          <a:xfrm>
            <a:off x="7820346" y="2124846"/>
            <a:ext cx="5393933" cy="369332"/>
          </a:xfrm>
          <a:prstGeom prst="rect">
            <a:avLst/>
          </a:prstGeom>
          <a:noFill/>
        </p:spPr>
        <p:txBody>
          <a:bodyPr wrap="square" rtlCol="1">
            <a:spAutoFit/>
          </a:bodyPr>
          <a:lstStyle/>
          <a:p>
            <a:pPr algn="ctr"/>
            <a:r>
              <a:rPr lang="en-US" b="1" dirty="0"/>
              <a:t>Random Forest model</a:t>
            </a:r>
            <a:endParaRPr lang="he-IL" b="1" dirty="0"/>
          </a:p>
        </p:txBody>
      </p:sp>
      <p:sp>
        <p:nvSpPr>
          <p:cNvPr id="30" name="תיבת טקסט 29">
            <a:extLst>
              <a:ext uri="{FF2B5EF4-FFF2-40B4-BE49-F238E27FC236}">
                <a16:creationId xmlns:a16="http://schemas.microsoft.com/office/drawing/2014/main" id="{438C1C7B-E555-487B-BBA0-CDD1F947F8EC}"/>
              </a:ext>
            </a:extLst>
          </p:cNvPr>
          <p:cNvSpPr txBox="1"/>
          <p:nvPr/>
        </p:nvSpPr>
        <p:spPr>
          <a:xfrm>
            <a:off x="2495220" y="94984"/>
            <a:ext cx="7201560" cy="584775"/>
          </a:xfrm>
          <a:prstGeom prst="rect">
            <a:avLst/>
          </a:prstGeom>
          <a:noFill/>
        </p:spPr>
        <p:txBody>
          <a:bodyPr wrap="square">
            <a:spAutoFit/>
          </a:bodyPr>
          <a:lstStyle/>
          <a:p>
            <a:pPr algn="ctr"/>
            <a:r>
              <a:rPr lang="en-US" sz="3200" b="1" dirty="0">
                <a:solidFill>
                  <a:schemeClr val="accent1">
                    <a:lumMod val="75000"/>
                  </a:schemeClr>
                </a:solidFill>
                <a:latin typeface="+mj-lt"/>
              </a:rPr>
              <a:t>Neural Network &amp; Random Forest results</a:t>
            </a:r>
            <a:endParaRPr lang="he-IL" sz="3200" b="1" dirty="0">
              <a:solidFill>
                <a:schemeClr val="accent1">
                  <a:lumMod val="75000"/>
                </a:schemeClr>
              </a:solidFill>
              <a:latin typeface="+mj-lt"/>
            </a:endParaRPr>
          </a:p>
        </p:txBody>
      </p:sp>
      <p:sp>
        <p:nvSpPr>
          <p:cNvPr id="31" name="תיבת טקסט 30">
            <a:extLst>
              <a:ext uri="{FF2B5EF4-FFF2-40B4-BE49-F238E27FC236}">
                <a16:creationId xmlns:a16="http://schemas.microsoft.com/office/drawing/2014/main" id="{7367BF5B-D622-4FB4-BDA4-C4A9BEAB7411}"/>
              </a:ext>
            </a:extLst>
          </p:cNvPr>
          <p:cNvSpPr txBox="1"/>
          <p:nvPr/>
        </p:nvSpPr>
        <p:spPr>
          <a:xfrm>
            <a:off x="287676" y="679760"/>
            <a:ext cx="5808324" cy="1200329"/>
          </a:xfrm>
          <a:prstGeom prst="rect">
            <a:avLst/>
          </a:prstGeom>
          <a:noFill/>
        </p:spPr>
        <p:txBody>
          <a:bodyPr wrap="square" rtlCol="1">
            <a:spAutoFit/>
          </a:bodyPr>
          <a:lstStyle/>
          <a:p>
            <a:pPr marL="342900" indent="-342900">
              <a:buFont typeface="Arial" panose="020B0604020202020204" pitchFamily="34" charset="0"/>
              <a:buChar char="•"/>
            </a:pPr>
            <a:r>
              <a:rPr lang="en-US" sz="2400" dirty="0">
                <a:latin typeface="+mj-lt"/>
              </a:rPr>
              <a:t>We used a standard scaler normalizer in order to provide numerical stability during the training of our neural network </a:t>
            </a:r>
            <a:endParaRPr lang="he-IL" sz="2400" dirty="0">
              <a:latin typeface="+mj-lt"/>
            </a:endParaRPr>
          </a:p>
        </p:txBody>
      </p:sp>
      <p:sp>
        <p:nvSpPr>
          <p:cNvPr id="36" name="תיבת טקסט 35">
            <a:extLst>
              <a:ext uri="{FF2B5EF4-FFF2-40B4-BE49-F238E27FC236}">
                <a16:creationId xmlns:a16="http://schemas.microsoft.com/office/drawing/2014/main" id="{0C60143B-165A-413D-9482-5C72DCEDE879}"/>
              </a:ext>
            </a:extLst>
          </p:cNvPr>
          <p:cNvSpPr txBox="1"/>
          <p:nvPr/>
        </p:nvSpPr>
        <p:spPr>
          <a:xfrm>
            <a:off x="6383676" y="679760"/>
            <a:ext cx="5808324" cy="1200329"/>
          </a:xfrm>
          <a:prstGeom prst="rect">
            <a:avLst/>
          </a:prstGeom>
          <a:noFill/>
        </p:spPr>
        <p:txBody>
          <a:bodyPr wrap="square" rtlCol="1">
            <a:spAutoFit/>
          </a:bodyPr>
          <a:lstStyle/>
          <a:p>
            <a:pPr marL="342900" indent="-342900">
              <a:buFont typeface="Arial" panose="020B0604020202020204" pitchFamily="34" charset="0"/>
              <a:buChar char="•"/>
            </a:pPr>
            <a:r>
              <a:rPr lang="en-US" sz="2400" dirty="0">
                <a:latin typeface="+mj-lt"/>
              </a:rPr>
              <a:t>We showed that without the aforementioned stock market indicators we get an accuracy of 0.51 using NN</a:t>
            </a:r>
            <a:endParaRPr lang="he-IL" sz="2400" dirty="0">
              <a:latin typeface="+mj-lt"/>
            </a:endParaRPr>
          </a:p>
        </p:txBody>
      </p:sp>
      <p:pic>
        <p:nvPicPr>
          <p:cNvPr id="13" name="תמונה 12">
            <a:extLst>
              <a:ext uri="{FF2B5EF4-FFF2-40B4-BE49-F238E27FC236}">
                <a16:creationId xmlns:a16="http://schemas.microsoft.com/office/drawing/2014/main" id="{CA060988-E693-4BFC-8EAC-5635181C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28" y="2849573"/>
            <a:ext cx="4876958" cy="3737932"/>
          </a:xfrm>
          <a:prstGeom prst="rect">
            <a:avLst/>
          </a:prstGeom>
        </p:spPr>
      </p:pic>
      <p:pic>
        <p:nvPicPr>
          <p:cNvPr id="15" name="תמונה 14">
            <a:extLst>
              <a:ext uri="{FF2B5EF4-FFF2-40B4-BE49-F238E27FC236}">
                <a16:creationId xmlns:a16="http://schemas.microsoft.com/office/drawing/2014/main" id="{B3872FDA-A294-4D95-BB96-2EEDBE413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087" y="3309734"/>
            <a:ext cx="3586068" cy="3344899"/>
          </a:xfrm>
          <a:prstGeom prst="rect">
            <a:avLst/>
          </a:prstGeom>
        </p:spPr>
      </p:pic>
      <p:pic>
        <p:nvPicPr>
          <p:cNvPr id="19" name="תמונה 18">
            <a:extLst>
              <a:ext uri="{FF2B5EF4-FFF2-40B4-BE49-F238E27FC236}">
                <a16:creationId xmlns:a16="http://schemas.microsoft.com/office/drawing/2014/main" id="{69503963-F704-4324-8396-1AEA45171AA1}"/>
              </a:ext>
            </a:extLst>
          </p:cNvPr>
          <p:cNvPicPr>
            <a:picLocks noChangeAspect="1"/>
          </p:cNvPicPr>
          <p:nvPr/>
        </p:nvPicPr>
        <p:blipFill>
          <a:blip r:embed="rId4"/>
          <a:stretch>
            <a:fillRect/>
          </a:stretch>
        </p:blipFill>
        <p:spPr>
          <a:xfrm>
            <a:off x="5800354" y="2734711"/>
            <a:ext cx="2114845" cy="514422"/>
          </a:xfrm>
          <a:prstGeom prst="rect">
            <a:avLst/>
          </a:prstGeom>
        </p:spPr>
      </p:pic>
      <p:pic>
        <p:nvPicPr>
          <p:cNvPr id="25" name="תמונה 24">
            <a:extLst>
              <a:ext uri="{FF2B5EF4-FFF2-40B4-BE49-F238E27FC236}">
                <a16:creationId xmlns:a16="http://schemas.microsoft.com/office/drawing/2014/main" id="{27FA6BEC-35A7-43C6-B1E8-340F4FAE2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1613" y="3319672"/>
            <a:ext cx="3554610" cy="3344899"/>
          </a:xfrm>
          <a:prstGeom prst="rect">
            <a:avLst/>
          </a:prstGeom>
        </p:spPr>
      </p:pic>
      <p:pic>
        <p:nvPicPr>
          <p:cNvPr id="27" name="תמונה 26">
            <a:extLst>
              <a:ext uri="{FF2B5EF4-FFF2-40B4-BE49-F238E27FC236}">
                <a16:creationId xmlns:a16="http://schemas.microsoft.com/office/drawing/2014/main" id="{CC9AEBDA-2D7C-46E3-A87C-730A2058CD4B}"/>
              </a:ext>
            </a:extLst>
          </p:cNvPr>
          <p:cNvPicPr>
            <a:picLocks noChangeAspect="1"/>
          </p:cNvPicPr>
          <p:nvPr/>
        </p:nvPicPr>
        <p:blipFill>
          <a:blip r:embed="rId6"/>
          <a:stretch>
            <a:fillRect/>
          </a:stretch>
        </p:blipFill>
        <p:spPr>
          <a:xfrm>
            <a:off x="9364063" y="2753764"/>
            <a:ext cx="2143424" cy="495369"/>
          </a:xfrm>
          <a:prstGeom prst="rect">
            <a:avLst/>
          </a:prstGeom>
        </p:spPr>
      </p:pic>
    </p:spTree>
    <p:extLst>
      <p:ext uri="{BB962C8B-B14F-4D97-AF65-F5344CB8AC3E}">
        <p14:creationId xmlns:p14="http://schemas.microsoft.com/office/powerpoint/2010/main" val="42363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A86680-B09B-49BA-8EE6-A4945BF76E71}"/>
              </a:ext>
            </a:extLst>
          </p:cNvPr>
          <p:cNvSpPr>
            <a:spLocks noGrp="1"/>
          </p:cNvSpPr>
          <p:nvPr>
            <p:ph type="title"/>
          </p:nvPr>
        </p:nvSpPr>
        <p:spPr/>
        <p:txBody>
          <a:bodyPr/>
          <a:lstStyle/>
          <a:p>
            <a:r>
              <a:rPr lang="en-US" b="1" dirty="0"/>
              <a:t>References</a:t>
            </a:r>
            <a:endParaRPr lang="he-IL" b="1" dirty="0"/>
          </a:p>
        </p:txBody>
      </p:sp>
      <p:sp>
        <p:nvSpPr>
          <p:cNvPr id="3" name="מציין מיקום תוכן 2">
            <a:extLst>
              <a:ext uri="{FF2B5EF4-FFF2-40B4-BE49-F238E27FC236}">
                <a16:creationId xmlns:a16="http://schemas.microsoft.com/office/drawing/2014/main" id="{76CDBB44-D43F-4A20-9199-C97493B085E4}"/>
              </a:ext>
            </a:extLst>
          </p:cNvPr>
          <p:cNvSpPr>
            <a:spLocks noGrp="1"/>
          </p:cNvSpPr>
          <p:nvPr>
            <p:ph idx="1"/>
          </p:nvPr>
        </p:nvSpPr>
        <p:spPr/>
        <p:txBody>
          <a:bodyPr/>
          <a:lstStyle/>
          <a:p>
            <a:pPr marL="0" indent="0">
              <a:buNone/>
            </a:pPr>
            <a:r>
              <a:rPr lang="en-US" dirty="0"/>
              <a:t>[1] OBV, </a:t>
            </a:r>
            <a:r>
              <a:rPr lang="en-US" dirty="0">
                <a:hlinkClick r:id="rId2"/>
              </a:rPr>
              <a:t>https://en.wikipedia.org/wiki/On-balance_volume</a:t>
            </a:r>
            <a:endParaRPr lang="en-US" dirty="0"/>
          </a:p>
          <a:p>
            <a:pPr marL="0" indent="0">
              <a:buNone/>
            </a:pPr>
            <a:r>
              <a:rPr lang="en-US" dirty="0"/>
              <a:t>[2] RSI, </a:t>
            </a:r>
            <a:r>
              <a:rPr lang="en-US" dirty="0">
                <a:hlinkClick r:id="rId3"/>
              </a:rPr>
              <a:t>https://en.wikipedia.org/wiki/Relative_strength_index</a:t>
            </a:r>
            <a:endParaRPr lang="en-US" dirty="0"/>
          </a:p>
          <a:p>
            <a:pPr marL="0" indent="0">
              <a:buNone/>
            </a:pPr>
            <a:r>
              <a:rPr lang="en-US" dirty="0"/>
              <a:t>[3] SMA, </a:t>
            </a:r>
            <a:r>
              <a:rPr lang="en-US" dirty="0">
                <a:hlinkClick r:id="rId4"/>
              </a:rPr>
              <a:t>https://en.wikipedia.org/wiki/Moving_average</a:t>
            </a:r>
            <a:endParaRPr lang="en-US" dirty="0"/>
          </a:p>
          <a:p>
            <a:pPr marL="0" indent="0">
              <a:buNone/>
            </a:pPr>
            <a:r>
              <a:rPr lang="en-US" dirty="0"/>
              <a:t>[4] Coin toss, </a:t>
            </a:r>
            <a:r>
              <a:rPr lang="en-US" dirty="0">
                <a:hlinkClick r:id="rId5"/>
              </a:rPr>
              <a:t>https://en.wikipedia.org/wiki/Coin_flipping</a:t>
            </a:r>
            <a:endParaRPr lang="en-US" dirty="0"/>
          </a:p>
          <a:p>
            <a:pPr marL="0" indent="0">
              <a:buNone/>
            </a:pPr>
            <a:endParaRPr lang="en-US" dirty="0"/>
          </a:p>
        </p:txBody>
      </p:sp>
    </p:spTree>
    <p:extLst>
      <p:ext uri="{BB962C8B-B14F-4D97-AF65-F5344CB8AC3E}">
        <p14:creationId xmlns:p14="http://schemas.microsoft.com/office/powerpoint/2010/main" val="146534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842"/>
            <a:ext cx="10515600" cy="1325563"/>
          </a:xfrm>
        </p:spPr>
        <p:txBody>
          <a:bodyPr/>
          <a:lstStyle/>
          <a:p>
            <a:pPr algn="ctr"/>
            <a:r>
              <a:rPr lang="en-US" b="1" u="sng" dirty="0">
                <a:solidFill>
                  <a:schemeClr val="accent5"/>
                </a:solidFill>
              </a:rPr>
              <a:t>Target (0 or 1)</a:t>
            </a:r>
          </a:p>
        </p:txBody>
      </p:sp>
      <mc:AlternateContent xmlns:mc="http://schemas.openxmlformats.org/markup-compatibility/2006" xmlns:a14="http://schemas.microsoft.com/office/drawing/2010/main">
        <mc:Choice Requires="a14">
          <p:sp>
            <p:nvSpPr>
              <p:cNvPr id="5" name="מציין מיקום תוכן 4">
                <a:extLst>
                  <a:ext uri="{FF2B5EF4-FFF2-40B4-BE49-F238E27FC236}">
                    <a16:creationId xmlns:a16="http://schemas.microsoft.com/office/drawing/2014/main" id="{87890017-ACF5-4E1F-85AC-1D5BC5FBA29E}"/>
                  </a:ext>
                </a:extLst>
              </p:cNvPr>
              <p:cNvSpPr>
                <a:spLocks noGrp="1"/>
              </p:cNvSpPr>
              <p:nvPr>
                <p:ph idx="1"/>
              </p:nvPr>
            </p:nvSpPr>
            <p:spPr>
              <a:xfrm>
                <a:off x="838200" y="1113244"/>
                <a:ext cx="10515600" cy="4351338"/>
              </a:xfrm>
            </p:spPr>
            <p:txBody>
              <a:bodyPr/>
              <a:lstStyle/>
              <a:p>
                <a:pPr marL="0" indent="0" algn="ctr">
                  <a:buNone/>
                </a:pPr>
                <a:r>
                  <a:rPr lang="en-US" dirty="0"/>
                  <a:t>Predict if the stocks’ price went up the next day.</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𝑅𝑎𝑖𝑠𝑒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𝐴𝑑𝑗</m:t>
                      </m:r>
                      <m:r>
                        <a:rPr lang="en-US" b="0" i="1" smtClean="0">
                          <a:latin typeface="Cambria Math" panose="02040503050406030204" pitchFamily="18" charset="0"/>
                        </a:rPr>
                        <m:t> </m:t>
                      </m:r>
                      <m:r>
                        <a:rPr lang="en-US" b="0" i="1" smtClean="0">
                          <a:latin typeface="Cambria Math" panose="02040503050406030204" pitchFamily="18" charset="0"/>
                        </a:rPr>
                        <m:t>𝐶𝑙𝑜𝑠𝑒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&gt;</m:t>
                      </m:r>
                      <m:r>
                        <a:rPr lang="en-US" b="0" i="1" smtClean="0">
                          <a:latin typeface="Cambria Math" panose="02040503050406030204" pitchFamily="18" charset="0"/>
                        </a:rPr>
                        <m:t>𝐴𝑑𝑗</m:t>
                      </m:r>
                      <m:r>
                        <a:rPr lang="en-US" b="0" i="1" smtClean="0">
                          <a:latin typeface="Cambria Math" panose="02040503050406030204" pitchFamily="18" charset="0"/>
                        </a:rPr>
                        <m:t> </m:t>
                      </m:r>
                      <m:r>
                        <a:rPr lang="en-US" b="0" i="1" smtClean="0">
                          <a:latin typeface="Cambria Math" panose="02040503050406030204" pitchFamily="18" charset="0"/>
                        </a:rPr>
                        <m:t>𝐶𝑙𝑜𝑠𝑒</m:t>
                      </m:r>
                      <m:r>
                        <a:rPr lang="en-US" b="0" i="1" smtClean="0">
                          <a:latin typeface="Cambria Math" panose="02040503050406030204" pitchFamily="18" charset="0"/>
                        </a:rPr>
                        <m:t> [ </m:t>
                      </m:r>
                      <m:r>
                        <a:rPr lang="en-US" b="0" i="1" smtClean="0">
                          <a:latin typeface="Cambria Math" panose="02040503050406030204" pitchFamily="18" charset="0"/>
                        </a:rPr>
                        <m:t>𝑗</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𝑅𝑎𝑖𝑠𝑒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𝐴𝑑𝑗</m:t>
                      </m:r>
                      <m:r>
                        <a:rPr lang="en-US" b="0" i="1" smtClean="0">
                          <a:latin typeface="Cambria Math" panose="02040503050406030204" pitchFamily="18" charset="0"/>
                        </a:rPr>
                        <m:t> </m:t>
                      </m:r>
                      <m:r>
                        <a:rPr lang="en-US" b="0" i="1" smtClean="0">
                          <a:latin typeface="Cambria Math" panose="02040503050406030204" pitchFamily="18" charset="0"/>
                        </a:rPr>
                        <m:t>𝐶𝑙𝑜𝑠𝑒</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𝐴𝑑𝑗</m:t>
                      </m:r>
                      <m:r>
                        <a:rPr lang="en-US" b="0" i="1" smtClean="0">
                          <a:latin typeface="Cambria Math" panose="02040503050406030204" pitchFamily="18" charset="0"/>
                        </a:rPr>
                        <m:t> </m:t>
                      </m:r>
                      <m:r>
                        <a:rPr lang="en-US" b="0" i="1" smtClean="0">
                          <a:latin typeface="Cambria Math" panose="02040503050406030204" pitchFamily="18" charset="0"/>
                        </a:rPr>
                        <m:t>𝐶𝑙𝑜𝑠𝑒</m:t>
                      </m:r>
                      <m:r>
                        <a:rPr lang="en-US" b="0" i="1" smtClean="0">
                          <a:latin typeface="Cambria Math" panose="02040503050406030204" pitchFamily="18" charset="0"/>
                        </a:rPr>
                        <m:t> [ </m:t>
                      </m:r>
                      <m:r>
                        <a:rPr lang="en-US" b="0" i="1" smtClean="0">
                          <a:latin typeface="Cambria Math" panose="02040503050406030204" pitchFamily="18" charset="0"/>
                        </a:rPr>
                        <m:t>𝑗</m:t>
                      </m:r>
                      <m:r>
                        <a:rPr lang="en-US" b="0" i="1" smtClean="0">
                          <a:latin typeface="Cambria Math" panose="02040503050406030204" pitchFamily="18" charset="0"/>
                        </a:rPr>
                        <m:t> ]</m:t>
                      </m:r>
                    </m:oMath>
                  </m:oMathPara>
                </a14:m>
                <a:endParaRPr lang="en-US" dirty="0"/>
              </a:p>
            </p:txBody>
          </p:sp>
        </mc:Choice>
        <mc:Fallback xmlns="">
          <p:sp>
            <p:nvSpPr>
              <p:cNvPr id="5" name="מציין מיקום תוכן 4">
                <a:extLst>
                  <a:ext uri="{FF2B5EF4-FFF2-40B4-BE49-F238E27FC236}">
                    <a16:creationId xmlns:a16="http://schemas.microsoft.com/office/drawing/2014/main" id="{87890017-ACF5-4E1F-85AC-1D5BC5FBA29E}"/>
                  </a:ext>
                </a:extLst>
              </p:cNvPr>
              <p:cNvSpPr>
                <a:spLocks noGrp="1" noRot="1" noChangeAspect="1" noMove="1" noResize="1" noEditPoints="1" noAdjustHandles="1" noChangeArrowheads="1" noChangeShapeType="1" noTextEdit="1"/>
              </p:cNvSpPr>
              <p:nvPr>
                <p:ph idx="1"/>
              </p:nvPr>
            </p:nvSpPr>
            <p:spPr>
              <a:xfrm>
                <a:off x="838200" y="1113244"/>
                <a:ext cx="10515600" cy="4351338"/>
              </a:xfrm>
              <a:blipFill>
                <a:blip r:embed="rId3"/>
                <a:stretch>
                  <a:fillRect t="-2384"/>
                </a:stretch>
              </a:blipFill>
            </p:spPr>
            <p:txBody>
              <a:bodyPr/>
              <a:lstStyle/>
              <a:p>
                <a:r>
                  <a:rPr lang="he-IL">
                    <a:noFill/>
                  </a:rPr>
                  <a:t> </a:t>
                </a:r>
              </a:p>
            </p:txBody>
          </p:sp>
        </mc:Fallback>
      </mc:AlternateContent>
      <p:sp>
        <p:nvSpPr>
          <p:cNvPr id="6" name="Title 1">
            <a:extLst>
              <a:ext uri="{FF2B5EF4-FFF2-40B4-BE49-F238E27FC236}">
                <a16:creationId xmlns:a16="http://schemas.microsoft.com/office/drawing/2014/main" id="{50BD87A2-028B-4E19-8AFA-BB917AC1AFCF}"/>
              </a:ext>
            </a:extLst>
          </p:cNvPr>
          <p:cNvSpPr txBox="1">
            <a:spLocks/>
          </p:cNvSpPr>
          <p:nvPr/>
        </p:nvSpPr>
        <p:spPr>
          <a:xfrm>
            <a:off x="838200" y="22456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solidFill>
                  <a:schemeClr val="accent4"/>
                </a:solidFill>
              </a:rPr>
              <a:t>Raw data</a:t>
            </a:r>
          </a:p>
        </p:txBody>
      </p:sp>
      <p:sp>
        <p:nvSpPr>
          <p:cNvPr id="17" name="מלבן 16">
            <a:extLst>
              <a:ext uri="{FF2B5EF4-FFF2-40B4-BE49-F238E27FC236}">
                <a16:creationId xmlns:a16="http://schemas.microsoft.com/office/drawing/2014/main" id="{D4D294C7-CC4C-4D05-90EB-93E77C612E3C}"/>
              </a:ext>
            </a:extLst>
          </p:cNvPr>
          <p:cNvSpPr/>
          <p:nvPr/>
        </p:nvSpPr>
        <p:spPr>
          <a:xfrm>
            <a:off x="10507878" y="190157"/>
            <a:ext cx="713395" cy="2803097"/>
          </a:xfrm>
          <a:prstGeom prst="rect">
            <a:avLst/>
          </a:prstGeom>
          <a:ln/>
        </p:spPr>
        <p:style>
          <a:lnRef idx="2">
            <a:schemeClr val="accent5"/>
          </a:lnRef>
          <a:fillRef idx="1">
            <a:schemeClr val="lt1"/>
          </a:fillRef>
          <a:effectRef idx="0">
            <a:schemeClr val="accent5"/>
          </a:effectRef>
          <a:fontRef idx="minor">
            <a:schemeClr val="dk1"/>
          </a:fontRef>
        </p:style>
        <p:txBody>
          <a:bodyPr rtlCol="1" anchor="ctr"/>
          <a:lstStyle/>
          <a:p>
            <a:pPr algn="ctr"/>
            <a:endParaRPr lang="he-IL"/>
          </a:p>
        </p:txBody>
      </p:sp>
      <p:pic>
        <p:nvPicPr>
          <p:cNvPr id="18" name="תמונה 17">
            <a:extLst>
              <a:ext uri="{FF2B5EF4-FFF2-40B4-BE49-F238E27FC236}">
                <a16:creationId xmlns:a16="http://schemas.microsoft.com/office/drawing/2014/main" id="{677EFFFD-28A5-4797-88E0-C3190168F031}"/>
              </a:ext>
            </a:extLst>
          </p:cNvPr>
          <p:cNvPicPr>
            <a:picLocks noChangeAspect="1"/>
          </p:cNvPicPr>
          <p:nvPr/>
        </p:nvPicPr>
        <p:blipFill>
          <a:blip r:embed="rId4"/>
          <a:stretch>
            <a:fillRect/>
          </a:stretch>
        </p:blipFill>
        <p:spPr>
          <a:xfrm>
            <a:off x="10578174" y="283611"/>
            <a:ext cx="524408" cy="2527271"/>
          </a:xfrm>
          <a:prstGeom prst="rect">
            <a:avLst/>
          </a:prstGeom>
        </p:spPr>
      </p:pic>
      <p:sp>
        <p:nvSpPr>
          <p:cNvPr id="20" name="מלבן 19">
            <a:extLst>
              <a:ext uri="{FF2B5EF4-FFF2-40B4-BE49-F238E27FC236}">
                <a16:creationId xmlns:a16="http://schemas.microsoft.com/office/drawing/2014/main" id="{9610243B-67AD-4B7D-9CB6-3F47EC5161AF}"/>
              </a:ext>
            </a:extLst>
          </p:cNvPr>
          <p:cNvSpPr/>
          <p:nvPr/>
        </p:nvSpPr>
        <p:spPr>
          <a:xfrm>
            <a:off x="95693" y="3382392"/>
            <a:ext cx="12000614" cy="333376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pic>
        <p:nvPicPr>
          <p:cNvPr id="21" name="תמונה 20">
            <a:extLst>
              <a:ext uri="{FF2B5EF4-FFF2-40B4-BE49-F238E27FC236}">
                <a16:creationId xmlns:a16="http://schemas.microsoft.com/office/drawing/2014/main" id="{CF531FAB-0DE4-4DBF-A40F-667EA9116F4A}"/>
              </a:ext>
            </a:extLst>
          </p:cNvPr>
          <p:cNvPicPr>
            <a:picLocks noChangeAspect="1"/>
          </p:cNvPicPr>
          <p:nvPr/>
        </p:nvPicPr>
        <p:blipFill>
          <a:blip r:embed="rId5"/>
          <a:stretch>
            <a:fillRect/>
          </a:stretch>
        </p:blipFill>
        <p:spPr>
          <a:xfrm>
            <a:off x="333456" y="3440585"/>
            <a:ext cx="11468684" cy="3229844"/>
          </a:xfrm>
          <a:prstGeom prst="rect">
            <a:avLst/>
          </a:prstGeom>
        </p:spPr>
      </p:pic>
    </p:spTree>
    <p:extLst>
      <p:ext uri="{BB962C8B-B14F-4D97-AF65-F5344CB8AC3E}">
        <p14:creationId xmlns:p14="http://schemas.microsoft.com/office/powerpoint/2010/main" val="263745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Stock Market Technical Analysis Indicators that were used in this project</a:t>
            </a:r>
          </a:p>
        </p:txBody>
      </p:sp>
      <p:sp>
        <p:nvSpPr>
          <p:cNvPr id="5" name="מציין מיקום תוכן 4">
            <a:extLst>
              <a:ext uri="{FF2B5EF4-FFF2-40B4-BE49-F238E27FC236}">
                <a16:creationId xmlns:a16="http://schemas.microsoft.com/office/drawing/2014/main" id="{9002FA01-6112-4CCE-8E15-F1628AE7F590}"/>
              </a:ext>
            </a:extLst>
          </p:cNvPr>
          <p:cNvSpPr>
            <a:spLocks noGrp="1"/>
          </p:cNvSpPr>
          <p:nvPr>
            <p:ph idx="1"/>
          </p:nvPr>
        </p:nvSpPr>
        <p:spPr>
          <a:xfrm>
            <a:off x="838200" y="3993492"/>
            <a:ext cx="10515600" cy="2015467"/>
          </a:xfrm>
        </p:spPr>
        <p:txBody>
          <a:bodyPr>
            <a:normAutofit/>
          </a:bodyPr>
          <a:lstStyle/>
          <a:p>
            <a:pPr algn="l"/>
            <a:r>
              <a:rPr lang="en-US" b="1" i="0" dirty="0">
                <a:solidFill>
                  <a:schemeClr val="accent1"/>
                </a:solidFill>
                <a:effectLst/>
                <a:latin typeface="+mj-lt"/>
              </a:rPr>
              <a:t>Relative strength index (RSI)</a:t>
            </a:r>
            <a:r>
              <a:rPr lang="en-US" b="1" i="0" dirty="0">
                <a:solidFill>
                  <a:srgbClr val="000000"/>
                </a:solidFill>
                <a:effectLst/>
                <a:latin typeface="+mj-lt"/>
              </a:rPr>
              <a:t> </a:t>
            </a:r>
            <a:r>
              <a:rPr lang="en-US" dirty="0">
                <a:solidFill>
                  <a:srgbClr val="000000"/>
                </a:solidFill>
                <a:latin typeface="+mj-lt"/>
              </a:rPr>
              <a:t>–</a:t>
            </a:r>
            <a:r>
              <a:rPr lang="en-GB" dirty="0">
                <a:solidFill>
                  <a:srgbClr val="202122"/>
                </a:solidFill>
                <a:latin typeface="+mj-lt"/>
              </a:rPr>
              <a:t> </a:t>
            </a:r>
            <a:r>
              <a:rPr lang="en-GB" sz="2400" dirty="0">
                <a:solidFill>
                  <a:srgbClr val="202122"/>
                </a:solidFill>
                <a:latin typeface="+mj-lt"/>
              </a:rPr>
              <a:t>I</a:t>
            </a:r>
            <a:r>
              <a:rPr lang="en-GB" sz="2400" i="0" dirty="0">
                <a:solidFill>
                  <a:srgbClr val="202122"/>
                </a:solidFill>
                <a:effectLst/>
                <a:latin typeface="+mj-lt"/>
              </a:rPr>
              <a:t>s intended to chart the current and historical strength or weakness of a stock or market based on the closing prices of a recent trading period [2]</a:t>
            </a:r>
            <a:endParaRPr lang="en-US" sz="2400" i="0" dirty="0">
              <a:solidFill>
                <a:srgbClr val="000000"/>
              </a:solidFill>
              <a:effectLst/>
              <a:latin typeface="+mj-lt"/>
            </a:endParaRPr>
          </a:p>
          <a:p>
            <a:pPr algn="l"/>
            <a:r>
              <a:rPr lang="en-US" b="1" i="0" dirty="0">
                <a:solidFill>
                  <a:schemeClr val="accent1"/>
                </a:solidFill>
                <a:effectLst/>
                <a:latin typeface="+mj-lt"/>
              </a:rPr>
              <a:t>Simple Moving Average (SMA) </a:t>
            </a:r>
            <a:r>
              <a:rPr lang="en-US" dirty="0">
                <a:solidFill>
                  <a:srgbClr val="000000"/>
                </a:solidFill>
                <a:latin typeface="+mj-lt"/>
              </a:rPr>
              <a:t>– </a:t>
            </a:r>
            <a:r>
              <a:rPr lang="en-US" sz="2400" dirty="0">
                <a:solidFill>
                  <a:srgbClr val="000000"/>
                </a:solidFill>
                <a:latin typeface="+mj-lt"/>
              </a:rPr>
              <a:t>Is the unweighted mean of the previous k data-points, we used the Open prices to calculate this indicator [3]</a:t>
            </a:r>
            <a:endParaRPr lang="en-US" i="0" dirty="0">
              <a:solidFill>
                <a:srgbClr val="000000"/>
              </a:solidFill>
              <a:effectLst/>
              <a:latin typeface="+mj-lt"/>
            </a:endParaRPr>
          </a:p>
        </p:txBody>
      </p:sp>
      <p:pic>
        <p:nvPicPr>
          <p:cNvPr id="11" name="תמונה 10">
            <a:extLst>
              <a:ext uri="{FF2B5EF4-FFF2-40B4-BE49-F238E27FC236}">
                <a16:creationId xmlns:a16="http://schemas.microsoft.com/office/drawing/2014/main" id="{F37D9973-124B-4D4D-A3C1-F94C7FBF7830}"/>
              </a:ext>
            </a:extLst>
          </p:cNvPr>
          <p:cNvPicPr>
            <a:picLocks noChangeAspect="1"/>
          </p:cNvPicPr>
          <p:nvPr/>
        </p:nvPicPr>
        <p:blipFill>
          <a:blip r:embed="rId2"/>
          <a:stretch>
            <a:fillRect/>
          </a:stretch>
        </p:blipFill>
        <p:spPr>
          <a:xfrm>
            <a:off x="2524458" y="2953759"/>
            <a:ext cx="5049159" cy="911127"/>
          </a:xfrm>
          <a:prstGeom prst="rect">
            <a:avLst/>
          </a:prstGeom>
        </p:spPr>
      </p:pic>
      <p:sp>
        <p:nvSpPr>
          <p:cNvPr id="12" name="מציין מיקום תוכן 4">
            <a:extLst>
              <a:ext uri="{FF2B5EF4-FFF2-40B4-BE49-F238E27FC236}">
                <a16:creationId xmlns:a16="http://schemas.microsoft.com/office/drawing/2014/main" id="{09629B7B-D056-45B6-9ADF-06F0226BC90D}"/>
              </a:ext>
            </a:extLst>
          </p:cNvPr>
          <p:cNvSpPr txBox="1">
            <a:spLocks/>
          </p:cNvSpPr>
          <p:nvPr/>
        </p:nvSpPr>
        <p:spPr>
          <a:xfrm>
            <a:off x="838200" y="1978025"/>
            <a:ext cx="10515600" cy="2015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chemeClr val="accent1"/>
                </a:solidFill>
                <a:latin typeface="+mj-lt"/>
              </a:rPr>
              <a:t>On-balance volume (OBV</a:t>
            </a:r>
            <a:r>
              <a:rPr lang="en-GB" dirty="0">
                <a:solidFill>
                  <a:schemeClr val="accent1"/>
                </a:solidFill>
                <a:latin typeface="+mj-lt"/>
              </a:rPr>
              <a:t>) </a:t>
            </a:r>
            <a:r>
              <a:rPr lang="en-GB" dirty="0">
                <a:solidFill>
                  <a:srgbClr val="202122"/>
                </a:solidFill>
                <a:latin typeface="+mj-lt"/>
              </a:rPr>
              <a:t>– </a:t>
            </a:r>
            <a:r>
              <a:rPr lang="en-GB" sz="2400" dirty="0">
                <a:solidFill>
                  <a:srgbClr val="202122"/>
                </a:solidFill>
                <a:latin typeface="+mj-lt"/>
              </a:rPr>
              <a:t>Is an indicator intended to relate price and OBV is based on a cumulative total volume [1]</a:t>
            </a:r>
            <a:endParaRPr lang="he-IL" dirty="0">
              <a:latin typeface="+mj-lt"/>
            </a:endParaRPr>
          </a:p>
        </p:txBody>
      </p:sp>
      <p:sp>
        <p:nvSpPr>
          <p:cNvPr id="14" name="AutoShape 3" descr="k">
            <a:extLst>
              <a:ext uri="{FF2B5EF4-FFF2-40B4-BE49-F238E27FC236}">
                <a16:creationId xmlns:a16="http://schemas.microsoft.com/office/drawing/2014/main" id="{7D12EDE8-D0B3-41C3-B2EA-955399368C3F}"/>
              </a:ext>
            </a:extLst>
          </p:cNvPr>
          <p:cNvSpPr>
            <a:spLocks noChangeAspect="1" noChangeArrowheads="1"/>
          </p:cNvSpPr>
          <p:nvPr/>
        </p:nvSpPr>
        <p:spPr bwMode="auto">
          <a:xfrm>
            <a:off x="30559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6" name="AutoShape 5" descr="k">
            <a:extLst>
              <a:ext uri="{FF2B5EF4-FFF2-40B4-BE49-F238E27FC236}">
                <a16:creationId xmlns:a16="http://schemas.microsoft.com/office/drawing/2014/main" id="{2BE40768-72CF-4F96-ADF5-E4BE6FBDBF84}"/>
              </a:ext>
            </a:extLst>
          </p:cNvPr>
          <p:cNvSpPr>
            <a:spLocks noChangeAspect="1" noChangeArrowheads="1"/>
          </p:cNvSpPr>
          <p:nvPr/>
        </p:nvSpPr>
        <p:spPr bwMode="auto">
          <a:xfrm>
            <a:off x="30210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8" name="AutoShape 7" descr="k">
            <a:extLst>
              <a:ext uri="{FF2B5EF4-FFF2-40B4-BE49-F238E27FC236}">
                <a16:creationId xmlns:a16="http://schemas.microsoft.com/office/drawing/2014/main" id="{B9839270-FEEC-45C1-98F7-904561B12A10}"/>
              </a:ext>
            </a:extLst>
          </p:cNvPr>
          <p:cNvSpPr>
            <a:spLocks noChangeAspect="1" noChangeArrowheads="1"/>
          </p:cNvSpPr>
          <p:nvPr/>
        </p:nvSpPr>
        <p:spPr bwMode="auto">
          <a:xfrm>
            <a:off x="317341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 name="AutoShape 9" descr="k">
            <a:extLst>
              <a:ext uri="{FF2B5EF4-FFF2-40B4-BE49-F238E27FC236}">
                <a16:creationId xmlns:a16="http://schemas.microsoft.com/office/drawing/2014/main" id="{610856B6-9810-4D61-8E47-1261530E4271}"/>
              </a:ext>
            </a:extLst>
          </p:cNvPr>
          <p:cNvSpPr>
            <a:spLocks noChangeAspect="1" noChangeArrowheads="1"/>
          </p:cNvSpPr>
          <p:nvPr/>
        </p:nvSpPr>
        <p:spPr bwMode="auto">
          <a:xfrm>
            <a:off x="32083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2" name="AutoShape 11" descr="k">
            <a:extLst>
              <a:ext uri="{FF2B5EF4-FFF2-40B4-BE49-F238E27FC236}">
                <a16:creationId xmlns:a16="http://schemas.microsoft.com/office/drawing/2014/main" id="{A167CC45-B8C7-422E-A999-E99FEC79D525}"/>
              </a:ext>
            </a:extLst>
          </p:cNvPr>
          <p:cNvSpPr>
            <a:spLocks noChangeAspect="1" noChangeArrowheads="1"/>
          </p:cNvSpPr>
          <p:nvPr/>
        </p:nvSpPr>
        <p:spPr bwMode="auto">
          <a:xfrm>
            <a:off x="3360738"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206564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תיבת טקסט 14">
            <a:extLst>
              <a:ext uri="{FF2B5EF4-FFF2-40B4-BE49-F238E27FC236}">
                <a16:creationId xmlns:a16="http://schemas.microsoft.com/office/drawing/2014/main" id="{AD7CA3E3-35A3-417B-997B-B18FFFE046A9}"/>
              </a:ext>
            </a:extLst>
          </p:cNvPr>
          <p:cNvSpPr txBox="1"/>
          <p:nvPr/>
        </p:nvSpPr>
        <p:spPr>
          <a:xfrm>
            <a:off x="0" y="382772"/>
            <a:ext cx="3338624" cy="707886"/>
          </a:xfrm>
          <a:prstGeom prst="rect">
            <a:avLst/>
          </a:prstGeom>
          <a:noFill/>
        </p:spPr>
        <p:txBody>
          <a:bodyPr wrap="square" rtlCol="1">
            <a:spAutoFit/>
          </a:bodyPr>
          <a:lstStyle/>
          <a:p>
            <a:pPr marL="285750" indent="-285750">
              <a:buFont typeface="Arial" panose="020B0604020202020204" pitchFamily="34" charset="0"/>
              <a:buChar char="•"/>
            </a:pPr>
            <a:r>
              <a:rPr lang="en-US" sz="2000" dirty="0"/>
              <a:t>EMA stands for Exponential Moving Average</a:t>
            </a:r>
            <a:endParaRPr lang="he-IL" sz="2000" dirty="0"/>
          </a:p>
        </p:txBody>
      </p:sp>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CB6B1B91-CB05-4F03-90C6-3C22EF32C456}"/>
                  </a:ext>
                </a:extLst>
              </p:cNvPr>
              <p:cNvSpPr txBox="1"/>
              <p:nvPr/>
            </p:nvSpPr>
            <p:spPr>
              <a:xfrm>
                <a:off x="0" y="1573902"/>
                <a:ext cx="3338624" cy="1015663"/>
              </a:xfrm>
              <a:prstGeom prst="rect">
                <a:avLst/>
              </a:prstGeom>
              <a:noFill/>
            </p:spPr>
            <p:txBody>
              <a:bodyPr wrap="square" rtlCol="1">
                <a:spAutoFit/>
              </a:bodyPr>
              <a:lstStyle/>
              <a:p>
                <a:pPr marL="285750" indent="-285750">
                  <a:buFont typeface="Arial" panose="020B0604020202020204" pitchFamily="34" charset="0"/>
                  <a:buChar char="•"/>
                </a:pPr>
                <a:r>
                  <a:rPr lang="en-US" sz="2000" dirty="0"/>
                  <a:t>SUB stands for Substitution</a:t>
                </a:r>
              </a:p>
              <a:p>
                <a:pPr marL="285750" indent="-285750">
                  <a:buFont typeface="Arial" panose="020B0604020202020204" pitchFamily="34" charset="0"/>
                  <a:buChar char="•"/>
                </a:pPr>
                <a:endParaRPr lang="en-US" sz="2000" dirty="0"/>
              </a:p>
              <a:p>
                <a:r>
                  <a:rPr lang="en-US" sz="2000" dirty="0">
                    <a:solidFill>
                      <a:schemeClr val="tx1"/>
                    </a:solidFill>
                  </a:rPr>
                  <a:t> </a:t>
                </a:r>
                <a14:m>
                  <m:oMath xmlns:m="http://schemas.openxmlformats.org/officeDocument/2006/math">
                    <m:r>
                      <a:rPr lang="en-US" sz="2000" b="0" i="0"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𝑂𝐵</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𝑉</m:t>
                        </m:r>
                      </m:e>
                      <m:sub>
                        <m:r>
                          <a:rPr lang="en-US" sz="2000" b="0" i="1" smtClean="0">
                            <a:solidFill>
                              <a:schemeClr val="tx1"/>
                            </a:solidFill>
                            <a:latin typeface="Cambria Math" panose="02040503050406030204" pitchFamily="18" charset="0"/>
                          </a:rPr>
                          <m:t>𝑆𝑈𝐵</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𝑂𝐵𝑉</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𝑂𝐵</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𝑉</m:t>
                        </m:r>
                      </m:e>
                      <m:sub>
                        <m:r>
                          <a:rPr lang="en-US" sz="2000" b="0" i="1" smtClean="0">
                            <a:solidFill>
                              <a:schemeClr val="tx1"/>
                            </a:solidFill>
                            <a:latin typeface="Cambria Math" panose="02040503050406030204" pitchFamily="18" charset="0"/>
                          </a:rPr>
                          <m:t>𝐸𝑀𝐴</m:t>
                        </m:r>
                      </m:sub>
                    </m:sSub>
                  </m:oMath>
                </a14:m>
                <a:endParaRPr lang="he-IL" sz="2000" dirty="0">
                  <a:solidFill>
                    <a:schemeClr val="tx1"/>
                  </a:solidFill>
                </a:endParaRPr>
              </a:p>
            </p:txBody>
          </p:sp>
        </mc:Choice>
        <mc:Fallback xmlns="">
          <p:sp>
            <p:nvSpPr>
              <p:cNvPr id="16" name="תיבת טקסט 15">
                <a:extLst>
                  <a:ext uri="{FF2B5EF4-FFF2-40B4-BE49-F238E27FC236}">
                    <a16:creationId xmlns:a16="http://schemas.microsoft.com/office/drawing/2014/main" id="{CB6B1B91-CB05-4F03-90C6-3C22EF32C456}"/>
                  </a:ext>
                </a:extLst>
              </p:cNvPr>
              <p:cNvSpPr txBox="1">
                <a:spLocks noRot="1" noChangeAspect="1" noMove="1" noResize="1" noEditPoints="1" noAdjustHandles="1" noChangeArrowheads="1" noChangeShapeType="1" noTextEdit="1"/>
              </p:cNvSpPr>
              <p:nvPr/>
            </p:nvSpPr>
            <p:spPr>
              <a:xfrm>
                <a:off x="0" y="1573902"/>
                <a:ext cx="3338624" cy="1015663"/>
              </a:xfrm>
              <a:prstGeom prst="rect">
                <a:avLst/>
              </a:prstGeom>
              <a:blipFill>
                <a:blip r:embed="rId3"/>
                <a:stretch>
                  <a:fillRect l="-1642" t="-2994" r="-18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6EB3C0D4-ED4E-411C-AD4B-90CA4AE4D50F}"/>
                  </a:ext>
                </a:extLst>
              </p:cNvPr>
              <p:cNvSpPr txBox="1"/>
              <p:nvPr/>
            </p:nvSpPr>
            <p:spPr>
              <a:xfrm>
                <a:off x="0" y="3072810"/>
                <a:ext cx="3338624" cy="1200329"/>
              </a:xfrm>
              <a:prstGeom prst="rect">
                <a:avLst/>
              </a:prstGeom>
              <a:noFill/>
            </p:spPr>
            <p:txBody>
              <a:bodyPr wrap="square" rtlCol="1">
                <a:spAutoFit/>
              </a:bodyPr>
              <a:lstStyle/>
              <a:p>
                <a:pPr marL="285750" indent="-285750">
                  <a:buFont typeface="Arial" panose="020B0604020202020204" pitchFamily="34" charset="0"/>
                  <a:buChar char="•"/>
                </a:pPr>
                <a:r>
                  <a:rPr lang="en-US" dirty="0"/>
                  <a:t>Same concept but for SMA</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𝑆𝑀</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𝑆𝑈𝐵</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𝑆𝑀</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𝐴</m:t>
                          </m:r>
                        </m:e>
                        <m:sub>
                          <m:r>
                            <a:rPr lang="en-US" b="0" i="1" smtClean="0">
                              <a:solidFill>
                                <a:srgbClr val="7030A0"/>
                              </a:solidFill>
                              <a:latin typeface="Cambria Math" panose="02040503050406030204" pitchFamily="18" charset="0"/>
                            </a:rPr>
                            <m:t>4</m:t>
                          </m:r>
                        </m:sub>
                      </m:sSub>
                      <m:r>
                        <a:rPr lang="en-US" b="0" i="1" smtClean="0">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𝑆𝑀</m:t>
                      </m:r>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𝐴</m:t>
                          </m:r>
                        </m:e>
                        <m:sub>
                          <m:r>
                            <a:rPr lang="en-US" b="0" i="1" smtClean="0">
                              <a:solidFill>
                                <a:schemeClr val="accent1">
                                  <a:lumMod val="75000"/>
                                </a:schemeClr>
                              </a:solidFill>
                              <a:latin typeface="Cambria Math" panose="02040503050406030204" pitchFamily="18" charset="0"/>
                            </a:rPr>
                            <m:t>2</m:t>
                          </m:r>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he-IL" dirty="0"/>
              </a:p>
            </p:txBody>
          </p:sp>
        </mc:Choice>
        <mc:Fallback xmlns="">
          <p:sp>
            <p:nvSpPr>
              <p:cNvPr id="17" name="תיבת טקסט 16">
                <a:extLst>
                  <a:ext uri="{FF2B5EF4-FFF2-40B4-BE49-F238E27FC236}">
                    <a16:creationId xmlns:a16="http://schemas.microsoft.com/office/drawing/2014/main" id="{6EB3C0D4-ED4E-411C-AD4B-90CA4AE4D50F}"/>
                  </a:ext>
                </a:extLst>
              </p:cNvPr>
              <p:cNvSpPr txBox="1">
                <a:spLocks noRot="1" noChangeAspect="1" noMove="1" noResize="1" noEditPoints="1" noAdjustHandles="1" noChangeArrowheads="1" noChangeShapeType="1" noTextEdit="1"/>
              </p:cNvSpPr>
              <p:nvPr/>
            </p:nvSpPr>
            <p:spPr>
              <a:xfrm>
                <a:off x="0" y="3072810"/>
                <a:ext cx="3338624" cy="1200329"/>
              </a:xfrm>
              <a:prstGeom prst="rect">
                <a:avLst/>
              </a:prstGeom>
              <a:blipFill>
                <a:blip r:embed="rId4"/>
                <a:stretch>
                  <a:fillRect l="-1095" t="-2538"/>
                </a:stretch>
              </a:blipFill>
            </p:spPr>
            <p:txBody>
              <a:bodyPr/>
              <a:lstStyle/>
              <a:p>
                <a:r>
                  <a:rPr lang="he-IL">
                    <a:noFill/>
                  </a:rPr>
                  <a:t> </a:t>
                </a:r>
              </a:p>
            </p:txBody>
          </p:sp>
        </mc:Fallback>
      </mc:AlternateContent>
      <p:pic>
        <p:nvPicPr>
          <p:cNvPr id="23" name="תמונה 22">
            <a:extLst>
              <a:ext uri="{FF2B5EF4-FFF2-40B4-BE49-F238E27FC236}">
                <a16:creationId xmlns:a16="http://schemas.microsoft.com/office/drawing/2014/main" id="{65E3858C-9D09-4C37-A3BD-DAA5E2D482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4730" y="0"/>
            <a:ext cx="8441565" cy="6858000"/>
          </a:xfrm>
          <a:prstGeom prst="rect">
            <a:avLst/>
          </a:prstGeom>
        </p:spPr>
      </p:pic>
    </p:spTree>
    <p:extLst>
      <p:ext uri="{BB962C8B-B14F-4D97-AF65-F5344CB8AC3E}">
        <p14:creationId xmlns:p14="http://schemas.microsoft.com/office/powerpoint/2010/main" val="63202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מחבר ישר 30">
            <a:extLst>
              <a:ext uri="{FF2B5EF4-FFF2-40B4-BE49-F238E27FC236}">
                <a16:creationId xmlns:a16="http://schemas.microsoft.com/office/drawing/2014/main" id="{B1B3FA33-0484-4CED-9518-0F9BBCD099B4}"/>
              </a:ext>
            </a:extLst>
          </p:cNvPr>
          <p:cNvCxnSpPr/>
          <p:nvPr/>
        </p:nvCxnSpPr>
        <p:spPr>
          <a:xfrm>
            <a:off x="0" y="447711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48128" name="תיבת טקסט 48127">
            <a:extLst>
              <a:ext uri="{FF2B5EF4-FFF2-40B4-BE49-F238E27FC236}">
                <a16:creationId xmlns:a16="http://schemas.microsoft.com/office/drawing/2014/main" id="{4DC202F5-8B19-4704-BBCA-D8A4B34924DA}"/>
              </a:ext>
            </a:extLst>
          </p:cNvPr>
          <p:cNvSpPr txBox="1"/>
          <p:nvPr/>
        </p:nvSpPr>
        <p:spPr>
          <a:xfrm>
            <a:off x="121186" y="4617477"/>
            <a:ext cx="892366" cy="738664"/>
          </a:xfrm>
          <a:prstGeom prst="rect">
            <a:avLst/>
          </a:prstGeom>
          <a:noFill/>
        </p:spPr>
        <p:txBody>
          <a:bodyPr wrap="square" rtlCol="1">
            <a:spAutoFit/>
          </a:bodyPr>
          <a:lstStyle/>
          <a:p>
            <a:r>
              <a:rPr lang="en-US" sz="1400" b="1" dirty="0">
                <a:solidFill>
                  <a:schemeClr val="accent1">
                    <a:lumMod val="75000"/>
                  </a:schemeClr>
                </a:solidFill>
              </a:rPr>
              <a:t>Updated</a:t>
            </a:r>
          </a:p>
          <a:p>
            <a:r>
              <a:rPr lang="en-US" sz="1400" b="1" dirty="0">
                <a:solidFill>
                  <a:schemeClr val="accent1">
                    <a:lumMod val="75000"/>
                  </a:schemeClr>
                </a:solidFill>
              </a:rPr>
              <a:t>Tabular</a:t>
            </a:r>
          </a:p>
          <a:p>
            <a:r>
              <a:rPr lang="en-US" sz="1400" b="1" dirty="0">
                <a:solidFill>
                  <a:schemeClr val="accent1">
                    <a:lumMod val="75000"/>
                  </a:schemeClr>
                </a:solidFill>
              </a:rPr>
              <a:t>Data </a:t>
            </a:r>
            <a:endParaRPr lang="he-IL" sz="14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4" name="תיבת טקסט 33">
                <a:extLst>
                  <a:ext uri="{FF2B5EF4-FFF2-40B4-BE49-F238E27FC236}">
                    <a16:creationId xmlns:a16="http://schemas.microsoft.com/office/drawing/2014/main" id="{1A778272-777A-4427-8A24-D7DA17E87688}"/>
                  </a:ext>
                </a:extLst>
              </p:cNvPr>
              <p:cNvSpPr txBox="1"/>
              <p:nvPr/>
            </p:nvSpPr>
            <p:spPr>
              <a:xfrm>
                <a:off x="121186" y="208893"/>
                <a:ext cx="892366" cy="738664"/>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1">
                              <a:lumMod val="75000"/>
                            </a:schemeClr>
                          </a:solidFill>
                          <a:latin typeface="Cambria Math" panose="02040503050406030204" pitchFamily="18" charset="0"/>
                        </a:rPr>
                        <m:t>𝑺𝑴</m:t>
                      </m:r>
                      <m:sSub>
                        <m:sSubPr>
                          <m:ctrlPr>
                            <a:rPr lang="en-US" sz="1400" b="1" i="1" smtClean="0">
                              <a:solidFill>
                                <a:schemeClr val="accent1">
                                  <a:lumMod val="75000"/>
                                </a:schemeClr>
                              </a:solidFill>
                              <a:latin typeface="Cambria Math" panose="02040503050406030204" pitchFamily="18" charset="0"/>
                            </a:rPr>
                          </m:ctrlPr>
                        </m:sSubPr>
                        <m:e>
                          <m:r>
                            <a:rPr lang="en-US" sz="1400" b="1" i="1" smtClean="0">
                              <a:solidFill>
                                <a:schemeClr val="accent1">
                                  <a:lumMod val="75000"/>
                                </a:schemeClr>
                              </a:solidFill>
                              <a:latin typeface="Cambria Math" panose="02040503050406030204" pitchFamily="18" charset="0"/>
                            </a:rPr>
                            <m:t>𝑨</m:t>
                          </m:r>
                        </m:e>
                        <m:sub>
                          <m:r>
                            <a:rPr lang="en-US" sz="1400" b="1" i="1" smtClean="0">
                              <a:solidFill>
                                <a:schemeClr val="accent1">
                                  <a:lumMod val="75000"/>
                                </a:schemeClr>
                              </a:solidFill>
                              <a:latin typeface="Cambria Math" panose="02040503050406030204" pitchFamily="18" charset="0"/>
                            </a:rPr>
                            <m:t>𝒔𝒖𝒃</m:t>
                          </m:r>
                        </m:sub>
                      </m:sSub>
                    </m:oMath>
                  </m:oMathPara>
                </a14:m>
                <a:endParaRPr lang="en-US" sz="1400" b="1" dirty="0">
                  <a:solidFill>
                    <a:schemeClr val="accent1">
                      <a:lumMod val="75000"/>
                    </a:schemeClr>
                  </a:solidFill>
                </a:endParaRPr>
              </a:p>
              <a:p>
                <a:r>
                  <a:rPr lang="en-US" sz="1400" b="1" dirty="0">
                    <a:solidFill>
                      <a:schemeClr val="accent1">
                        <a:lumMod val="75000"/>
                      </a:schemeClr>
                    </a:solidFill>
                  </a:rPr>
                  <a:t> Raise</a:t>
                </a:r>
              </a:p>
              <a:p>
                <a:r>
                  <a:rPr lang="en-US" sz="1400" b="1" dirty="0">
                    <a:solidFill>
                      <a:schemeClr val="accent1">
                        <a:lumMod val="75000"/>
                      </a:schemeClr>
                    </a:solidFill>
                  </a:rPr>
                  <a:t> Relation</a:t>
                </a:r>
              </a:p>
            </p:txBody>
          </p:sp>
        </mc:Choice>
        <mc:Fallback xmlns="">
          <p:sp>
            <p:nvSpPr>
              <p:cNvPr id="34" name="תיבת טקסט 33">
                <a:extLst>
                  <a:ext uri="{FF2B5EF4-FFF2-40B4-BE49-F238E27FC236}">
                    <a16:creationId xmlns:a16="http://schemas.microsoft.com/office/drawing/2014/main" id="{1A778272-777A-4427-8A24-D7DA17E87688}"/>
                  </a:ext>
                </a:extLst>
              </p:cNvPr>
              <p:cNvSpPr txBox="1">
                <a:spLocks noRot="1" noChangeAspect="1" noMove="1" noResize="1" noEditPoints="1" noAdjustHandles="1" noChangeArrowheads="1" noChangeShapeType="1" noTextEdit="1"/>
              </p:cNvSpPr>
              <p:nvPr/>
            </p:nvSpPr>
            <p:spPr>
              <a:xfrm>
                <a:off x="121186" y="208893"/>
                <a:ext cx="892366" cy="738664"/>
              </a:xfrm>
              <a:prstGeom prst="rect">
                <a:avLst/>
              </a:prstGeom>
              <a:blipFill>
                <a:blip r:embed="rId4"/>
                <a:stretch>
                  <a:fillRect b="-8264"/>
                </a:stretch>
              </a:blipFill>
            </p:spPr>
            <p:txBody>
              <a:bodyPr/>
              <a:lstStyle/>
              <a:p>
                <a:r>
                  <a:rPr lang="he-IL">
                    <a:noFill/>
                  </a:rPr>
                  <a:t> </a:t>
                </a:r>
              </a:p>
            </p:txBody>
          </p:sp>
        </mc:Fallback>
      </mc:AlternateContent>
      <p:pic>
        <p:nvPicPr>
          <p:cNvPr id="48131" name="תמונה 48130">
            <a:extLst>
              <a:ext uri="{FF2B5EF4-FFF2-40B4-BE49-F238E27FC236}">
                <a16:creationId xmlns:a16="http://schemas.microsoft.com/office/drawing/2014/main" id="{45031016-26A6-4A27-9F74-550195B06189}"/>
              </a:ext>
            </a:extLst>
          </p:cNvPr>
          <p:cNvPicPr>
            <a:picLocks noChangeAspect="1"/>
          </p:cNvPicPr>
          <p:nvPr/>
        </p:nvPicPr>
        <p:blipFill>
          <a:blip r:embed="rId5"/>
          <a:stretch>
            <a:fillRect/>
          </a:stretch>
        </p:blipFill>
        <p:spPr>
          <a:xfrm>
            <a:off x="10728415" y="4543527"/>
            <a:ext cx="819572" cy="2314473"/>
          </a:xfrm>
          <a:prstGeom prst="rect">
            <a:avLst/>
          </a:prstGeom>
        </p:spPr>
      </p:pic>
      <p:pic>
        <p:nvPicPr>
          <p:cNvPr id="3" name="תמונה 2">
            <a:extLst>
              <a:ext uri="{FF2B5EF4-FFF2-40B4-BE49-F238E27FC236}">
                <a16:creationId xmlns:a16="http://schemas.microsoft.com/office/drawing/2014/main" id="{9FD7E7DE-B869-4C54-BE24-D1BCA6858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574" y="114948"/>
            <a:ext cx="9929191" cy="4295748"/>
          </a:xfrm>
          <a:prstGeom prst="rect">
            <a:avLst/>
          </a:prstGeom>
        </p:spPr>
      </p:pic>
      <p:pic>
        <p:nvPicPr>
          <p:cNvPr id="5" name="תמונה 4">
            <a:extLst>
              <a:ext uri="{FF2B5EF4-FFF2-40B4-BE49-F238E27FC236}">
                <a16:creationId xmlns:a16="http://schemas.microsoft.com/office/drawing/2014/main" id="{E138AEE1-C42B-4586-AA42-2CF4AB2BB89B}"/>
              </a:ext>
            </a:extLst>
          </p:cNvPr>
          <p:cNvPicPr>
            <a:picLocks noChangeAspect="1"/>
          </p:cNvPicPr>
          <p:nvPr/>
        </p:nvPicPr>
        <p:blipFill>
          <a:blip r:embed="rId7"/>
          <a:stretch>
            <a:fillRect/>
          </a:stretch>
        </p:blipFill>
        <p:spPr>
          <a:xfrm>
            <a:off x="1470991" y="4601650"/>
            <a:ext cx="9257424" cy="2264079"/>
          </a:xfrm>
          <a:prstGeom prst="rect">
            <a:avLst/>
          </a:prstGeom>
        </p:spPr>
      </p:pic>
    </p:spTree>
    <p:extLst>
      <p:ext uri="{BB962C8B-B14F-4D97-AF65-F5344CB8AC3E}">
        <p14:creationId xmlns:p14="http://schemas.microsoft.com/office/powerpoint/2010/main" val="341304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כותרת 23">
            <a:extLst>
              <a:ext uri="{FF2B5EF4-FFF2-40B4-BE49-F238E27FC236}">
                <a16:creationId xmlns:a16="http://schemas.microsoft.com/office/drawing/2014/main" id="{F2715CA7-360D-46B2-BC2E-6F06B9E49EBC}"/>
              </a:ext>
            </a:extLst>
          </p:cNvPr>
          <p:cNvSpPr>
            <a:spLocks noGrp="1"/>
          </p:cNvSpPr>
          <p:nvPr>
            <p:ph type="title"/>
          </p:nvPr>
        </p:nvSpPr>
        <p:spPr/>
        <p:txBody>
          <a:bodyPr/>
          <a:lstStyle/>
          <a:p>
            <a:pPr algn="ctr"/>
            <a:r>
              <a:rPr lang="en-US" b="1" dirty="0"/>
              <a:t>Accuracy without any model (~50%)</a:t>
            </a:r>
            <a:endParaRPr lang="he-IL" b="1" dirty="0"/>
          </a:p>
        </p:txBody>
      </p:sp>
      <p:pic>
        <p:nvPicPr>
          <p:cNvPr id="28" name="מציין מיקום תוכן 27">
            <a:extLst>
              <a:ext uri="{FF2B5EF4-FFF2-40B4-BE49-F238E27FC236}">
                <a16:creationId xmlns:a16="http://schemas.microsoft.com/office/drawing/2014/main" id="{BA0C3835-AE50-458D-9156-B60571C6D025}"/>
              </a:ext>
            </a:extLst>
          </p:cNvPr>
          <p:cNvPicPr>
            <a:picLocks noGrp="1" noChangeAspect="1"/>
          </p:cNvPicPr>
          <p:nvPr>
            <p:ph idx="1"/>
          </p:nvPr>
        </p:nvPicPr>
        <p:blipFill>
          <a:blip r:embed="rId2"/>
          <a:stretch>
            <a:fillRect/>
          </a:stretch>
        </p:blipFill>
        <p:spPr>
          <a:xfrm>
            <a:off x="3186727" y="1358417"/>
            <a:ext cx="5574501" cy="3782425"/>
          </a:xfrm>
        </p:spPr>
      </p:pic>
      <p:sp>
        <p:nvSpPr>
          <p:cNvPr id="34" name="כותרת 23">
            <a:extLst>
              <a:ext uri="{FF2B5EF4-FFF2-40B4-BE49-F238E27FC236}">
                <a16:creationId xmlns:a16="http://schemas.microsoft.com/office/drawing/2014/main" id="{470137E5-3BEB-4689-838D-C4BABC26C341}"/>
              </a:ext>
            </a:extLst>
          </p:cNvPr>
          <p:cNvSpPr txBox="1">
            <a:spLocks/>
          </p:cNvSpPr>
          <p:nvPr/>
        </p:nvSpPr>
        <p:spPr>
          <a:xfrm>
            <a:off x="838200" y="5124893"/>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dirty="0"/>
              <a:t>Can be compared to the toss of a coin </a:t>
            </a:r>
            <a:r>
              <a:rPr lang="en-US" sz="1400" b="1" dirty="0"/>
              <a:t>–  One side is slightly favored, </a:t>
            </a:r>
            <a:r>
              <a:rPr lang="en-GB" sz="1400" b="1" i="0" dirty="0">
                <a:solidFill>
                  <a:srgbClr val="202122"/>
                </a:solidFill>
                <a:effectLst/>
              </a:rPr>
              <a:t>Since the images on the two sides of actual coins are made of raised metal, the toss is likely to slightly favor one face or the other if the coin is allowed to roll on one edge upon landing. Coin spinning is much more likely to be biased than flipping, and conjurers trim the edges of coins so that when spun they usually land on a particular face [4].</a:t>
            </a:r>
          </a:p>
          <a:p>
            <a:br>
              <a:rPr lang="en-GB" sz="800" dirty="0"/>
            </a:br>
            <a:endParaRPr lang="he-IL" sz="1400" b="1" dirty="0"/>
          </a:p>
        </p:txBody>
      </p:sp>
    </p:spTree>
    <p:extLst>
      <p:ext uri="{BB962C8B-B14F-4D97-AF65-F5344CB8AC3E}">
        <p14:creationId xmlns:p14="http://schemas.microsoft.com/office/powerpoint/2010/main" val="420663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מחבר חץ ישר 67">
            <a:extLst>
              <a:ext uri="{FF2B5EF4-FFF2-40B4-BE49-F238E27FC236}">
                <a16:creationId xmlns:a16="http://schemas.microsoft.com/office/drawing/2014/main" id="{B4C85A64-91AC-473F-B28A-00BBF416EA9F}"/>
              </a:ext>
            </a:extLst>
          </p:cNvPr>
          <p:cNvCxnSpPr>
            <a:cxnSpLocks/>
          </p:cNvCxnSpPr>
          <p:nvPr/>
        </p:nvCxnSpPr>
        <p:spPr>
          <a:xfrm>
            <a:off x="4309401" y="5388150"/>
            <a:ext cx="0" cy="47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תיבת טקסט 70">
            <a:extLst>
              <a:ext uri="{FF2B5EF4-FFF2-40B4-BE49-F238E27FC236}">
                <a16:creationId xmlns:a16="http://schemas.microsoft.com/office/drawing/2014/main" id="{20F40CDA-6B1E-422A-8649-AAB9D71F5604}"/>
              </a:ext>
            </a:extLst>
          </p:cNvPr>
          <p:cNvSpPr txBox="1"/>
          <p:nvPr/>
        </p:nvSpPr>
        <p:spPr>
          <a:xfrm>
            <a:off x="10410054" y="6024656"/>
            <a:ext cx="1859252" cy="276999"/>
          </a:xfrm>
          <a:prstGeom prst="rect">
            <a:avLst/>
          </a:prstGeom>
          <a:noFill/>
        </p:spPr>
        <p:txBody>
          <a:bodyPr wrap="square" rtlCol="1">
            <a:spAutoFit/>
          </a:bodyPr>
          <a:lstStyle/>
          <a:p>
            <a:r>
              <a:rPr lang="en-US" sz="1200" b="1" dirty="0"/>
              <a:t>Price goes up the next day</a:t>
            </a:r>
            <a:endParaRPr lang="he-IL" sz="1200" b="1" dirty="0"/>
          </a:p>
        </p:txBody>
      </p:sp>
      <p:sp>
        <p:nvSpPr>
          <p:cNvPr id="10" name="תיבת טקסט 9">
            <a:extLst>
              <a:ext uri="{FF2B5EF4-FFF2-40B4-BE49-F238E27FC236}">
                <a16:creationId xmlns:a16="http://schemas.microsoft.com/office/drawing/2014/main" id="{6CE6E348-93DB-4BB0-98B3-3CBDB155DA49}"/>
              </a:ext>
            </a:extLst>
          </p:cNvPr>
          <p:cNvSpPr txBox="1"/>
          <p:nvPr/>
        </p:nvSpPr>
        <p:spPr>
          <a:xfrm>
            <a:off x="3477039" y="118598"/>
            <a:ext cx="5237922" cy="769441"/>
          </a:xfrm>
          <a:prstGeom prst="rect">
            <a:avLst/>
          </a:prstGeom>
          <a:noFill/>
        </p:spPr>
        <p:txBody>
          <a:bodyPr wrap="square" rtlCol="1">
            <a:spAutoFit/>
          </a:bodyPr>
          <a:lstStyle/>
          <a:p>
            <a:pPr algn="ctr"/>
            <a:r>
              <a:rPr lang="en-US" sz="4400" b="1" dirty="0">
                <a:solidFill>
                  <a:schemeClr val="accent6">
                    <a:lumMod val="75000"/>
                  </a:schemeClr>
                </a:solidFill>
                <a:latin typeface="+mj-lt"/>
              </a:rPr>
              <a:t>Decision Tree Model</a:t>
            </a:r>
            <a:endParaRPr lang="he-IL" sz="4400" b="1" dirty="0">
              <a:solidFill>
                <a:schemeClr val="accent6">
                  <a:lumMod val="75000"/>
                </a:schemeClr>
              </a:solidFill>
              <a:latin typeface="+mj-lt"/>
            </a:endParaRPr>
          </a:p>
        </p:txBody>
      </p:sp>
      <p:sp>
        <p:nvSpPr>
          <p:cNvPr id="12" name="תיבת טקסט 11">
            <a:extLst>
              <a:ext uri="{FF2B5EF4-FFF2-40B4-BE49-F238E27FC236}">
                <a16:creationId xmlns:a16="http://schemas.microsoft.com/office/drawing/2014/main" id="{EEB5DD51-0A7B-4801-8A62-E15626FBC6A9}"/>
              </a:ext>
            </a:extLst>
          </p:cNvPr>
          <p:cNvSpPr txBox="1"/>
          <p:nvPr/>
        </p:nvSpPr>
        <p:spPr>
          <a:xfrm>
            <a:off x="107434" y="1707287"/>
            <a:ext cx="4385591" cy="1354217"/>
          </a:xfrm>
          <a:prstGeom prst="rect">
            <a:avLst/>
          </a:prstGeom>
          <a:noFill/>
        </p:spPr>
        <p:txBody>
          <a:bodyPr wrap="square" rtlCol="1">
            <a:spAutoFit/>
          </a:bodyPr>
          <a:lstStyle/>
          <a:p>
            <a:r>
              <a:rPr lang="en-US" sz="2400" b="1" dirty="0">
                <a:solidFill>
                  <a:schemeClr val="accent6">
                    <a:lumMod val="75000"/>
                  </a:schemeClr>
                </a:solidFill>
              </a:rPr>
              <a:t>Dealing with overfitting</a:t>
            </a:r>
          </a:p>
          <a:p>
            <a:pPr marL="285750" indent="-285750">
              <a:buFont typeface="Arial" panose="020B0604020202020204" pitchFamily="34" charset="0"/>
              <a:buChar char="•"/>
            </a:pPr>
            <a:r>
              <a:rPr lang="en-US" sz="2000" dirty="0"/>
              <a:t>Few parameters reducing the variance of the Decision Tree </a:t>
            </a:r>
          </a:p>
          <a:p>
            <a:pPr marL="285750" indent="-285750">
              <a:buFont typeface="Arial" panose="020B0604020202020204" pitchFamily="34" charset="0"/>
              <a:buChar char="•"/>
            </a:pPr>
            <a:endParaRPr lang="en-US" dirty="0"/>
          </a:p>
        </p:txBody>
      </p:sp>
      <p:sp>
        <p:nvSpPr>
          <p:cNvPr id="51" name="תיבת טקסט 50">
            <a:extLst>
              <a:ext uri="{FF2B5EF4-FFF2-40B4-BE49-F238E27FC236}">
                <a16:creationId xmlns:a16="http://schemas.microsoft.com/office/drawing/2014/main" id="{93AB0530-DAD7-4C50-9352-1E3FA8D280CC}"/>
              </a:ext>
            </a:extLst>
          </p:cNvPr>
          <p:cNvSpPr txBox="1"/>
          <p:nvPr/>
        </p:nvSpPr>
        <p:spPr>
          <a:xfrm>
            <a:off x="107433" y="2899375"/>
            <a:ext cx="4385591" cy="1969770"/>
          </a:xfrm>
          <a:prstGeom prst="rect">
            <a:avLst/>
          </a:prstGeom>
          <a:noFill/>
        </p:spPr>
        <p:txBody>
          <a:bodyPr wrap="square" rtlCol="1">
            <a:spAutoFit/>
          </a:bodyPr>
          <a:lstStyle/>
          <a:p>
            <a:r>
              <a:rPr lang="en-US" sz="2400" b="1" dirty="0">
                <a:solidFill>
                  <a:schemeClr val="accent6">
                    <a:lumMod val="75000"/>
                  </a:schemeClr>
                </a:solidFill>
              </a:rPr>
              <a:t>Testing our DT model</a:t>
            </a:r>
          </a:p>
          <a:p>
            <a:pPr marL="285750" indent="-285750">
              <a:buFont typeface="Arial" panose="020B0604020202020204" pitchFamily="34" charset="0"/>
              <a:buChar char="•"/>
            </a:pPr>
            <a:r>
              <a:rPr lang="en-US" sz="2000" dirty="0"/>
              <a:t>Cross validation and confusion matrix, trying different</a:t>
            </a:r>
          </a:p>
          <a:p>
            <a:r>
              <a:rPr lang="en-US" sz="2000" dirty="0"/>
              <a:t>     decision tree depths</a:t>
            </a:r>
          </a:p>
          <a:p>
            <a:r>
              <a:rPr lang="en-US" sz="2000" dirty="0"/>
              <a:t>     with different features</a:t>
            </a:r>
          </a:p>
          <a:p>
            <a:pPr marL="285750" indent="-285750">
              <a:buFont typeface="Arial" panose="020B0604020202020204" pitchFamily="34" charset="0"/>
              <a:buChar char="•"/>
            </a:pPr>
            <a:endParaRPr lang="en-US" dirty="0"/>
          </a:p>
        </p:txBody>
      </p:sp>
      <p:pic>
        <p:nvPicPr>
          <p:cNvPr id="18" name="תמונה 17">
            <a:extLst>
              <a:ext uri="{FF2B5EF4-FFF2-40B4-BE49-F238E27FC236}">
                <a16:creationId xmlns:a16="http://schemas.microsoft.com/office/drawing/2014/main" id="{AFCA4FF4-DCF7-4626-94F2-A8300C6F7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6953" y="1059965"/>
            <a:ext cx="8917597" cy="4909996"/>
          </a:xfrm>
          <a:prstGeom prst="rect">
            <a:avLst/>
          </a:prstGeom>
        </p:spPr>
      </p:pic>
      <p:pic>
        <p:nvPicPr>
          <p:cNvPr id="21" name="תמונה 20">
            <a:extLst>
              <a:ext uri="{FF2B5EF4-FFF2-40B4-BE49-F238E27FC236}">
                <a16:creationId xmlns:a16="http://schemas.microsoft.com/office/drawing/2014/main" id="{89502986-6579-4F8F-9EC0-D292BD4650E3}"/>
              </a:ext>
            </a:extLst>
          </p:cNvPr>
          <p:cNvPicPr>
            <a:picLocks noChangeAspect="1"/>
          </p:cNvPicPr>
          <p:nvPr/>
        </p:nvPicPr>
        <p:blipFill>
          <a:blip r:embed="rId3"/>
          <a:stretch>
            <a:fillRect/>
          </a:stretch>
        </p:blipFill>
        <p:spPr>
          <a:xfrm>
            <a:off x="275766" y="977213"/>
            <a:ext cx="3812212" cy="666075"/>
          </a:xfrm>
          <a:prstGeom prst="rect">
            <a:avLst/>
          </a:prstGeom>
        </p:spPr>
      </p:pic>
      <p:cxnSp>
        <p:nvCxnSpPr>
          <p:cNvPr id="56" name="מחבר חץ ישר 55">
            <a:extLst>
              <a:ext uri="{FF2B5EF4-FFF2-40B4-BE49-F238E27FC236}">
                <a16:creationId xmlns:a16="http://schemas.microsoft.com/office/drawing/2014/main" id="{AC5AF28D-8447-41DA-B03B-E60CEB92B8A5}"/>
              </a:ext>
            </a:extLst>
          </p:cNvPr>
          <p:cNvCxnSpPr>
            <a:cxnSpLocks/>
          </p:cNvCxnSpPr>
          <p:nvPr/>
        </p:nvCxnSpPr>
        <p:spPr>
          <a:xfrm>
            <a:off x="6648410" y="5388150"/>
            <a:ext cx="0" cy="47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מחבר חץ ישר 58">
            <a:extLst>
              <a:ext uri="{FF2B5EF4-FFF2-40B4-BE49-F238E27FC236}">
                <a16:creationId xmlns:a16="http://schemas.microsoft.com/office/drawing/2014/main" id="{AC9084A2-222F-49F8-A8EE-25DE9A7859F8}"/>
              </a:ext>
            </a:extLst>
          </p:cNvPr>
          <p:cNvCxnSpPr>
            <a:cxnSpLocks/>
          </p:cNvCxnSpPr>
          <p:nvPr/>
        </p:nvCxnSpPr>
        <p:spPr>
          <a:xfrm>
            <a:off x="8940652" y="5388150"/>
            <a:ext cx="0" cy="47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מחבר חץ ישר 59">
            <a:extLst>
              <a:ext uri="{FF2B5EF4-FFF2-40B4-BE49-F238E27FC236}">
                <a16:creationId xmlns:a16="http://schemas.microsoft.com/office/drawing/2014/main" id="{519EA71A-9B20-48D3-87B1-0040BC8BD557}"/>
              </a:ext>
            </a:extLst>
          </p:cNvPr>
          <p:cNvCxnSpPr>
            <a:cxnSpLocks/>
          </p:cNvCxnSpPr>
          <p:nvPr/>
        </p:nvCxnSpPr>
        <p:spPr>
          <a:xfrm>
            <a:off x="11339680" y="5388150"/>
            <a:ext cx="0" cy="47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תיבת טקסט 60">
            <a:extLst>
              <a:ext uri="{FF2B5EF4-FFF2-40B4-BE49-F238E27FC236}">
                <a16:creationId xmlns:a16="http://schemas.microsoft.com/office/drawing/2014/main" id="{F882DDF7-84CD-406B-A9FA-335807CFDA59}"/>
              </a:ext>
            </a:extLst>
          </p:cNvPr>
          <p:cNvSpPr txBox="1"/>
          <p:nvPr/>
        </p:nvSpPr>
        <p:spPr>
          <a:xfrm>
            <a:off x="8011026" y="6029645"/>
            <a:ext cx="1859252" cy="276999"/>
          </a:xfrm>
          <a:prstGeom prst="rect">
            <a:avLst/>
          </a:prstGeom>
          <a:noFill/>
        </p:spPr>
        <p:txBody>
          <a:bodyPr wrap="square" rtlCol="1">
            <a:spAutoFit/>
          </a:bodyPr>
          <a:lstStyle/>
          <a:p>
            <a:r>
              <a:rPr lang="en-US" sz="1200" b="1" dirty="0"/>
              <a:t>Price goes up the next day</a:t>
            </a:r>
            <a:endParaRPr lang="he-IL" sz="1200" b="1" dirty="0"/>
          </a:p>
        </p:txBody>
      </p:sp>
      <p:sp>
        <p:nvSpPr>
          <p:cNvPr id="62" name="תיבת טקסט 61">
            <a:extLst>
              <a:ext uri="{FF2B5EF4-FFF2-40B4-BE49-F238E27FC236}">
                <a16:creationId xmlns:a16="http://schemas.microsoft.com/office/drawing/2014/main" id="{DFFACB8C-C955-4FC2-A54F-ABD4AA5AC1C1}"/>
              </a:ext>
            </a:extLst>
          </p:cNvPr>
          <p:cNvSpPr txBox="1"/>
          <p:nvPr/>
        </p:nvSpPr>
        <p:spPr>
          <a:xfrm>
            <a:off x="3703518" y="5969961"/>
            <a:ext cx="1211766" cy="461665"/>
          </a:xfrm>
          <a:prstGeom prst="rect">
            <a:avLst/>
          </a:prstGeom>
          <a:noFill/>
        </p:spPr>
        <p:txBody>
          <a:bodyPr wrap="square" rtlCol="1">
            <a:spAutoFit/>
          </a:bodyPr>
          <a:lstStyle/>
          <a:p>
            <a:r>
              <a:rPr lang="en-US" sz="1200" b="1" dirty="0"/>
              <a:t>Price doesn’t go </a:t>
            </a:r>
          </a:p>
          <a:p>
            <a:r>
              <a:rPr lang="en-US" sz="1200" b="1" dirty="0"/>
              <a:t>up the next day</a:t>
            </a:r>
            <a:endParaRPr lang="he-IL" sz="1200" b="1" dirty="0"/>
          </a:p>
        </p:txBody>
      </p:sp>
      <p:sp>
        <p:nvSpPr>
          <p:cNvPr id="63" name="תיבת טקסט 62">
            <a:extLst>
              <a:ext uri="{FF2B5EF4-FFF2-40B4-BE49-F238E27FC236}">
                <a16:creationId xmlns:a16="http://schemas.microsoft.com/office/drawing/2014/main" id="{C58C7388-C96D-44BF-A9A0-A6205CA1FE9B}"/>
              </a:ext>
            </a:extLst>
          </p:cNvPr>
          <p:cNvSpPr txBox="1"/>
          <p:nvPr/>
        </p:nvSpPr>
        <p:spPr>
          <a:xfrm>
            <a:off x="6096000" y="5969960"/>
            <a:ext cx="1211766" cy="461665"/>
          </a:xfrm>
          <a:prstGeom prst="rect">
            <a:avLst/>
          </a:prstGeom>
          <a:noFill/>
        </p:spPr>
        <p:txBody>
          <a:bodyPr wrap="square" rtlCol="1">
            <a:spAutoFit/>
          </a:bodyPr>
          <a:lstStyle/>
          <a:p>
            <a:r>
              <a:rPr lang="en-US" sz="1200" b="1" dirty="0"/>
              <a:t>Price doesn’t go </a:t>
            </a:r>
          </a:p>
          <a:p>
            <a:r>
              <a:rPr lang="en-US" sz="1200" b="1" dirty="0"/>
              <a:t>up the next day</a:t>
            </a:r>
            <a:endParaRPr lang="he-IL" sz="1200" b="1" dirty="0"/>
          </a:p>
        </p:txBody>
      </p:sp>
      <p:sp>
        <p:nvSpPr>
          <p:cNvPr id="27" name="תיבת טקסט 26">
            <a:extLst>
              <a:ext uri="{FF2B5EF4-FFF2-40B4-BE49-F238E27FC236}">
                <a16:creationId xmlns:a16="http://schemas.microsoft.com/office/drawing/2014/main" id="{5ABC4605-CCB9-442E-9086-E12838A1DD57}"/>
              </a:ext>
            </a:extLst>
          </p:cNvPr>
          <p:cNvSpPr txBox="1"/>
          <p:nvPr/>
        </p:nvSpPr>
        <p:spPr>
          <a:xfrm>
            <a:off x="5303743" y="5473794"/>
            <a:ext cx="1698782" cy="307777"/>
          </a:xfrm>
          <a:prstGeom prst="rect">
            <a:avLst/>
          </a:prstGeom>
          <a:noFill/>
        </p:spPr>
        <p:txBody>
          <a:bodyPr wrap="square" rtlCol="1">
            <a:spAutoFit/>
          </a:bodyPr>
          <a:lstStyle/>
          <a:p>
            <a:pPr algn="ctr"/>
            <a:r>
              <a:rPr lang="en-US" sz="1400" b="1" dirty="0">
                <a:solidFill>
                  <a:schemeClr val="bg2">
                    <a:lumMod val="50000"/>
                  </a:schemeClr>
                </a:solidFill>
              </a:rPr>
              <a:t>1513 &gt; 1413</a:t>
            </a:r>
          </a:p>
        </p:txBody>
      </p:sp>
      <p:sp>
        <p:nvSpPr>
          <p:cNvPr id="66" name="תיבת טקסט 65">
            <a:extLst>
              <a:ext uri="{FF2B5EF4-FFF2-40B4-BE49-F238E27FC236}">
                <a16:creationId xmlns:a16="http://schemas.microsoft.com/office/drawing/2014/main" id="{5D5702F6-3BD5-4C45-90F9-7FD60D3BA20D}"/>
              </a:ext>
            </a:extLst>
          </p:cNvPr>
          <p:cNvSpPr txBox="1"/>
          <p:nvPr/>
        </p:nvSpPr>
        <p:spPr>
          <a:xfrm>
            <a:off x="107432" y="4724542"/>
            <a:ext cx="3200184" cy="1231106"/>
          </a:xfrm>
          <a:prstGeom prst="rect">
            <a:avLst/>
          </a:prstGeom>
          <a:noFill/>
        </p:spPr>
        <p:txBody>
          <a:bodyPr wrap="square">
            <a:spAutoFit/>
          </a:bodyPr>
          <a:lstStyle/>
          <a:p>
            <a:r>
              <a:rPr lang="en-US" sz="2000" b="1" dirty="0">
                <a:solidFill>
                  <a:schemeClr val="accent6">
                    <a:lumMod val="75000"/>
                  </a:schemeClr>
                </a:solidFill>
              </a:rPr>
              <a:t>Chosen features</a:t>
            </a:r>
          </a:p>
          <a:p>
            <a:pPr marL="285750" indent="-285750">
              <a:buFont typeface="Arial" panose="020B0604020202020204" pitchFamily="34" charset="0"/>
              <a:buChar char="•"/>
            </a:pPr>
            <a:r>
              <a:rPr lang="en-US" sz="1800" dirty="0"/>
              <a:t>SMA_SUB</a:t>
            </a:r>
          </a:p>
          <a:p>
            <a:pPr marL="285750" indent="-285750">
              <a:buFont typeface="Arial" panose="020B0604020202020204" pitchFamily="34" charset="0"/>
              <a:buChar char="•"/>
            </a:pPr>
            <a:r>
              <a:rPr lang="en-US" dirty="0"/>
              <a:t>OBV</a:t>
            </a:r>
            <a:endParaRPr lang="en-US" sz="1800" dirty="0"/>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67" name="תיבת טקסט 66">
                <a:extLst>
                  <a:ext uri="{FF2B5EF4-FFF2-40B4-BE49-F238E27FC236}">
                    <a16:creationId xmlns:a16="http://schemas.microsoft.com/office/drawing/2014/main" id="{8F4009D2-CED2-4D06-8CF6-90598ABF7670}"/>
                  </a:ext>
                </a:extLst>
              </p:cNvPr>
              <p:cNvSpPr txBox="1"/>
              <p:nvPr/>
            </p:nvSpPr>
            <p:spPr>
              <a:xfrm>
                <a:off x="8463231" y="1799620"/>
                <a:ext cx="1698782" cy="523220"/>
              </a:xfrm>
              <a:prstGeom prst="rect">
                <a:avLst/>
              </a:prstGeom>
              <a:noFill/>
            </p:spPr>
            <p:txBody>
              <a:bodyPr wrap="square" rtlCol="1">
                <a:spAutoFit/>
              </a:bodyPr>
              <a:lstStyle/>
              <a:p>
                <a:pPr algn="ctr"/>
                <a:r>
                  <a:rPr lang="en-US" sz="1400" b="1" dirty="0">
                    <a:solidFill>
                      <a:schemeClr val="bg2">
                        <a:lumMod val="50000"/>
                      </a:schemeClr>
                    </a:solidFill>
                  </a:rPr>
                  <a:t>False:</a:t>
                </a:r>
              </a:p>
              <a:p>
                <a:pPr algn="ctr"/>
                <a14:m>
                  <m:oMathPara xmlns:m="http://schemas.openxmlformats.org/officeDocument/2006/math">
                    <m:oMathParaPr>
                      <m:jc m:val="centerGroup"/>
                    </m:oMathParaPr>
                    <m:oMath xmlns:m="http://schemas.openxmlformats.org/officeDocument/2006/math">
                      <m:r>
                        <a:rPr lang="en-US" sz="1400" b="1" i="1" smtClean="0">
                          <a:solidFill>
                            <a:schemeClr val="bg2">
                              <a:lumMod val="50000"/>
                            </a:schemeClr>
                          </a:solidFill>
                          <a:latin typeface="Cambria Math" panose="02040503050406030204" pitchFamily="18" charset="0"/>
                        </a:rPr>
                        <m:t>𝑺𝑴</m:t>
                      </m:r>
                      <m:sSub>
                        <m:sSubPr>
                          <m:ctrlPr>
                            <a:rPr lang="en-US" sz="1400" b="1" i="1" smtClean="0">
                              <a:solidFill>
                                <a:schemeClr val="bg2">
                                  <a:lumMod val="50000"/>
                                </a:schemeClr>
                              </a:solidFill>
                              <a:latin typeface="Cambria Math" panose="02040503050406030204" pitchFamily="18" charset="0"/>
                            </a:rPr>
                          </m:ctrlPr>
                        </m:sSubPr>
                        <m:e>
                          <m:r>
                            <a:rPr lang="en-US" sz="1400" b="1" i="1" smtClean="0">
                              <a:solidFill>
                                <a:schemeClr val="bg2">
                                  <a:lumMod val="50000"/>
                                </a:schemeClr>
                              </a:solidFill>
                              <a:latin typeface="Cambria Math" panose="02040503050406030204" pitchFamily="18" charset="0"/>
                            </a:rPr>
                            <m:t>𝑨</m:t>
                          </m:r>
                        </m:e>
                        <m:sub>
                          <m:r>
                            <a:rPr lang="en-US" sz="1400" b="1" i="1" smtClean="0">
                              <a:solidFill>
                                <a:schemeClr val="bg2">
                                  <a:lumMod val="50000"/>
                                </a:schemeClr>
                              </a:solidFill>
                              <a:latin typeface="Cambria Math" panose="02040503050406030204" pitchFamily="18" charset="0"/>
                            </a:rPr>
                            <m:t>𝑺𝑼𝑩</m:t>
                          </m:r>
                        </m:sub>
                      </m:sSub>
                      <m:r>
                        <a:rPr lang="en-US" sz="1400" b="1" i="1" smtClean="0">
                          <a:solidFill>
                            <a:schemeClr val="bg2">
                              <a:lumMod val="50000"/>
                            </a:schemeClr>
                          </a:solidFill>
                          <a:latin typeface="Cambria Math" panose="02040503050406030204" pitchFamily="18" charset="0"/>
                        </a:rPr>
                        <m:t>&gt;</m:t>
                      </m:r>
                      <m:r>
                        <a:rPr lang="en-US" sz="1400" b="1" i="1" smtClean="0">
                          <a:solidFill>
                            <a:schemeClr val="bg2">
                              <a:lumMod val="50000"/>
                            </a:schemeClr>
                          </a:solidFill>
                          <a:latin typeface="Cambria Math" panose="02040503050406030204" pitchFamily="18" charset="0"/>
                        </a:rPr>
                        <m:t>𝟎</m:t>
                      </m:r>
                    </m:oMath>
                  </m:oMathPara>
                </a14:m>
                <a:endParaRPr lang="en-US" sz="1400" b="1" dirty="0">
                  <a:solidFill>
                    <a:schemeClr val="bg2">
                      <a:lumMod val="50000"/>
                    </a:schemeClr>
                  </a:solidFill>
                </a:endParaRPr>
              </a:p>
            </p:txBody>
          </p:sp>
        </mc:Choice>
        <mc:Fallback xmlns="">
          <p:sp>
            <p:nvSpPr>
              <p:cNvPr id="67" name="תיבת טקסט 66">
                <a:extLst>
                  <a:ext uri="{FF2B5EF4-FFF2-40B4-BE49-F238E27FC236}">
                    <a16:creationId xmlns:a16="http://schemas.microsoft.com/office/drawing/2014/main" id="{8F4009D2-CED2-4D06-8CF6-90598ABF7670}"/>
                  </a:ext>
                </a:extLst>
              </p:cNvPr>
              <p:cNvSpPr txBox="1">
                <a:spLocks noRot="1" noChangeAspect="1" noMove="1" noResize="1" noEditPoints="1" noAdjustHandles="1" noChangeArrowheads="1" noChangeShapeType="1" noTextEdit="1"/>
              </p:cNvSpPr>
              <p:nvPr/>
            </p:nvSpPr>
            <p:spPr>
              <a:xfrm>
                <a:off x="8463231" y="1799620"/>
                <a:ext cx="1698782" cy="523220"/>
              </a:xfrm>
              <a:prstGeom prst="rect">
                <a:avLst/>
              </a:prstGeom>
              <a:blipFill>
                <a:blip r:embed="rId4"/>
                <a:stretch>
                  <a:fillRect t="-2326"/>
                </a:stretch>
              </a:blipFill>
            </p:spPr>
            <p:txBody>
              <a:bodyPr/>
              <a:lstStyle/>
              <a:p>
                <a:r>
                  <a:rPr lang="he-IL">
                    <a:noFill/>
                  </a:rPr>
                  <a:t> </a:t>
                </a:r>
              </a:p>
            </p:txBody>
          </p:sp>
        </mc:Fallback>
      </mc:AlternateContent>
      <p:sp>
        <p:nvSpPr>
          <p:cNvPr id="74" name="תיבת טקסט 73">
            <a:extLst>
              <a:ext uri="{FF2B5EF4-FFF2-40B4-BE49-F238E27FC236}">
                <a16:creationId xmlns:a16="http://schemas.microsoft.com/office/drawing/2014/main" id="{A16C0271-D1D1-4E04-85C3-BDFDF4513A69}"/>
              </a:ext>
            </a:extLst>
          </p:cNvPr>
          <p:cNvSpPr txBox="1"/>
          <p:nvPr/>
        </p:nvSpPr>
        <p:spPr>
          <a:xfrm>
            <a:off x="3002560" y="5429414"/>
            <a:ext cx="1698782" cy="307777"/>
          </a:xfrm>
          <a:prstGeom prst="rect">
            <a:avLst/>
          </a:prstGeom>
          <a:noFill/>
        </p:spPr>
        <p:txBody>
          <a:bodyPr wrap="square" rtlCol="1">
            <a:spAutoFit/>
          </a:bodyPr>
          <a:lstStyle/>
          <a:p>
            <a:pPr algn="ctr"/>
            <a:r>
              <a:rPr lang="en-US" sz="1400" b="1" dirty="0">
                <a:solidFill>
                  <a:schemeClr val="bg2">
                    <a:lumMod val="50000"/>
                  </a:schemeClr>
                </a:solidFill>
              </a:rPr>
              <a:t>1559 &gt; 998</a:t>
            </a:r>
          </a:p>
        </p:txBody>
      </p:sp>
      <mc:AlternateContent xmlns:mc="http://schemas.openxmlformats.org/markup-compatibility/2006" xmlns:a14="http://schemas.microsoft.com/office/drawing/2010/main">
        <mc:Choice Requires="a14">
          <p:sp>
            <p:nvSpPr>
              <p:cNvPr id="75" name="תיבת טקסט 74">
                <a:extLst>
                  <a:ext uri="{FF2B5EF4-FFF2-40B4-BE49-F238E27FC236}">
                    <a16:creationId xmlns:a16="http://schemas.microsoft.com/office/drawing/2014/main" id="{BC051BE2-7D23-4FD4-8013-77C20538203E}"/>
                  </a:ext>
                </a:extLst>
              </p:cNvPr>
              <p:cNvSpPr txBox="1"/>
              <p:nvPr/>
            </p:nvSpPr>
            <p:spPr>
              <a:xfrm>
                <a:off x="5303743" y="1799620"/>
                <a:ext cx="1698782" cy="523220"/>
              </a:xfrm>
              <a:prstGeom prst="rect">
                <a:avLst/>
              </a:prstGeom>
              <a:noFill/>
            </p:spPr>
            <p:txBody>
              <a:bodyPr wrap="square" rtlCol="1">
                <a:spAutoFit/>
              </a:bodyPr>
              <a:lstStyle/>
              <a:p>
                <a:pPr algn="ctr"/>
                <a:r>
                  <a:rPr lang="en-US" sz="1400" b="1" dirty="0">
                    <a:solidFill>
                      <a:schemeClr val="bg2">
                        <a:lumMod val="50000"/>
                      </a:schemeClr>
                    </a:solidFill>
                  </a:rPr>
                  <a:t>True:</a:t>
                </a:r>
              </a:p>
              <a:p>
                <a:pPr algn="ctr"/>
                <a14:m>
                  <m:oMathPara xmlns:m="http://schemas.openxmlformats.org/officeDocument/2006/math">
                    <m:oMathParaPr>
                      <m:jc m:val="centerGroup"/>
                    </m:oMathParaPr>
                    <m:oMath xmlns:m="http://schemas.openxmlformats.org/officeDocument/2006/math">
                      <m:r>
                        <a:rPr lang="en-US" sz="1400" b="1" i="1" smtClean="0">
                          <a:solidFill>
                            <a:schemeClr val="bg2">
                              <a:lumMod val="50000"/>
                            </a:schemeClr>
                          </a:solidFill>
                          <a:latin typeface="Cambria Math" panose="02040503050406030204" pitchFamily="18" charset="0"/>
                        </a:rPr>
                        <m:t>𝑺𝑴</m:t>
                      </m:r>
                      <m:sSub>
                        <m:sSubPr>
                          <m:ctrlPr>
                            <a:rPr lang="en-US" sz="1400" b="1" i="1" smtClean="0">
                              <a:solidFill>
                                <a:schemeClr val="bg2">
                                  <a:lumMod val="50000"/>
                                </a:schemeClr>
                              </a:solidFill>
                              <a:latin typeface="Cambria Math" panose="02040503050406030204" pitchFamily="18" charset="0"/>
                            </a:rPr>
                          </m:ctrlPr>
                        </m:sSubPr>
                        <m:e>
                          <m:r>
                            <a:rPr lang="en-US" sz="1400" b="1" i="1" smtClean="0">
                              <a:solidFill>
                                <a:schemeClr val="bg2">
                                  <a:lumMod val="50000"/>
                                </a:schemeClr>
                              </a:solidFill>
                              <a:latin typeface="Cambria Math" panose="02040503050406030204" pitchFamily="18" charset="0"/>
                            </a:rPr>
                            <m:t>𝑨</m:t>
                          </m:r>
                        </m:e>
                        <m:sub>
                          <m:r>
                            <a:rPr lang="en-US" sz="1400" b="1" i="1" smtClean="0">
                              <a:solidFill>
                                <a:schemeClr val="bg2">
                                  <a:lumMod val="50000"/>
                                </a:schemeClr>
                              </a:solidFill>
                              <a:latin typeface="Cambria Math" panose="02040503050406030204" pitchFamily="18" charset="0"/>
                            </a:rPr>
                            <m:t>𝑺𝑼𝑩</m:t>
                          </m:r>
                        </m:sub>
                      </m:sSub>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𝟎</m:t>
                      </m:r>
                    </m:oMath>
                  </m:oMathPara>
                </a14:m>
                <a:endParaRPr lang="en-US" sz="1400" b="1" dirty="0">
                  <a:solidFill>
                    <a:schemeClr val="bg2">
                      <a:lumMod val="50000"/>
                    </a:schemeClr>
                  </a:solidFill>
                </a:endParaRPr>
              </a:p>
            </p:txBody>
          </p:sp>
        </mc:Choice>
        <mc:Fallback xmlns="">
          <p:sp>
            <p:nvSpPr>
              <p:cNvPr id="75" name="תיבת טקסט 74">
                <a:extLst>
                  <a:ext uri="{FF2B5EF4-FFF2-40B4-BE49-F238E27FC236}">
                    <a16:creationId xmlns:a16="http://schemas.microsoft.com/office/drawing/2014/main" id="{BC051BE2-7D23-4FD4-8013-77C20538203E}"/>
                  </a:ext>
                </a:extLst>
              </p:cNvPr>
              <p:cNvSpPr txBox="1">
                <a:spLocks noRot="1" noChangeAspect="1" noMove="1" noResize="1" noEditPoints="1" noAdjustHandles="1" noChangeArrowheads="1" noChangeShapeType="1" noTextEdit="1"/>
              </p:cNvSpPr>
              <p:nvPr/>
            </p:nvSpPr>
            <p:spPr>
              <a:xfrm>
                <a:off x="5303743" y="1799620"/>
                <a:ext cx="1698782" cy="523220"/>
              </a:xfrm>
              <a:prstGeom prst="rect">
                <a:avLst/>
              </a:prstGeom>
              <a:blipFill>
                <a:blip r:embed="rId5"/>
                <a:stretch>
                  <a:fillRect t="-2326"/>
                </a:stretch>
              </a:blipFill>
            </p:spPr>
            <p:txBody>
              <a:bodyPr/>
              <a:lstStyle/>
              <a:p>
                <a:r>
                  <a:rPr lang="he-IL">
                    <a:noFill/>
                  </a:rPr>
                  <a:t> </a:t>
                </a:r>
              </a:p>
            </p:txBody>
          </p:sp>
        </mc:Fallback>
      </mc:AlternateContent>
      <p:sp>
        <p:nvSpPr>
          <p:cNvPr id="76" name="תיבת טקסט 75">
            <a:extLst>
              <a:ext uri="{FF2B5EF4-FFF2-40B4-BE49-F238E27FC236}">
                <a16:creationId xmlns:a16="http://schemas.microsoft.com/office/drawing/2014/main" id="{2D7E0C66-529C-4C2C-8C9F-70FA4662D979}"/>
              </a:ext>
            </a:extLst>
          </p:cNvPr>
          <p:cNvSpPr txBox="1"/>
          <p:nvPr/>
        </p:nvSpPr>
        <p:spPr>
          <a:xfrm>
            <a:off x="7707864" y="5473794"/>
            <a:ext cx="1698782" cy="307777"/>
          </a:xfrm>
          <a:prstGeom prst="rect">
            <a:avLst/>
          </a:prstGeom>
          <a:noFill/>
        </p:spPr>
        <p:txBody>
          <a:bodyPr wrap="square" rtlCol="1">
            <a:spAutoFit/>
          </a:bodyPr>
          <a:lstStyle/>
          <a:p>
            <a:pPr algn="ctr"/>
            <a:r>
              <a:rPr lang="en-US" sz="1400" b="1" dirty="0">
                <a:solidFill>
                  <a:schemeClr val="bg2">
                    <a:lumMod val="50000"/>
                  </a:schemeClr>
                </a:solidFill>
              </a:rPr>
              <a:t>69 &lt; 206</a:t>
            </a:r>
          </a:p>
        </p:txBody>
      </p:sp>
      <p:sp>
        <p:nvSpPr>
          <p:cNvPr id="79" name="תיבת טקסט 78">
            <a:extLst>
              <a:ext uri="{FF2B5EF4-FFF2-40B4-BE49-F238E27FC236}">
                <a16:creationId xmlns:a16="http://schemas.microsoft.com/office/drawing/2014/main" id="{51B998ED-12E7-4B28-963F-ED4061F8D114}"/>
              </a:ext>
            </a:extLst>
          </p:cNvPr>
          <p:cNvSpPr txBox="1"/>
          <p:nvPr/>
        </p:nvSpPr>
        <p:spPr>
          <a:xfrm>
            <a:off x="9962025" y="5429414"/>
            <a:ext cx="1698782" cy="307777"/>
          </a:xfrm>
          <a:prstGeom prst="rect">
            <a:avLst/>
          </a:prstGeom>
          <a:noFill/>
        </p:spPr>
        <p:txBody>
          <a:bodyPr wrap="square" rtlCol="1">
            <a:spAutoFit/>
          </a:bodyPr>
          <a:lstStyle/>
          <a:p>
            <a:pPr algn="ctr"/>
            <a:r>
              <a:rPr lang="en-US" sz="1400" b="1" dirty="0">
                <a:solidFill>
                  <a:schemeClr val="bg2">
                    <a:lumMod val="50000"/>
                  </a:schemeClr>
                </a:solidFill>
              </a:rPr>
              <a:t>1904 &lt; 2349</a:t>
            </a:r>
          </a:p>
        </p:txBody>
      </p:sp>
      <mc:AlternateContent xmlns:mc="http://schemas.openxmlformats.org/markup-compatibility/2006" xmlns:a14="http://schemas.microsoft.com/office/drawing/2010/main">
        <mc:Choice Requires="a14">
          <p:sp>
            <p:nvSpPr>
              <p:cNvPr id="84" name="תיבת טקסט 83">
                <a:extLst>
                  <a:ext uri="{FF2B5EF4-FFF2-40B4-BE49-F238E27FC236}">
                    <a16:creationId xmlns:a16="http://schemas.microsoft.com/office/drawing/2014/main" id="{87044352-59CA-4F2D-A313-E99D0AE84C82}"/>
                  </a:ext>
                </a:extLst>
              </p:cNvPr>
              <p:cNvSpPr txBox="1"/>
              <p:nvPr/>
            </p:nvSpPr>
            <p:spPr>
              <a:xfrm>
                <a:off x="7667834" y="3799776"/>
                <a:ext cx="2040558" cy="536321"/>
              </a:xfrm>
              <a:prstGeom prst="rect">
                <a:avLst/>
              </a:prstGeom>
              <a:noFill/>
            </p:spPr>
            <p:txBody>
              <a:bodyPr wrap="square" rtlCol="1">
                <a:spAutoFit/>
              </a:bodyPr>
              <a:lstStyle/>
              <a:p>
                <a:pPr algn="ctr"/>
                <a:r>
                  <a:rPr lang="en-US" sz="1400" b="1" dirty="0">
                    <a:solidFill>
                      <a:schemeClr val="bg2">
                        <a:lumMod val="50000"/>
                      </a:schemeClr>
                    </a:solidFill>
                  </a:rPr>
                  <a:t>True:</a:t>
                </a:r>
              </a:p>
              <a:p>
                <a:pPr algn="ctr"/>
                <a:r>
                  <a:rPr lang="en-US" sz="1400" b="1" dirty="0">
                    <a:solidFill>
                      <a:schemeClr val="bg2">
                        <a:lumMod val="50000"/>
                      </a:schemeClr>
                    </a:solidFill>
                  </a:rPr>
                  <a:t>OBV</a:t>
                </a:r>
                <a14:m>
                  <m:oMath xmlns:m="http://schemas.openxmlformats.org/officeDocument/2006/math">
                    <m:r>
                      <a:rPr lang="en-US" sz="1400" b="1" i="0" smtClean="0">
                        <a:solidFill>
                          <a:schemeClr val="bg2">
                            <a:lumMod val="50000"/>
                          </a:schemeClr>
                        </a:solidFill>
                        <a:latin typeface="Cambria Math" panose="02040503050406030204" pitchFamily="18" charset="0"/>
                      </a:rPr>
                      <m:t> </m:t>
                    </m:r>
                    <m:r>
                      <a:rPr lang="en-US" sz="1400" b="1" i="1">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𝟏</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𝟓𝟑𝟓</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𝟏</m:t>
                    </m:r>
                    <m:sSup>
                      <m:sSupPr>
                        <m:ctrlPr>
                          <a:rPr lang="en-US" sz="1400" b="1" i="1" smtClean="0">
                            <a:solidFill>
                              <a:schemeClr val="bg2">
                                <a:lumMod val="50000"/>
                              </a:schemeClr>
                            </a:solidFill>
                            <a:latin typeface="Cambria Math" panose="02040503050406030204" pitchFamily="18" charset="0"/>
                          </a:rPr>
                        </m:ctrlPr>
                      </m:sSupPr>
                      <m:e>
                        <m:r>
                          <a:rPr lang="en-US" sz="1400" b="1" i="1" smtClean="0">
                            <a:solidFill>
                              <a:schemeClr val="bg2">
                                <a:lumMod val="50000"/>
                              </a:schemeClr>
                            </a:solidFill>
                            <a:latin typeface="Cambria Math" panose="02040503050406030204" pitchFamily="18" charset="0"/>
                          </a:rPr>
                          <m:t>𝟎</m:t>
                        </m:r>
                      </m:e>
                      <m:sup>
                        <m:r>
                          <a:rPr lang="en-US" sz="1400" b="1" i="1" smtClean="0">
                            <a:solidFill>
                              <a:schemeClr val="bg2">
                                <a:lumMod val="50000"/>
                              </a:schemeClr>
                            </a:solidFill>
                            <a:latin typeface="Cambria Math" panose="02040503050406030204" pitchFamily="18" charset="0"/>
                          </a:rPr>
                          <m:t>𝟖</m:t>
                        </m:r>
                      </m:sup>
                    </m:sSup>
                  </m:oMath>
                </a14:m>
                <a:endParaRPr lang="en-US" sz="1400" b="1" dirty="0">
                  <a:solidFill>
                    <a:schemeClr val="bg2">
                      <a:lumMod val="50000"/>
                    </a:schemeClr>
                  </a:solidFill>
                </a:endParaRPr>
              </a:p>
            </p:txBody>
          </p:sp>
        </mc:Choice>
        <mc:Fallback xmlns="">
          <p:sp>
            <p:nvSpPr>
              <p:cNvPr id="84" name="תיבת טקסט 83">
                <a:extLst>
                  <a:ext uri="{FF2B5EF4-FFF2-40B4-BE49-F238E27FC236}">
                    <a16:creationId xmlns:a16="http://schemas.microsoft.com/office/drawing/2014/main" id="{87044352-59CA-4F2D-A313-E99D0AE84C82}"/>
                  </a:ext>
                </a:extLst>
              </p:cNvPr>
              <p:cNvSpPr txBox="1">
                <a:spLocks noRot="1" noChangeAspect="1" noMove="1" noResize="1" noEditPoints="1" noAdjustHandles="1" noChangeArrowheads="1" noChangeShapeType="1" noTextEdit="1"/>
              </p:cNvSpPr>
              <p:nvPr/>
            </p:nvSpPr>
            <p:spPr>
              <a:xfrm>
                <a:off x="7667834" y="3799776"/>
                <a:ext cx="2040558" cy="536321"/>
              </a:xfrm>
              <a:prstGeom prst="rect">
                <a:avLst/>
              </a:prstGeom>
              <a:blipFill>
                <a:blip r:embed="rId6"/>
                <a:stretch>
                  <a:fillRect t="-1136" b="-1022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6" name="תיבת טקסט 85">
                <a:extLst>
                  <a:ext uri="{FF2B5EF4-FFF2-40B4-BE49-F238E27FC236}">
                    <a16:creationId xmlns:a16="http://schemas.microsoft.com/office/drawing/2014/main" id="{BB7BC6C5-6916-409C-BE35-13941681F603}"/>
                  </a:ext>
                </a:extLst>
              </p:cNvPr>
              <p:cNvSpPr txBox="1"/>
              <p:nvPr/>
            </p:nvSpPr>
            <p:spPr>
              <a:xfrm>
                <a:off x="5158410" y="3804286"/>
                <a:ext cx="3304821" cy="523220"/>
              </a:xfrm>
              <a:prstGeom prst="rect">
                <a:avLst/>
              </a:prstGeom>
              <a:noFill/>
            </p:spPr>
            <p:txBody>
              <a:bodyPr wrap="square">
                <a:spAutoFit/>
              </a:bodyPr>
              <a:lstStyle/>
              <a:p>
                <a:pPr algn="ctr"/>
                <a:r>
                  <a:rPr lang="en-US" sz="1400" b="1" dirty="0">
                    <a:solidFill>
                      <a:schemeClr val="bg2">
                        <a:lumMod val="50000"/>
                      </a:schemeClr>
                    </a:solidFill>
                  </a:rPr>
                  <a:t>False:</a:t>
                </a:r>
              </a:p>
              <a:p>
                <a:pPr algn="ctr"/>
                <a:r>
                  <a:rPr lang="en-US" sz="1400" b="1" dirty="0">
                    <a:solidFill>
                      <a:schemeClr val="bg2">
                        <a:lumMod val="50000"/>
                      </a:schemeClr>
                    </a:solidFill>
                  </a:rPr>
                  <a:t>OBV</a:t>
                </a:r>
                <a14:m>
                  <m:oMath xmlns:m="http://schemas.openxmlformats.org/officeDocument/2006/math">
                    <m:r>
                      <a:rPr lang="en-US" sz="1400" b="1" i="0" smtClean="0">
                        <a:solidFill>
                          <a:schemeClr val="bg2">
                            <a:lumMod val="50000"/>
                          </a:schemeClr>
                        </a:solidFill>
                        <a:latin typeface="Cambria Math" panose="02040503050406030204" pitchFamily="18" charset="0"/>
                      </a:rPr>
                      <m:t> </m:t>
                    </m:r>
                    <m:r>
                      <a:rPr lang="en-US" sz="1400" b="1" i="1">
                        <a:solidFill>
                          <a:schemeClr val="bg2">
                            <a:lumMod val="50000"/>
                          </a:schemeClr>
                        </a:solidFill>
                        <a:latin typeface="Cambria Math" panose="02040503050406030204" pitchFamily="18" charset="0"/>
                      </a:rPr>
                      <m:t>&gt;</m:t>
                    </m:r>
                    <m:r>
                      <a:rPr lang="en-US" sz="1400" b="1" i="1">
                        <a:solidFill>
                          <a:schemeClr val="bg2">
                            <a:lumMod val="50000"/>
                          </a:schemeClr>
                        </a:solidFill>
                        <a:latin typeface="Cambria Math" panose="02040503050406030204" pitchFamily="18" charset="0"/>
                      </a:rPr>
                      <m:t>𝟑</m:t>
                    </m:r>
                    <m:r>
                      <a:rPr lang="en-US" sz="1400" b="1" i="1">
                        <a:solidFill>
                          <a:schemeClr val="bg2">
                            <a:lumMod val="50000"/>
                          </a:schemeClr>
                        </a:solidFill>
                        <a:latin typeface="Cambria Math" panose="02040503050406030204" pitchFamily="18" charset="0"/>
                      </a:rPr>
                      <m:t>.</m:t>
                    </m:r>
                    <m:r>
                      <a:rPr lang="en-US" sz="1400" b="1" i="1">
                        <a:solidFill>
                          <a:schemeClr val="bg2">
                            <a:lumMod val="50000"/>
                          </a:schemeClr>
                        </a:solidFill>
                        <a:latin typeface="Cambria Math" panose="02040503050406030204" pitchFamily="18" charset="0"/>
                      </a:rPr>
                      <m:t>𝟕</m:t>
                    </m:r>
                    <m:r>
                      <a:rPr lang="en-US" sz="1400" b="1" i="1">
                        <a:solidFill>
                          <a:schemeClr val="bg2">
                            <a:lumMod val="50000"/>
                          </a:schemeClr>
                        </a:solidFill>
                        <a:latin typeface="Cambria Math" panose="02040503050406030204" pitchFamily="18" charset="0"/>
                      </a:rPr>
                      <m:t>⋅</m:t>
                    </m:r>
                    <m:r>
                      <a:rPr lang="en-US" sz="1400" b="1" i="1">
                        <a:solidFill>
                          <a:schemeClr val="bg2">
                            <a:lumMod val="50000"/>
                          </a:schemeClr>
                        </a:solidFill>
                        <a:latin typeface="Cambria Math" panose="02040503050406030204" pitchFamily="18" charset="0"/>
                      </a:rPr>
                      <m:t>𝟏</m:t>
                    </m:r>
                    <m:sSup>
                      <m:sSupPr>
                        <m:ctrlPr>
                          <a:rPr lang="en-US" sz="1400" b="1" i="1">
                            <a:solidFill>
                              <a:schemeClr val="bg2">
                                <a:lumMod val="50000"/>
                              </a:schemeClr>
                            </a:solidFill>
                            <a:latin typeface="Cambria Math" panose="02040503050406030204" pitchFamily="18" charset="0"/>
                          </a:rPr>
                        </m:ctrlPr>
                      </m:sSupPr>
                      <m:e>
                        <m:r>
                          <a:rPr lang="en-US" sz="1400" b="1" i="1">
                            <a:solidFill>
                              <a:schemeClr val="bg2">
                                <a:lumMod val="50000"/>
                              </a:schemeClr>
                            </a:solidFill>
                            <a:latin typeface="Cambria Math" panose="02040503050406030204" pitchFamily="18" charset="0"/>
                          </a:rPr>
                          <m:t>𝟎</m:t>
                        </m:r>
                      </m:e>
                      <m:sup>
                        <m:r>
                          <a:rPr lang="en-US" sz="1400" b="1" i="1">
                            <a:solidFill>
                              <a:schemeClr val="bg2">
                                <a:lumMod val="50000"/>
                              </a:schemeClr>
                            </a:solidFill>
                            <a:latin typeface="Cambria Math" panose="02040503050406030204" pitchFamily="18" charset="0"/>
                          </a:rPr>
                          <m:t>𝟏𝟎</m:t>
                        </m:r>
                      </m:sup>
                    </m:sSup>
                  </m:oMath>
                </a14:m>
                <a:endParaRPr lang="en-US" sz="1400" b="1" dirty="0">
                  <a:solidFill>
                    <a:schemeClr val="bg2">
                      <a:lumMod val="50000"/>
                    </a:schemeClr>
                  </a:solidFill>
                </a:endParaRPr>
              </a:p>
            </p:txBody>
          </p:sp>
        </mc:Choice>
        <mc:Fallback xmlns="">
          <p:sp>
            <p:nvSpPr>
              <p:cNvPr id="86" name="תיבת טקסט 85">
                <a:extLst>
                  <a:ext uri="{FF2B5EF4-FFF2-40B4-BE49-F238E27FC236}">
                    <a16:creationId xmlns:a16="http://schemas.microsoft.com/office/drawing/2014/main" id="{BB7BC6C5-6916-409C-BE35-13941681F603}"/>
                  </a:ext>
                </a:extLst>
              </p:cNvPr>
              <p:cNvSpPr txBox="1">
                <a:spLocks noRot="1" noChangeAspect="1" noMove="1" noResize="1" noEditPoints="1" noAdjustHandles="1" noChangeArrowheads="1" noChangeShapeType="1" noTextEdit="1"/>
              </p:cNvSpPr>
              <p:nvPr/>
            </p:nvSpPr>
            <p:spPr>
              <a:xfrm>
                <a:off x="5158410" y="3804286"/>
                <a:ext cx="3304821" cy="523220"/>
              </a:xfrm>
              <a:prstGeom prst="rect">
                <a:avLst/>
              </a:prstGeom>
              <a:blipFill>
                <a:blip r:embed="rId7"/>
                <a:stretch>
                  <a:fillRect t="-2326" b="-1279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9" name="תיבת טקסט 88">
                <a:extLst>
                  <a:ext uri="{FF2B5EF4-FFF2-40B4-BE49-F238E27FC236}">
                    <a16:creationId xmlns:a16="http://schemas.microsoft.com/office/drawing/2014/main" id="{EB6AD6CE-7EA7-4BC1-88B5-A2890C6426BF}"/>
                  </a:ext>
                </a:extLst>
              </p:cNvPr>
              <p:cNvSpPr txBox="1"/>
              <p:nvPr/>
            </p:nvSpPr>
            <p:spPr>
              <a:xfrm>
                <a:off x="3008692" y="3804286"/>
                <a:ext cx="2265314" cy="523220"/>
              </a:xfrm>
              <a:prstGeom prst="rect">
                <a:avLst/>
              </a:prstGeom>
              <a:noFill/>
            </p:spPr>
            <p:txBody>
              <a:bodyPr wrap="square" rtlCol="1">
                <a:spAutoFit/>
              </a:bodyPr>
              <a:lstStyle/>
              <a:p>
                <a:pPr algn="ctr"/>
                <a:r>
                  <a:rPr lang="en-US" sz="1400" b="1" dirty="0">
                    <a:solidFill>
                      <a:schemeClr val="bg2">
                        <a:lumMod val="50000"/>
                      </a:schemeClr>
                    </a:solidFill>
                  </a:rPr>
                  <a:t>True:</a:t>
                </a:r>
              </a:p>
              <a:p>
                <a:pPr algn="ctr"/>
                <a:r>
                  <a:rPr lang="en-US" sz="1400" b="1" dirty="0">
                    <a:solidFill>
                      <a:schemeClr val="bg2">
                        <a:lumMod val="50000"/>
                      </a:schemeClr>
                    </a:solidFill>
                  </a:rPr>
                  <a:t>OBV</a:t>
                </a:r>
                <a14:m>
                  <m:oMath xmlns:m="http://schemas.openxmlformats.org/officeDocument/2006/math">
                    <m:r>
                      <a:rPr lang="en-US" sz="1400" b="1" i="0" smtClean="0">
                        <a:solidFill>
                          <a:schemeClr val="bg2">
                            <a:lumMod val="50000"/>
                          </a:schemeClr>
                        </a:solidFill>
                        <a:latin typeface="Cambria Math" panose="02040503050406030204" pitchFamily="18" charset="0"/>
                      </a:rPr>
                      <m:t> </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𝟑</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𝟕</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𝟏</m:t>
                    </m:r>
                    <m:sSup>
                      <m:sSupPr>
                        <m:ctrlPr>
                          <a:rPr lang="en-US" sz="1400" b="1" i="1" smtClean="0">
                            <a:solidFill>
                              <a:schemeClr val="bg2">
                                <a:lumMod val="50000"/>
                              </a:schemeClr>
                            </a:solidFill>
                            <a:latin typeface="Cambria Math" panose="02040503050406030204" pitchFamily="18" charset="0"/>
                          </a:rPr>
                        </m:ctrlPr>
                      </m:sSupPr>
                      <m:e>
                        <m:r>
                          <a:rPr lang="en-US" sz="1400" b="1" i="1" smtClean="0">
                            <a:solidFill>
                              <a:schemeClr val="bg2">
                                <a:lumMod val="50000"/>
                              </a:schemeClr>
                            </a:solidFill>
                            <a:latin typeface="Cambria Math" panose="02040503050406030204" pitchFamily="18" charset="0"/>
                          </a:rPr>
                          <m:t>𝟎</m:t>
                        </m:r>
                      </m:e>
                      <m:sup>
                        <m:r>
                          <a:rPr lang="en-US" sz="1400" b="1" i="1" smtClean="0">
                            <a:solidFill>
                              <a:schemeClr val="bg2">
                                <a:lumMod val="50000"/>
                              </a:schemeClr>
                            </a:solidFill>
                            <a:latin typeface="Cambria Math" panose="02040503050406030204" pitchFamily="18" charset="0"/>
                          </a:rPr>
                          <m:t>𝟏𝟎</m:t>
                        </m:r>
                      </m:sup>
                    </m:sSup>
                  </m:oMath>
                </a14:m>
                <a:endParaRPr lang="en-US" sz="1400" b="1" dirty="0">
                  <a:solidFill>
                    <a:schemeClr val="bg2">
                      <a:lumMod val="50000"/>
                    </a:schemeClr>
                  </a:solidFill>
                </a:endParaRPr>
              </a:p>
            </p:txBody>
          </p:sp>
        </mc:Choice>
        <mc:Fallback xmlns="">
          <p:sp>
            <p:nvSpPr>
              <p:cNvPr id="89" name="תיבת טקסט 88">
                <a:extLst>
                  <a:ext uri="{FF2B5EF4-FFF2-40B4-BE49-F238E27FC236}">
                    <a16:creationId xmlns:a16="http://schemas.microsoft.com/office/drawing/2014/main" id="{EB6AD6CE-7EA7-4BC1-88B5-A2890C6426BF}"/>
                  </a:ext>
                </a:extLst>
              </p:cNvPr>
              <p:cNvSpPr txBox="1">
                <a:spLocks noRot="1" noChangeAspect="1" noMove="1" noResize="1" noEditPoints="1" noAdjustHandles="1" noChangeArrowheads="1" noChangeShapeType="1" noTextEdit="1"/>
              </p:cNvSpPr>
              <p:nvPr/>
            </p:nvSpPr>
            <p:spPr>
              <a:xfrm>
                <a:off x="3008692" y="3804286"/>
                <a:ext cx="2265314" cy="523220"/>
              </a:xfrm>
              <a:prstGeom prst="rect">
                <a:avLst/>
              </a:prstGeom>
              <a:blipFill>
                <a:blip r:embed="rId8"/>
                <a:stretch>
                  <a:fillRect t="-2326" b="-1279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תיבת טקסט 89">
                <a:extLst>
                  <a:ext uri="{FF2B5EF4-FFF2-40B4-BE49-F238E27FC236}">
                    <a16:creationId xmlns:a16="http://schemas.microsoft.com/office/drawing/2014/main" id="{C1950D13-EC41-4032-B558-9E0B813210BA}"/>
                  </a:ext>
                </a:extLst>
              </p:cNvPr>
              <p:cNvSpPr txBox="1"/>
              <p:nvPr/>
            </p:nvSpPr>
            <p:spPr>
              <a:xfrm>
                <a:off x="10502587" y="3801881"/>
                <a:ext cx="1899703" cy="528030"/>
              </a:xfrm>
              <a:prstGeom prst="rect">
                <a:avLst/>
              </a:prstGeom>
              <a:noFill/>
            </p:spPr>
            <p:txBody>
              <a:bodyPr wrap="square">
                <a:spAutoFit/>
              </a:bodyPr>
              <a:lstStyle/>
              <a:p>
                <a:pPr algn="ctr"/>
                <a:r>
                  <a:rPr lang="en-US" sz="1400" b="1" dirty="0">
                    <a:solidFill>
                      <a:schemeClr val="bg2">
                        <a:lumMod val="50000"/>
                      </a:schemeClr>
                    </a:solidFill>
                  </a:rPr>
                  <a:t>False:</a:t>
                </a:r>
              </a:p>
              <a:p>
                <a:pPr algn="ctr"/>
                <a:r>
                  <a:rPr lang="en-US" sz="1400" b="1" dirty="0">
                    <a:solidFill>
                      <a:schemeClr val="bg2">
                        <a:lumMod val="50000"/>
                      </a:schemeClr>
                    </a:solidFill>
                  </a:rPr>
                  <a:t>OBV</a:t>
                </a:r>
                <a14:m>
                  <m:oMath xmlns:m="http://schemas.openxmlformats.org/officeDocument/2006/math">
                    <m:r>
                      <a:rPr lang="en-US" sz="1400" b="1" i="0" smtClean="0">
                        <a:solidFill>
                          <a:schemeClr val="bg2">
                            <a:lumMod val="50000"/>
                          </a:schemeClr>
                        </a:solidFill>
                        <a:latin typeface="Cambria Math" panose="02040503050406030204" pitchFamily="18" charset="0"/>
                      </a:rPr>
                      <m:t> </m:t>
                    </m:r>
                    <m:r>
                      <a:rPr lang="en-US" sz="1400" b="1" i="1" smtClean="0">
                        <a:solidFill>
                          <a:schemeClr val="bg2">
                            <a:lumMod val="50000"/>
                          </a:schemeClr>
                        </a:solidFill>
                        <a:latin typeface="Cambria Math" panose="02040503050406030204" pitchFamily="18" charset="0"/>
                      </a:rPr>
                      <m:t>&gt;</m:t>
                    </m:r>
                    <m:r>
                      <a:rPr lang="en-US" sz="1400" b="1" i="1" smtClean="0">
                        <a:solidFill>
                          <a:schemeClr val="bg2">
                            <a:lumMod val="50000"/>
                          </a:schemeClr>
                        </a:solidFill>
                        <a:latin typeface="Cambria Math" panose="02040503050406030204" pitchFamily="18" charset="0"/>
                      </a:rPr>
                      <m:t>𝟏</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𝟓𝟑𝟓</m:t>
                    </m:r>
                    <m:r>
                      <a:rPr lang="en-US" sz="1400" b="1" i="1" smtClean="0">
                        <a:solidFill>
                          <a:schemeClr val="bg2">
                            <a:lumMod val="50000"/>
                          </a:schemeClr>
                        </a:solidFill>
                        <a:latin typeface="Cambria Math" panose="02040503050406030204" pitchFamily="18" charset="0"/>
                      </a:rPr>
                      <m:t>⋅</m:t>
                    </m:r>
                    <m:r>
                      <a:rPr lang="en-US" sz="1400" b="1" i="1" smtClean="0">
                        <a:solidFill>
                          <a:schemeClr val="bg2">
                            <a:lumMod val="50000"/>
                          </a:schemeClr>
                        </a:solidFill>
                        <a:latin typeface="Cambria Math" panose="02040503050406030204" pitchFamily="18" charset="0"/>
                      </a:rPr>
                      <m:t>𝟏</m:t>
                    </m:r>
                    <m:sSup>
                      <m:sSupPr>
                        <m:ctrlPr>
                          <a:rPr lang="en-US" sz="1400" b="1" i="1" smtClean="0">
                            <a:solidFill>
                              <a:schemeClr val="bg2">
                                <a:lumMod val="50000"/>
                              </a:schemeClr>
                            </a:solidFill>
                            <a:latin typeface="Cambria Math" panose="02040503050406030204" pitchFamily="18" charset="0"/>
                          </a:rPr>
                        </m:ctrlPr>
                      </m:sSupPr>
                      <m:e>
                        <m:r>
                          <a:rPr lang="en-US" sz="1400" b="1" i="1" smtClean="0">
                            <a:solidFill>
                              <a:schemeClr val="bg2">
                                <a:lumMod val="50000"/>
                              </a:schemeClr>
                            </a:solidFill>
                            <a:latin typeface="Cambria Math" panose="02040503050406030204" pitchFamily="18" charset="0"/>
                          </a:rPr>
                          <m:t>𝟎</m:t>
                        </m:r>
                      </m:e>
                      <m:sup>
                        <m:r>
                          <a:rPr lang="en-US" sz="1400" b="1" i="1" smtClean="0">
                            <a:solidFill>
                              <a:schemeClr val="bg2">
                                <a:lumMod val="50000"/>
                              </a:schemeClr>
                            </a:solidFill>
                            <a:latin typeface="Cambria Math" panose="02040503050406030204" pitchFamily="18" charset="0"/>
                          </a:rPr>
                          <m:t>𝟖</m:t>
                        </m:r>
                      </m:sup>
                    </m:sSup>
                  </m:oMath>
                </a14:m>
                <a:endParaRPr lang="en-US" sz="1400" b="1" dirty="0">
                  <a:solidFill>
                    <a:schemeClr val="bg2">
                      <a:lumMod val="50000"/>
                    </a:schemeClr>
                  </a:solidFill>
                </a:endParaRPr>
              </a:p>
            </p:txBody>
          </p:sp>
        </mc:Choice>
        <mc:Fallback xmlns="">
          <p:sp>
            <p:nvSpPr>
              <p:cNvPr id="90" name="תיבת טקסט 89">
                <a:extLst>
                  <a:ext uri="{FF2B5EF4-FFF2-40B4-BE49-F238E27FC236}">
                    <a16:creationId xmlns:a16="http://schemas.microsoft.com/office/drawing/2014/main" id="{C1950D13-EC41-4032-B558-9E0B813210BA}"/>
                  </a:ext>
                </a:extLst>
              </p:cNvPr>
              <p:cNvSpPr txBox="1">
                <a:spLocks noRot="1" noChangeAspect="1" noMove="1" noResize="1" noEditPoints="1" noAdjustHandles="1" noChangeArrowheads="1" noChangeShapeType="1" noTextEdit="1"/>
              </p:cNvSpPr>
              <p:nvPr/>
            </p:nvSpPr>
            <p:spPr>
              <a:xfrm>
                <a:off x="10502587" y="3801881"/>
                <a:ext cx="1899703" cy="528030"/>
              </a:xfrm>
              <a:prstGeom prst="rect">
                <a:avLst/>
              </a:prstGeom>
              <a:blipFill>
                <a:blip r:embed="rId9"/>
                <a:stretch>
                  <a:fillRect t="-2326" b="-11628"/>
                </a:stretch>
              </a:blipFill>
            </p:spPr>
            <p:txBody>
              <a:bodyPr/>
              <a:lstStyle/>
              <a:p>
                <a:r>
                  <a:rPr lang="he-IL">
                    <a:noFill/>
                  </a:rPr>
                  <a:t> </a:t>
                </a:r>
              </a:p>
            </p:txBody>
          </p:sp>
        </mc:Fallback>
      </mc:AlternateContent>
      <p:sp>
        <p:nvSpPr>
          <p:cNvPr id="36" name="מלבן 35">
            <a:extLst>
              <a:ext uri="{FF2B5EF4-FFF2-40B4-BE49-F238E27FC236}">
                <a16:creationId xmlns:a16="http://schemas.microsoft.com/office/drawing/2014/main" id="{EDACD57B-228C-4D5C-97A6-59DBC2E770C7}"/>
              </a:ext>
            </a:extLst>
          </p:cNvPr>
          <p:cNvSpPr/>
          <p:nvPr/>
        </p:nvSpPr>
        <p:spPr>
          <a:xfrm>
            <a:off x="6857192" y="990783"/>
            <a:ext cx="1857769" cy="8088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93" name="מלבן 92">
            <a:extLst>
              <a:ext uri="{FF2B5EF4-FFF2-40B4-BE49-F238E27FC236}">
                <a16:creationId xmlns:a16="http://schemas.microsoft.com/office/drawing/2014/main" id="{0621589D-518A-48CE-B855-6E90C18C6117}"/>
              </a:ext>
            </a:extLst>
          </p:cNvPr>
          <p:cNvSpPr/>
          <p:nvPr/>
        </p:nvSpPr>
        <p:spPr>
          <a:xfrm>
            <a:off x="4374858" y="2813730"/>
            <a:ext cx="2145212" cy="8472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95" name="מלבן 94">
            <a:extLst>
              <a:ext uri="{FF2B5EF4-FFF2-40B4-BE49-F238E27FC236}">
                <a16:creationId xmlns:a16="http://schemas.microsoft.com/office/drawing/2014/main" id="{76CF707F-257C-4449-BEE6-103A0042F839}"/>
              </a:ext>
            </a:extLst>
          </p:cNvPr>
          <p:cNvSpPr/>
          <p:nvPr/>
        </p:nvSpPr>
        <p:spPr>
          <a:xfrm>
            <a:off x="9116688" y="2832940"/>
            <a:ext cx="2040558" cy="8088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105" name="מלבן 104">
            <a:extLst>
              <a:ext uri="{FF2B5EF4-FFF2-40B4-BE49-F238E27FC236}">
                <a16:creationId xmlns:a16="http://schemas.microsoft.com/office/drawing/2014/main" id="{FB8C53FF-B3B2-4819-9B93-66BD16C9A87E}"/>
              </a:ext>
            </a:extLst>
          </p:cNvPr>
          <p:cNvSpPr/>
          <p:nvPr/>
        </p:nvSpPr>
        <p:spPr>
          <a:xfrm>
            <a:off x="3472009" y="4703959"/>
            <a:ext cx="1686400" cy="684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106" name="מלבן 105">
            <a:extLst>
              <a:ext uri="{FF2B5EF4-FFF2-40B4-BE49-F238E27FC236}">
                <a16:creationId xmlns:a16="http://schemas.microsoft.com/office/drawing/2014/main" id="{C5D6E07B-BBBB-4F51-8227-3638496AE978}"/>
              </a:ext>
            </a:extLst>
          </p:cNvPr>
          <p:cNvSpPr/>
          <p:nvPr/>
        </p:nvSpPr>
        <p:spPr>
          <a:xfrm>
            <a:off x="5676730" y="4690811"/>
            <a:ext cx="1875810" cy="684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107" name="מלבן 106">
            <a:extLst>
              <a:ext uri="{FF2B5EF4-FFF2-40B4-BE49-F238E27FC236}">
                <a16:creationId xmlns:a16="http://schemas.microsoft.com/office/drawing/2014/main" id="{DD11DF70-C4EC-4C08-B2B7-AA36D711D9DF}"/>
              </a:ext>
            </a:extLst>
          </p:cNvPr>
          <p:cNvSpPr/>
          <p:nvPr/>
        </p:nvSpPr>
        <p:spPr>
          <a:xfrm>
            <a:off x="8140904" y="4690811"/>
            <a:ext cx="1567026" cy="6973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108" name="מלבן 107">
            <a:extLst>
              <a:ext uri="{FF2B5EF4-FFF2-40B4-BE49-F238E27FC236}">
                <a16:creationId xmlns:a16="http://schemas.microsoft.com/office/drawing/2014/main" id="{3A3975B6-5B56-4F78-8684-20749E561225}"/>
              </a:ext>
            </a:extLst>
          </p:cNvPr>
          <p:cNvSpPr/>
          <p:nvPr/>
        </p:nvSpPr>
        <p:spPr>
          <a:xfrm>
            <a:off x="10365511" y="4685455"/>
            <a:ext cx="1719038" cy="6973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72622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61F9F6-1954-4A34-9024-22FC53B980C1}"/>
              </a:ext>
            </a:extLst>
          </p:cNvPr>
          <p:cNvSpPr>
            <a:spLocks noGrp="1"/>
          </p:cNvSpPr>
          <p:nvPr>
            <p:ph type="title"/>
          </p:nvPr>
        </p:nvSpPr>
        <p:spPr>
          <a:xfrm>
            <a:off x="1127851" y="271080"/>
            <a:ext cx="3921087" cy="1265371"/>
          </a:xfrm>
        </p:spPr>
        <p:txBody>
          <a:bodyPr>
            <a:normAutofit fontScale="90000"/>
          </a:bodyPr>
          <a:lstStyle/>
          <a:p>
            <a:pPr algn="ctr"/>
            <a:r>
              <a:rPr lang="en-US" b="1" dirty="0"/>
              <a:t>Decision Tree Results</a:t>
            </a:r>
            <a:endParaRPr lang="he-IL" b="1" dirty="0"/>
          </a:p>
        </p:txBody>
      </p:sp>
      <p:sp>
        <p:nvSpPr>
          <p:cNvPr id="17" name="כותרת 1">
            <a:extLst>
              <a:ext uri="{FF2B5EF4-FFF2-40B4-BE49-F238E27FC236}">
                <a16:creationId xmlns:a16="http://schemas.microsoft.com/office/drawing/2014/main" id="{75DADC2A-E455-4705-A72D-28B2276CED13}"/>
              </a:ext>
            </a:extLst>
          </p:cNvPr>
          <p:cNvSpPr txBox="1">
            <a:spLocks/>
          </p:cNvSpPr>
          <p:nvPr/>
        </p:nvSpPr>
        <p:spPr>
          <a:xfrm>
            <a:off x="7357888" y="271081"/>
            <a:ext cx="3992599" cy="12653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Logistic Regression</a:t>
            </a:r>
          </a:p>
          <a:p>
            <a:pPr algn="ctr"/>
            <a:r>
              <a:rPr lang="en-US" sz="4000" b="1" dirty="0"/>
              <a:t>Results</a:t>
            </a:r>
            <a:endParaRPr lang="he-IL" sz="4000" b="1" dirty="0"/>
          </a:p>
        </p:txBody>
      </p:sp>
      <p:cxnSp>
        <p:nvCxnSpPr>
          <p:cNvPr id="21" name="מחבר ישר 20">
            <a:extLst>
              <a:ext uri="{FF2B5EF4-FFF2-40B4-BE49-F238E27FC236}">
                <a16:creationId xmlns:a16="http://schemas.microsoft.com/office/drawing/2014/main" id="{221C64F1-C34D-4391-BF98-9510E2FD9CEE}"/>
              </a:ext>
            </a:extLst>
          </p:cNvPr>
          <p:cNvCxnSpPr/>
          <p:nvPr/>
        </p:nvCxnSpPr>
        <p:spPr>
          <a:xfrm>
            <a:off x="6362905" y="0"/>
            <a:ext cx="0" cy="6858000"/>
          </a:xfrm>
          <a:prstGeom prst="line">
            <a:avLst/>
          </a:prstGeom>
        </p:spPr>
        <p:style>
          <a:lnRef idx="3">
            <a:schemeClr val="dk1"/>
          </a:lnRef>
          <a:fillRef idx="0">
            <a:schemeClr val="dk1"/>
          </a:fillRef>
          <a:effectRef idx="2">
            <a:schemeClr val="dk1"/>
          </a:effectRef>
          <a:fontRef idx="minor">
            <a:schemeClr val="tx1"/>
          </a:fontRef>
        </p:style>
      </p:cxnSp>
      <p:pic>
        <p:nvPicPr>
          <p:cNvPr id="4" name="תמונה 3">
            <a:extLst>
              <a:ext uri="{FF2B5EF4-FFF2-40B4-BE49-F238E27FC236}">
                <a16:creationId xmlns:a16="http://schemas.microsoft.com/office/drawing/2014/main" id="{5DE522FF-5C5F-4B05-B0ED-8E21E4FE57BD}"/>
              </a:ext>
            </a:extLst>
          </p:cNvPr>
          <p:cNvPicPr>
            <a:picLocks noChangeAspect="1"/>
          </p:cNvPicPr>
          <p:nvPr/>
        </p:nvPicPr>
        <p:blipFill>
          <a:blip r:embed="rId2"/>
          <a:stretch>
            <a:fillRect/>
          </a:stretch>
        </p:blipFill>
        <p:spPr>
          <a:xfrm>
            <a:off x="202817" y="5154060"/>
            <a:ext cx="5993114" cy="1195476"/>
          </a:xfrm>
          <a:prstGeom prst="rect">
            <a:avLst/>
          </a:prstGeom>
        </p:spPr>
      </p:pic>
      <p:pic>
        <p:nvPicPr>
          <p:cNvPr id="6" name="תמונה 5">
            <a:extLst>
              <a:ext uri="{FF2B5EF4-FFF2-40B4-BE49-F238E27FC236}">
                <a16:creationId xmlns:a16="http://schemas.microsoft.com/office/drawing/2014/main" id="{A20169DD-986C-4C14-980E-E23C09813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284" y="1579553"/>
            <a:ext cx="4052223" cy="3531405"/>
          </a:xfrm>
          <a:prstGeom prst="rect">
            <a:avLst/>
          </a:prstGeom>
        </p:spPr>
      </p:pic>
      <p:pic>
        <p:nvPicPr>
          <p:cNvPr id="8" name="תמונה 7">
            <a:extLst>
              <a:ext uri="{FF2B5EF4-FFF2-40B4-BE49-F238E27FC236}">
                <a16:creationId xmlns:a16="http://schemas.microsoft.com/office/drawing/2014/main" id="{9CB59E93-A3BD-4408-8635-030682EB8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967" y="1579553"/>
            <a:ext cx="4039520" cy="3531405"/>
          </a:xfrm>
          <a:prstGeom prst="rect">
            <a:avLst/>
          </a:prstGeom>
        </p:spPr>
      </p:pic>
      <p:pic>
        <p:nvPicPr>
          <p:cNvPr id="12" name="תמונה 11">
            <a:extLst>
              <a:ext uri="{FF2B5EF4-FFF2-40B4-BE49-F238E27FC236}">
                <a16:creationId xmlns:a16="http://schemas.microsoft.com/office/drawing/2014/main" id="{8EE4B6C3-9C83-4A3C-B4C1-A0DB40C2F010}"/>
              </a:ext>
            </a:extLst>
          </p:cNvPr>
          <p:cNvPicPr>
            <a:picLocks noChangeAspect="1"/>
          </p:cNvPicPr>
          <p:nvPr/>
        </p:nvPicPr>
        <p:blipFill>
          <a:blip r:embed="rId5"/>
          <a:stretch>
            <a:fillRect/>
          </a:stretch>
        </p:blipFill>
        <p:spPr>
          <a:xfrm>
            <a:off x="6611987" y="5154060"/>
            <a:ext cx="5377196" cy="479545"/>
          </a:xfrm>
          <a:prstGeom prst="rect">
            <a:avLst/>
          </a:prstGeom>
        </p:spPr>
      </p:pic>
    </p:spTree>
    <p:extLst>
      <p:ext uri="{BB962C8B-B14F-4D97-AF65-F5344CB8AC3E}">
        <p14:creationId xmlns:p14="http://schemas.microsoft.com/office/powerpoint/2010/main" val="421039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0287659F-9613-421F-BD32-236769D84283}"/>
              </a:ext>
            </a:extLst>
          </p:cNvPr>
          <p:cNvSpPr txBox="1"/>
          <p:nvPr/>
        </p:nvSpPr>
        <p:spPr>
          <a:xfrm>
            <a:off x="2349795" y="75415"/>
            <a:ext cx="8038214" cy="584775"/>
          </a:xfrm>
          <a:prstGeom prst="rect">
            <a:avLst/>
          </a:prstGeom>
          <a:noFill/>
        </p:spPr>
        <p:txBody>
          <a:bodyPr wrap="square" rtlCol="1">
            <a:spAutoFit/>
          </a:bodyPr>
          <a:lstStyle/>
          <a:p>
            <a:pPr algn="ctr"/>
            <a:r>
              <a:rPr lang="en-GB" sz="3200" b="1" i="0" dirty="0">
                <a:solidFill>
                  <a:schemeClr val="accent1">
                    <a:lumMod val="75000"/>
                  </a:schemeClr>
                </a:solidFill>
                <a:effectLst/>
                <a:latin typeface="+mj-lt"/>
              </a:rPr>
              <a:t>Using </a:t>
            </a:r>
            <a:r>
              <a:rPr lang="en-GB" sz="3200" b="1" i="0" dirty="0" err="1">
                <a:solidFill>
                  <a:schemeClr val="accent1">
                    <a:lumMod val="75000"/>
                  </a:schemeClr>
                </a:solidFill>
                <a:effectLst/>
                <a:latin typeface="+mj-lt"/>
              </a:rPr>
              <a:t>Keras</a:t>
            </a:r>
            <a:r>
              <a:rPr lang="en-GB" sz="3200" b="1" i="0" dirty="0">
                <a:solidFill>
                  <a:schemeClr val="accent1">
                    <a:lumMod val="75000"/>
                  </a:schemeClr>
                </a:solidFill>
                <a:effectLst/>
                <a:latin typeface="+mj-lt"/>
              </a:rPr>
              <a:t> to Build and Train Neural Networks</a:t>
            </a:r>
            <a:endParaRPr lang="he-IL" sz="3200" dirty="0">
              <a:solidFill>
                <a:schemeClr val="accent1">
                  <a:lumMod val="75000"/>
                </a:schemeClr>
              </a:solidFill>
              <a:latin typeface="+mj-lt"/>
            </a:endParaRPr>
          </a:p>
        </p:txBody>
      </p:sp>
      <p:sp>
        <p:nvSpPr>
          <p:cNvPr id="14" name="תיבת טקסט 13">
            <a:extLst>
              <a:ext uri="{FF2B5EF4-FFF2-40B4-BE49-F238E27FC236}">
                <a16:creationId xmlns:a16="http://schemas.microsoft.com/office/drawing/2014/main" id="{7AA6B24E-CAA0-4578-BC87-267AB44EFB22}"/>
              </a:ext>
            </a:extLst>
          </p:cNvPr>
          <p:cNvSpPr txBox="1"/>
          <p:nvPr/>
        </p:nvSpPr>
        <p:spPr>
          <a:xfrm>
            <a:off x="3197743" y="673466"/>
            <a:ext cx="10560788" cy="6832640"/>
          </a:xfrm>
          <a:prstGeom prst="rect">
            <a:avLst/>
          </a:prstGeom>
          <a:noFill/>
        </p:spPr>
        <p:txBody>
          <a:bodyPr wrap="square">
            <a:spAutoFit/>
          </a:bodyPr>
          <a:lstStyle/>
          <a:p>
            <a:pPr marL="285750" indent="-285750">
              <a:buFont typeface="Arial" panose="020B0604020202020204" pitchFamily="34" charset="0"/>
              <a:buChar char="•"/>
            </a:pPr>
            <a:r>
              <a:rPr lang="en-GB" sz="2800" b="0" dirty="0">
                <a:solidFill>
                  <a:schemeClr val="accent5">
                    <a:lumMod val="50000"/>
                  </a:schemeClr>
                </a:solidFill>
                <a:effectLst/>
                <a:latin typeface="+mj-lt"/>
              </a:rPr>
              <a:t>Input size is 8-dimensional </a:t>
            </a:r>
          </a:p>
          <a:p>
            <a:endParaRPr lang="en-GB" sz="2800" b="0" dirty="0">
              <a:solidFill>
                <a:schemeClr val="accent5">
                  <a:lumMod val="50000"/>
                </a:schemeClr>
              </a:solidFill>
              <a:effectLst/>
              <a:latin typeface="+mj-lt"/>
            </a:endParaRPr>
          </a:p>
          <a:p>
            <a:pPr marL="285750" indent="-285750">
              <a:buFont typeface="Arial" panose="020B0604020202020204" pitchFamily="34" charset="0"/>
              <a:buChar char="•"/>
            </a:pPr>
            <a:r>
              <a:rPr lang="en-GB" sz="2800" b="0" dirty="0">
                <a:solidFill>
                  <a:schemeClr val="accent5">
                    <a:lumMod val="50000"/>
                  </a:schemeClr>
                </a:solidFill>
                <a:effectLst/>
                <a:latin typeface="+mj-lt"/>
              </a:rPr>
              <a:t>3 hidden </a:t>
            </a:r>
            <a:r>
              <a:rPr lang="en-GB" sz="2800" b="0" dirty="0" err="1">
                <a:solidFill>
                  <a:schemeClr val="accent5">
                    <a:lumMod val="50000"/>
                  </a:schemeClr>
                </a:solidFill>
                <a:effectLst/>
                <a:latin typeface="+mj-lt"/>
              </a:rPr>
              <a:t>ReLU</a:t>
            </a:r>
            <a:r>
              <a:rPr lang="en-GB" sz="2800" b="0" dirty="0">
                <a:solidFill>
                  <a:schemeClr val="accent5">
                    <a:lumMod val="50000"/>
                  </a:schemeClr>
                </a:solidFill>
                <a:effectLst/>
                <a:latin typeface="+mj-lt"/>
              </a:rPr>
              <a:t> activation layers with a total of 192</a:t>
            </a:r>
          </a:p>
          <a:p>
            <a:r>
              <a:rPr lang="en-GB" sz="2800" b="0" dirty="0">
                <a:solidFill>
                  <a:schemeClr val="accent5">
                    <a:lumMod val="50000"/>
                  </a:schemeClr>
                </a:solidFill>
                <a:effectLst/>
                <a:latin typeface="+mj-lt"/>
              </a:rPr>
              <a:t>   </a:t>
            </a:r>
            <a:r>
              <a:rPr lang="en-GB" sz="2800" dirty="0">
                <a:solidFill>
                  <a:schemeClr val="accent5">
                    <a:lumMod val="50000"/>
                  </a:schemeClr>
                </a:solidFill>
                <a:latin typeface="+mj-lt"/>
              </a:rPr>
              <a:t> hidden nodes (128-32-32)</a:t>
            </a:r>
          </a:p>
          <a:p>
            <a:endParaRPr lang="en-GB" sz="2800" b="0" dirty="0">
              <a:solidFill>
                <a:schemeClr val="accent5">
                  <a:lumMod val="50000"/>
                </a:schemeClr>
              </a:solidFill>
              <a:effectLst/>
              <a:latin typeface="+mj-lt"/>
            </a:endParaRPr>
          </a:p>
          <a:p>
            <a:pPr marL="457200" indent="-457200">
              <a:buFont typeface="Arial" panose="020B0604020202020204" pitchFamily="34" charset="0"/>
              <a:buChar char="•"/>
            </a:pPr>
            <a:r>
              <a:rPr lang="en-GB" sz="2800" b="0" dirty="0">
                <a:solidFill>
                  <a:schemeClr val="accent5">
                    <a:lumMod val="50000"/>
                  </a:schemeClr>
                </a:solidFill>
                <a:effectLst/>
                <a:latin typeface="+mj-lt"/>
              </a:rPr>
              <a:t>The final layer has just one node with a sigmoid activation</a:t>
            </a:r>
          </a:p>
          <a:p>
            <a:pPr marL="457200" indent="-457200">
              <a:buFont typeface="Arial" panose="020B0604020202020204" pitchFamily="34" charset="0"/>
              <a:buChar char="•"/>
            </a:pPr>
            <a:endParaRPr lang="en-GB" sz="2800" b="0" dirty="0">
              <a:solidFill>
                <a:schemeClr val="accent5">
                  <a:lumMod val="50000"/>
                </a:schemeClr>
              </a:solidFill>
              <a:effectLst/>
              <a:latin typeface="+mj-lt"/>
            </a:endParaRPr>
          </a:p>
          <a:p>
            <a:pPr marL="457200" indent="-457200">
              <a:buFont typeface="Arial" panose="020B0604020202020204" pitchFamily="34" charset="0"/>
              <a:buChar char="•"/>
            </a:pPr>
            <a:r>
              <a:rPr lang="en-GB" sz="2800" dirty="0">
                <a:solidFill>
                  <a:schemeClr val="accent5">
                    <a:lumMod val="50000"/>
                  </a:schemeClr>
                </a:solidFill>
                <a:latin typeface="+mj-lt"/>
              </a:rPr>
              <a:t>SGD optimizer with learning rate of 0.001, batch size 128</a:t>
            </a:r>
            <a:endParaRPr lang="en-US" sz="2800" b="0" dirty="0">
              <a:solidFill>
                <a:schemeClr val="accent5">
                  <a:lumMod val="50000"/>
                </a:schemeClr>
              </a:solidFill>
              <a:latin typeface="+mj-lt"/>
            </a:endParaRPr>
          </a:p>
          <a:p>
            <a:pPr marL="457200" indent="-457200">
              <a:buFont typeface="Arial" panose="020B0604020202020204" pitchFamily="34" charset="0"/>
              <a:buChar char="•"/>
            </a:pPr>
            <a:endParaRPr lang="en-US" sz="2800" b="0" dirty="0">
              <a:solidFill>
                <a:schemeClr val="accent5">
                  <a:lumMod val="50000"/>
                </a:schemeClr>
              </a:solidFill>
              <a:latin typeface="+mj-lt"/>
            </a:endParaRPr>
          </a:p>
          <a:p>
            <a:pPr marL="457200" indent="-457200">
              <a:buFont typeface="Arial" panose="020B0604020202020204" pitchFamily="34" charset="0"/>
              <a:buChar char="•"/>
            </a:pPr>
            <a:r>
              <a:rPr lang="en-GB" sz="2800" b="0" dirty="0">
                <a:solidFill>
                  <a:schemeClr val="accent5">
                    <a:lumMod val="50000"/>
                  </a:schemeClr>
                </a:solidFill>
                <a:effectLst/>
                <a:latin typeface="+mj-lt"/>
              </a:rPr>
              <a:t>Binary-cross-entropy loss function</a:t>
            </a:r>
          </a:p>
          <a:p>
            <a:pPr marL="457200" indent="-457200">
              <a:buFont typeface="Arial" panose="020B0604020202020204" pitchFamily="34" charset="0"/>
              <a:buChar char="•"/>
            </a:pPr>
            <a:endParaRPr lang="en-GB" sz="2800" dirty="0">
              <a:solidFill>
                <a:schemeClr val="accent5">
                  <a:lumMod val="50000"/>
                </a:schemeClr>
              </a:solidFill>
              <a:latin typeface="+mj-lt"/>
            </a:endParaRPr>
          </a:p>
          <a:p>
            <a:pPr marL="457200" indent="-457200">
              <a:buFont typeface="Arial" panose="020B0604020202020204" pitchFamily="34" charset="0"/>
              <a:buChar char="•"/>
            </a:pPr>
            <a:r>
              <a:rPr lang="en-GB" sz="2800" b="0" dirty="0">
                <a:solidFill>
                  <a:schemeClr val="accent5">
                    <a:lumMod val="50000"/>
                  </a:schemeClr>
                </a:solidFill>
                <a:effectLst/>
                <a:latin typeface="+mj-lt"/>
              </a:rPr>
              <a:t>Early Stopping to avoid overfitting</a:t>
            </a:r>
            <a:endParaRPr lang="en-GB" sz="2800" b="0" dirty="0">
              <a:solidFill>
                <a:srgbClr val="000000"/>
              </a:solidFill>
              <a:effectLst/>
              <a:latin typeface="Courier New" panose="02070309020205020404" pitchFamily="49" charset="0"/>
            </a:endParaRPr>
          </a:p>
          <a:p>
            <a:pPr marL="457200" indent="-457200">
              <a:buFont typeface="Arial" panose="020B0604020202020204" pitchFamily="34" charset="0"/>
              <a:buChar char="•"/>
            </a:pPr>
            <a:endParaRPr lang="en-GB" sz="2800" b="0" dirty="0">
              <a:solidFill>
                <a:schemeClr val="accent5">
                  <a:lumMod val="50000"/>
                </a:schemeClr>
              </a:solidFill>
              <a:effectLst/>
              <a:latin typeface="+mj-lt"/>
            </a:endParaRPr>
          </a:p>
          <a:p>
            <a:endParaRPr lang="en-GB" sz="2800" b="0" dirty="0">
              <a:solidFill>
                <a:schemeClr val="accent5">
                  <a:lumMod val="50000"/>
                </a:schemeClr>
              </a:solidFill>
              <a:effectLst/>
              <a:latin typeface="+mj-lt"/>
            </a:endParaRPr>
          </a:p>
          <a:p>
            <a:endParaRPr lang="en-GB" sz="2800" b="0" dirty="0">
              <a:solidFill>
                <a:schemeClr val="accent5">
                  <a:lumMod val="50000"/>
                </a:schemeClr>
              </a:solidFill>
              <a:effectLst/>
              <a:latin typeface="+mj-lt"/>
            </a:endParaRPr>
          </a:p>
          <a:p>
            <a:endParaRPr lang="en-GB" b="0" dirty="0">
              <a:solidFill>
                <a:schemeClr val="accent5">
                  <a:lumMod val="50000"/>
                </a:schemeClr>
              </a:solidFill>
              <a:effectLst/>
              <a:latin typeface="+mj-lt"/>
            </a:endParaRPr>
          </a:p>
        </p:txBody>
      </p:sp>
      <p:sp>
        <p:nvSpPr>
          <p:cNvPr id="18" name="תיבת טקסט 17">
            <a:extLst>
              <a:ext uri="{FF2B5EF4-FFF2-40B4-BE49-F238E27FC236}">
                <a16:creationId xmlns:a16="http://schemas.microsoft.com/office/drawing/2014/main" id="{A6AC8025-1619-43D7-BE28-E85B080C49E5}"/>
              </a:ext>
            </a:extLst>
          </p:cNvPr>
          <p:cNvSpPr txBox="1"/>
          <p:nvPr/>
        </p:nvSpPr>
        <p:spPr>
          <a:xfrm>
            <a:off x="3698757" y="1087476"/>
            <a:ext cx="8469630" cy="861774"/>
          </a:xfrm>
          <a:prstGeom prst="rect">
            <a:avLst/>
          </a:prstGeom>
          <a:noFill/>
        </p:spPr>
        <p:txBody>
          <a:bodyPr wrap="square" rtlCol="1">
            <a:spAutoFit/>
          </a:bodyPr>
          <a:lstStyle/>
          <a:p>
            <a:r>
              <a:rPr lang="en-GB" sz="1600" b="1" dirty="0">
                <a:latin typeface="+mj-lt"/>
              </a:rPr>
              <a:t>F</a:t>
            </a:r>
            <a:r>
              <a:rPr lang="en-GB" sz="1600" b="1" dirty="0">
                <a:effectLst/>
                <a:latin typeface="+mj-lt"/>
              </a:rPr>
              <a:t>eatures, X =  [‘</a:t>
            </a:r>
            <a:r>
              <a:rPr lang="en-GB" sz="1600" b="1" dirty="0">
                <a:latin typeface="+mj-lt"/>
              </a:rPr>
              <a:t>Day</a:t>
            </a:r>
            <a:r>
              <a:rPr lang="en-GB" sz="1600" b="1" dirty="0">
                <a:effectLst/>
                <a:latin typeface="+mj-lt"/>
              </a:rPr>
              <a:t>’,  ‘SMA_SUB’,  ‘RSI_2’, ‘RSI_4’, ’OBV’, ‘OBV_SUB’,  ’Open’,  ‘Mid’</a:t>
            </a:r>
            <a:r>
              <a:rPr lang="en-GB" sz="1600" b="1" dirty="0">
                <a:solidFill>
                  <a:srgbClr val="C00000"/>
                </a:solidFill>
                <a:effectLst/>
                <a:latin typeface="+mj-lt"/>
              </a:rPr>
              <a:t>*</a:t>
            </a:r>
            <a:r>
              <a:rPr lang="en-GB" sz="1600" b="1" dirty="0">
                <a:effectLst/>
                <a:latin typeface="+mj-lt"/>
              </a:rPr>
              <a:t>]</a:t>
            </a:r>
          </a:p>
          <a:p>
            <a:endParaRPr lang="en-US" sz="1600" dirty="0">
              <a:solidFill>
                <a:srgbClr val="000000"/>
              </a:solidFill>
              <a:effectLst/>
              <a:latin typeface="Courier New" panose="02070309020205020404" pitchFamily="49" charset="0"/>
            </a:endParaRPr>
          </a:p>
          <a:p>
            <a:endParaRPr lang="he-IL" dirty="0"/>
          </a:p>
        </p:txBody>
      </p:sp>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B0906E57-D44E-48E0-B3D3-17A55D558117}"/>
                  </a:ext>
                </a:extLst>
              </p:cNvPr>
              <p:cNvSpPr txBox="1"/>
              <p:nvPr/>
            </p:nvSpPr>
            <p:spPr>
              <a:xfrm>
                <a:off x="58658" y="6288795"/>
                <a:ext cx="6750121" cy="449226"/>
              </a:xfrm>
              <a:prstGeom prst="rect">
                <a:avLst/>
              </a:prstGeom>
              <a:noFill/>
            </p:spPr>
            <p:txBody>
              <a:bodyPr wrap="square" rtlCol="1">
                <a:spAutoFit/>
              </a:bodyPr>
              <a:lstStyle/>
              <a:p>
                <a:r>
                  <a:rPr lang="en-US" sz="1600" b="1" dirty="0">
                    <a:solidFill>
                      <a:srgbClr val="C00000"/>
                    </a:solidFill>
                    <a:latin typeface="+mj-lt"/>
                  </a:rPr>
                  <a:t>*</a:t>
                </a:r>
                <a:r>
                  <a:rPr lang="en-US" sz="1600" dirty="0">
                    <a:latin typeface="+mj-lt"/>
                  </a:rPr>
                  <a:t>Note: </a:t>
                </a:r>
                <a14:m>
                  <m:oMath xmlns:m="http://schemas.openxmlformats.org/officeDocument/2006/math">
                    <m:r>
                      <a:rPr lang="en-US" sz="1600" b="0" i="1" smtClean="0">
                        <a:latin typeface="Cambria Math" panose="02040503050406030204" pitchFamily="18" charset="0"/>
                      </a:rPr>
                      <m:t>𝑀𝑖𝑑</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𝐿𝑜𝑤</m:t>
                        </m:r>
                        <m:r>
                          <a:rPr lang="en-US" sz="1600" b="0" i="1" smtClean="0">
                            <a:latin typeface="Cambria Math" panose="02040503050406030204" pitchFamily="18" charset="0"/>
                          </a:rPr>
                          <m:t>+</m:t>
                        </m:r>
                        <m:r>
                          <a:rPr lang="en-US" sz="1600" b="0" i="1" smtClean="0">
                            <a:latin typeface="Cambria Math" panose="02040503050406030204" pitchFamily="18" charset="0"/>
                          </a:rPr>
                          <m:t>𝐻𝑖𝑔</m:t>
                        </m:r>
                        <m:r>
                          <a:rPr lang="en-US" sz="1600" b="0" i="1" smtClean="0">
                            <a:latin typeface="Cambria Math" panose="02040503050406030204" pitchFamily="18" charset="0"/>
                          </a:rPr>
                          <m:t>h</m:t>
                        </m:r>
                      </m:num>
                      <m:den>
                        <m:r>
                          <a:rPr lang="en-US" sz="1600" b="0" i="1" smtClean="0">
                            <a:latin typeface="Cambria Math" panose="02040503050406030204" pitchFamily="18" charset="0"/>
                          </a:rPr>
                          <m:t>2</m:t>
                        </m:r>
                      </m:den>
                    </m:f>
                  </m:oMath>
                </a14:m>
                <a:endParaRPr lang="he-IL" sz="1600" dirty="0">
                  <a:latin typeface="+mj-lt"/>
                </a:endParaRPr>
              </a:p>
            </p:txBody>
          </p:sp>
        </mc:Choice>
        <mc:Fallback xmlns="">
          <p:sp>
            <p:nvSpPr>
              <p:cNvPr id="19" name="תיבת טקסט 18">
                <a:extLst>
                  <a:ext uri="{FF2B5EF4-FFF2-40B4-BE49-F238E27FC236}">
                    <a16:creationId xmlns:a16="http://schemas.microsoft.com/office/drawing/2014/main" id="{B0906E57-D44E-48E0-B3D3-17A55D558117}"/>
                  </a:ext>
                </a:extLst>
              </p:cNvPr>
              <p:cNvSpPr txBox="1">
                <a:spLocks noRot="1" noChangeAspect="1" noMove="1" noResize="1" noEditPoints="1" noAdjustHandles="1" noChangeArrowheads="1" noChangeShapeType="1" noTextEdit="1"/>
              </p:cNvSpPr>
              <p:nvPr/>
            </p:nvSpPr>
            <p:spPr>
              <a:xfrm>
                <a:off x="58658" y="6288795"/>
                <a:ext cx="6750121" cy="449226"/>
              </a:xfrm>
              <a:prstGeom prst="rect">
                <a:avLst/>
              </a:prstGeom>
              <a:blipFill>
                <a:blip r:embed="rId4"/>
                <a:stretch>
                  <a:fillRect l="-542" b="-6849"/>
                </a:stretch>
              </a:blipFill>
            </p:spPr>
            <p:txBody>
              <a:bodyPr/>
              <a:lstStyle/>
              <a:p>
                <a:r>
                  <a:rPr lang="he-IL">
                    <a:noFill/>
                  </a:rPr>
                  <a:t> </a:t>
                </a:r>
              </a:p>
            </p:txBody>
          </p:sp>
        </mc:Fallback>
      </mc:AlternateContent>
      <p:cxnSp>
        <p:nvCxnSpPr>
          <p:cNvPr id="20" name="מחבר ישר 19">
            <a:extLst>
              <a:ext uri="{FF2B5EF4-FFF2-40B4-BE49-F238E27FC236}">
                <a16:creationId xmlns:a16="http://schemas.microsoft.com/office/drawing/2014/main" id="{372556E7-52EC-459C-8125-CFE5A10D7C62}"/>
              </a:ext>
            </a:extLst>
          </p:cNvPr>
          <p:cNvCxnSpPr/>
          <p:nvPr/>
        </p:nvCxnSpPr>
        <p:spPr>
          <a:xfrm>
            <a:off x="0" y="621344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6" name="תמונה 5">
            <a:extLst>
              <a:ext uri="{FF2B5EF4-FFF2-40B4-BE49-F238E27FC236}">
                <a16:creationId xmlns:a16="http://schemas.microsoft.com/office/drawing/2014/main" id="{C2BC462C-64CA-449B-921D-9079F1D25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845093"/>
            <a:ext cx="3242024" cy="3660580"/>
          </a:xfrm>
          <a:prstGeom prst="rect">
            <a:avLst/>
          </a:prstGeom>
        </p:spPr>
      </p:pic>
    </p:spTree>
    <p:extLst>
      <p:ext uri="{BB962C8B-B14F-4D97-AF65-F5344CB8AC3E}">
        <p14:creationId xmlns:p14="http://schemas.microsoft.com/office/powerpoint/2010/main" val="545215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4364</TotalTime>
  <Words>678</Words>
  <Application>Microsoft Office PowerPoint</Application>
  <PresentationFormat>מסך רחב</PresentationFormat>
  <Paragraphs>92</Paragraphs>
  <Slides>11</Slides>
  <Notes>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11</vt:i4>
      </vt:variant>
    </vt:vector>
  </HeadingPairs>
  <TitlesOfParts>
    <vt:vector size="18" baseType="lpstr">
      <vt:lpstr>Arial</vt:lpstr>
      <vt:lpstr>Calibri</vt:lpstr>
      <vt:lpstr>Calibri Light</vt:lpstr>
      <vt:lpstr>Cambria Math</vt:lpstr>
      <vt:lpstr>Courier New</vt:lpstr>
      <vt:lpstr>Roboto</vt:lpstr>
      <vt:lpstr>Office Theme</vt:lpstr>
      <vt:lpstr>מצגת של PowerPoint‏</vt:lpstr>
      <vt:lpstr>Target (0 or 1)</vt:lpstr>
      <vt:lpstr>Stock Market Technical Analysis Indicators that were used in this project</vt:lpstr>
      <vt:lpstr>מצגת של PowerPoint‏</vt:lpstr>
      <vt:lpstr>מצגת של PowerPoint‏</vt:lpstr>
      <vt:lpstr>Accuracy without any model (~50%)</vt:lpstr>
      <vt:lpstr>מצגת של PowerPoint‏</vt:lpstr>
      <vt:lpstr>Decision Tree Results</vt:lpstr>
      <vt:lpstr>מצגת של PowerPoint‏</vt:lpstr>
      <vt:lpstr>מצגת של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Gil Sasson</cp:lastModifiedBy>
  <cp:revision>278</cp:revision>
  <dcterms:created xsi:type="dcterms:W3CDTF">2019-11-18T18:12:08Z</dcterms:created>
  <dcterms:modified xsi:type="dcterms:W3CDTF">2022-01-07T13:29:49Z</dcterms:modified>
</cp:coreProperties>
</file>