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75" d="100"/>
          <a:sy n="75" d="100"/>
        </p:scale>
        <p:origin x="72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A51DB04-3D8C-AEF5-6506-2DED8C7DA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BCB169B8-304F-A100-92EF-C74FD28A4B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8EE4784-A498-4E04-0CED-17266D15E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A7168D7-178F-CA7D-C494-3F5576980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E80F866-0628-F184-2FB8-F59315A3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1354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E7B4721-45A3-8759-6F61-1B6BF1B4E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99AEA923-A52A-67C4-5B82-4F6B6EEB0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81F216B-4FBD-31B4-5A50-A706F147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D3836EF-7213-40AE-F3FB-B601F32AF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412C3E8-3E2F-2BFC-E576-6957AC2F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17816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A51FC54E-DB5A-DAD1-2434-07B5E27D3C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268F72F8-9E37-EAAC-D900-530639C66B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BEE4EC31-A497-84C6-2667-8555A11CC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1669A26-57BC-A406-EECE-DF05A15F1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5918E1A-00FE-B950-E1B7-999B61204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2450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5AA6AD4-184C-BCF7-AF7C-5060ECC2C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36B6651-F1B4-DD50-16C2-D19C02F80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DBFF1AB-2DED-DE4F-7F2B-A07A94904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E2EFEB77-065B-8032-2FC4-E1357C759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86E4222-DF67-6F55-8031-9FA8467CD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81282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63C1236-869A-6220-C69F-97F1AC63B6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C085C67-4387-23AC-5B77-E51A00782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DCE75541-259A-2B25-9257-3F9B2275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6731F9-BDCE-09B6-EA85-8F26448E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C95EB39-6079-9D56-C39D-26B901792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4653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BC4AB2-697E-9548-E2FD-D9E597F3A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7355AA3-5AF9-D774-A30E-CB86F3ADC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4EF799D9-DD49-BD94-E206-E02B38DEA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9F70553-6CE9-496F-CF6F-E4EC2F8B2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10251B85-008F-9246-E0A6-D44306EE6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821373-146F-3CBD-BBC1-659C98717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6241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D7BF52F-EFD2-ECD6-6CA3-86DF97ED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7BA7F05-20E2-AEA6-E6CF-5A24B1876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53B7E6A-8520-D25A-33AF-6C0BC6E7A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2C6FDC96-5FC2-E61A-A945-EC5615950D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58174EB-39D9-D2DA-9677-9EB3762C2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C045699C-3E63-7FD7-C1F3-1E7497288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5BAC47FF-8AAA-40A1-4EFE-2FC353F9F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270406A7-E97E-EEBA-040A-9FC31234C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0995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A86492-0542-A6B8-0410-F1C75149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4711C620-6586-75DC-8BA0-B36C1417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3ED5236-5D43-4C88-99B9-FB3BFA1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2FFB032E-C763-5193-2952-36FB16C2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31992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5447864-07B9-E599-2EAC-FB2ABEE59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5DC4AE1-0EE6-9AA2-315A-304095A43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FD4E024-A722-4112-9748-5B02773AD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2972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75EFADD-78FE-7CC0-A374-CD0567C01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CAECB93-48EC-D0E8-51BF-077A511E7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7258BB89-1D12-9686-6564-1334F9FA17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88E65D8-48D2-B397-EBD3-E7793F34D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B5DD021-4281-E5CA-49E6-3577F017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698F8BE1-5B49-CE4B-11C5-A4A449C64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1889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884B11-B311-564C-DBC1-F9FD9BE0F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28D561BD-E667-6B5A-994F-CE5A4A78E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DD05131-990D-1D79-54DD-9BA92664B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D6CCBB5-4FA4-8112-064A-66A13B6D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A154919-9D99-9619-23A4-941F60FB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ECCC28A-15B4-F06F-6EE8-7C90A4332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7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9471C646-C5F3-9F1F-0977-22CFFF277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F9031AE-1217-D6AD-0028-CDB31A3BE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74CFE58-9B1E-ECC6-25BF-E5741DFF45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0D5A3-2E05-4112-9EB1-5EAD16F63788}" type="datetimeFigureOut">
              <a:rPr lang="he-IL" smtClean="0"/>
              <a:t>ג'/תמוז/תשפ"ה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BB82D60-7E70-C07F-A095-45FA469B0C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C6D2401-1DEC-7695-647B-DAF05A2E46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CF353-F54E-4338-80C2-CC503C46D57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043552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4ADA7F-0491-9A37-E1E5-1723398F73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evolution of human-specific disease</a:t>
            </a:r>
            <a:endParaRPr lang="he-IL" dirty="0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9401324-7122-D426-4C57-3078A00115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Sarit Moses &amp; Gil Sasson</a:t>
            </a:r>
          </a:p>
          <a:p>
            <a:r>
              <a:rPr lang="en-US" dirty="0"/>
              <a:t>Supervised by Dr. David Gokhman</a:t>
            </a:r>
          </a:p>
          <a:p>
            <a:r>
              <a:rPr lang="en-US" dirty="0"/>
              <a:t>T.A.: Nachshon </a:t>
            </a:r>
            <a:r>
              <a:rPr lang="en-US" dirty="0" err="1"/>
              <a:t>Aiyges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1738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9434494-21A4-E2D3-1671-D7B671A2A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F10CD85-2D42-43BF-AC19-07D8F608A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Strong selection against regulatory changes in disease-related genes</a:t>
            </a:r>
          </a:p>
          <a:p>
            <a:r>
              <a:rPr lang="en-US" dirty="0"/>
              <a:t>The selection is stronger against downregulation – usually genes are related to diseases when they are dysfunctional (LOF = no expression = downregulation)</a:t>
            </a:r>
          </a:p>
          <a:p>
            <a:r>
              <a:rPr lang="en-US" dirty="0"/>
              <a:t>This effect is strongest in schizophrenia (although exists to some extent in other diseases as well) because of the very strong fitness impact (impacts at a young age and they don’t get </a:t>
            </a:r>
            <a:r>
              <a:rPr lang="en-US" dirty="0" err="1"/>
              <a:t>marriesd</a:t>
            </a:r>
            <a:r>
              <a:rPr lang="en-US" dirty="0"/>
              <a:t>)</a:t>
            </a:r>
          </a:p>
          <a:p>
            <a:r>
              <a:rPr lang="en-US" dirty="0" err="1"/>
              <a:t>Cahnges</a:t>
            </a:r>
            <a:r>
              <a:rPr lang="en-US" dirty="0"/>
              <a:t> in early development of the brain = probably has many effects on different pathways, so “positive” changes in one direction caused this appearance of schizophrenia which is “negative”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75359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8C51894-51B5-0F27-1BD5-DA667F792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continued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A1F3C33-659E-DDA6-7DE5-156CB6CB8B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Pathway enrichment analysis</a:t>
            </a:r>
          </a:p>
          <a:p>
            <a:r>
              <a:rPr lang="en-US" dirty="0"/>
              <a:t>When are these genes expressed (developmental stages)?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627644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5009CF-4B1C-343B-F77E-F4E5ACD8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thanks</a:t>
            </a:r>
            <a:endParaRPr lang="he-IL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E2AB43D2-DE5C-858C-FD12-A0AE0A74C5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197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580E944-D852-36E3-7585-5D7E17082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human specific diseases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AFE66FB-A49D-79C3-46B6-7250EF9DE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Chimps (and other great apes) are the closest to us, evolutionary speaking</a:t>
            </a:r>
          </a:p>
          <a:p>
            <a:r>
              <a:rPr lang="en-US" dirty="0"/>
              <a:t>They confer the model organism closest to humans</a:t>
            </a:r>
          </a:p>
          <a:p>
            <a:r>
              <a:rPr lang="en-US" dirty="0"/>
              <a:t>Some diseases are not present in chimps – why?</a:t>
            </a:r>
          </a:p>
          <a:p>
            <a:r>
              <a:rPr lang="en-US" dirty="0"/>
              <a:t>Could this tell us something about our own evolution and how it happened? </a:t>
            </a:r>
          </a:p>
          <a:p>
            <a:r>
              <a:rPr lang="en-US" dirty="0"/>
              <a:t>When we make changes in some place, they can affect (positively or negatively) other parts of the system</a:t>
            </a:r>
          </a:p>
          <a:p>
            <a:r>
              <a:rPr lang="en-US" dirty="0"/>
              <a:t> changes are most likely in regulatory changes and not mutations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20754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63A802D-D0FF-EF70-638B-E59C06235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Explain the idea of using hybrid human-chimp cells for studying regulatory evolutionary changes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8960DDD3-701D-0EF7-DA5D-99129D1F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87917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0438713-75B5-3CEF-AAB5-36F74F1AB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outline – here comes infographics about our pipeline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A934431-9AD7-357F-2794-5341F0F13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Start from documentation of human specific diseases (</a:t>
            </a:r>
            <a:r>
              <a:rPr lang="en-US" dirty="0" err="1"/>
              <a:t>varki</a:t>
            </a:r>
            <a:r>
              <a:rPr lang="en-US" dirty="0"/>
              <a:t>, </a:t>
            </a:r>
            <a:r>
              <a:rPr lang="en-US" dirty="0" err="1"/>
              <a:t>gokhman</a:t>
            </a:r>
            <a:r>
              <a:rPr lang="en-US" dirty="0"/>
              <a:t> list)</a:t>
            </a:r>
          </a:p>
          <a:p>
            <a:r>
              <a:rPr lang="en-US" dirty="0"/>
              <a:t>Get list of related </a:t>
            </a:r>
            <a:r>
              <a:rPr lang="en-US" dirty="0" err="1"/>
              <a:t>celltypes</a:t>
            </a:r>
            <a:r>
              <a:rPr lang="en-US" dirty="0"/>
              <a:t> for each of the diseases</a:t>
            </a:r>
          </a:p>
          <a:p>
            <a:r>
              <a:rPr lang="en-US" dirty="0"/>
              <a:t>Check for GWAS data and </a:t>
            </a:r>
            <a:r>
              <a:rPr lang="en-US" dirty="0" err="1"/>
              <a:t>ClinVar</a:t>
            </a:r>
            <a:r>
              <a:rPr lang="en-US" dirty="0"/>
              <a:t> data to identify Associated genes</a:t>
            </a:r>
          </a:p>
          <a:p>
            <a:r>
              <a:rPr lang="en-US" dirty="0"/>
              <a:t>Use hybrid data</a:t>
            </a:r>
          </a:p>
          <a:p>
            <a:r>
              <a:rPr lang="en-US" dirty="0"/>
              <a:t>Find differences between disease-associated genes and non disease-associated genes</a:t>
            </a:r>
          </a:p>
          <a:p>
            <a:r>
              <a:rPr lang="en-US" dirty="0"/>
              <a:t>We tested 31 diseases in various </a:t>
            </a:r>
            <a:r>
              <a:rPr lang="en-US" dirty="0" err="1"/>
              <a:t>celltypes</a:t>
            </a:r>
            <a:r>
              <a:rPr lang="en-US" dirty="0"/>
              <a:t>, will focus on schizophrenia since this is where we have interesting results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594929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425BEC1-6140-43BD-A725-02E689C84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 ASE genes in the disease-related list</a:t>
            </a:r>
            <a:endParaRPr lang="he-IL" dirty="0"/>
          </a:p>
        </p:txBody>
      </p:sp>
      <p:pic>
        <p:nvPicPr>
          <p:cNvPr id="5" name="מציין מיקום תוכן 4" descr="תמונה שמכילה טקסט, צילום מסך, תרשים, מספר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98294C4F-744F-8092-CF1A-EA442EAF8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45108"/>
            <a:ext cx="4945423" cy="3709067"/>
          </a:xfrm>
        </p:spPr>
      </p:pic>
      <p:pic>
        <p:nvPicPr>
          <p:cNvPr id="7" name="תמונה 6" descr="תמונה שמכילה טקסט, צילום מסך, תרשים, עליל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8780F4C1-72B7-963B-D0ED-6623129BD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4960" y="2306806"/>
            <a:ext cx="4095151" cy="3071363"/>
          </a:xfrm>
          <a:prstGeom prst="rect">
            <a:avLst/>
          </a:prstGeom>
        </p:spPr>
      </p:pic>
      <p:pic>
        <p:nvPicPr>
          <p:cNvPr id="9" name="תמונה 8" descr="תמונה שמכילה טקסט, צילום מסך, תרשים, עליל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2032C68C-95B9-F680-EDD9-0B444E6ABD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4633" y="1468690"/>
            <a:ext cx="5227492" cy="3920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03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151C5A5-1774-DB33-D450-C7433C865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Correlations: the bigger impact, the less chance to find ASE in disease-related genes 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6B79F40-4362-18D6-98E4-582ECF6E1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 beta/OR for stronger relationship between disease and gene</a:t>
            </a:r>
          </a:p>
          <a:p>
            <a:r>
              <a:rPr lang="en-US" dirty="0"/>
              <a:t>Check LFC to check size of ASE impact (use absolute values of LFC)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74922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7A2092E-AE2A-E5B0-0DEC-6DB746AAB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selection against downregulation of genes</a:t>
            </a:r>
            <a:endParaRPr lang="he-IL" dirty="0"/>
          </a:p>
        </p:txBody>
      </p:sp>
      <p:pic>
        <p:nvPicPr>
          <p:cNvPr id="5" name="מציין מיקום תוכן 4" descr="תמונה שמכילה טקסט, צילום מסך, תרשים, עליל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9B78A91F-85FC-C3AC-B159-EF9C700E6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182" y="1602105"/>
            <a:ext cx="6216196" cy="4351338"/>
          </a:xfrm>
        </p:spPr>
      </p:pic>
      <p:pic>
        <p:nvPicPr>
          <p:cNvPr id="7" name="תמונה 6" descr="תמונה שמכילה טקסט, צילום מסך, תרשים, עליל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A4E0D57C-64FD-06FD-2EBA-E2F83FF45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7280" y="1731956"/>
            <a:ext cx="6030695" cy="4221487"/>
          </a:xfrm>
          <a:prstGeom prst="rect">
            <a:avLst/>
          </a:prstGeom>
        </p:spPr>
      </p:pic>
      <p:pic>
        <p:nvPicPr>
          <p:cNvPr id="9" name="תמונה 8" descr="תמונה שמכילה טקסט, צילום מסך, תרשים, עלילה&#10;&#10;תוכן שנוצר על-ידי בינה מלאכותית עשוי להיות שגוי.">
            <a:extLst>
              <a:ext uri="{FF2B5EF4-FFF2-40B4-BE49-F238E27FC236}">
                <a16:creationId xmlns:a16="http://schemas.microsoft.com/office/drawing/2014/main" id="{42E8FDA4-5932-B611-2ACB-FAA5A6CE3E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1983" y="1568424"/>
            <a:ext cx="6438977" cy="450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736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E7311A3-7B87-7CDC-2946-9B618B5CA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Correlation: negative LFC has less chance to find disease-related ASE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7B5531-6F56-4AB2-E2F0-6546AA893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397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FE7E75-9B70-E935-6D83-C9AE4B1A9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effect is stronger in early-development genes?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BAE2607-5424-0283-977F-68B33AD19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7595970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388</Words>
  <Application>Microsoft Office PowerPoint</Application>
  <PresentationFormat>מסך רחב</PresentationFormat>
  <Paragraphs>35</Paragraphs>
  <Slides>12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ערכת נושא Office</vt:lpstr>
      <vt:lpstr>The evolution of human-specific disease</vt:lpstr>
      <vt:lpstr>Background: human specific diseases</vt:lpstr>
      <vt:lpstr>Explain the idea of using hybrid human-chimp cells for studying regulatory evolutionary changes</vt:lpstr>
      <vt:lpstr>Project outline – here comes infographics about our pipeline</vt:lpstr>
      <vt:lpstr>Less ASE genes in the disease-related list</vt:lpstr>
      <vt:lpstr>Correlations: the bigger impact, the less chance to find ASE in disease-related genes </vt:lpstr>
      <vt:lpstr>Strong selection against downregulation of genes</vt:lpstr>
      <vt:lpstr>Correlation: negative LFC has less chance to find disease-related ASE</vt:lpstr>
      <vt:lpstr>The effect is stronger in early-development genes?</vt:lpstr>
      <vt:lpstr>discussion</vt:lpstr>
      <vt:lpstr>To be continued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Sarit Moses</dc:creator>
  <cp:lastModifiedBy>Sarit Moses</cp:lastModifiedBy>
  <cp:revision>2</cp:revision>
  <dcterms:created xsi:type="dcterms:W3CDTF">2025-06-29T11:13:21Z</dcterms:created>
  <dcterms:modified xsi:type="dcterms:W3CDTF">2025-06-29T11:31:00Z</dcterms:modified>
</cp:coreProperties>
</file>