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6" r:id="rId22"/>
    <p:sldId id="275" r:id="rId23"/>
    <p:sldId id="277" r:id="rId24"/>
    <p:sldId id="278" r:id="rId25"/>
    <p:sldId id="281" r:id="rId26"/>
    <p:sldId id="280" r:id="rId27"/>
    <p:sldId id="282" r:id="rId28"/>
    <p:sldId id="283" r:id="rId29"/>
    <p:sldId id="284" r:id="rId30"/>
    <p:sldId id="285" r:id="rId31"/>
    <p:sldId id="289" r:id="rId32"/>
    <p:sldId id="290" r:id="rId33"/>
    <p:sldId id="291" r:id="rId34"/>
    <p:sldId id="292" r:id="rId35"/>
    <p:sldId id="286" r:id="rId36"/>
    <p:sldId id="287" r:id="rId37"/>
    <p:sldId id="28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689" y="1385631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Music Genre Prediction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Natural Language Processing </a:t>
            </a:r>
            <a:r>
              <a:rPr lang="en-IL" sz="2400" dirty="0" smtClean="0"/>
              <a:t>–</a:t>
            </a:r>
            <a:r>
              <a:rPr lang="en-US" sz="2400" dirty="0" smtClean="0"/>
              <a:t> 665339</a:t>
            </a:r>
            <a:br>
              <a:rPr lang="en-US" sz="2400" dirty="0" smtClean="0"/>
            </a:br>
            <a:r>
              <a:rPr lang="en-US" sz="2400" dirty="0" smtClean="0"/>
              <a:t>Final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078" y="4773644"/>
            <a:ext cx="7766936" cy="1897121"/>
          </a:xfrm>
        </p:spPr>
        <p:txBody>
          <a:bodyPr>
            <a:normAutofit/>
          </a:bodyPr>
          <a:lstStyle/>
          <a:p>
            <a:pPr lvl="1" algn="l"/>
            <a:endParaRPr lang="he-IL" dirty="0" smtClean="0"/>
          </a:p>
          <a:p>
            <a:pPr lvl="1" algn="l"/>
            <a:r>
              <a:rPr lang="en-US" dirty="0" smtClean="0"/>
              <a:t>Submitted To:</a:t>
            </a:r>
          </a:p>
          <a:p>
            <a:pPr lvl="1" algn="l"/>
            <a:r>
              <a:rPr lang="en-US" dirty="0" smtClean="0"/>
              <a:t>Nava </a:t>
            </a:r>
            <a:r>
              <a:rPr lang="en-US" dirty="0" err="1" smtClean="0"/>
              <a:t>Shaked</a:t>
            </a:r>
            <a:r>
              <a:rPr lang="en-US" dirty="0" smtClean="0"/>
              <a:t>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937" y="1101105"/>
            <a:ext cx="6639513" cy="575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/>
              <a:t>How About Now? Can You Spot the Anomaly?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395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5" y="2151881"/>
            <a:ext cx="1042416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It Seems like the noisy sample is Ariana Grande!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But is it truly a noisy sample?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6" y="792481"/>
            <a:ext cx="7944024" cy="7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Data 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72" y="1278427"/>
            <a:ext cx="10846884" cy="47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&amp;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4200"/>
            <a:ext cx="8596668" cy="3880773"/>
          </a:xfrm>
        </p:spPr>
        <p:txBody>
          <a:bodyPr/>
          <a:lstStyle/>
          <a:p>
            <a:r>
              <a:rPr lang="en-US" dirty="0"/>
              <a:t>Sometimes data contains missing </a:t>
            </a:r>
            <a:r>
              <a:rPr lang="en-US" dirty="0" smtClean="0"/>
              <a:t>values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Sometimes there are just not enough samples from each class (low variance)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75" y="1725160"/>
            <a:ext cx="2333625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730" y="4773448"/>
            <a:ext cx="43338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9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097" y="814368"/>
            <a:ext cx="10615295" cy="507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77989" cy="4406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235" y="3030583"/>
            <a:ext cx="6670766" cy="38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74" y="40145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see that some genres appear to have a Normal Distribution of the number of distinct words, i.e.: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some genres appear to have a mixture of distributions, these include the “Rap” &amp; “Hip Hop” Genres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66" y="2450110"/>
            <a:ext cx="8097882" cy="4407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858" y="1094252"/>
            <a:ext cx="15621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20" y="40145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Most Common Words Per Genre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20" y="968947"/>
            <a:ext cx="10209575" cy="51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this project examine?</a:t>
            </a:r>
          </a:p>
          <a:p>
            <a:pPr lvl="1"/>
            <a:r>
              <a:rPr lang="en-US" dirty="0" smtClean="0"/>
              <a:t>Is there a connection between a song’s textual structure and corpus to its genre?</a:t>
            </a:r>
          </a:p>
          <a:p>
            <a:pPr lvl="1"/>
            <a:r>
              <a:rPr lang="en-US" dirty="0" smtClean="0"/>
              <a:t>Is there a connection between a song’s textual structure and corpus to its era?</a:t>
            </a:r>
          </a:p>
          <a:p>
            <a:pPr lvl="1"/>
            <a:r>
              <a:rPr lang="en-US" dirty="0" smtClean="0"/>
              <a:t>Is there a connection between a song’s textual structure and corpus to its popularity?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8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82" y="48854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see that Rock leads in almost every part of speech category, this is a bit biased since rock comprises most of our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60"/>
            <a:ext cx="105346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48" y="453709"/>
            <a:ext cx="8596668" cy="3880773"/>
          </a:xfrm>
        </p:spPr>
        <p:txBody>
          <a:bodyPr/>
          <a:lstStyle/>
          <a:p>
            <a:r>
              <a:rPr lang="en-US" dirty="0"/>
              <a:t>By inspecting the CDF for each genre’s feature, we can examine the differences between genres in a more thorough way </a:t>
            </a:r>
            <a:r>
              <a:rPr lang="en-IL" dirty="0"/>
              <a:t>–</a:t>
            </a:r>
            <a:r>
              <a:rPr lang="en-US" dirty="0"/>
              <a:t> even contradicting common beliefs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To calculate the CDF (Cumulative Distribution Function), we first need to calculate the PDF (Probability Density Function)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720" y="3296385"/>
            <a:ext cx="2693724" cy="1380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417" y="4754880"/>
            <a:ext cx="3645296" cy="111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8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46" y="558212"/>
            <a:ext cx="9643678" cy="43534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414" y="57562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see that as time progressed, more genres appeared. </a:t>
            </a:r>
          </a:p>
          <a:p>
            <a:pPr marL="0" indent="0">
              <a:buNone/>
            </a:pPr>
            <a:r>
              <a:rPr lang="en-US" dirty="0" smtClean="0"/>
              <a:t>We can observe the change in trends </a:t>
            </a:r>
            <a:r>
              <a:rPr lang="en-IL" dirty="0" smtClean="0"/>
              <a:t>–</a:t>
            </a:r>
            <a:r>
              <a:rPr lang="en-US" dirty="0" smtClean="0"/>
              <a:t> noticing that as time went by “Rock” was dethroned by the “Pop” genre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2" y="1602377"/>
            <a:ext cx="12194502" cy="52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" y="0"/>
            <a:ext cx="8743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Algorithms understand numbers! not words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Transformation </a:t>
            </a:r>
            <a:r>
              <a:rPr lang="en-IL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Tf</a:t>
            </a:r>
            <a:r>
              <a:rPr lang="en-US" dirty="0" smtClean="0"/>
              <a:t>-IDF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05" y="2160589"/>
            <a:ext cx="3830044" cy="1915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427" y="4305800"/>
            <a:ext cx="4454192" cy="1285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698" y="5975482"/>
            <a:ext cx="25336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5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choose our model?</a:t>
            </a:r>
          </a:p>
          <a:p>
            <a:endParaRPr lang="en-US" dirty="0"/>
          </a:p>
          <a:p>
            <a:r>
              <a:rPr lang="en-US" dirty="0" smtClean="0"/>
              <a:t>Approaches:</a:t>
            </a:r>
          </a:p>
          <a:p>
            <a:pPr lvl="1"/>
            <a:r>
              <a:rPr lang="en-US" dirty="0" smtClean="0"/>
              <a:t>Pray to god</a:t>
            </a:r>
          </a:p>
          <a:p>
            <a:pPr lvl="1"/>
            <a:r>
              <a:rPr lang="en-US" dirty="0" smtClean="0"/>
              <a:t>Copy someone else’s work</a:t>
            </a:r>
          </a:p>
          <a:p>
            <a:pPr lvl="1"/>
            <a:r>
              <a:rPr lang="en-US" dirty="0" smtClean="0"/>
              <a:t>Educated guess</a:t>
            </a:r>
          </a:p>
          <a:p>
            <a:pPr lvl="1"/>
            <a:r>
              <a:rPr lang="en-US" dirty="0" smtClean="0"/>
              <a:t>Test for yourself and compare the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685" y="313506"/>
            <a:ext cx="4686300" cy="3219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685" y="3593919"/>
            <a:ext cx="47148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34" y="95628"/>
            <a:ext cx="8596668" cy="1320800"/>
          </a:xfrm>
        </p:spPr>
        <p:txBody>
          <a:bodyPr/>
          <a:lstStyle/>
          <a:p>
            <a:r>
              <a:rPr lang="en-US" dirty="0" smtClean="0"/>
              <a:t>Some Math!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34" y="662849"/>
            <a:ext cx="8596668" cy="3893846"/>
          </a:xfrm>
        </p:spPr>
        <p:txBody>
          <a:bodyPr>
            <a:noAutofit/>
          </a:bodyPr>
          <a:lstStyle/>
          <a:p>
            <a:r>
              <a:rPr lang="en-US" sz="1600" dirty="0" smtClean="0"/>
              <a:t>Seems like the Logistic Regression model worked best</a:t>
            </a:r>
          </a:p>
          <a:p>
            <a:r>
              <a:rPr lang="en-US" sz="1600" dirty="0" smtClean="0"/>
              <a:t>How does it work?</a:t>
            </a:r>
          </a:p>
          <a:p>
            <a:pPr marL="457200" lvl="1" indent="0">
              <a:buNone/>
            </a:pPr>
            <a:r>
              <a:rPr lang="en-US" sz="1200" dirty="0" smtClean="0"/>
              <a:t>Gradient Descent</a:t>
            </a:r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marL="457200" lvl="1" indent="0">
              <a:buNone/>
            </a:pPr>
            <a:r>
              <a:rPr lang="en-US" sz="1200" dirty="0" smtClean="0"/>
              <a:t>It is the derivative of the cost function</a:t>
            </a:r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marL="457200" lvl="1" indent="0">
              <a:buNone/>
            </a:pPr>
            <a:r>
              <a:rPr lang="en-US" sz="1200" dirty="0" smtClean="0"/>
              <a:t>Where:</a:t>
            </a:r>
          </a:p>
          <a:p>
            <a:pPr lvl="1"/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So we can formulate this like this</a:t>
            </a:r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marL="457200" lvl="1" indent="0">
              <a:buNone/>
            </a:pPr>
            <a:r>
              <a:rPr lang="en-US" sz="1200" dirty="0" smtClean="0"/>
              <a:t>Where                      &amp;           is the sigmoid function</a:t>
            </a:r>
          </a:p>
          <a:p>
            <a:pPr lvl="1"/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So Finally, we can formulate this as: </a:t>
            </a:r>
          </a:p>
          <a:p>
            <a:pPr lvl="1"/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And develop the formula to support a larger dimension problem</a:t>
            </a:r>
          </a:p>
          <a:p>
            <a:pPr lvl="1"/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454" y="1664704"/>
            <a:ext cx="2106874" cy="558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578" y="2762350"/>
            <a:ext cx="1952296" cy="555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335" y="3432802"/>
            <a:ext cx="1038225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372" y="4218926"/>
            <a:ext cx="1695450" cy="40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7422" y="4828876"/>
            <a:ext cx="849357" cy="295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1238" y="4809591"/>
            <a:ext cx="371475" cy="314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1610" y="4595998"/>
            <a:ext cx="1352550" cy="666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1726" y="5354212"/>
            <a:ext cx="3048000" cy="523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4279" y="6354424"/>
            <a:ext cx="4686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5" y="1270000"/>
            <a:ext cx="7822066" cy="526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Numbers Sometimes Lie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3" y="1962150"/>
            <a:ext cx="8675630" cy="41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57" y="383177"/>
            <a:ext cx="8596668" cy="1320800"/>
          </a:xfrm>
        </p:spPr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6" y="1199290"/>
            <a:ext cx="5745797" cy="5572369"/>
          </a:xfrm>
        </p:spPr>
      </p:pic>
    </p:spTree>
    <p:extLst>
      <p:ext uri="{BB962C8B-B14F-4D97-AF65-F5344CB8AC3E}">
        <p14:creationId xmlns:p14="http://schemas.microsoft.com/office/powerpoint/2010/main" val="10751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Meaningful Keywords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31" y="1314994"/>
            <a:ext cx="5765074" cy="54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Year Prediction </a:t>
            </a:r>
            <a:br>
              <a:rPr lang="en-US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Word Level N-Gram 									Character Level N-Gram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69143"/>
            <a:ext cx="3999169" cy="5188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777" y="1669143"/>
            <a:ext cx="4017509" cy="518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206" y="30282"/>
            <a:ext cx="4724945" cy="682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 Prediction - Era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0" y="1270000"/>
            <a:ext cx="83724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231" y="1620658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Popularity is a continuous numerical target </a:t>
            </a:r>
            <a:r>
              <a:rPr lang="en-IL" dirty="0" smtClean="0"/>
              <a:t>–</a:t>
            </a:r>
            <a:r>
              <a:rPr lang="en-US" dirty="0" smtClean="0"/>
              <a:t> Therefore we cannot use a classification method, but Regression instead</a:t>
            </a:r>
          </a:p>
          <a:p>
            <a:pPr marL="457200" lvl="1" indent="0">
              <a:buNone/>
            </a:pPr>
            <a:r>
              <a:rPr lang="en-US" dirty="0" smtClean="0"/>
              <a:t>LINEAR REGRESSION TO THE RESCUE!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Different Approach </a:t>
            </a:r>
            <a:r>
              <a:rPr lang="en-IL" dirty="0" smtClean="0"/>
              <a:t>–</a:t>
            </a:r>
            <a:r>
              <a:rPr lang="en-US" dirty="0" smtClean="0"/>
              <a:t> Different Scoring </a:t>
            </a:r>
            <a:r>
              <a:rPr lang="en-IL" dirty="0" smtClean="0"/>
              <a:t>–</a:t>
            </a:r>
            <a:r>
              <a:rPr lang="en-US" dirty="0" smtClean="0"/>
              <a:t> RMSE (Root Mean Squared Error)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achieved a K-Fold Cross Validation Score of: 284.4</a:t>
            </a:r>
          </a:p>
          <a:p>
            <a:r>
              <a:rPr lang="en-US" dirty="0" smtClean="0"/>
              <a:t>It seems like our model fails, but why?</a:t>
            </a:r>
          </a:p>
          <a:p>
            <a:pPr lvl="1"/>
            <a:r>
              <a:rPr lang="en-US" dirty="0" smtClean="0"/>
              <a:t>Noise(Remember Ariana Grande)</a:t>
            </a:r>
          </a:p>
          <a:p>
            <a:pPr lvl="1"/>
            <a:r>
              <a:rPr lang="en-US" dirty="0" smtClean="0"/>
              <a:t>Amount of data (Curse of dimensionality)</a:t>
            </a:r>
          </a:p>
          <a:p>
            <a:pPr lvl="1"/>
            <a:r>
              <a:rPr lang="en-US" dirty="0" smtClean="0"/>
              <a:t>Lackluster algorithm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576" y="3000242"/>
            <a:ext cx="2286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79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genres are highly correlated to their lyrical structure and corpus</a:t>
            </a:r>
          </a:p>
          <a:p>
            <a:r>
              <a:rPr lang="en-US" dirty="0" smtClean="0"/>
              <a:t>Some genres lyrical structure and corpus resemble or have a high similarity to other genres, i.e. “Hip Hop” and “Rap”</a:t>
            </a:r>
          </a:p>
          <a:p>
            <a:r>
              <a:rPr lang="en-US" dirty="0" smtClean="0"/>
              <a:t>Achieving a 77% accuracy with 6 different classes(genres) is not something to turn a blind eye to</a:t>
            </a:r>
          </a:p>
          <a:p>
            <a:r>
              <a:rPr lang="en-US" dirty="0" smtClean="0"/>
              <a:t>Seems like there’s a slight connection between the lyrical structure and a song’s corpus to its era &amp; specific year of release</a:t>
            </a:r>
          </a:p>
          <a:p>
            <a:r>
              <a:rPr lang="en-US" dirty="0" smtClean="0"/>
              <a:t>There appears to have no sort of ability to predict whether a song will be popular based on its lyrics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0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more data </a:t>
            </a:r>
            <a:r>
              <a:rPr lang="en-IL" dirty="0" smtClean="0"/>
              <a:t>–</a:t>
            </a:r>
            <a:r>
              <a:rPr lang="en-US" dirty="0" smtClean="0"/>
              <a:t> Optimal balanced dataset</a:t>
            </a:r>
          </a:p>
          <a:p>
            <a:r>
              <a:rPr lang="en-US" dirty="0" smtClean="0"/>
              <a:t>More feature extraction/selection</a:t>
            </a:r>
          </a:p>
          <a:p>
            <a:r>
              <a:rPr lang="en-US" dirty="0" smtClean="0"/>
              <a:t>Further hyper parameter tuning</a:t>
            </a:r>
          </a:p>
          <a:p>
            <a:r>
              <a:rPr lang="en-US" dirty="0" smtClean="0"/>
              <a:t>Deep Learning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0223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569" y="2133600"/>
            <a:ext cx="8596668" cy="1320800"/>
          </a:xfrm>
        </p:spPr>
        <p:txBody>
          <a:bodyPr>
            <a:noAutofit/>
          </a:bodyPr>
          <a:lstStyle/>
          <a:p>
            <a:r>
              <a:rPr lang="en-US" sz="11500" dirty="0" smtClean="0"/>
              <a:t>Questions?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7573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</a:t>
            </a:r>
            <a:r>
              <a:rPr lang="en-IL" dirty="0" smtClean="0"/>
              <a:t>–</a:t>
            </a:r>
            <a:r>
              <a:rPr lang="en-US" dirty="0" smtClean="0"/>
              <a:t>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was retrieved by various sources from: </a:t>
            </a:r>
            <a:r>
              <a:rPr lang="en-US" dirty="0" smtClean="0">
                <a:hlinkClick r:id="rId2"/>
              </a:rPr>
              <a:t>www.kaggle.com</a:t>
            </a:r>
            <a:endParaRPr lang="en-US" dirty="0" smtClean="0"/>
          </a:p>
          <a:p>
            <a:r>
              <a:rPr lang="en-US" dirty="0" smtClean="0"/>
              <a:t>Metadata:</a:t>
            </a:r>
          </a:p>
          <a:p>
            <a:pPr lvl="1"/>
            <a:r>
              <a:rPr lang="en-US" dirty="0" smtClean="0"/>
              <a:t>Table 1: Artists</a:t>
            </a:r>
          </a:p>
          <a:p>
            <a:pPr lvl="2"/>
            <a:r>
              <a:rPr lang="en-US" dirty="0" smtClean="0"/>
              <a:t>Artist </a:t>
            </a:r>
            <a:r>
              <a:rPr lang="en-IL" dirty="0" smtClean="0"/>
              <a:t>–</a:t>
            </a:r>
            <a:r>
              <a:rPr lang="en-US" dirty="0" smtClean="0"/>
              <a:t> STRING </a:t>
            </a:r>
            <a:r>
              <a:rPr lang="en-IL" dirty="0" smtClean="0"/>
              <a:t>–</a:t>
            </a:r>
            <a:r>
              <a:rPr lang="en-US" dirty="0" smtClean="0"/>
              <a:t> The name of the specific artist</a:t>
            </a:r>
          </a:p>
          <a:p>
            <a:pPr lvl="2"/>
            <a:r>
              <a:rPr lang="en-US" dirty="0" smtClean="0"/>
              <a:t>Songs </a:t>
            </a:r>
            <a:r>
              <a:rPr lang="en-IL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INT(Continuous Numerical) </a:t>
            </a:r>
            <a:r>
              <a:rPr lang="en-IL" dirty="0" smtClean="0"/>
              <a:t>–</a:t>
            </a:r>
            <a:r>
              <a:rPr lang="en-US" dirty="0" smtClean="0"/>
              <a:t> The amount of songs the artist released</a:t>
            </a:r>
          </a:p>
          <a:p>
            <a:pPr lvl="2"/>
            <a:r>
              <a:rPr lang="en-US" dirty="0" smtClean="0"/>
              <a:t>Popularity </a:t>
            </a:r>
            <a:r>
              <a:rPr lang="en-IL" dirty="0" smtClean="0"/>
              <a:t>–</a:t>
            </a:r>
            <a:r>
              <a:rPr lang="en-US" dirty="0" smtClean="0"/>
              <a:t> FLOAT(Continuous </a:t>
            </a:r>
            <a:r>
              <a:rPr lang="en-US" dirty="0"/>
              <a:t>Numerical</a:t>
            </a:r>
            <a:r>
              <a:rPr lang="en-US" dirty="0" smtClean="0"/>
              <a:t>) </a:t>
            </a:r>
            <a:r>
              <a:rPr lang="en-IL" dirty="0" smtClean="0"/>
              <a:t>–</a:t>
            </a:r>
            <a:r>
              <a:rPr lang="en-US" dirty="0" smtClean="0"/>
              <a:t> The artist’s popularity</a:t>
            </a:r>
          </a:p>
          <a:p>
            <a:pPr lvl="2"/>
            <a:r>
              <a:rPr lang="en-US" dirty="0" smtClean="0"/>
              <a:t>Link </a:t>
            </a:r>
            <a:r>
              <a:rPr lang="en-IL" dirty="0" smtClean="0"/>
              <a:t>–</a:t>
            </a:r>
            <a:r>
              <a:rPr lang="en-US" dirty="0" smtClean="0"/>
              <a:t> STRING </a:t>
            </a:r>
            <a:r>
              <a:rPr lang="en-IL" dirty="0" smtClean="0"/>
              <a:t>–</a:t>
            </a:r>
            <a:r>
              <a:rPr lang="en-US" dirty="0" smtClean="0"/>
              <a:t> The artist’s domain page</a:t>
            </a:r>
          </a:p>
          <a:p>
            <a:pPr lvl="2"/>
            <a:r>
              <a:rPr lang="en-US" dirty="0" smtClean="0"/>
              <a:t>Genre </a:t>
            </a:r>
            <a:r>
              <a:rPr lang="en-IL" dirty="0" smtClean="0"/>
              <a:t>–</a:t>
            </a:r>
            <a:r>
              <a:rPr lang="en-US" dirty="0" smtClean="0"/>
              <a:t> STRING </a:t>
            </a:r>
            <a:r>
              <a:rPr lang="en-IL" dirty="0" smtClean="0"/>
              <a:t>–</a:t>
            </a:r>
            <a:r>
              <a:rPr lang="en-US" dirty="0" smtClean="0"/>
              <a:t> The artist’s main play style genre</a:t>
            </a:r>
          </a:p>
          <a:p>
            <a:pPr lvl="2"/>
            <a:r>
              <a:rPr lang="en-US" dirty="0" smtClean="0"/>
              <a:t>Genres </a:t>
            </a:r>
            <a:r>
              <a:rPr lang="en-IL" dirty="0" smtClean="0"/>
              <a:t>–</a:t>
            </a:r>
            <a:r>
              <a:rPr lang="en-US" dirty="0" smtClean="0"/>
              <a:t> STRING </a:t>
            </a:r>
            <a:r>
              <a:rPr lang="en-IL" dirty="0" smtClean="0"/>
              <a:t>–</a:t>
            </a:r>
            <a:r>
              <a:rPr lang="en-US" dirty="0" smtClean="0"/>
              <a:t> The artist’s sub-genres playing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1092099"/>
            <a:ext cx="8803738" cy="629277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Table 2: Lyrics</a:t>
            </a:r>
          </a:p>
          <a:p>
            <a:pPr lvl="2"/>
            <a:r>
              <a:rPr lang="en-US" dirty="0" err="1" smtClean="0"/>
              <a:t>Alink</a:t>
            </a:r>
            <a:r>
              <a:rPr lang="en-US" dirty="0" smtClean="0"/>
              <a:t> </a:t>
            </a:r>
            <a:r>
              <a:rPr lang="en-IL" dirty="0" smtClean="0"/>
              <a:t>–</a:t>
            </a:r>
            <a:r>
              <a:rPr lang="en-US" dirty="0" smtClean="0"/>
              <a:t> STRING </a:t>
            </a:r>
            <a:r>
              <a:rPr lang="en-IL" dirty="0" smtClean="0"/>
              <a:t>–</a:t>
            </a:r>
            <a:r>
              <a:rPr lang="en-US" dirty="0" smtClean="0"/>
              <a:t> The artist’s domain page</a:t>
            </a:r>
          </a:p>
          <a:p>
            <a:pPr lvl="2"/>
            <a:r>
              <a:rPr lang="en-US" dirty="0" err="1" smtClean="0"/>
              <a:t>Sname</a:t>
            </a:r>
            <a:r>
              <a:rPr lang="en-US" dirty="0" smtClean="0"/>
              <a:t> </a:t>
            </a:r>
            <a:r>
              <a:rPr lang="en-IL" dirty="0" smtClean="0"/>
              <a:t>–</a:t>
            </a:r>
            <a:r>
              <a:rPr lang="en-US" dirty="0" smtClean="0"/>
              <a:t> STRING </a:t>
            </a:r>
            <a:r>
              <a:rPr lang="en-IL" dirty="0" smtClean="0"/>
              <a:t>–</a:t>
            </a:r>
            <a:r>
              <a:rPr lang="en-US" dirty="0" smtClean="0"/>
              <a:t> The artist’s/band’s song name</a:t>
            </a:r>
          </a:p>
          <a:p>
            <a:pPr lvl="2"/>
            <a:r>
              <a:rPr lang="en-US" dirty="0" smtClean="0"/>
              <a:t>Slink </a:t>
            </a:r>
            <a:r>
              <a:rPr lang="en-IL" dirty="0" smtClean="0"/>
              <a:t>–</a:t>
            </a:r>
            <a:r>
              <a:rPr lang="en-US" dirty="0" smtClean="0"/>
              <a:t> STRING </a:t>
            </a:r>
            <a:r>
              <a:rPr lang="en-IL" dirty="0" smtClean="0"/>
              <a:t>–</a:t>
            </a:r>
            <a:r>
              <a:rPr lang="en-US" dirty="0" smtClean="0"/>
              <a:t> HTML Link to the artist’s song page</a:t>
            </a:r>
          </a:p>
          <a:p>
            <a:pPr lvl="2"/>
            <a:r>
              <a:rPr lang="en-US" dirty="0" smtClean="0"/>
              <a:t>Lyric </a:t>
            </a:r>
            <a:r>
              <a:rPr lang="en-IL" dirty="0" smtClean="0"/>
              <a:t>–</a:t>
            </a:r>
            <a:r>
              <a:rPr lang="en-US" dirty="0" smtClean="0"/>
              <a:t> STRING </a:t>
            </a:r>
            <a:r>
              <a:rPr lang="en-IL" dirty="0" smtClean="0"/>
              <a:t>–</a:t>
            </a:r>
            <a:r>
              <a:rPr lang="en-US" dirty="0" smtClean="0"/>
              <a:t> The lyrics for the specific song</a:t>
            </a:r>
          </a:p>
          <a:p>
            <a:pPr lvl="2"/>
            <a:r>
              <a:rPr lang="en-US" dirty="0" err="1" smtClean="0"/>
              <a:t>Idion</a:t>
            </a:r>
            <a:r>
              <a:rPr lang="en-US" dirty="0" smtClean="0"/>
              <a:t> </a:t>
            </a:r>
            <a:r>
              <a:rPr lang="en-IL" dirty="0" smtClean="0"/>
              <a:t>–</a:t>
            </a:r>
            <a:r>
              <a:rPr lang="en-US" dirty="0" smtClean="0"/>
              <a:t> STRING </a:t>
            </a:r>
            <a:r>
              <a:rPr lang="en-IL" dirty="0" smtClean="0"/>
              <a:t>–</a:t>
            </a:r>
            <a:r>
              <a:rPr lang="en-US" dirty="0" smtClean="0"/>
              <a:t> The language of the specific song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Table 3: Lyrics2</a:t>
            </a:r>
          </a:p>
          <a:p>
            <a:pPr lvl="2"/>
            <a:r>
              <a:rPr lang="en-US" dirty="0" smtClean="0"/>
              <a:t>Song </a:t>
            </a:r>
            <a:r>
              <a:rPr lang="en-IL" dirty="0" smtClean="0"/>
              <a:t>–</a:t>
            </a:r>
            <a:r>
              <a:rPr lang="en-US" dirty="0" smtClean="0"/>
              <a:t> STRING </a:t>
            </a:r>
            <a:r>
              <a:rPr lang="en-IL" dirty="0" smtClean="0"/>
              <a:t>–</a:t>
            </a:r>
            <a:r>
              <a:rPr lang="en-US" dirty="0" smtClean="0"/>
              <a:t> The song’s name</a:t>
            </a:r>
          </a:p>
          <a:p>
            <a:pPr lvl="2"/>
            <a:r>
              <a:rPr lang="en-US" dirty="0" smtClean="0"/>
              <a:t>Year - </a:t>
            </a:r>
            <a:r>
              <a:rPr lang="en-US" dirty="0"/>
              <a:t>INT(Continuous Numerical) </a:t>
            </a:r>
            <a:r>
              <a:rPr lang="en-US" dirty="0" smtClean="0"/>
              <a:t> - The year the song was released</a:t>
            </a:r>
          </a:p>
          <a:p>
            <a:pPr lvl="2"/>
            <a:r>
              <a:rPr lang="en-US" dirty="0" smtClean="0"/>
              <a:t>Artist </a:t>
            </a:r>
            <a:r>
              <a:rPr lang="en-IL" dirty="0" smtClean="0"/>
              <a:t>–</a:t>
            </a:r>
            <a:r>
              <a:rPr lang="en-US" dirty="0" smtClean="0"/>
              <a:t> STRING </a:t>
            </a:r>
            <a:r>
              <a:rPr lang="en-IL" dirty="0" smtClean="0"/>
              <a:t>–</a:t>
            </a:r>
            <a:r>
              <a:rPr lang="en-US" dirty="0" smtClean="0"/>
              <a:t> The name of the artist/band</a:t>
            </a:r>
          </a:p>
          <a:p>
            <a:pPr lvl="2"/>
            <a:r>
              <a:rPr lang="en-US" dirty="0" smtClean="0"/>
              <a:t>Genre </a:t>
            </a:r>
            <a:r>
              <a:rPr lang="en-IL" dirty="0" smtClean="0"/>
              <a:t>–</a:t>
            </a:r>
            <a:r>
              <a:rPr lang="en-US" dirty="0" smtClean="0"/>
              <a:t> STRING -  The artist’s main play style genre</a:t>
            </a:r>
          </a:p>
          <a:p>
            <a:pPr lvl="2"/>
            <a:r>
              <a:rPr lang="en-US" dirty="0" smtClean="0"/>
              <a:t>Lyrics </a:t>
            </a:r>
            <a:r>
              <a:rPr lang="en-IL" dirty="0" smtClean="0"/>
              <a:t>–</a:t>
            </a:r>
            <a:r>
              <a:rPr lang="en-US" dirty="0" smtClean="0"/>
              <a:t> STRING </a:t>
            </a:r>
            <a:r>
              <a:rPr lang="en-IL" dirty="0" smtClean="0"/>
              <a:t>–</a:t>
            </a:r>
            <a:r>
              <a:rPr lang="en-US" dirty="0" smtClean="0"/>
              <a:t> The lyrics of the specific song</a:t>
            </a:r>
          </a:p>
        </p:txBody>
      </p:sp>
    </p:spTree>
    <p:extLst>
      <p:ext uri="{BB962C8B-B14F-4D97-AF65-F5344CB8AC3E}">
        <p14:creationId xmlns:p14="http://schemas.microsoft.com/office/powerpoint/2010/main" val="3072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497" y="995362"/>
            <a:ext cx="5876536" cy="56649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6423" y="1651725"/>
            <a:ext cx="10937338" cy="3721464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Can You Spot the Anomaly?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871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97" y="54079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appears to be some records from artists in the future!</a:t>
            </a:r>
          </a:p>
          <a:p>
            <a:pPr marL="0" indent="0">
              <a:buNone/>
            </a:pPr>
            <a:r>
              <a:rPr lang="en-US" dirty="0" smtClean="0"/>
              <a:t>Also, we can see that Hip Hop already existed back in the year 67!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95" y="1584960"/>
            <a:ext cx="7685600" cy="471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0" y="1334958"/>
            <a:ext cx="7547740" cy="535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564</TotalTime>
  <Words>807</Words>
  <Application>Microsoft Office PowerPoint</Application>
  <PresentationFormat>Widescreen</PresentationFormat>
  <Paragraphs>132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Gisha</vt:lpstr>
      <vt:lpstr>Trebuchet MS</vt:lpstr>
      <vt:lpstr>Wingdings 3</vt:lpstr>
      <vt:lpstr>Facet</vt:lpstr>
      <vt:lpstr>Music Genre Prediction  Natural Language Processing – 665339 Final Project Presentation</vt:lpstr>
      <vt:lpstr>Introduction</vt:lpstr>
      <vt:lpstr>System Design</vt:lpstr>
      <vt:lpstr>Data Collection – The Data</vt:lpstr>
      <vt:lpstr>PowerPoint Presentation</vt:lpstr>
      <vt:lpstr>Table 1</vt:lpstr>
      <vt:lpstr>Can You Spot the Anomaly?</vt:lpstr>
      <vt:lpstr>PowerPoint Presentation</vt:lpstr>
      <vt:lpstr>Table 2</vt:lpstr>
      <vt:lpstr>Table 3</vt:lpstr>
      <vt:lpstr>How About Now? Can You Spot the Anomaly?</vt:lpstr>
      <vt:lpstr>PowerPoint Presentation</vt:lpstr>
      <vt:lpstr>Final Data set</vt:lpstr>
      <vt:lpstr>Data Exploration &amp; Pre-Processing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Transformation</vt:lpstr>
      <vt:lpstr>Model Selection</vt:lpstr>
      <vt:lpstr>Some Math!</vt:lpstr>
      <vt:lpstr>Results</vt:lpstr>
      <vt:lpstr>Numbers Sometimes Lie</vt:lpstr>
      <vt:lpstr>Most Meaningful Keywords</vt:lpstr>
      <vt:lpstr>Year Prediction   Word Level N-Gram          Character Level N-Gram</vt:lpstr>
      <vt:lpstr>PowerPoint Presentation</vt:lpstr>
      <vt:lpstr>Year Prediction - Era</vt:lpstr>
      <vt:lpstr>Popularity Prediction</vt:lpstr>
      <vt:lpstr>Conclusions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Prediction  Natural Language Processing – 665339 Final Project Presentation</dc:title>
  <dc:creator>Gilad Gecht</dc:creator>
  <cp:lastModifiedBy>Gilad Gecht</cp:lastModifiedBy>
  <cp:revision>24</cp:revision>
  <dcterms:created xsi:type="dcterms:W3CDTF">2019-06-05T07:20:51Z</dcterms:created>
  <dcterms:modified xsi:type="dcterms:W3CDTF">2019-06-05T17:07:14Z</dcterms:modified>
</cp:coreProperties>
</file>