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0" r:id="rId2"/>
    <p:sldId id="313" r:id="rId3"/>
    <p:sldId id="310" r:id="rId4"/>
    <p:sldId id="312" r:id="rId5"/>
    <p:sldId id="309" r:id="rId6"/>
    <p:sldId id="305" r:id="rId7"/>
    <p:sldId id="306" r:id="rId8"/>
    <p:sldId id="307" r:id="rId9"/>
  </p:sldIdLst>
  <p:sldSz cx="10080625" cy="63007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 userDrawn="1">
          <p15:clr>
            <a:srgbClr val="A4A3A4"/>
          </p15:clr>
        </p15:guide>
        <p15:guide id="2" pos="3175" userDrawn="1">
          <p15:clr>
            <a:srgbClr val="A4A3A4"/>
          </p15:clr>
        </p15:guide>
        <p15:guide id="3" orient="horz" pos="1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032"/>
    <a:srgbClr val="FAAF2D"/>
    <a:srgbClr val="4F5955"/>
    <a:srgbClr val="008466"/>
    <a:srgbClr val="008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 autoAdjust="0"/>
  </p:normalViewPr>
  <p:slideViewPr>
    <p:cSldViewPr>
      <p:cViewPr varScale="1">
        <p:scale>
          <a:sx n="125" d="100"/>
          <a:sy n="125" d="100"/>
        </p:scale>
        <p:origin x="522" y="96"/>
      </p:cViewPr>
      <p:guideLst>
        <p:guide orient="horz" pos="1985"/>
        <p:guide pos="3175"/>
        <p:guide orient="horz" pos="1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rzhan\Desktop\BTAS\presentation\&#1054;&#1058;&#1063;&#1045;&#1058;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000" b="1" baseline="0" dirty="0" smtClean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Техническое название диаграммы          </a:t>
            </a:r>
            <a:r>
              <a:rPr lang="en-US" sz="1000" b="1" baseline="0" dirty="0" smtClean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ru-RU" sz="1000" b="1" baseline="0" dirty="0" smtClean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00" b="1" baseline="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 млрд. тг.)</a:t>
            </a:r>
            <a:endParaRPr lang="ru-RU" sz="9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3.9377569158982349E-2"/>
          <c:y val="3.406427063659593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900864"/>
        <c:axId val="208902400"/>
      </c:barChart>
      <c:catAx>
        <c:axId val="208900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08902400"/>
        <c:crosses val="autoZero"/>
        <c:auto val="1"/>
        <c:lblAlgn val="ctr"/>
        <c:lblOffset val="100"/>
        <c:noMultiLvlLbl val="0"/>
      </c:catAx>
      <c:valAx>
        <c:axId val="20890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endParaRPr lang="ru-RU"/>
          </a:p>
        </c:txPr>
        <c:crossAx val="20890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96FE9-8DCC-4BE0-8CFF-7A617C84C390}" type="datetimeFigureOut">
              <a:rPr lang="ru-RU" smtClean="0"/>
              <a:pPr/>
              <a:t>14.04.2021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0E4FF-A428-4740-A810-E3EDE4331B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018E-78DF-49EC-A75F-4ABDCFD412CB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841A-8756-44CD-A602-95D046103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7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hyperlink" Target="https://www.facebook.com/halykbank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halykbank.kz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12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chart" Target="../charts/chart1.xml"/><Relationship Id="rId9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hyperlink" Target="https://www.facebook.com/halykbank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halykbank.kz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hyperlink" Target="https://www.facebook.com/halykbank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halykbank.kz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halykbank/" TargetMode="External"/><Relationship Id="rId5" Type="http://schemas.openxmlformats.org/officeDocument/2006/relationships/hyperlink" Target="https://halykbank.kz/" TargetMode="External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hyperlink" Target="https://www.facebook.com/halykbank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hyperlink" Target="https://halykbank.kz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halykbank/" TargetMode="External"/><Relationship Id="rId5" Type="http://schemas.openxmlformats.org/officeDocument/2006/relationships/hyperlink" Target="https://halykbank.kz/" TargetMode="Externa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microsoft.com/office/2007/relationships/hdphoto" Target="../media/hdphoto2.wdp"/><Relationship Id="rId2" Type="http://schemas.openxmlformats.org/officeDocument/2006/relationships/image" Target="../media/image3.png"/><Relationship Id="rId16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hyperlink" Target="https://www.facebook.com/halykbank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https://halykbank.kz/" TargetMode="Externa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14.png"/><Relationship Id="rId3" Type="http://schemas.openxmlformats.org/officeDocument/2006/relationships/hyperlink" Target="https://halykbank.kz/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microsoft.com/office/2007/relationships/hdphoto" Target="../media/hdphoto2.wdp"/><Relationship Id="rId2" Type="http://schemas.openxmlformats.org/officeDocument/2006/relationships/image" Target="../media/image13.png"/><Relationship Id="rId16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hyperlink" Target="https://www.facebook.com/halykbank/" TargetMode="External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halykbank.kz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microsoft.com/office/2007/relationships/hdphoto" Target="../media/hdphoto2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4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hyperlink" Target="https://www.facebook.com/halykbank/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0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39308"/>
          <a:stretch>
            <a:fillRect/>
          </a:stretch>
        </p:blipFill>
        <p:spPr>
          <a:xfrm>
            <a:off x="0" y="1998266"/>
            <a:ext cx="9233238" cy="1512168"/>
          </a:xfrm>
          <a:prstGeom prst="rect">
            <a:avLst/>
          </a:prstGeom>
        </p:spPr>
      </p:pic>
      <p:pic>
        <p:nvPicPr>
          <p:cNvPr id="9" name="Рисунок 8" descr="010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63848" y="1134170"/>
            <a:ext cx="914843" cy="918146"/>
          </a:xfrm>
          <a:prstGeom prst="rect">
            <a:avLst/>
          </a:prstGeom>
        </p:spPr>
      </p:pic>
      <p:pic>
        <p:nvPicPr>
          <p:cNvPr id="10" name="Рисунок 9" descr="00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722759" y="1494210"/>
            <a:ext cx="3442242" cy="2808312"/>
          </a:xfrm>
          <a:prstGeom prst="rect">
            <a:avLst/>
          </a:prstGeom>
        </p:spPr>
      </p:pic>
      <p:pic>
        <p:nvPicPr>
          <p:cNvPr id="11" name="Рисунок 10" descr="003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649453" y="1624780"/>
            <a:ext cx="1775005" cy="1775005"/>
          </a:xfrm>
          <a:prstGeom prst="rect">
            <a:avLst/>
          </a:prstGeom>
        </p:spPr>
      </p:pic>
      <p:pic>
        <p:nvPicPr>
          <p:cNvPr id="12" name="Рисунок 11" descr="002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463183" y="1534158"/>
            <a:ext cx="551519" cy="551519"/>
          </a:xfrm>
          <a:prstGeom prst="rect">
            <a:avLst/>
          </a:prstGeom>
        </p:spPr>
      </p:pic>
      <p:pic>
        <p:nvPicPr>
          <p:cNvPr id="13" name="Рисунок 12" descr="004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8237531" y="1786950"/>
            <a:ext cx="516653" cy="516653"/>
          </a:xfrm>
          <a:prstGeom prst="rect">
            <a:avLst/>
          </a:prstGeom>
        </p:spPr>
      </p:pic>
      <p:pic>
        <p:nvPicPr>
          <p:cNvPr id="14" name="Рисунок 13" descr="005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753381" y="1938673"/>
            <a:ext cx="733182" cy="733182"/>
          </a:xfrm>
          <a:prstGeom prst="rect">
            <a:avLst/>
          </a:prstGeom>
        </p:spPr>
      </p:pic>
      <p:pic>
        <p:nvPicPr>
          <p:cNvPr id="15" name="Рисунок 14" descr="006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flipH="1">
            <a:off x="8505862" y="2860045"/>
            <a:ext cx="862145" cy="862145"/>
          </a:xfrm>
          <a:prstGeom prst="rect">
            <a:avLst/>
          </a:prstGeom>
        </p:spPr>
      </p:pic>
      <p:pic>
        <p:nvPicPr>
          <p:cNvPr id="16" name="Рисунок 15" descr="007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721680" y="3352552"/>
            <a:ext cx="671966" cy="671966"/>
          </a:xfrm>
          <a:prstGeom prst="rect">
            <a:avLst/>
          </a:prstGeom>
        </p:spPr>
      </p:pic>
      <p:pic>
        <p:nvPicPr>
          <p:cNvPr id="17" name="Рисунок 16" descr="008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6496535" y="3513227"/>
            <a:ext cx="603854" cy="603854"/>
          </a:xfrm>
          <a:prstGeom prst="rect">
            <a:avLst/>
          </a:prstGeom>
        </p:spPr>
      </p:pic>
      <p:pic>
        <p:nvPicPr>
          <p:cNvPr id="18" name="Рисунок 17" descr="009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400352" y="2887098"/>
            <a:ext cx="732190" cy="732190"/>
          </a:xfrm>
          <a:prstGeom prst="rect">
            <a:avLst/>
          </a:prstGeom>
        </p:spPr>
      </p:pic>
      <p:pic>
        <p:nvPicPr>
          <p:cNvPr id="19" name="Рисунок 18" descr="00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593796" y="1577315"/>
            <a:ext cx="877994" cy="87799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3" y="5043304"/>
            <a:ext cx="246612" cy="33933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867778" y="504800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halykbank.kz</a:t>
            </a:r>
            <a:endParaRPr lang="ru-RU" sz="1200" dirty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hlinkClick r:id="rId17"/>
          </p:cNvPr>
          <p:cNvSpPr txBox="1"/>
          <p:nvPr userDrawn="1"/>
        </p:nvSpPr>
        <p:spPr>
          <a:xfrm>
            <a:off x="2567966" y="505908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f</a:t>
            </a:r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acebook.com/</a:t>
            </a:r>
            <a:r>
              <a:rPr lang="en-US" sz="1200" dirty="0" err="1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halykbank</a:t>
            </a:r>
            <a:endParaRPr lang="en-US" sz="1200" dirty="0" smtClean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Текст 25"/>
          <p:cNvSpPr>
            <a:spLocks noGrp="1"/>
          </p:cNvSpPr>
          <p:nvPr>
            <p:ph type="body" sz="quarter" idx="10" hasCustomPrompt="1"/>
          </p:nvPr>
        </p:nvSpPr>
        <p:spPr>
          <a:xfrm>
            <a:off x="842902" y="2145895"/>
            <a:ext cx="4798800" cy="129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Обложка А1: акцентный деловой шаблон и короткий заголовок</a:t>
            </a:r>
            <a:endParaRPr lang="ru-RU" dirty="0"/>
          </a:p>
        </p:txBody>
      </p:sp>
      <p:sp>
        <p:nvSpPr>
          <p:cNvPr id="42" name="Текст 36"/>
          <p:cNvSpPr>
            <a:spLocks noGrp="1"/>
          </p:cNvSpPr>
          <p:nvPr>
            <p:ph type="body" sz="quarter" idx="11" hasCustomPrompt="1"/>
          </p:nvPr>
        </p:nvSpPr>
        <p:spPr>
          <a:xfrm>
            <a:off x="861335" y="3950297"/>
            <a:ext cx="4258800" cy="52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Дата или пара тезисов презентации.           Автор, департамент и другое описание.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38" y="4927153"/>
            <a:ext cx="1900743" cy="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.1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sp>
        <p:nvSpPr>
          <p:cNvPr id="17" name="Рисунок 39"/>
          <p:cNvSpPr>
            <a:spLocks noGrp="1"/>
          </p:cNvSpPr>
          <p:nvPr>
            <p:ph type="pic" sz="quarter" idx="18" hasCustomPrompt="1"/>
          </p:nvPr>
        </p:nvSpPr>
        <p:spPr>
          <a:xfrm>
            <a:off x="5391652" y="1848868"/>
            <a:ext cx="3917496" cy="3029718"/>
          </a:xfrm>
        </p:spPr>
        <p:txBody>
          <a:bodyPr>
            <a:normAutofit/>
          </a:bodyPr>
          <a:lstStyle>
            <a:lvl1pPr algn="ctr">
              <a:defRPr sz="900">
                <a:solidFill>
                  <a:srgbClr val="4F5955"/>
                </a:solidFill>
              </a:defRPr>
            </a:lvl1pPr>
          </a:lstStyle>
          <a:p>
            <a:r>
              <a:rPr lang="ru-RU" dirty="0" smtClean="0"/>
              <a:t>Рисунок</a:t>
            </a:r>
            <a:endParaRPr lang="ru-RU" dirty="0"/>
          </a:p>
        </p:txBody>
      </p:sp>
      <p:sp>
        <p:nvSpPr>
          <p:cNvPr id="18" name="Текст 22"/>
          <p:cNvSpPr>
            <a:spLocks noGrp="1"/>
          </p:cNvSpPr>
          <p:nvPr>
            <p:ph type="body" sz="quarter" idx="11" hasCustomPrompt="1"/>
          </p:nvPr>
        </p:nvSpPr>
        <p:spPr>
          <a:xfrm>
            <a:off x="5391652" y="5014985"/>
            <a:ext cx="3913200" cy="367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9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buClr>
                <a:srgbClr val="FAAF2D"/>
              </a:buClr>
            </a:pPr>
            <a:r>
              <a:rPr lang="ru-RU" sz="9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Подпись к изображению. Подробное описание изображения</a:t>
            </a:r>
          </a:p>
          <a:p>
            <a:pPr>
              <a:buClr>
                <a:srgbClr val="FAAF2D"/>
              </a:buClr>
            </a:pPr>
            <a:r>
              <a:rPr lang="ru-RU" sz="9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Детализация условий</a:t>
            </a:r>
            <a:endParaRPr lang="ru-RU" sz="9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Текст 38"/>
          <p:cNvSpPr>
            <a:spLocks noGrp="1"/>
          </p:cNvSpPr>
          <p:nvPr>
            <p:ph type="body" sz="quarter" idx="19" hasCustomPrompt="1"/>
          </p:nvPr>
        </p:nvSpPr>
        <p:spPr>
          <a:xfrm>
            <a:off x="1127112" y="1783542"/>
            <a:ext cx="3913200" cy="3599100"/>
          </a:xfrm>
        </p:spPr>
        <p:txBody>
          <a:bodyPr>
            <a:norm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>
              <a:buClr>
                <a:srgbClr val="FAAF2D"/>
              </a:buClr>
            </a:pPr>
            <a:r>
              <a:rPr lang="ru-RU" sz="14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 неукоснительно соблюдает   общепризнанные принципы и нормы   международного права, законодательство  Республики Казахстан, законодательство       других стран, где Группа ведет бизнес,  внутренние положения и правила Группы. </a:t>
            </a:r>
            <a:endParaRPr lang="en-US" sz="1400" dirty="0" smtClean="0">
              <a:solidFill>
                <a:srgbClr val="4F59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AAF2D"/>
              </a:buClr>
            </a:pPr>
            <a:endParaRPr lang="en-US" sz="1400" dirty="0" smtClean="0">
              <a:solidFill>
                <a:srgbClr val="4F59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AAF2D"/>
              </a:buClr>
            </a:pPr>
            <a:r>
              <a:rPr lang="ru-RU" sz="14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 стремится к международным стандартам корпоративного управления и придерживается политики максимальной открытости и прозрачности деятельности для акционеров, клиентов, деловых партнеров, органов государственной власти, сотрудников. Надежность – ключевой фактор сохранения самого ценного актива – деловой репутации Группы.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/>
          </a:p>
        </p:txBody>
      </p:sp>
      <p:sp>
        <p:nvSpPr>
          <p:cNvPr id="26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2377" y="132301"/>
            <a:ext cx="8114400" cy="81836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Место для заголовка. Заголовок лучше сокращать до основного текста </a:t>
            </a:r>
            <a:endParaRPr lang="ru-RU" sz="2600" b="1" dirty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 descr="018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048" y="950668"/>
            <a:ext cx="617784" cy="617784"/>
          </a:xfrm>
          <a:prstGeom prst="rect">
            <a:avLst/>
          </a:prstGeom>
        </p:spPr>
      </p:pic>
      <p:cxnSp>
        <p:nvCxnSpPr>
          <p:cNvPr id="15" name="Прямая соединительная линия 10"/>
          <p:cNvCxnSpPr/>
          <p:nvPr userDrawn="1"/>
        </p:nvCxnSpPr>
        <p:spPr>
          <a:xfrm>
            <a:off x="1007864" y="0"/>
            <a:ext cx="0" cy="950668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41" y="5933243"/>
            <a:ext cx="1639250" cy="367545"/>
          </a:xfrm>
          <a:prstGeom prst="rect">
            <a:avLst/>
          </a:prstGeom>
        </p:spPr>
      </p:pic>
      <p:sp>
        <p:nvSpPr>
          <p:cNvPr id="11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.2+ ЗАГ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 userDrawn="1"/>
        </p:nvCxnSpPr>
        <p:spPr>
          <a:xfrm>
            <a:off x="1007864" y="0"/>
            <a:ext cx="0" cy="558106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" y="990154"/>
            <a:ext cx="563480" cy="698716"/>
          </a:xfrm>
          <a:prstGeom prst="rect">
            <a:avLst/>
          </a:prstGeom>
        </p:spPr>
      </p:pic>
      <p:sp>
        <p:nvSpPr>
          <p:cNvPr id="20" name="Рисунок 18"/>
          <p:cNvSpPr>
            <a:spLocks noGrp="1"/>
          </p:cNvSpPr>
          <p:nvPr>
            <p:ph type="pic" sz="quarter" idx="12" hasCustomPrompt="1"/>
          </p:nvPr>
        </p:nvSpPr>
        <p:spPr>
          <a:xfrm>
            <a:off x="5832401" y="2487082"/>
            <a:ext cx="3474000" cy="2686448"/>
          </a:xfrm>
          <a:prstGeom prst="rect">
            <a:avLst/>
          </a:prstGeom>
        </p:spPr>
        <p:txBody>
          <a:bodyPr/>
          <a:lstStyle>
            <a:lvl1pPr algn="ctr">
              <a:buNone/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z="900" dirty="0" smtClean="0">
                <a:latin typeface="Arial" pitchFamily="34" charset="0"/>
                <a:cs typeface="Arial" pitchFamily="34" charset="0"/>
              </a:rPr>
              <a:t>Рисунок</a:t>
            </a:r>
            <a:endParaRPr lang="ru-RU" dirty="0"/>
          </a:p>
        </p:txBody>
      </p:sp>
      <p:sp>
        <p:nvSpPr>
          <p:cNvPr id="26" name="Текст 23"/>
          <p:cNvSpPr>
            <a:spLocks noGrp="1"/>
          </p:cNvSpPr>
          <p:nvPr>
            <p:ph type="body" sz="quarter" idx="14" hasCustomPrompt="1"/>
          </p:nvPr>
        </p:nvSpPr>
        <p:spPr>
          <a:xfrm>
            <a:off x="1102732" y="4013650"/>
            <a:ext cx="4299488" cy="633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FAAF2D"/>
              </a:buClr>
            </a:pPr>
            <a:r>
              <a:rPr lang="ru-RU" sz="16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Особо важная информация, которой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6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стоит уделить повышенное внимание</a:t>
            </a:r>
          </a:p>
        </p:txBody>
      </p:sp>
      <p:sp>
        <p:nvSpPr>
          <p:cNvPr id="31" name="Текст 28"/>
          <p:cNvSpPr>
            <a:spLocks noGrp="1"/>
          </p:cNvSpPr>
          <p:nvPr>
            <p:ph type="body" sz="quarter" idx="15" hasCustomPrompt="1"/>
          </p:nvPr>
        </p:nvSpPr>
        <p:spPr>
          <a:xfrm>
            <a:off x="1102732" y="1270566"/>
            <a:ext cx="8370000" cy="831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800" b="1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FAAF2D"/>
              </a:buClr>
            </a:pPr>
            <a:r>
              <a:rPr lang="ru-RU" sz="4800" b="1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Позитивный заголовок!</a:t>
            </a:r>
          </a:p>
        </p:txBody>
      </p:sp>
      <p:sp>
        <p:nvSpPr>
          <p:cNvPr id="35" name="Текст 33"/>
          <p:cNvSpPr>
            <a:spLocks noGrp="1"/>
          </p:cNvSpPr>
          <p:nvPr>
            <p:ph type="body" sz="quarter" idx="16" hasCustomPrompt="1"/>
          </p:nvPr>
        </p:nvSpPr>
        <p:spPr>
          <a:xfrm>
            <a:off x="1102732" y="126058"/>
            <a:ext cx="8114400" cy="4932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Слайд с небольшим количеством контента</a:t>
            </a:r>
          </a:p>
          <a:p>
            <a:pPr lvl="0"/>
            <a:endParaRPr lang="ru-RU" dirty="0"/>
          </a:p>
        </p:txBody>
      </p:sp>
      <p:sp>
        <p:nvSpPr>
          <p:cNvPr id="40" name="Текст 38"/>
          <p:cNvSpPr>
            <a:spLocks noGrp="1"/>
          </p:cNvSpPr>
          <p:nvPr>
            <p:ph type="body" sz="quarter" idx="17" hasCustomPrompt="1"/>
          </p:nvPr>
        </p:nvSpPr>
        <p:spPr>
          <a:xfrm>
            <a:off x="1102732" y="2487082"/>
            <a:ext cx="4299489" cy="1324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 неукоснительно соблюдает:</a:t>
            </a:r>
          </a:p>
          <a:p>
            <a:pPr marL="285741" marR="0" lvl="0" indent="-285741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 международного права №1</a:t>
            </a:r>
          </a:p>
          <a:p>
            <a:pPr marL="285741" marR="0" lvl="0" indent="-285741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 международного права №2</a:t>
            </a:r>
          </a:p>
          <a:p>
            <a:pPr marL="285741" marR="0" lvl="0" indent="-285741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Принципы и выдержку из списка международного права №3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5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17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.3+текст_2_столб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1007864" y="0"/>
            <a:ext cx="0" cy="558106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Рисунок 19"/>
          <p:cNvSpPr>
            <a:spLocks noGrp="1"/>
          </p:cNvSpPr>
          <p:nvPr>
            <p:ph type="pic" sz="quarter" idx="10" hasCustomPrompt="1"/>
          </p:nvPr>
        </p:nvSpPr>
        <p:spPr>
          <a:xfrm>
            <a:off x="933907" y="918146"/>
            <a:ext cx="8281957" cy="2016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>
                <a:solidFill>
                  <a:srgbClr val="4F5955"/>
                </a:solidFill>
              </a:defRPr>
            </a:lvl1pPr>
          </a:lstStyle>
          <a:p>
            <a:r>
              <a:rPr lang="ru-RU" sz="900" dirty="0" smtClean="0"/>
              <a:t>Рисунок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1" hasCustomPrompt="1"/>
          </p:nvPr>
        </p:nvSpPr>
        <p:spPr>
          <a:xfrm>
            <a:off x="933907" y="3064010"/>
            <a:ext cx="5824800" cy="23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just">
              <a:buClr>
                <a:srgbClr val="FAAF2D"/>
              </a:buClr>
            </a:pPr>
            <a:r>
              <a:rPr lang="ru-RU" sz="9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эта фотография найдена по запросу «</a:t>
            </a:r>
            <a:r>
              <a:rPr lang="en-US" sz="9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Landscape free photo</a:t>
            </a:r>
            <a:r>
              <a:rPr lang="ru-RU" sz="9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900" i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2732" y="126058"/>
            <a:ext cx="8114400" cy="4932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Слайд с рисунком №1</a:t>
            </a:r>
          </a:p>
        </p:txBody>
      </p:sp>
      <p:sp>
        <p:nvSpPr>
          <p:cNvPr id="37" name="Текст 36"/>
          <p:cNvSpPr>
            <a:spLocks noGrp="1"/>
          </p:cNvSpPr>
          <p:nvPr>
            <p:ph type="body" sz="quarter" idx="18" hasCustomPrompt="1"/>
          </p:nvPr>
        </p:nvSpPr>
        <p:spPr>
          <a:xfrm>
            <a:off x="933908" y="3408506"/>
            <a:ext cx="3875592" cy="360877"/>
          </a:xfrm>
        </p:spPr>
        <p:txBody>
          <a:bodyPr>
            <a:normAutofit/>
          </a:bodyPr>
          <a:lstStyle>
            <a:lvl1pPr marL="172794" indent="-172794" algn="just">
              <a:spcBef>
                <a:spcPts val="0"/>
              </a:spcBef>
              <a:buClr>
                <a:srgbClr val="008264"/>
              </a:buClr>
              <a:buFont typeface="Arial" panose="020B0604020202020204" pitchFamily="34" charset="0"/>
              <a:buChar char="•"/>
              <a:defRPr sz="1600" b="1">
                <a:solidFill>
                  <a:srgbClr val="008264"/>
                </a:solidFill>
              </a:defRPr>
            </a:lvl1pPr>
          </a:lstStyle>
          <a:p>
            <a:pPr lvl="0"/>
            <a:r>
              <a:rPr lang="ru-RU" dirty="0" smtClean="0"/>
              <a:t> Думаем</a:t>
            </a:r>
            <a:r>
              <a:rPr lang="ru-RU" sz="1600" b="1" dirty="0" smtClean="0">
                <a:solidFill>
                  <a:srgbClr val="008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 зрителе/читателе</a:t>
            </a:r>
            <a:endParaRPr lang="ru-RU" dirty="0"/>
          </a:p>
        </p:txBody>
      </p:sp>
      <p:sp>
        <p:nvSpPr>
          <p:cNvPr id="39" name="Текст 38"/>
          <p:cNvSpPr>
            <a:spLocks noGrp="1"/>
          </p:cNvSpPr>
          <p:nvPr>
            <p:ph type="body" sz="quarter" idx="19" hasCustomPrompt="1"/>
          </p:nvPr>
        </p:nvSpPr>
        <p:spPr>
          <a:xfrm>
            <a:off x="935899" y="3899103"/>
            <a:ext cx="3873600" cy="1636058"/>
          </a:xfrm>
        </p:spPr>
        <p:txBody>
          <a:bodyPr/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Ведь порционно в два столбца гораздо проще воспринимать информацию на горизонтальном слайде</a:t>
            </a:r>
            <a:endParaRPr lang="en-US" sz="1600" dirty="0" smtClean="0">
              <a:solidFill>
                <a:srgbClr val="4F59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/>
          </a:p>
        </p:txBody>
      </p:sp>
      <p:sp>
        <p:nvSpPr>
          <p:cNvPr id="41" name="Текст 36"/>
          <p:cNvSpPr>
            <a:spLocks noGrp="1"/>
          </p:cNvSpPr>
          <p:nvPr>
            <p:ph type="body" sz="quarter" idx="20" hasCustomPrompt="1"/>
          </p:nvPr>
        </p:nvSpPr>
        <p:spPr>
          <a:xfrm>
            <a:off x="5322507" y="3408506"/>
            <a:ext cx="3875592" cy="360877"/>
          </a:xfrm>
        </p:spPr>
        <p:txBody>
          <a:bodyPr>
            <a:normAutofit/>
          </a:bodyPr>
          <a:lstStyle>
            <a:lvl1pPr marL="172794" marR="0" indent="-172794" algn="just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64"/>
              </a:buClr>
              <a:buSzTx/>
              <a:buFont typeface="Arial" panose="020B0604020202020204" pitchFamily="34" charset="0"/>
              <a:buChar char="•"/>
              <a:tabLst/>
              <a:defRPr sz="1600" b="1">
                <a:solidFill>
                  <a:srgbClr val="008264"/>
                </a:solidFill>
              </a:defRPr>
            </a:lvl1pPr>
          </a:lstStyle>
          <a:p>
            <a:pPr marL="172794" marR="0" lvl="0" indent="-172794" algn="just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6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 </a:t>
            </a:r>
            <a:r>
              <a:rPr lang="ru-RU" sz="1600" b="1" dirty="0" smtClean="0">
                <a:solidFill>
                  <a:srgbClr val="008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Дозируем информацию</a:t>
            </a:r>
          </a:p>
          <a:p>
            <a:pPr lvl="0"/>
            <a:endParaRPr lang="ru-RU" dirty="0"/>
          </a:p>
        </p:txBody>
      </p:sp>
      <p:sp>
        <p:nvSpPr>
          <p:cNvPr id="42" name="Текст 38"/>
          <p:cNvSpPr>
            <a:spLocks noGrp="1"/>
          </p:cNvSpPr>
          <p:nvPr>
            <p:ph type="body" sz="quarter" idx="21" hasCustomPrompt="1"/>
          </p:nvPr>
        </p:nvSpPr>
        <p:spPr>
          <a:xfrm>
            <a:off x="5324499" y="3899103"/>
            <a:ext cx="3873600" cy="1636058"/>
          </a:xfrm>
        </p:spPr>
        <p:txBody>
          <a:bodyPr/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>
              <a:buClr>
                <a:srgbClr val="FAAF2D"/>
              </a:buClr>
            </a:pPr>
            <a:r>
              <a:rPr lang="ru-RU" sz="16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Совсем не обязательно все помещать на один слайд. Пусть лучше будет два аккуратных слайда со свободной компоновкой</a:t>
            </a:r>
            <a:endParaRPr lang="en-US" sz="1600" dirty="0" smtClean="0">
              <a:solidFill>
                <a:srgbClr val="4F59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 descr="018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048" y="950668"/>
            <a:ext cx="617784" cy="6177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8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73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84" userDrawn="1">
          <p15:clr>
            <a:srgbClr val="FBAE40"/>
          </p15:clr>
        </p15:guide>
        <p15:guide id="2" pos="317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.3+текст_2_столб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1007864" y="0"/>
            <a:ext cx="0" cy="558106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Рисунок 19"/>
          <p:cNvSpPr>
            <a:spLocks noGrp="1"/>
          </p:cNvSpPr>
          <p:nvPr>
            <p:ph type="pic" sz="quarter" idx="10" hasCustomPrompt="1"/>
          </p:nvPr>
        </p:nvSpPr>
        <p:spPr>
          <a:xfrm>
            <a:off x="5322506" y="918147"/>
            <a:ext cx="3893358" cy="4617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>
                <a:solidFill>
                  <a:srgbClr val="4F5955"/>
                </a:solidFill>
              </a:defRPr>
            </a:lvl1pPr>
          </a:lstStyle>
          <a:p>
            <a:r>
              <a:rPr lang="ru-RU" sz="900" dirty="0" smtClean="0"/>
              <a:t>Рисунок</a:t>
            </a:r>
            <a:endParaRPr lang="ru-RU" dirty="0"/>
          </a:p>
        </p:txBody>
      </p:sp>
      <p:sp>
        <p:nvSpPr>
          <p:cNvPr id="29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2732" y="126058"/>
            <a:ext cx="8114400" cy="4932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Слайд с рисунком №2</a:t>
            </a:r>
          </a:p>
        </p:txBody>
      </p:sp>
      <p:sp>
        <p:nvSpPr>
          <p:cNvPr id="37" name="Текст 36"/>
          <p:cNvSpPr>
            <a:spLocks noGrp="1"/>
          </p:cNvSpPr>
          <p:nvPr>
            <p:ph type="body" sz="quarter" idx="18" hasCustomPrompt="1"/>
          </p:nvPr>
        </p:nvSpPr>
        <p:spPr>
          <a:xfrm>
            <a:off x="933908" y="3408506"/>
            <a:ext cx="3875592" cy="360877"/>
          </a:xfrm>
        </p:spPr>
        <p:txBody>
          <a:bodyPr>
            <a:normAutofit/>
          </a:bodyPr>
          <a:lstStyle>
            <a:lvl1pPr marL="172794" indent="-172794" algn="just">
              <a:spcBef>
                <a:spcPts val="0"/>
              </a:spcBef>
              <a:buClr>
                <a:srgbClr val="008264"/>
              </a:buClr>
              <a:buFont typeface="Arial" panose="020B0604020202020204" pitchFamily="34" charset="0"/>
              <a:buChar char="•"/>
              <a:defRPr sz="1600" b="1">
                <a:solidFill>
                  <a:srgbClr val="008264"/>
                </a:solidFill>
              </a:defRPr>
            </a:lvl1pPr>
          </a:lstStyle>
          <a:p>
            <a:pPr lvl="0"/>
            <a:r>
              <a:rPr lang="ru-RU" dirty="0" smtClean="0"/>
              <a:t> Думаем</a:t>
            </a:r>
            <a:r>
              <a:rPr lang="ru-RU" sz="1600" b="1" dirty="0" smtClean="0">
                <a:solidFill>
                  <a:srgbClr val="008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 зрителе/читателе</a:t>
            </a:r>
            <a:endParaRPr lang="ru-RU" dirty="0"/>
          </a:p>
        </p:txBody>
      </p:sp>
      <p:sp>
        <p:nvSpPr>
          <p:cNvPr id="39" name="Текст 38"/>
          <p:cNvSpPr>
            <a:spLocks noGrp="1"/>
          </p:cNvSpPr>
          <p:nvPr>
            <p:ph type="body" sz="quarter" idx="19" hasCustomPrompt="1"/>
          </p:nvPr>
        </p:nvSpPr>
        <p:spPr>
          <a:xfrm>
            <a:off x="935899" y="3899103"/>
            <a:ext cx="3873600" cy="1636058"/>
          </a:xfrm>
        </p:spPr>
        <p:txBody>
          <a:bodyPr/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Ведь порционно в два столбца гораздо проще воспринимать информацию на горизонтальном слайде</a:t>
            </a:r>
            <a:endParaRPr lang="en-US" sz="1600" dirty="0" smtClean="0">
              <a:solidFill>
                <a:srgbClr val="4F59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/>
          </a:p>
        </p:txBody>
      </p:sp>
      <p:pic>
        <p:nvPicPr>
          <p:cNvPr id="14" name="Рисунок 13" descr="018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048" y="950668"/>
            <a:ext cx="617784" cy="617784"/>
          </a:xfrm>
          <a:prstGeom prst="rect">
            <a:avLst/>
          </a:prstGeom>
        </p:spPr>
      </p:pic>
      <p:sp>
        <p:nvSpPr>
          <p:cNvPr id="17" name="Текст 36"/>
          <p:cNvSpPr>
            <a:spLocks noGrp="1"/>
          </p:cNvSpPr>
          <p:nvPr>
            <p:ph type="body" sz="quarter" idx="20" hasCustomPrompt="1"/>
          </p:nvPr>
        </p:nvSpPr>
        <p:spPr>
          <a:xfrm>
            <a:off x="933908" y="922433"/>
            <a:ext cx="3875592" cy="360877"/>
          </a:xfrm>
        </p:spPr>
        <p:txBody>
          <a:bodyPr>
            <a:normAutofit/>
          </a:bodyPr>
          <a:lstStyle>
            <a:lvl1pPr marL="172794" indent="-172794" algn="just">
              <a:spcBef>
                <a:spcPts val="0"/>
              </a:spcBef>
              <a:buClr>
                <a:srgbClr val="008264"/>
              </a:buClr>
              <a:buFont typeface="Arial" panose="020B0604020202020204" pitchFamily="34" charset="0"/>
              <a:buChar char="•"/>
              <a:defRPr sz="1600" b="1">
                <a:solidFill>
                  <a:srgbClr val="008264"/>
                </a:solidFill>
              </a:defRPr>
            </a:lvl1pPr>
          </a:lstStyle>
          <a:p>
            <a:pPr lvl="0"/>
            <a:r>
              <a:rPr lang="ru-RU" dirty="0" smtClean="0"/>
              <a:t> Думаем</a:t>
            </a:r>
            <a:r>
              <a:rPr lang="ru-RU" sz="1600" b="1" dirty="0" smtClean="0">
                <a:solidFill>
                  <a:srgbClr val="008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 зрителе/читателе</a:t>
            </a:r>
            <a:endParaRPr lang="ru-RU" dirty="0"/>
          </a:p>
        </p:txBody>
      </p:sp>
      <p:sp>
        <p:nvSpPr>
          <p:cNvPr id="18" name="Текст 38"/>
          <p:cNvSpPr>
            <a:spLocks noGrp="1"/>
          </p:cNvSpPr>
          <p:nvPr>
            <p:ph type="body" sz="quarter" idx="21" hasCustomPrompt="1"/>
          </p:nvPr>
        </p:nvSpPr>
        <p:spPr>
          <a:xfrm>
            <a:off x="935899" y="1413030"/>
            <a:ext cx="3873600" cy="1636058"/>
          </a:xfrm>
        </p:spPr>
        <p:txBody>
          <a:bodyPr/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Ведь порционно в два столбца гораздо проще воспринимать информацию на горизонтальном слайде</a:t>
            </a:r>
            <a:endParaRPr lang="en-US" sz="1600" dirty="0" smtClean="0">
              <a:solidFill>
                <a:srgbClr val="4F59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5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64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84" userDrawn="1">
          <p15:clr>
            <a:srgbClr val="FBAE40"/>
          </p15:clr>
        </p15:guide>
        <p15:guide id="2" pos="317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1_2_столб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pic>
        <p:nvPicPr>
          <p:cNvPr id="9" name="Рисунок 8" descr="018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048" y="950668"/>
            <a:ext cx="617784" cy="617784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 userDrawn="1"/>
        </p:nvCxnSpPr>
        <p:spPr>
          <a:xfrm>
            <a:off x="1007864" y="0"/>
            <a:ext cx="0" cy="950668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2377" y="132301"/>
            <a:ext cx="8114400" cy="143615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Слайд с большим количеством текста.</a:t>
            </a:r>
            <a:r>
              <a:rPr lang="en-US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Старайтесь дробить текст на блоки</a:t>
            </a:r>
            <a:endParaRPr lang="ru-RU" sz="2600" b="1" dirty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Текст 50"/>
          <p:cNvSpPr>
            <a:spLocks noGrp="1"/>
          </p:cNvSpPr>
          <p:nvPr>
            <p:ph type="body" sz="quarter" idx="22" hasCustomPrompt="1"/>
          </p:nvPr>
        </p:nvSpPr>
        <p:spPr>
          <a:xfrm>
            <a:off x="1101912" y="1719292"/>
            <a:ext cx="3938400" cy="3970800"/>
          </a:xfrm>
        </p:spPr>
        <p:txBody>
          <a:bodyPr/>
          <a:lstStyle>
            <a:lvl1pPr marL="0" marR="0" indent="0" algn="just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F2D"/>
              </a:buClr>
              <a:buSzTx/>
              <a:buFont typeface="Arial" panose="020B0604020202020204" pitchFamily="34" charset="0"/>
              <a:buNone/>
              <a:tabLst/>
              <a:defRPr sz="1200" b="0" i="0" baseline="0"/>
            </a:lvl1pPr>
          </a:lstStyle>
          <a:p>
            <a:pPr algn="just">
              <a:buClr>
                <a:srgbClr val="FAAF2D"/>
              </a:buClr>
            </a:pPr>
            <a:r>
              <a:rPr lang="ru-RU" sz="12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Группа, понимая потребности своих клиентов, ориентирована на использование своих ресурсов для предложения клиентам самых эффективных решений, которые помогают им достигать и даже превосходить их цели.</a:t>
            </a:r>
            <a:endParaRPr lang="en-US" sz="1200" dirty="0" smtClean="0">
              <a:solidFill>
                <a:srgbClr val="4F59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Текст 50"/>
          <p:cNvSpPr>
            <a:spLocks noGrp="1"/>
          </p:cNvSpPr>
          <p:nvPr>
            <p:ph type="body" sz="quarter" idx="23" hasCustomPrompt="1"/>
          </p:nvPr>
        </p:nvSpPr>
        <p:spPr>
          <a:xfrm>
            <a:off x="5400352" y="1719292"/>
            <a:ext cx="3816425" cy="3970800"/>
          </a:xfrm>
        </p:spPr>
        <p:txBody>
          <a:bodyPr/>
          <a:lstStyle>
            <a:lvl1pPr marL="0" marR="0" indent="0" algn="just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F2D"/>
              </a:buClr>
              <a:buSzTx/>
              <a:buFont typeface="Arial" panose="020B0604020202020204" pitchFamily="34" charset="0"/>
              <a:buNone/>
              <a:tabLst/>
              <a:defRPr sz="1200" b="0" i="0" baseline="0"/>
            </a:lvl1pPr>
          </a:lstStyle>
          <a:p>
            <a:pPr algn="just"/>
            <a:r>
              <a:rPr lang="ru-RU" sz="12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 стремится к лидирующей позиции в обслуживании клиентов на всех сегментах рынка. Руководители на всех уровнях организации являются примером в демонстрировании преданного отношения к делу, энтузиазма и энергичности. Руководители задают направление, приветствуют инновации, вдохновляют организацию на выполнение Миссии Группы.</a:t>
            </a:r>
            <a:endParaRPr lang="en-US" sz="1200" dirty="0" smtClean="0">
              <a:solidFill>
                <a:srgbClr val="4F59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5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.2_Одна колонка (крайний случа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pic>
        <p:nvPicPr>
          <p:cNvPr id="9" name="Рисунок 8" descr="018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048" y="950668"/>
            <a:ext cx="617784" cy="617784"/>
          </a:xfrm>
          <a:prstGeom prst="rect">
            <a:avLst/>
          </a:prstGeom>
        </p:spPr>
      </p:pic>
      <p:sp>
        <p:nvSpPr>
          <p:cNvPr id="23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2377" y="132301"/>
            <a:ext cx="8114400" cy="143615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Слайд с большим количеством текста. Старайтесь дробить текст на блоки</a:t>
            </a:r>
            <a:endParaRPr lang="ru-RU" sz="2600" b="1" dirty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Текст 50"/>
          <p:cNvSpPr>
            <a:spLocks noGrp="1"/>
          </p:cNvSpPr>
          <p:nvPr>
            <p:ph type="body" sz="quarter" idx="22" hasCustomPrompt="1"/>
          </p:nvPr>
        </p:nvSpPr>
        <p:spPr>
          <a:xfrm>
            <a:off x="1101912" y="1719292"/>
            <a:ext cx="5882616" cy="3970800"/>
          </a:xfrm>
        </p:spPr>
        <p:txBody>
          <a:bodyPr>
            <a:normAutofit/>
          </a:bodyPr>
          <a:lstStyle>
            <a:lvl1pPr marL="0" marR="0" indent="0" algn="just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AF2D"/>
              </a:buClr>
              <a:buSzTx/>
              <a:buFont typeface="Arial" panose="020B0604020202020204" pitchFamily="34" charset="0"/>
              <a:buNone/>
              <a:tabLst/>
              <a:defRPr sz="1600" b="0" i="0" baseline="0"/>
            </a:lvl1pPr>
          </a:lstStyle>
          <a:p>
            <a:pPr algn="just">
              <a:buClr>
                <a:srgbClr val="FAAF2D"/>
              </a:buClr>
            </a:pPr>
            <a:r>
              <a:rPr lang="ru-RU" sz="1200" dirty="0" smtClean="0">
                <a:solidFill>
                  <a:srgbClr val="4F5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Группа, понимая потребности своих клиентов, ориентирована на использование своих ресурсов для предложения клиентам самых эффективных решений, которые помогают им достигать и даже превосходить их цели.</a:t>
            </a:r>
            <a:endParaRPr lang="en-US" sz="1200" dirty="0" smtClean="0">
              <a:solidFill>
                <a:srgbClr val="4F59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единительная линия 10"/>
          <p:cNvCxnSpPr/>
          <p:nvPr userDrawn="1"/>
        </p:nvCxnSpPr>
        <p:spPr>
          <a:xfrm>
            <a:off x="1007864" y="0"/>
            <a:ext cx="0" cy="950668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2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9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pic>
        <p:nvPicPr>
          <p:cNvPr id="21" name="Рисунок 20" descr="018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1594" y="846138"/>
            <a:ext cx="759566" cy="759566"/>
          </a:xfrm>
          <a:prstGeom prst="rect">
            <a:avLst/>
          </a:prstGeom>
        </p:spPr>
      </p:pic>
      <p:cxnSp>
        <p:nvCxnSpPr>
          <p:cNvPr id="25" name="Прямая соединительная линия 24"/>
          <p:cNvCxnSpPr/>
          <p:nvPr userDrawn="1"/>
        </p:nvCxnSpPr>
        <p:spPr>
          <a:xfrm>
            <a:off x="1007864" y="0"/>
            <a:ext cx="0" cy="918146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1652" y="2082"/>
            <a:ext cx="6530949" cy="9160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роста 2019 год</a:t>
            </a:r>
          </a:p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Маркетинговая активность: 6 цветов</a:t>
            </a:r>
            <a:endParaRPr lang="ru-RU" sz="2600" b="1" dirty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Диаграмма 38"/>
          <p:cNvSpPr>
            <a:spLocks noGrp="1"/>
          </p:cNvSpPr>
          <p:nvPr>
            <p:ph type="chart" sz="quarter" idx="13"/>
          </p:nvPr>
        </p:nvSpPr>
        <p:spPr>
          <a:xfrm>
            <a:off x="1151880" y="2058988"/>
            <a:ext cx="8095308" cy="2531566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5" name="Текст 43"/>
          <p:cNvSpPr>
            <a:spLocks noGrp="1"/>
          </p:cNvSpPr>
          <p:nvPr>
            <p:ph type="body" sz="quarter" idx="14" hasCustomPrompt="1"/>
          </p:nvPr>
        </p:nvSpPr>
        <p:spPr>
          <a:xfrm>
            <a:off x="1151880" y="1491804"/>
            <a:ext cx="4258800" cy="312006"/>
          </a:xfrm>
        </p:spPr>
        <p:txBody>
          <a:bodyPr>
            <a:noAutofit/>
          </a:bodyPr>
          <a:lstStyle>
            <a:lvl1pPr>
              <a:defRPr sz="1400" b="1" baseline="0">
                <a:solidFill>
                  <a:srgbClr val="008466"/>
                </a:solidFill>
              </a:defRPr>
            </a:lvl1pPr>
          </a:lstStyle>
          <a:p>
            <a:pPr lvl="0"/>
            <a:r>
              <a:rPr lang="ru-RU" sz="1400" b="1" dirty="0" smtClean="0"/>
              <a:t>Пример графика с кривой роста</a:t>
            </a:r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0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graphicFrame>
        <p:nvGraphicFramePr>
          <p:cNvPr id="11" name="Диаграмма 10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653858925"/>
              </p:ext>
            </p:extLst>
          </p:nvPr>
        </p:nvGraphicFramePr>
        <p:xfrm>
          <a:off x="2159992" y="1926258"/>
          <a:ext cx="4464496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6" name="Рисунок 25" descr="018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" y="950668"/>
            <a:ext cx="718720" cy="721316"/>
          </a:xfrm>
          <a:prstGeom prst="rect">
            <a:avLst/>
          </a:prstGeom>
        </p:spPr>
      </p:pic>
      <p:pic>
        <p:nvPicPr>
          <p:cNvPr id="30" name="Рисунок 29" descr="001.png"/>
          <p:cNvPicPr>
            <a:picLocks noChangeAspect="1"/>
          </p:cNvPicPr>
          <p:nvPr userDrawn="1"/>
        </p:nvPicPr>
        <p:blipFill>
          <a:blip r:embed="rId6" cstate="print"/>
          <a:srcRect r="41132"/>
          <a:stretch>
            <a:fillRect/>
          </a:stretch>
        </p:blipFill>
        <p:spPr>
          <a:xfrm>
            <a:off x="7817717" y="1420409"/>
            <a:ext cx="2262908" cy="3136116"/>
          </a:xfrm>
          <a:prstGeom prst="rect">
            <a:avLst/>
          </a:prstGeom>
        </p:spPr>
      </p:pic>
      <p:pic>
        <p:nvPicPr>
          <p:cNvPr id="31" name="Рисунок 30" descr="003.png"/>
          <p:cNvPicPr>
            <a:picLocks noChangeAspect="1"/>
          </p:cNvPicPr>
          <p:nvPr userDrawn="1"/>
        </p:nvPicPr>
        <p:blipFill>
          <a:blip r:embed="rId7" cstate="print"/>
          <a:srcRect r="30990"/>
          <a:stretch>
            <a:fillRect/>
          </a:stretch>
        </p:blipFill>
        <p:spPr>
          <a:xfrm>
            <a:off x="8712720" y="1566220"/>
            <a:ext cx="1367905" cy="1982195"/>
          </a:xfrm>
          <a:prstGeom prst="rect">
            <a:avLst/>
          </a:prstGeom>
        </p:spPr>
      </p:pic>
      <p:pic>
        <p:nvPicPr>
          <p:cNvPr id="32" name="Рисунок 31" descr="001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463964" y="1790870"/>
            <a:ext cx="783460" cy="783460"/>
          </a:xfrm>
          <a:prstGeom prst="rect">
            <a:avLst/>
          </a:prstGeom>
        </p:spPr>
      </p:pic>
      <p:pic>
        <p:nvPicPr>
          <p:cNvPr id="33" name="Рисунок 32" descr="002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506181" y="1558102"/>
            <a:ext cx="615896" cy="615896"/>
          </a:xfrm>
          <a:prstGeom prst="rect">
            <a:avLst/>
          </a:prstGeom>
        </p:spPr>
      </p:pic>
      <p:pic>
        <p:nvPicPr>
          <p:cNvPr id="34" name="Рисунок 33" descr="008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33181" y="3675099"/>
            <a:ext cx="674340" cy="674340"/>
          </a:xfrm>
          <a:prstGeom prst="rect">
            <a:avLst/>
          </a:prstGeom>
        </p:spPr>
      </p:pic>
      <p:pic>
        <p:nvPicPr>
          <p:cNvPr id="36" name="Рисунок 35" descr="009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91008" y="2975884"/>
            <a:ext cx="817656" cy="817656"/>
          </a:xfrm>
          <a:prstGeom prst="rect">
            <a:avLst/>
          </a:prstGeom>
        </p:spPr>
      </p:pic>
      <p:cxnSp>
        <p:nvCxnSpPr>
          <p:cNvPr id="37" name="Прямая соединительная линия 36"/>
          <p:cNvCxnSpPr/>
          <p:nvPr userDrawn="1"/>
        </p:nvCxnSpPr>
        <p:spPr>
          <a:xfrm>
            <a:off x="1007864" y="0"/>
            <a:ext cx="0" cy="558106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 43"/>
          <p:cNvSpPr>
            <a:spLocks noGrp="1"/>
          </p:cNvSpPr>
          <p:nvPr>
            <p:ph type="body" sz="quarter" idx="14" hasCustomPrompt="1"/>
          </p:nvPr>
        </p:nvSpPr>
        <p:spPr>
          <a:xfrm>
            <a:off x="1151880" y="1492096"/>
            <a:ext cx="4258800" cy="312006"/>
          </a:xfrm>
        </p:spPr>
        <p:txBody>
          <a:bodyPr>
            <a:noAutofit/>
          </a:bodyPr>
          <a:lstStyle>
            <a:lvl1pPr>
              <a:defRPr sz="1400" b="1" baseline="0">
                <a:solidFill>
                  <a:srgbClr val="008466"/>
                </a:solidFill>
              </a:defRPr>
            </a:lvl1pPr>
          </a:lstStyle>
          <a:p>
            <a:r>
              <a:rPr lang="ru-RU" sz="1400" b="1" dirty="0" smtClean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графика показателей</a:t>
            </a:r>
            <a:endParaRPr lang="ru-RU" sz="1400" b="1" dirty="0"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1651" y="130770"/>
            <a:ext cx="6744304" cy="60837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 основных показателей: 3 цвета</a:t>
            </a:r>
            <a:endParaRPr lang="ru-RU" sz="2600" b="1" dirty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Текст 22"/>
          <p:cNvSpPr>
            <a:spLocks noGrp="1"/>
          </p:cNvSpPr>
          <p:nvPr>
            <p:ph type="body" sz="quarter" idx="11" hasCustomPrompt="1"/>
          </p:nvPr>
        </p:nvSpPr>
        <p:spPr>
          <a:xfrm>
            <a:off x="1151880" y="4963230"/>
            <a:ext cx="3549600" cy="230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20"/>
              </a:spcAft>
              <a:buClr>
                <a:srgbClr val="FAAF2D"/>
              </a:buClr>
              <a:buSzTx/>
              <a:buFont typeface="Arial" panose="020B0604020202020204" pitchFamily="34" charset="0"/>
              <a:buNone/>
              <a:tabLst/>
              <a:defRPr sz="900" i="1">
                <a:solidFill>
                  <a:srgbClr val="4F5955"/>
                </a:solidFill>
              </a:defRPr>
            </a:lvl1pPr>
          </a:lstStyle>
          <a:p>
            <a:pPr>
              <a:spcAft>
                <a:spcPts val="800"/>
              </a:spcAft>
            </a:pPr>
            <a:r>
              <a:rPr lang="ru-RU" sz="900" i="1" dirty="0" smtClean="0">
                <a:solidFill>
                  <a:srgbClr val="4F59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Пояснительный текст графику-диаграмме</a:t>
            </a:r>
            <a:endParaRPr lang="ru-RU" sz="900" i="1" dirty="0" smtClean="0">
              <a:solidFill>
                <a:srgbClr val="00826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Clr>
                <a:srgbClr val="FAAF2D"/>
              </a:buClr>
            </a:pPr>
            <a:endParaRPr lang="ru-RU" sz="9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Диаграмма 2"/>
          <p:cNvSpPr>
            <a:spLocks noGrp="1"/>
          </p:cNvSpPr>
          <p:nvPr>
            <p:ph type="chart" sz="quarter" idx="15"/>
          </p:nvPr>
        </p:nvSpPr>
        <p:spPr>
          <a:xfrm>
            <a:off x="1145573" y="1926258"/>
            <a:ext cx="5713596" cy="288032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8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1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.3_текст+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pic>
        <p:nvPicPr>
          <p:cNvPr id="34" name="Рисунок 33" descr="018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flipH="1">
            <a:off x="1" y="951966"/>
            <a:ext cx="718720" cy="718720"/>
          </a:xfrm>
          <a:prstGeom prst="rect">
            <a:avLst/>
          </a:prstGeom>
        </p:spPr>
      </p:pic>
      <p:cxnSp>
        <p:nvCxnSpPr>
          <p:cNvPr id="38" name="Прямая соединительная линия 37"/>
          <p:cNvCxnSpPr/>
          <p:nvPr userDrawn="1"/>
        </p:nvCxnSpPr>
        <p:spPr>
          <a:xfrm>
            <a:off x="1007864" y="0"/>
            <a:ext cx="0" cy="558106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1651" y="132273"/>
            <a:ext cx="6744304" cy="60837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8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презентации: 3 цвета</a:t>
            </a:r>
            <a:endParaRPr lang="ru-RU" sz="2800" b="1" dirty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Текст 43"/>
          <p:cNvSpPr>
            <a:spLocks noGrp="1"/>
          </p:cNvSpPr>
          <p:nvPr>
            <p:ph type="body" sz="quarter" idx="14" hasCustomPrompt="1"/>
          </p:nvPr>
        </p:nvSpPr>
        <p:spPr>
          <a:xfrm>
            <a:off x="1151880" y="1491477"/>
            <a:ext cx="3582650" cy="312006"/>
          </a:xfrm>
        </p:spPr>
        <p:txBody>
          <a:bodyPr>
            <a:noAutofit/>
          </a:bodyPr>
          <a:lstStyle>
            <a:lvl1pPr>
              <a:defRPr sz="1400" b="1" baseline="0">
                <a:solidFill>
                  <a:srgbClr val="008466"/>
                </a:solidFill>
              </a:defRPr>
            </a:lvl1pPr>
          </a:lstStyle>
          <a:p>
            <a:r>
              <a:rPr lang="ru-RU" sz="1400" b="1" dirty="0" smtClean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диаграммы</a:t>
            </a:r>
            <a:endParaRPr lang="ru-RU" sz="1400" b="1" dirty="0"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Текст 50"/>
          <p:cNvSpPr>
            <a:spLocks noGrp="1"/>
          </p:cNvSpPr>
          <p:nvPr>
            <p:ph type="body" sz="quarter" idx="23" hasCustomPrompt="1"/>
          </p:nvPr>
        </p:nvSpPr>
        <p:spPr>
          <a:xfrm>
            <a:off x="1223888" y="4074577"/>
            <a:ext cx="3672408" cy="831600"/>
          </a:xfrm>
        </p:spPr>
        <p:txBody>
          <a:bodyPr/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FAAF2D"/>
              </a:buClr>
              <a:buSzTx/>
              <a:buFont typeface="Arial" panose="020B0604020202020204" pitchFamily="34" charset="0"/>
              <a:buNone/>
              <a:tabLst/>
              <a:defRPr sz="1200" b="0" i="0" baseline="0"/>
            </a:lvl1pPr>
          </a:lstStyle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4F59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Обновляя крупнейший и самый надежный банк страны, мы понимаем, что качественные масштабные перемены возможны только через </a:t>
            </a:r>
            <a:r>
              <a:rPr lang="ru-RU" sz="1200" b="1" dirty="0" smtClean="0">
                <a:solidFill>
                  <a:srgbClr val="0082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улучшение</a:t>
            </a:r>
            <a:r>
              <a:rPr lang="ru-RU" sz="1200" dirty="0" smtClean="0">
                <a:solidFill>
                  <a:srgbClr val="0082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 smtClean="0">
                <a:solidFill>
                  <a:srgbClr val="0082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сервиса</a:t>
            </a:r>
            <a:r>
              <a:rPr lang="ru-RU" sz="1200" dirty="0" smtClean="0">
                <a:solidFill>
                  <a:srgbClr val="0082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Диаграмма 48"/>
          <p:cNvSpPr>
            <a:spLocks noGrp="1"/>
          </p:cNvSpPr>
          <p:nvPr>
            <p:ph type="chart" sz="quarter" idx="13"/>
          </p:nvPr>
        </p:nvSpPr>
        <p:spPr>
          <a:xfrm>
            <a:off x="5673630" y="1491477"/>
            <a:ext cx="3600400" cy="34147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3" name="Текст 59"/>
          <p:cNvSpPr>
            <a:spLocks noGrp="1"/>
          </p:cNvSpPr>
          <p:nvPr>
            <p:ph type="body" sz="quarter" idx="25" hasCustomPrompt="1"/>
          </p:nvPr>
        </p:nvSpPr>
        <p:spPr>
          <a:xfrm>
            <a:off x="1153452" y="2144604"/>
            <a:ext cx="4174892" cy="150984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200" b="1">
                <a:solidFill>
                  <a:srgbClr val="FAAF2D"/>
                </a:solidFill>
              </a:defRPr>
            </a:lvl1pPr>
          </a:lstStyle>
          <a:p>
            <a:pPr lvl="0"/>
            <a:r>
              <a:rPr lang="ru-RU" dirty="0" smtClean="0"/>
              <a:t>Мотивирующий заголовок!</a:t>
            </a:r>
            <a:endParaRPr lang="ru-RU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2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19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pic>
        <p:nvPicPr>
          <p:cNvPr id="11" name="Рисунок 10" descr="018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" y="951966"/>
            <a:ext cx="718720" cy="718720"/>
          </a:xfrm>
          <a:prstGeom prst="rect">
            <a:avLst/>
          </a:prstGeom>
        </p:spPr>
      </p:pic>
      <p:sp>
        <p:nvSpPr>
          <p:cNvPr id="18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1652" y="130768"/>
            <a:ext cx="4010670" cy="108019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показателей 2О18/19</a:t>
            </a:r>
          </a:p>
          <a:p>
            <a:endParaRPr lang="ru-RU" sz="2600" b="1" dirty="0" smtClean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Текст 43"/>
          <p:cNvSpPr>
            <a:spLocks noGrp="1"/>
          </p:cNvSpPr>
          <p:nvPr>
            <p:ph type="body" sz="quarter" idx="14" hasCustomPrompt="1"/>
          </p:nvPr>
        </p:nvSpPr>
        <p:spPr>
          <a:xfrm>
            <a:off x="1101651" y="1492095"/>
            <a:ext cx="3632879" cy="312006"/>
          </a:xfrm>
        </p:spPr>
        <p:txBody>
          <a:bodyPr>
            <a:noAutofit/>
          </a:bodyPr>
          <a:lstStyle>
            <a:lvl1pPr>
              <a:defRPr sz="1400" b="1" baseline="0">
                <a:solidFill>
                  <a:srgbClr val="008466"/>
                </a:solidFill>
              </a:defRPr>
            </a:lvl1pPr>
          </a:lstStyle>
          <a:p>
            <a:r>
              <a:rPr lang="ru-RU" sz="1400" b="1" dirty="0" smtClean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таблицы показателей</a:t>
            </a:r>
            <a:endParaRPr lang="ru-RU" sz="1400" b="1" dirty="0"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Текст 22"/>
          <p:cNvSpPr>
            <a:spLocks noGrp="1"/>
          </p:cNvSpPr>
          <p:nvPr>
            <p:ph type="body" sz="quarter" idx="11" hasCustomPrompt="1"/>
          </p:nvPr>
        </p:nvSpPr>
        <p:spPr>
          <a:xfrm>
            <a:off x="1101651" y="4982631"/>
            <a:ext cx="3108433" cy="4702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20"/>
              </a:spcAft>
              <a:buClr>
                <a:srgbClr val="FAAF2D"/>
              </a:buClr>
              <a:buSzTx/>
              <a:buFont typeface="Arial" panose="020B0604020202020204" pitchFamily="34" charset="0"/>
              <a:buNone/>
              <a:tabLst/>
              <a:defRPr sz="900" i="1">
                <a:solidFill>
                  <a:srgbClr val="4F5955"/>
                </a:solidFill>
              </a:defRPr>
            </a:lvl1pPr>
          </a:lstStyle>
          <a:p>
            <a:pPr>
              <a:spcAft>
                <a:spcPts val="800"/>
              </a:spcAft>
            </a:pPr>
            <a:r>
              <a:rPr lang="ru-RU" sz="900" i="1" dirty="0" smtClean="0">
                <a:solidFill>
                  <a:srgbClr val="4F595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Пояснительный текст к таблице с показателями за 2018-2019 года.</a:t>
            </a:r>
            <a:endParaRPr lang="ru-RU" sz="900" i="1" dirty="0">
              <a:solidFill>
                <a:srgbClr val="00826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Текст 23"/>
          <p:cNvSpPr>
            <a:spLocks noGrp="1"/>
          </p:cNvSpPr>
          <p:nvPr>
            <p:ph type="body" sz="quarter" idx="15" hasCustomPrompt="1"/>
          </p:nvPr>
        </p:nvSpPr>
        <p:spPr>
          <a:xfrm>
            <a:off x="6192440" y="4230514"/>
            <a:ext cx="3096023" cy="122339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008466"/>
                </a:solidFill>
              </a:defRPr>
            </a:lvl1pPr>
          </a:lstStyle>
          <a:p>
            <a:pPr lvl="0"/>
            <a:r>
              <a:rPr lang="ru-RU" b="1" dirty="0" smtClean="0"/>
              <a:t>Итого 42 475 </a:t>
            </a:r>
            <a:br>
              <a:rPr lang="ru-RU" b="1" dirty="0" smtClean="0"/>
            </a:br>
            <a:r>
              <a:rPr lang="ru-RU" b="1" dirty="0" smtClean="0"/>
              <a:t>за 2О19!</a:t>
            </a:r>
            <a:endParaRPr lang="ru-RU" dirty="0"/>
          </a:p>
        </p:txBody>
      </p:sp>
      <p:sp>
        <p:nvSpPr>
          <p:cNvPr id="28" name="Таблица 26"/>
          <p:cNvSpPr>
            <a:spLocks noGrp="1"/>
          </p:cNvSpPr>
          <p:nvPr>
            <p:ph type="tbl" sz="quarter" idx="16"/>
          </p:nvPr>
        </p:nvSpPr>
        <p:spPr>
          <a:xfrm>
            <a:off x="1101651" y="1968500"/>
            <a:ext cx="8186811" cy="204628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1" name="Текст 29"/>
          <p:cNvSpPr>
            <a:spLocks noGrp="1"/>
          </p:cNvSpPr>
          <p:nvPr>
            <p:ph type="body" sz="quarter" idx="17" hasCustomPrompt="1"/>
          </p:nvPr>
        </p:nvSpPr>
        <p:spPr>
          <a:xfrm>
            <a:off x="7848624" y="1496185"/>
            <a:ext cx="1439838" cy="309563"/>
          </a:xfrm>
          <a:ln>
            <a:noFill/>
          </a:ln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(тыс. тенге)</a:t>
            </a:r>
            <a:endParaRPr lang="ru-RU" dirty="0"/>
          </a:p>
        </p:txBody>
      </p:sp>
      <p:cxnSp>
        <p:nvCxnSpPr>
          <p:cNvPr id="17" name="Прямая соединительная линия 10"/>
          <p:cNvCxnSpPr/>
          <p:nvPr userDrawn="1"/>
        </p:nvCxnSpPr>
        <p:spPr>
          <a:xfrm>
            <a:off x="1007864" y="0"/>
            <a:ext cx="0" cy="950668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4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0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39308"/>
          <a:stretch>
            <a:fillRect/>
          </a:stretch>
        </p:blipFill>
        <p:spPr>
          <a:xfrm>
            <a:off x="0" y="2070274"/>
            <a:ext cx="9233238" cy="1512168"/>
          </a:xfrm>
          <a:prstGeom prst="rect">
            <a:avLst/>
          </a:prstGeom>
        </p:spPr>
      </p:pic>
      <p:pic>
        <p:nvPicPr>
          <p:cNvPr id="8" name="Рисунок 7" descr="010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09798" y="1134170"/>
            <a:ext cx="918146" cy="918146"/>
          </a:xfrm>
          <a:prstGeom prst="rect">
            <a:avLst/>
          </a:prstGeom>
        </p:spPr>
      </p:pic>
      <p:pic>
        <p:nvPicPr>
          <p:cNvPr id="9" name="Рисунок 8" descr="001.png"/>
          <p:cNvPicPr>
            <a:picLocks noChangeAspect="1"/>
          </p:cNvPicPr>
          <p:nvPr userDrawn="1"/>
        </p:nvPicPr>
        <p:blipFill>
          <a:blip r:embed="rId5" cstate="print"/>
          <a:srcRect t="5860"/>
          <a:stretch>
            <a:fillRect/>
          </a:stretch>
        </p:blipFill>
        <p:spPr>
          <a:xfrm>
            <a:off x="5839848" y="1626630"/>
            <a:ext cx="3426212" cy="2631423"/>
          </a:xfrm>
          <a:prstGeom prst="rect">
            <a:avLst/>
          </a:prstGeom>
        </p:spPr>
      </p:pic>
      <p:pic>
        <p:nvPicPr>
          <p:cNvPr id="10" name="Рисунок 9" descr="001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348944" y="1708270"/>
            <a:ext cx="873905" cy="877060"/>
          </a:xfrm>
          <a:prstGeom prst="rect">
            <a:avLst/>
          </a:prstGeom>
        </p:spPr>
      </p:pic>
      <p:pic>
        <p:nvPicPr>
          <p:cNvPr id="11" name="Рисунок 10" descr="002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453479" y="1305725"/>
            <a:ext cx="548951" cy="548951"/>
          </a:xfrm>
          <a:prstGeom prst="rect">
            <a:avLst/>
          </a:prstGeom>
        </p:spPr>
      </p:pic>
      <p:pic>
        <p:nvPicPr>
          <p:cNvPr id="12" name="Рисунок 11" descr="004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8294375" y="1746291"/>
            <a:ext cx="514247" cy="514247"/>
          </a:xfrm>
          <a:prstGeom prst="rect">
            <a:avLst/>
          </a:prstGeom>
        </p:spPr>
      </p:pic>
      <p:pic>
        <p:nvPicPr>
          <p:cNvPr id="13" name="Рисунок 12" descr="005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870419" y="1993167"/>
            <a:ext cx="641810" cy="641810"/>
          </a:xfrm>
          <a:prstGeom prst="rect">
            <a:avLst/>
          </a:prstGeom>
        </p:spPr>
      </p:pic>
      <p:pic>
        <p:nvPicPr>
          <p:cNvPr id="14" name="Рисунок 13" descr="006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782461" y="2822292"/>
            <a:ext cx="858130" cy="858130"/>
          </a:xfrm>
          <a:prstGeom prst="rect">
            <a:avLst/>
          </a:prstGeom>
        </p:spPr>
      </p:pic>
      <p:pic>
        <p:nvPicPr>
          <p:cNvPr id="15" name="Рисунок 14" descr="007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864832" y="3310927"/>
            <a:ext cx="668837" cy="671992"/>
          </a:xfrm>
          <a:prstGeom prst="rect">
            <a:avLst/>
          </a:prstGeom>
        </p:spPr>
      </p:pic>
      <p:pic>
        <p:nvPicPr>
          <p:cNvPr id="16" name="Рисунок 15" descr="008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6536489" y="3393936"/>
            <a:ext cx="671992" cy="671992"/>
          </a:xfrm>
          <a:prstGeom prst="rect">
            <a:avLst/>
          </a:prstGeom>
        </p:spPr>
      </p:pic>
      <p:pic>
        <p:nvPicPr>
          <p:cNvPr id="17" name="Рисунок 16" descr="009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469822" y="2803939"/>
            <a:ext cx="728780" cy="728780"/>
          </a:xfrm>
          <a:prstGeom prst="rect">
            <a:avLst/>
          </a:prstGeom>
        </p:spPr>
      </p:pic>
      <p:pic>
        <p:nvPicPr>
          <p:cNvPr id="18" name="Рисунок 17" descr="003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 flipH="1">
            <a:off x="6431540" y="1626630"/>
            <a:ext cx="1847871" cy="184787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3" y="5043304"/>
            <a:ext cx="246612" cy="33933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867778" y="504800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halykbank.kz</a:t>
            </a:r>
            <a:endParaRPr lang="ru-RU" sz="1200" dirty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hlinkClick r:id="rId17"/>
          </p:cNvPr>
          <p:cNvSpPr txBox="1"/>
          <p:nvPr userDrawn="1"/>
        </p:nvSpPr>
        <p:spPr>
          <a:xfrm>
            <a:off x="2567966" y="505908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f</a:t>
            </a:r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acebook.com/</a:t>
            </a:r>
            <a:r>
              <a:rPr lang="en-US" sz="1200" dirty="0" err="1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halykbank</a:t>
            </a:r>
            <a:endParaRPr lang="en-US" sz="1200" dirty="0" smtClean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Текст 36"/>
          <p:cNvSpPr>
            <a:spLocks noGrp="1"/>
          </p:cNvSpPr>
          <p:nvPr>
            <p:ph type="body" sz="quarter" idx="11" hasCustomPrompt="1"/>
          </p:nvPr>
        </p:nvSpPr>
        <p:spPr>
          <a:xfrm>
            <a:off x="861335" y="3950297"/>
            <a:ext cx="4258800" cy="52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Дата или пара тезисов презентации.           Автор, департамент и другое описание.</a:t>
            </a:r>
          </a:p>
        </p:txBody>
      </p:sp>
      <p:sp>
        <p:nvSpPr>
          <p:cNvPr id="29" name="Текст 25"/>
          <p:cNvSpPr>
            <a:spLocks noGrp="1"/>
          </p:cNvSpPr>
          <p:nvPr>
            <p:ph type="body" sz="quarter" idx="10" hasCustomPrompt="1"/>
          </p:nvPr>
        </p:nvSpPr>
        <p:spPr>
          <a:xfrm>
            <a:off x="841546" y="2236592"/>
            <a:ext cx="4798800" cy="129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ОБЛОЖКА А2: акцентный яркий шаблон и короткий заголовок</a:t>
            </a:r>
            <a:endParaRPr lang="en-US" sz="2600" b="1" dirty="0" smtClean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38" y="4927153"/>
            <a:ext cx="1900743" cy="518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0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39308"/>
          <a:stretch>
            <a:fillRect/>
          </a:stretch>
        </p:blipFill>
        <p:spPr>
          <a:xfrm>
            <a:off x="0" y="2070274"/>
            <a:ext cx="9233238" cy="151216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919136" y="2358308"/>
            <a:ext cx="8187133" cy="99001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ru-RU" sz="2600" b="1" spc="20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Благодарим</a:t>
            </a:r>
          </a:p>
          <a:p>
            <a:pPr>
              <a:lnSpc>
                <a:spcPts val="3500"/>
              </a:lnSpc>
            </a:pPr>
            <a:r>
              <a:rPr lang="ru-RU" sz="2600" b="1" spc="20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внимание!</a:t>
            </a:r>
            <a:endParaRPr lang="ru-RU" sz="2600" b="1" spc="2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02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973769" y="2358306"/>
            <a:ext cx="1062162" cy="10621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3" y="5043304"/>
            <a:ext cx="246612" cy="33933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67778" y="504800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halykbank.kz</a:t>
            </a:r>
            <a:endParaRPr lang="ru-RU" sz="1200" dirty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hlinkClick r:id="rId7"/>
          </p:cNvPr>
          <p:cNvSpPr txBox="1"/>
          <p:nvPr userDrawn="1"/>
        </p:nvSpPr>
        <p:spPr>
          <a:xfrm>
            <a:off x="2567966" y="505908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f</a:t>
            </a:r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acebook.com/</a:t>
            </a:r>
            <a:r>
              <a:rPr lang="en-US" sz="1200" dirty="0" err="1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halykbank</a:t>
            </a:r>
            <a:endParaRPr lang="en-US" sz="1200" dirty="0" smtClean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Текст 36"/>
          <p:cNvSpPr>
            <a:spLocks noGrp="1"/>
          </p:cNvSpPr>
          <p:nvPr>
            <p:ph type="body" sz="quarter" idx="11" hasCustomPrompt="1"/>
          </p:nvPr>
        </p:nvSpPr>
        <p:spPr>
          <a:xfrm>
            <a:off x="911320" y="3948251"/>
            <a:ext cx="4258800" cy="3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1400" dirty="0" smtClean="0">
                <a:ln w="952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Контакты разработчиков презентации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95" y="4953623"/>
            <a:ext cx="1900743" cy="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2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98CC84-AD74-4851-9ECC-462FEF928B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313" y="1459"/>
          <a:ext cx="1312" cy="1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98CC84-AD74-4851-9ECC-462FEF928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3" y="1459"/>
                        <a:ext cx="1312" cy="1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8798" y="305628"/>
            <a:ext cx="7303311" cy="586119"/>
          </a:xfrm>
        </p:spPr>
        <p:txBody>
          <a:bodyPr>
            <a:normAutofit/>
          </a:bodyPr>
          <a:lstStyle>
            <a:lvl1pPr>
              <a:defRPr sz="1984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93043" y="1478821"/>
            <a:ext cx="8694539" cy="399779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83510" indent="0">
              <a:buNone/>
              <a:defRPr/>
            </a:lvl2pPr>
          </a:lstStyle>
          <a:p>
            <a:pPr lvl="0"/>
            <a:r>
              <a:rPr lang="ru-RU"/>
              <a:t>Подзаголовок</a:t>
            </a:r>
          </a:p>
          <a:p>
            <a:pPr lvl="1"/>
            <a:endParaRPr lang="ru-RU"/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7606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3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39308"/>
          <a:stretch>
            <a:fillRect/>
          </a:stretch>
        </p:blipFill>
        <p:spPr>
          <a:xfrm>
            <a:off x="0" y="2070274"/>
            <a:ext cx="9233238" cy="15121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3" y="5043304"/>
            <a:ext cx="246612" cy="33933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778" y="504800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halykbank.kz</a:t>
            </a:r>
            <a:endParaRPr lang="ru-RU" sz="1200" dirty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hlinkClick r:id="rId6"/>
          </p:cNvPr>
          <p:cNvSpPr txBox="1"/>
          <p:nvPr userDrawn="1"/>
        </p:nvSpPr>
        <p:spPr>
          <a:xfrm>
            <a:off x="2567966" y="505908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f</a:t>
            </a:r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acebook.com/</a:t>
            </a:r>
            <a:r>
              <a:rPr lang="en-US" sz="1200" dirty="0" err="1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halykbank</a:t>
            </a:r>
            <a:endParaRPr lang="en-US" sz="1200" dirty="0" smtClean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Текст 25"/>
          <p:cNvSpPr>
            <a:spLocks noGrp="1"/>
          </p:cNvSpPr>
          <p:nvPr>
            <p:ph type="body" sz="quarter" idx="10" hasCustomPrompt="1"/>
          </p:nvPr>
        </p:nvSpPr>
        <p:spPr>
          <a:xfrm>
            <a:off x="841546" y="2236592"/>
            <a:ext cx="4798800" cy="129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ОБЛОЖКА А3: Акцентный деловой шаблон: короткий заголовок</a:t>
            </a:r>
            <a:r>
              <a:rPr lang="en-US" sz="2600" b="1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b="1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изображение</a:t>
            </a:r>
            <a:endParaRPr lang="en-US" sz="2600" b="1" dirty="0" smtClean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Текст 36"/>
          <p:cNvSpPr>
            <a:spLocks noGrp="1"/>
          </p:cNvSpPr>
          <p:nvPr>
            <p:ph type="body" sz="quarter" idx="11" hasCustomPrompt="1"/>
          </p:nvPr>
        </p:nvSpPr>
        <p:spPr>
          <a:xfrm>
            <a:off x="868769" y="3942863"/>
            <a:ext cx="4258800" cy="52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Дата или пара тезисов презентации.           Автор, департамент и другое описание.</a:t>
            </a:r>
          </a:p>
        </p:txBody>
      </p:sp>
      <p:sp>
        <p:nvSpPr>
          <p:cNvPr id="18" name="Рисунок 16"/>
          <p:cNvSpPr>
            <a:spLocks noGrp="1"/>
          </p:cNvSpPr>
          <p:nvPr>
            <p:ph type="pic" sz="quarter" idx="12" hasCustomPrompt="1"/>
          </p:nvPr>
        </p:nvSpPr>
        <p:spPr>
          <a:xfrm>
            <a:off x="5832400" y="1566218"/>
            <a:ext cx="3024000" cy="2599200"/>
          </a:xfrm>
          <a:prstGeom prst="rect">
            <a:avLst/>
          </a:prstGeom>
        </p:spPr>
        <p:txBody>
          <a:bodyPr/>
          <a:lstStyle>
            <a:lvl1pPr algn="ctr">
              <a:buNone/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z="900" dirty="0" smtClean="0">
                <a:latin typeface="Arial" pitchFamily="34" charset="0"/>
                <a:cs typeface="Arial" pitchFamily="34" charset="0"/>
              </a:rPr>
              <a:t>Рисунок</a:t>
            </a:r>
            <a:endParaRPr lang="ru-RU" dirty="0"/>
          </a:p>
        </p:txBody>
      </p:sp>
      <p:pic>
        <p:nvPicPr>
          <p:cNvPr id="12" name="Рисунок 11" descr="010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09798" y="1134170"/>
            <a:ext cx="918146" cy="9181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38" y="4927153"/>
            <a:ext cx="1900743" cy="5186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4_длин.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0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14450"/>
          <a:stretch>
            <a:fillRect/>
          </a:stretch>
        </p:blipFill>
        <p:spPr>
          <a:xfrm>
            <a:off x="0" y="846140"/>
            <a:ext cx="9233238" cy="2131527"/>
          </a:xfrm>
          <a:prstGeom prst="rect">
            <a:avLst/>
          </a:prstGeom>
        </p:spPr>
      </p:pic>
      <p:pic>
        <p:nvPicPr>
          <p:cNvPr id="8" name="Рисунок 7" descr="0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178628" y="2901136"/>
            <a:ext cx="2688616" cy="2193474"/>
          </a:xfrm>
          <a:prstGeom prst="rect">
            <a:avLst/>
          </a:prstGeom>
        </p:spPr>
      </p:pic>
      <p:pic>
        <p:nvPicPr>
          <p:cNvPr id="9" name="Рисунок 8" descr="003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804613" y="3003118"/>
            <a:ext cx="1386394" cy="1386394"/>
          </a:xfrm>
          <a:prstGeom prst="rect">
            <a:avLst/>
          </a:prstGeom>
        </p:spPr>
      </p:pic>
      <p:pic>
        <p:nvPicPr>
          <p:cNvPr id="10" name="Рисунок 9" descr="001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732475" y="2966046"/>
            <a:ext cx="746700" cy="746700"/>
          </a:xfrm>
          <a:prstGeom prst="rect">
            <a:avLst/>
          </a:prstGeom>
        </p:spPr>
      </p:pic>
      <p:pic>
        <p:nvPicPr>
          <p:cNvPr id="11" name="Рисунок 10" descr="002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545852" y="2790354"/>
            <a:ext cx="588008" cy="588008"/>
          </a:xfrm>
          <a:prstGeom prst="rect">
            <a:avLst/>
          </a:prstGeom>
        </p:spPr>
      </p:pic>
      <p:pic>
        <p:nvPicPr>
          <p:cNvPr id="12" name="Рисунок 11" descr="004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8033479" y="2825877"/>
            <a:ext cx="613296" cy="613296"/>
          </a:xfrm>
          <a:prstGeom prst="rect">
            <a:avLst/>
          </a:prstGeom>
        </p:spPr>
      </p:pic>
      <p:pic>
        <p:nvPicPr>
          <p:cNvPr id="13" name="Рисунок 12" descr="005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538118" y="3248290"/>
            <a:ext cx="572663" cy="572664"/>
          </a:xfrm>
          <a:prstGeom prst="rect">
            <a:avLst/>
          </a:prstGeom>
        </p:spPr>
      </p:pic>
      <p:pic>
        <p:nvPicPr>
          <p:cNvPr id="14" name="Рисунок 13" descr="006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474317" y="3876013"/>
            <a:ext cx="958482" cy="958482"/>
          </a:xfrm>
          <a:prstGeom prst="rect">
            <a:avLst/>
          </a:prstGeom>
        </p:spPr>
      </p:pic>
      <p:pic>
        <p:nvPicPr>
          <p:cNvPr id="15" name="Рисунок 14" descr="007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716579" y="4241592"/>
            <a:ext cx="635878" cy="635878"/>
          </a:xfrm>
          <a:prstGeom prst="rect">
            <a:avLst/>
          </a:prstGeom>
        </p:spPr>
      </p:pic>
      <p:pic>
        <p:nvPicPr>
          <p:cNvPr id="16" name="Рисунок 15" descr="008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6748982" y="4478120"/>
            <a:ext cx="471650" cy="471650"/>
          </a:xfrm>
          <a:prstGeom prst="rect">
            <a:avLst/>
          </a:prstGeom>
        </p:spPr>
      </p:pic>
      <p:pic>
        <p:nvPicPr>
          <p:cNvPr id="17" name="Рисунок 16" descr="009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929714" y="3989072"/>
            <a:ext cx="571888" cy="57188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3" y="5043304"/>
            <a:ext cx="246612" cy="33933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67778" y="504800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halykbank.kz</a:t>
            </a:r>
            <a:endParaRPr lang="ru-RU" sz="1200" dirty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16"/>
          </p:cNvPr>
          <p:cNvSpPr txBox="1"/>
          <p:nvPr userDrawn="1"/>
        </p:nvSpPr>
        <p:spPr>
          <a:xfrm>
            <a:off x="2567966" y="505908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f</a:t>
            </a:r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acebook.com/</a:t>
            </a:r>
            <a:r>
              <a:rPr lang="en-US" sz="1200" dirty="0" err="1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halykbank</a:t>
            </a:r>
            <a:endParaRPr lang="en-US" sz="1200" dirty="0" smtClean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Текст 36"/>
          <p:cNvSpPr>
            <a:spLocks noGrp="1"/>
          </p:cNvSpPr>
          <p:nvPr>
            <p:ph type="body" sz="quarter" idx="11" hasCustomPrompt="1"/>
          </p:nvPr>
        </p:nvSpPr>
        <p:spPr>
          <a:xfrm>
            <a:off x="868769" y="3942863"/>
            <a:ext cx="4258800" cy="52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Дата или пара тезисов презентации.           Автор, департамент и другое описание.</a:t>
            </a:r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0" hasCustomPrompt="1"/>
          </p:nvPr>
        </p:nvSpPr>
        <p:spPr>
          <a:xfrm>
            <a:off x="781961" y="1078733"/>
            <a:ext cx="7756156" cy="1735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ОБЛОЖКА А4: </a:t>
            </a:r>
            <a:r>
              <a:rPr lang="ru-RU" sz="2600" b="1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Акцентный</a:t>
            </a:r>
            <a:r>
              <a:rPr lang="ru-RU" sz="2600" b="1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деловой шаблон: Когда нужен очень длинный заголовок с официальной информацией и развитием на четыре строки</a:t>
            </a:r>
            <a:endParaRPr lang="ru-RU" sz="2600" b="1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95" y="5214142"/>
            <a:ext cx="1900743" cy="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5_длн.заг.+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0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14450"/>
          <a:stretch>
            <a:fillRect/>
          </a:stretch>
        </p:blipFill>
        <p:spPr>
          <a:xfrm>
            <a:off x="0" y="846140"/>
            <a:ext cx="9233238" cy="213152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3" y="5543565"/>
            <a:ext cx="246612" cy="33933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67778" y="5548265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halykbank.kz</a:t>
            </a:r>
            <a:endParaRPr lang="ru-RU" sz="1200" dirty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hlinkClick r:id="rId6"/>
          </p:cNvPr>
          <p:cNvSpPr txBox="1"/>
          <p:nvPr userDrawn="1"/>
        </p:nvSpPr>
        <p:spPr>
          <a:xfrm>
            <a:off x="2567966" y="5559346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f</a:t>
            </a:r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acebook.com/</a:t>
            </a:r>
            <a:r>
              <a:rPr lang="en-US" sz="1200" dirty="0" err="1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halykbank</a:t>
            </a:r>
            <a:endParaRPr lang="en-US" sz="1200" dirty="0" smtClean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 36"/>
          <p:cNvSpPr>
            <a:spLocks noGrp="1"/>
          </p:cNvSpPr>
          <p:nvPr>
            <p:ph type="body" sz="quarter" idx="11" hasCustomPrompt="1"/>
          </p:nvPr>
        </p:nvSpPr>
        <p:spPr>
          <a:xfrm>
            <a:off x="861149" y="3950483"/>
            <a:ext cx="4258800" cy="52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Дата или пара тезисов презентации.           Автор, департамент и другое описание.</a:t>
            </a:r>
          </a:p>
        </p:txBody>
      </p:sp>
      <p:sp>
        <p:nvSpPr>
          <p:cNvPr id="18" name="Рисунок 16"/>
          <p:cNvSpPr>
            <a:spLocks noGrp="1"/>
          </p:cNvSpPr>
          <p:nvPr>
            <p:ph type="pic" sz="quarter" idx="12" hasCustomPrompt="1"/>
          </p:nvPr>
        </p:nvSpPr>
        <p:spPr>
          <a:xfrm>
            <a:off x="5832712" y="2823026"/>
            <a:ext cx="2783602" cy="2415600"/>
          </a:xfrm>
          <a:prstGeom prst="rect">
            <a:avLst/>
          </a:prstGeom>
        </p:spPr>
        <p:txBody>
          <a:bodyPr/>
          <a:lstStyle>
            <a:lvl1pPr algn="ctr">
              <a:buNone/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z="900" dirty="0" smtClean="0">
                <a:latin typeface="Arial" pitchFamily="34" charset="0"/>
                <a:cs typeface="Arial" pitchFamily="34" charset="0"/>
              </a:rPr>
              <a:t>Рисунок</a:t>
            </a:r>
            <a:endParaRPr lang="ru-RU" dirty="0"/>
          </a:p>
        </p:txBody>
      </p:sp>
      <p:sp>
        <p:nvSpPr>
          <p:cNvPr id="20" name="Текст 25"/>
          <p:cNvSpPr>
            <a:spLocks noGrp="1"/>
          </p:cNvSpPr>
          <p:nvPr>
            <p:ph type="body" sz="quarter" idx="10" hasCustomPrompt="1"/>
          </p:nvPr>
        </p:nvSpPr>
        <p:spPr>
          <a:xfrm>
            <a:off x="860158" y="1081899"/>
            <a:ext cx="7756156" cy="1735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ОБЛОЖКА А5: Акцентный деловой шаблон:</a:t>
            </a:r>
          </a:p>
          <a:p>
            <a:r>
              <a:rPr lang="ru-RU" sz="2600" b="1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Очень длинный заголовок с официальной информацией и развитием на четыре строки и небольшим изображением</a:t>
            </a:r>
            <a:endParaRPr lang="ru-RU" sz="2600" b="1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38" y="5310634"/>
            <a:ext cx="1900743" cy="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6_свет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0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64952" y="1382430"/>
            <a:ext cx="3844043" cy="3136116"/>
          </a:xfrm>
          <a:prstGeom prst="rect">
            <a:avLst/>
          </a:prstGeom>
        </p:spPr>
      </p:pic>
      <p:pic>
        <p:nvPicPr>
          <p:cNvPr id="8" name="Рисунок 7" descr="00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99815" y="1528241"/>
            <a:ext cx="1982195" cy="1982195"/>
          </a:xfrm>
          <a:prstGeom prst="rect">
            <a:avLst/>
          </a:prstGeom>
        </p:spPr>
      </p:pic>
      <p:pic>
        <p:nvPicPr>
          <p:cNvPr id="9" name="Рисунок 8" descr="00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213023" y="1520123"/>
            <a:ext cx="615896" cy="615896"/>
          </a:xfrm>
          <a:prstGeom prst="rect">
            <a:avLst/>
          </a:prstGeom>
        </p:spPr>
      </p:pic>
      <p:pic>
        <p:nvPicPr>
          <p:cNvPr id="10" name="Рисунок 9" descr="00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373264" y="1709338"/>
            <a:ext cx="576960" cy="576960"/>
          </a:xfrm>
          <a:prstGeom prst="rect">
            <a:avLst/>
          </a:prstGeom>
        </p:spPr>
      </p:pic>
      <p:pic>
        <p:nvPicPr>
          <p:cNvPr id="11" name="Рисунок 10" descr="005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49327" y="1878773"/>
            <a:ext cx="818764" cy="818764"/>
          </a:xfrm>
          <a:prstGeom prst="rect">
            <a:avLst/>
          </a:prstGeom>
        </p:spPr>
      </p:pic>
      <p:pic>
        <p:nvPicPr>
          <p:cNvPr id="12" name="Рисунок 11" descr="006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 flipH="1">
            <a:off x="8672915" y="2907694"/>
            <a:ext cx="962780" cy="962780"/>
          </a:xfrm>
          <a:prstGeom prst="rect">
            <a:avLst/>
          </a:prstGeom>
        </p:spPr>
      </p:pic>
      <p:pic>
        <p:nvPicPr>
          <p:cNvPr id="13" name="Рисунок 12" descr="007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797200" y="3457689"/>
            <a:ext cx="750402" cy="750402"/>
          </a:xfrm>
          <a:prstGeom prst="rect">
            <a:avLst/>
          </a:prstGeom>
        </p:spPr>
      </p:pic>
      <p:pic>
        <p:nvPicPr>
          <p:cNvPr id="14" name="Рисунок 13" descr="008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429047" y="3637120"/>
            <a:ext cx="674340" cy="674340"/>
          </a:xfrm>
          <a:prstGeom prst="rect">
            <a:avLst/>
          </a:prstGeom>
        </p:spPr>
      </p:pic>
      <p:pic>
        <p:nvPicPr>
          <p:cNvPr id="15" name="Рисунок 14" descr="009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5204911" y="2937905"/>
            <a:ext cx="817656" cy="817656"/>
          </a:xfrm>
          <a:prstGeom prst="rect">
            <a:avLst/>
          </a:prstGeom>
        </p:spPr>
      </p:pic>
      <p:pic>
        <p:nvPicPr>
          <p:cNvPr id="16" name="Рисунок 15" descr="010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863848" y="1134170"/>
            <a:ext cx="914843" cy="918146"/>
          </a:xfrm>
          <a:prstGeom prst="rect">
            <a:avLst/>
          </a:prstGeom>
        </p:spPr>
      </p:pic>
      <p:pic>
        <p:nvPicPr>
          <p:cNvPr id="17" name="Рисунок 16" descr="001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420936" y="1475238"/>
            <a:ext cx="980479" cy="98047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3" y="5043304"/>
            <a:ext cx="246612" cy="339338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867778" y="504800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halykbank.kz</a:t>
            </a:r>
            <a:endParaRPr lang="ru-RU" sz="1200" dirty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hlinkClick r:id="rId15"/>
          </p:cNvPr>
          <p:cNvSpPr txBox="1"/>
          <p:nvPr userDrawn="1"/>
        </p:nvSpPr>
        <p:spPr>
          <a:xfrm>
            <a:off x="2567966" y="505908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f</a:t>
            </a:r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acebook.com/</a:t>
            </a:r>
            <a:r>
              <a:rPr lang="en-US" sz="1200" dirty="0" err="1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halykbank</a:t>
            </a:r>
            <a:endParaRPr lang="en-US" sz="1200" dirty="0" smtClean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Текст 25"/>
          <p:cNvSpPr>
            <a:spLocks noGrp="1"/>
          </p:cNvSpPr>
          <p:nvPr>
            <p:ph type="body" sz="quarter" idx="10" hasCustomPrompt="1"/>
          </p:nvPr>
        </p:nvSpPr>
        <p:spPr>
          <a:xfrm>
            <a:off x="866025" y="2231856"/>
            <a:ext cx="3979790" cy="1292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Обложка Б1: Легкий деловой шаблон: короткий заголовок</a:t>
            </a:r>
            <a:endParaRPr lang="en-US" sz="2600" b="1" dirty="0" smtClean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Текст 36"/>
          <p:cNvSpPr>
            <a:spLocks noGrp="1"/>
          </p:cNvSpPr>
          <p:nvPr>
            <p:ph type="body" sz="quarter" idx="11" hasCustomPrompt="1"/>
          </p:nvPr>
        </p:nvSpPr>
        <p:spPr>
          <a:xfrm>
            <a:off x="861149" y="3950483"/>
            <a:ext cx="4258800" cy="52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Дата или пара тезисов презентации.           Автор, департамент и другое описание.</a:t>
            </a:r>
          </a:p>
        </p:txBody>
      </p:sp>
      <p:pic>
        <p:nvPicPr>
          <p:cNvPr id="20" name="Рисунок 9"/>
          <p:cNvPicPr>
            <a:picLocks noChangeAspect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38" y="4927153"/>
            <a:ext cx="1900743" cy="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7_светлы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3" y="5043304"/>
            <a:ext cx="246612" cy="339338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867778" y="504800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halykbank.kz</a:t>
            </a:r>
            <a:endParaRPr lang="ru-RU" sz="1200" dirty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hlinkClick r:id="rId4"/>
          </p:cNvPr>
          <p:cNvSpPr txBox="1"/>
          <p:nvPr userDrawn="1"/>
        </p:nvSpPr>
        <p:spPr>
          <a:xfrm>
            <a:off x="2567966" y="505908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</a:t>
            </a:r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acebook.com/</a:t>
            </a:r>
            <a:r>
              <a:rPr lang="en-US" sz="1200" dirty="0" err="1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halykbank</a:t>
            </a:r>
            <a:endParaRPr lang="en-US" sz="1200" dirty="0" smtClean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Текст 25"/>
          <p:cNvSpPr>
            <a:spLocks noGrp="1"/>
          </p:cNvSpPr>
          <p:nvPr>
            <p:ph type="body" sz="quarter" idx="10" hasCustomPrompt="1"/>
          </p:nvPr>
        </p:nvSpPr>
        <p:spPr>
          <a:xfrm>
            <a:off x="866025" y="2231856"/>
            <a:ext cx="3979790" cy="1292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Обложка Б2: Легкий деловой шаблон: короткий заголовок</a:t>
            </a:r>
            <a:endParaRPr lang="en-US" sz="2600" b="1" dirty="0" smtClean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Текст 36"/>
          <p:cNvSpPr>
            <a:spLocks noGrp="1"/>
          </p:cNvSpPr>
          <p:nvPr>
            <p:ph type="body" sz="quarter" idx="11" hasCustomPrompt="1"/>
          </p:nvPr>
        </p:nvSpPr>
        <p:spPr>
          <a:xfrm>
            <a:off x="861149" y="3950483"/>
            <a:ext cx="4258800" cy="52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Дата или пара тезисов презентации.           Автор, департамент и другое описание.</a:t>
            </a:r>
          </a:p>
        </p:txBody>
      </p:sp>
      <p:pic>
        <p:nvPicPr>
          <p:cNvPr id="36" name="Рисунок 35" descr="010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09798" y="1134170"/>
            <a:ext cx="918146" cy="918146"/>
          </a:xfrm>
          <a:prstGeom prst="rect">
            <a:avLst/>
          </a:prstGeom>
        </p:spPr>
      </p:pic>
      <p:pic>
        <p:nvPicPr>
          <p:cNvPr id="37" name="Рисунок 36" descr="001.png"/>
          <p:cNvPicPr>
            <a:picLocks noChangeAspect="1"/>
          </p:cNvPicPr>
          <p:nvPr userDrawn="1"/>
        </p:nvPicPr>
        <p:blipFill>
          <a:blip r:embed="rId6" cstate="print"/>
          <a:srcRect t="5860"/>
          <a:stretch>
            <a:fillRect/>
          </a:stretch>
        </p:blipFill>
        <p:spPr>
          <a:xfrm>
            <a:off x="5928558" y="1743424"/>
            <a:ext cx="3613315" cy="2775122"/>
          </a:xfrm>
          <a:prstGeom prst="rect">
            <a:avLst/>
          </a:prstGeom>
        </p:spPr>
      </p:pic>
      <p:pic>
        <p:nvPicPr>
          <p:cNvPr id="38" name="Рисунок 37" descr="001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410845" y="1829526"/>
            <a:ext cx="921629" cy="924955"/>
          </a:xfrm>
          <a:prstGeom prst="rect">
            <a:avLst/>
          </a:prstGeom>
        </p:spPr>
      </p:pic>
      <p:pic>
        <p:nvPicPr>
          <p:cNvPr id="39" name="Рисунок 38" descr="002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575699" y="1404994"/>
            <a:ext cx="578929" cy="578928"/>
          </a:xfrm>
          <a:prstGeom prst="rect">
            <a:avLst/>
          </a:prstGeom>
        </p:spPr>
      </p:pic>
      <p:pic>
        <p:nvPicPr>
          <p:cNvPr id="40" name="Рисунок 39" descr="004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517123" y="1869621"/>
            <a:ext cx="542330" cy="542330"/>
          </a:xfrm>
          <a:prstGeom prst="rect">
            <a:avLst/>
          </a:prstGeom>
        </p:spPr>
      </p:pic>
      <p:pic>
        <p:nvPicPr>
          <p:cNvPr id="41" name="Рисунок 40" descr="005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124626" y="2129981"/>
            <a:ext cx="676859" cy="676859"/>
          </a:xfrm>
          <a:prstGeom prst="rect">
            <a:avLst/>
          </a:prstGeom>
        </p:spPr>
      </p:pic>
      <p:pic>
        <p:nvPicPr>
          <p:cNvPr id="42" name="Рисунок 41" descr="006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9031864" y="3004381"/>
            <a:ext cx="904992" cy="904992"/>
          </a:xfrm>
          <a:prstGeom prst="rect">
            <a:avLst/>
          </a:prstGeom>
        </p:spPr>
      </p:pic>
      <p:pic>
        <p:nvPicPr>
          <p:cNvPr id="43" name="Рисунок 42" descr="007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064124" y="3519702"/>
            <a:ext cx="705361" cy="708689"/>
          </a:xfrm>
          <a:prstGeom prst="rect">
            <a:avLst/>
          </a:prstGeom>
        </p:spPr>
      </p:pic>
      <p:pic>
        <p:nvPicPr>
          <p:cNvPr id="44" name="Рисунок 43" descr="008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663241" y="3607244"/>
            <a:ext cx="708689" cy="708689"/>
          </a:xfrm>
          <a:prstGeom prst="rect">
            <a:avLst/>
          </a:prstGeom>
        </p:spPr>
      </p:pic>
      <p:pic>
        <p:nvPicPr>
          <p:cNvPr id="45" name="Рисунок 44" descr="009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5538324" y="2985026"/>
            <a:ext cx="768579" cy="768578"/>
          </a:xfrm>
          <a:prstGeom prst="rect">
            <a:avLst/>
          </a:prstGeom>
        </p:spPr>
      </p:pic>
      <p:pic>
        <p:nvPicPr>
          <p:cNvPr id="46" name="Рисунок 45" descr="003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 flipH="1">
            <a:off x="6552560" y="1743426"/>
            <a:ext cx="1948782" cy="1948781"/>
          </a:xfrm>
          <a:prstGeom prst="rect">
            <a:avLst/>
          </a:prstGeom>
        </p:spPr>
      </p:pic>
      <p:pic>
        <p:nvPicPr>
          <p:cNvPr id="20" name="Рисунок 9"/>
          <p:cNvPicPr>
            <a:picLocks noChangeAspect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38" y="4927153"/>
            <a:ext cx="1900743" cy="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8_светл.длн.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0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86961" y="2502322"/>
            <a:ext cx="3177455" cy="2592288"/>
          </a:xfrm>
          <a:prstGeom prst="rect">
            <a:avLst/>
          </a:prstGeom>
        </p:spPr>
      </p:pic>
      <p:pic>
        <p:nvPicPr>
          <p:cNvPr id="8" name="Рисунок 7" descr="00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326762" y="2622847"/>
            <a:ext cx="1638466" cy="1638466"/>
          </a:xfrm>
          <a:prstGeom prst="rect">
            <a:avLst/>
          </a:prstGeom>
        </p:spPr>
      </p:pic>
      <p:pic>
        <p:nvPicPr>
          <p:cNvPr id="9" name="Рисунок 8" descr="0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059689" y="2579035"/>
            <a:ext cx="882464" cy="882464"/>
          </a:xfrm>
          <a:prstGeom prst="rect">
            <a:avLst/>
          </a:prstGeom>
        </p:spPr>
      </p:pic>
      <p:pic>
        <p:nvPicPr>
          <p:cNvPr id="10" name="Рисунок 9" descr="002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020954" y="2286300"/>
            <a:ext cx="694919" cy="694919"/>
          </a:xfrm>
          <a:prstGeom prst="rect">
            <a:avLst/>
          </a:prstGeom>
        </p:spPr>
      </p:pic>
      <p:pic>
        <p:nvPicPr>
          <p:cNvPr id="11" name="Рисунок 10" descr="004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779058" y="2413380"/>
            <a:ext cx="724804" cy="724804"/>
          </a:xfrm>
          <a:prstGeom prst="rect">
            <a:avLst/>
          </a:prstGeom>
        </p:spPr>
      </p:pic>
      <p:pic>
        <p:nvPicPr>
          <p:cNvPr id="12" name="Рисунок 11" descr="005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375448" y="2912595"/>
            <a:ext cx="676784" cy="676784"/>
          </a:xfrm>
          <a:prstGeom prst="rect">
            <a:avLst/>
          </a:prstGeom>
        </p:spPr>
      </p:pic>
      <p:pic>
        <p:nvPicPr>
          <p:cNvPr id="13" name="Рисунок 12" descr="006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8300048" y="3654450"/>
            <a:ext cx="1132752" cy="1132752"/>
          </a:xfrm>
          <a:prstGeom prst="rect">
            <a:avLst/>
          </a:prstGeom>
        </p:spPr>
      </p:pic>
      <p:pic>
        <p:nvPicPr>
          <p:cNvPr id="14" name="Рисунок 13" descr="007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404540" y="4086498"/>
            <a:ext cx="751492" cy="751492"/>
          </a:xfrm>
          <a:prstGeom prst="rect">
            <a:avLst/>
          </a:prstGeom>
        </p:spPr>
      </p:pic>
      <p:pic>
        <p:nvPicPr>
          <p:cNvPr id="15" name="Рисунок 14" descr="008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261017" y="4366030"/>
            <a:ext cx="557404" cy="557404"/>
          </a:xfrm>
          <a:prstGeom prst="rect">
            <a:avLst/>
          </a:prstGeom>
        </p:spPr>
      </p:pic>
      <p:pic>
        <p:nvPicPr>
          <p:cNvPr id="16" name="Рисунок 15" descr="009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292789" y="3788065"/>
            <a:ext cx="675868" cy="6758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53" y="5043304"/>
            <a:ext cx="246612" cy="33933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67778" y="504800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halykbank.kz</a:t>
            </a:r>
            <a:endParaRPr lang="ru-RU" sz="1200" dirty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14"/>
          </p:cNvPr>
          <p:cNvSpPr txBox="1"/>
          <p:nvPr userDrawn="1"/>
        </p:nvSpPr>
        <p:spPr>
          <a:xfrm>
            <a:off x="2567966" y="505908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f</a:t>
            </a:r>
            <a:r>
              <a:rPr lang="en-US" sz="1200" dirty="0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acebook.com/</a:t>
            </a:r>
            <a:r>
              <a:rPr lang="en-US" sz="1200" dirty="0" err="1" smtClean="0">
                <a:solidFill>
                  <a:srgbClr val="FAAF2D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halykbank</a:t>
            </a:r>
            <a:endParaRPr lang="en-US" sz="1200" dirty="0" smtClean="0">
              <a:solidFill>
                <a:srgbClr val="FAAF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Текст 36"/>
          <p:cNvSpPr>
            <a:spLocks noGrp="1"/>
          </p:cNvSpPr>
          <p:nvPr>
            <p:ph type="body" sz="quarter" idx="11" hasCustomPrompt="1"/>
          </p:nvPr>
        </p:nvSpPr>
        <p:spPr>
          <a:xfrm>
            <a:off x="861149" y="3950483"/>
            <a:ext cx="4258800" cy="52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Дата или пара тезисов презентации.           Автор, департамент и другое описание.</a:t>
            </a:r>
          </a:p>
        </p:txBody>
      </p:sp>
      <p:sp>
        <p:nvSpPr>
          <p:cNvPr id="29" name="Текст 25"/>
          <p:cNvSpPr>
            <a:spLocks noGrp="1"/>
          </p:cNvSpPr>
          <p:nvPr>
            <p:ph type="body" sz="quarter" idx="10" hasCustomPrompt="1"/>
          </p:nvPr>
        </p:nvSpPr>
        <p:spPr>
          <a:xfrm>
            <a:off x="868769" y="752665"/>
            <a:ext cx="7636840" cy="1692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Обложка Б3: Легкий деловой шаблон:</a:t>
            </a:r>
            <a:b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нужен очень длинный заголовок </a:t>
            </a:r>
            <a:r>
              <a:rPr lang="en-US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официальной информацией и развитием</a:t>
            </a:r>
            <a:r>
              <a:rPr lang="en-US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четыре строки</a:t>
            </a:r>
            <a:endParaRPr lang="en-US" sz="2600" b="1" dirty="0" smtClean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Рисунок 9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38" y="5079967"/>
            <a:ext cx="1900743" cy="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.РАЗДЕЛ.1_ик. пап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59529"/>
            <a:ext cx="179832" cy="4675632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 userDrawn="1"/>
        </p:nvCxnSpPr>
        <p:spPr>
          <a:xfrm>
            <a:off x="1007864" y="0"/>
            <a:ext cx="0" cy="3078386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27"/>
          <p:cNvSpPr>
            <a:spLocks noGrp="1"/>
          </p:cNvSpPr>
          <p:nvPr>
            <p:ph type="body" sz="quarter" idx="12" hasCustomPrompt="1"/>
          </p:nvPr>
        </p:nvSpPr>
        <p:spPr>
          <a:xfrm>
            <a:off x="1105201" y="2701154"/>
            <a:ext cx="8114400" cy="4932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z="26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 раздела простой</a:t>
            </a:r>
            <a:endParaRPr lang="ru-RU" sz="2600" b="1" dirty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7" y="990154"/>
            <a:ext cx="504729" cy="648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22" y="5933243"/>
            <a:ext cx="1639250" cy="367545"/>
          </a:xfrm>
          <a:prstGeom prst="rect">
            <a:avLst/>
          </a:prstGeom>
        </p:spPr>
      </p:pic>
      <p:sp>
        <p:nvSpPr>
          <p:cNvPr id="11" name="Номер слайда 34"/>
          <p:cNvSpPr txBox="1">
            <a:spLocks/>
          </p:cNvSpPr>
          <p:nvPr userDrawn="1"/>
        </p:nvSpPr>
        <p:spPr>
          <a:xfrm>
            <a:off x="9504808" y="5948397"/>
            <a:ext cx="495589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63A518-72E8-420A-870C-F76DBC1739BB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914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93738" y="334963"/>
            <a:ext cx="8114400" cy="49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93739" y="1677990"/>
            <a:ext cx="4346574" cy="147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 Второй уровень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93738" y="5840413"/>
            <a:ext cx="2266950" cy="33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53FF-7F31-4160-BC2C-63F30EA64549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>
          <a:xfrm>
            <a:off x="3338513" y="5840413"/>
            <a:ext cx="3403600" cy="33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4"/>
          </p:nvPr>
        </p:nvSpPr>
        <p:spPr>
          <a:xfrm>
            <a:off x="7119938" y="5840413"/>
            <a:ext cx="2266950" cy="33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BAAF-6BE9-43D7-A118-A10083BC3E3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50" r:id="rId2"/>
    <p:sldLayoutId id="2147483654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81" r:id="rId9"/>
    <p:sldLayoutId id="2147483669" r:id="rId10"/>
    <p:sldLayoutId id="2147483655" r:id="rId11"/>
    <p:sldLayoutId id="2147483657" r:id="rId12"/>
    <p:sldLayoutId id="2147483685" r:id="rId13"/>
    <p:sldLayoutId id="2147483670" r:id="rId14"/>
    <p:sldLayoutId id="2147483682" r:id="rId15"/>
    <p:sldLayoutId id="2147483671" r:id="rId16"/>
    <p:sldLayoutId id="2147483672" r:id="rId17"/>
    <p:sldLayoutId id="2147483673" r:id="rId18"/>
    <p:sldLayoutId id="2147483674" r:id="rId19"/>
    <p:sldLayoutId id="2147483660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371" rtl="0" eaLnBrk="1" latinLnBrk="0" hangingPunct="1">
        <a:spcBef>
          <a:spcPct val="0"/>
        </a:spcBef>
        <a:buNone/>
        <a:defRPr sz="2600" b="1" kern="1200">
          <a:solidFill>
            <a:srgbClr val="0084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1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2794" indent="-172794" algn="just" defTabSz="914371" rtl="0" eaLnBrk="1" latinLnBrk="0" hangingPunct="1">
        <a:spcBef>
          <a:spcPts val="0"/>
        </a:spcBef>
        <a:buClr>
          <a:srgbClr val="008466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1" indent="0" algn="l" defTabSz="914371" rtl="0" eaLnBrk="1" latinLnBrk="0" hangingPunct="1">
        <a:spcBef>
          <a:spcPct val="20000"/>
        </a:spcBef>
        <a:buClr>
          <a:srgbClr val="008466"/>
        </a:buClr>
        <a:buFontTx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7" indent="0" algn="l" defTabSz="914371" rtl="0" eaLnBrk="1" latinLnBrk="0" hangingPunct="1">
        <a:spcBef>
          <a:spcPct val="20000"/>
        </a:spcBef>
        <a:buFontTx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indent="0" algn="l" defTabSz="914371" rtl="0" eaLnBrk="1" latinLnBrk="0" hangingPunct="1">
        <a:spcBef>
          <a:spcPct val="20000"/>
        </a:spcBef>
        <a:buFontTx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2" indent="-228593" algn="l" defTabSz="9143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7" indent="-228593" algn="l" defTabSz="9143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3" indent="-228593" algn="l" defTabSz="9143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9" indent="-228593" algn="l" defTabSz="9143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6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7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9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5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0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6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896" y="831617"/>
            <a:ext cx="8115126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75000"/>
                  </a:schemeClr>
                </a:solidFill>
              </a:rPr>
              <a:t>Уведомления </a:t>
            </a:r>
            <a:r>
              <a:rPr lang="ru-RU" sz="2800" b="1" dirty="0">
                <a:solidFill>
                  <a:schemeClr val="tx1">
                    <a:lumMod val="75000"/>
                  </a:schemeClr>
                </a:solidFill>
              </a:rPr>
              <a:t>клиентов </a:t>
            </a:r>
            <a:r>
              <a:rPr lang="ru-RU" sz="2800" b="1" dirty="0" smtClean="0">
                <a:solidFill>
                  <a:schemeClr val="tx1">
                    <a:lumMod val="75000"/>
                  </a:schemeClr>
                </a:solidFill>
              </a:rPr>
              <a:t>посредством</a:t>
            </a:r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</a:rPr>
              <a:t> IBM Campaign</a:t>
            </a:r>
            <a:r>
              <a:rPr lang="ru-RU" sz="2800" b="1" dirty="0" smtClean="0">
                <a:solidFill>
                  <a:schemeClr val="tx1">
                    <a:lumMod val="75000"/>
                  </a:schemeClr>
                </a:solidFill>
              </a:rPr>
              <a:t>; </a:t>
            </a:r>
            <a:endParaRPr lang="en-US" sz="2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endParaRPr lang="en-US" sz="2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</a:schemeClr>
                </a:solidFill>
              </a:rPr>
              <a:t>Потоковая </a:t>
            </a:r>
            <a:r>
              <a:rPr lang="ru-RU" sz="2800" b="1" dirty="0">
                <a:solidFill>
                  <a:schemeClr val="tx1">
                    <a:lumMod val="75000"/>
                  </a:schemeClr>
                </a:solidFill>
              </a:rPr>
              <a:t>аналитика данных и маркетинг в реальном времени; 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007864" y="0"/>
            <a:ext cx="0" cy="3078386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7" y="990154"/>
            <a:ext cx="504729" cy="6480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88" y="5926442"/>
            <a:ext cx="1663570" cy="37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8910" y="5557110"/>
            <a:ext cx="8115126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Дайрабаев Г.Р.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4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>
          <a:xfrm>
            <a:off x="1151880" y="2233"/>
            <a:ext cx="8114400" cy="4932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51880" y="414090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sz="14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Кампания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-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 система спланированных рекламных мероприятий, объединённых одной идеей и концепцией для достижения конкретной маркетинговой цели.</a:t>
            </a:r>
          </a:p>
          <a:p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ru-RU" sz="1400" dirty="0">
                <a:solidFill>
                  <a:schemeClr val="tx1">
                    <a:lumMod val="75000"/>
                  </a:schemeClr>
                </a:solidFill>
              </a:rPr>
            </a:br>
            <a:endParaRPr lang="ru-RU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06" y="3735248"/>
            <a:ext cx="1800200" cy="2488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84" y="3707855"/>
            <a:ext cx="1800200" cy="25431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07" y="1926258"/>
            <a:ext cx="2016224" cy="373359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59638" y="907290"/>
            <a:ext cx="6624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Маркетинговые коммуникации</a:t>
            </a:r>
            <a:r>
              <a:rPr lang="kk-KZ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 работают и развиваются циклично. Первый этап: анализ — что сейчас происходит с продуктом. Второй этап — постановка задачи коммуникации: что мы хотим получить в будущем (увеличить осведомленность аудитории о новом продукте). Третий этап — составляем стратегию, как мы уведомим, сделаем предложение клиентам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k-KZ" sz="1400" dirty="0">
                <a:solidFill>
                  <a:schemeClr val="tx1">
                    <a:lumMod val="75000"/>
                  </a:schemeClr>
                </a:solidFill>
              </a:rPr>
              <a:t>позвоним, отправим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SMS,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Push, E-mail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k-KZ" sz="1400" dirty="0">
                <a:solidFill>
                  <a:schemeClr val="tx1">
                    <a:lumMod val="75000"/>
                  </a:schemeClr>
                </a:solidFill>
              </a:rPr>
              <a:t>и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ru-RU" sz="1400" dirty="0" err="1">
                <a:solidFill>
                  <a:schemeClr val="tx1">
                    <a:lumMod val="75000"/>
                  </a:schemeClr>
                </a:solidFill>
              </a:rPr>
              <a:t>т.д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). Четвертый этап — оценка результативности коммуникации: правильно ли выбрали сообщение и каналы, насколько удалось достучаться до нужной аудитории (расчёт эффективности кампаний). </a:t>
            </a:r>
          </a:p>
          <a:p>
            <a:endParaRPr lang="ru-RU" sz="14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Для всех подобных задач имеется ряд </a:t>
            </a:r>
            <a:r>
              <a:rPr lang="ru-RU" sz="1400" dirty="0" err="1">
                <a:solidFill>
                  <a:schemeClr val="tx1">
                    <a:lumMod val="75000"/>
                  </a:schemeClr>
                </a:solidFill>
              </a:rPr>
              <a:t>ряд</a:t>
            </a: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 автоматизированных инструментов для крупных предприятий. В нашем случае это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IBM Campaign.</a:t>
            </a:r>
            <a:endParaRPr lang="ru-RU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27" y="4593482"/>
            <a:ext cx="3364522" cy="7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21655" y="71080"/>
            <a:ext cx="7303311" cy="5274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Unica</a:t>
            </a:r>
            <a:r>
              <a:rPr lang="en-US" dirty="0" smtClean="0">
                <a:solidFill>
                  <a:schemeClr val="tx1"/>
                </a:solidFill>
              </a:rPr>
              <a:t> campaign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88" y="5926442"/>
            <a:ext cx="1663570" cy="37440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77" y="1909315"/>
            <a:ext cx="4320480" cy="4017127"/>
          </a:xfrm>
          <a:prstGeom prst="rect">
            <a:avLst/>
          </a:prstGeom>
        </p:spPr>
      </p:pic>
      <p:pic>
        <p:nvPicPr>
          <p:cNvPr id="44" name="Рисунок 9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0" y="879075"/>
            <a:ext cx="179832" cy="4675632"/>
          </a:xfrm>
          <a:prstGeom prst="rect">
            <a:avLst/>
          </a:prstGeom>
        </p:spPr>
      </p:pic>
      <p:pic>
        <p:nvPicPr>
          <p:cNvPr id="48" name="Рисунок 47" descr="01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879075"/>
            <a:ext cx="718720" cy="72131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07864" y="604442"/>
            <a:ext cx="80648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1600" dirty="0" err="1"/>
              <a:t>Unica</a:t>
            </a:r>
            <a:r>
              <a:rPr lang="ru-RU" sz="1600" dirty="0"/>
              <a:t> </a:t>
            </a:r>
            <a:r>
              <a:rPr lang="ru-RU" sz="1600" dirty="0" err="1"/>
              <a:t>Campaign</a:t>
            </a:r>
            <a:r>
              <a:rPr lang="ru-RU" sz="1600" dirty="0"/>
              <a:t> </a:t>
            </a:r>
            <a:r>
              <a:rPr lang="ru-RU" sz="1600" dirty="0" smtClean="0"/>
              <a:t>– это Веб-инструмент </a:t>
            </a:r>
            <a:r>
              <a:rPr lang="ru-RU" sz="1600" dirty="0"/>
              <a:t>для корпоративного </a:t>
            </a:r>
            <a:r>
              <a:rPr lang="ru-RU" sz="1600" dirty="0" smtClean="0"/>
              <a:t>маркетинга,</a:t>
            </a:r>
          </a:p>
          <a:p>
            <a:pPr algn="just">
              <a:buClr>
                <a:srgbClr val="FFC000"/>
              </a:buClr>
            </a:pPr>
            <a:r>
              <a:rPr lang="ru-RU" sz="1600" dirty="0" smtClean="0"/>
              <a:t>продвинутое </a:t>
            </a:r>
            <a:r>
              <a:rPr lang="ru-RU" sz="1600" dirty="0"/>
              <a:t>решение для управления кампаниями, которое обеспечивает масштабный </a:t>
            </a:r>
            <a:r>
              <a:rPr lang="ru-RU" sz="1600" dirty="0" err="1"/>
              <a:t>таргетинг</a:t>
            </a:r>
            <a:r>
              <a:rPr lang="ru-RU" sz="1600" dirty="0"/>
              <a:t> на клиентов с мощными возможностями сегментации для </a:t>
            </a:r>
            <a:r>
              <a:rPr lang="ru-RU" sz="1600" dirty="0" smtClean="0"/>
              <a:t>многоканальной коммуникации </a:t>
            </a:r>
            <a:r>
              <a:rPr lang="ru-RU" sz="1600" dirty="0"/>
              <a:t>и отслеживания кампаний</a:t>
            </a:r>
            <a:r>
              <a:rPr lang="ru-RU" sz="1600" dirty="0" smtClean="0"/>
              <a:t>.</a:t>
            </a:r>
          </a:p>
          <a:p>
            <a:pPr algn="just">
              <a:buClr>
                <a:srgbClr val="FFC000"/>
              </a:buClr>
            </a:pPr>
            <a:endParaRPr lang="en-US" sz="1600" dirty="0" smtClean="0"/>
          </a:p>
          <a:p>
            <a:pPr algn="just">
              <a:buClr>
                <a:srgbClr val="FFC000"/>
              </a:buClr>
            </a:pPr>
            <a:r>
              <a:rPr lang="kk-KZ" sz="1600" dirty="0" smtClean="0"/>
              <a:t>Включает в себя</a:t>
            </a:r>
            <a:r>
              <a:rPr lang="en-US" sz="1600" dirty="0" smtClean="0"/>
              <a:t>:</a:t>
            </a:r>
            <a:endParaRPr lang="ru-RU" sz="1600" dirty="0" smtClean="0"/>
          </a:p>
          <a:p>
            <a:pPr algn="just">
              <a:buClr>
                <a:srgbClr val="FFC000"/>
              </a:buClr>
            </a:pPr>
            <a:endParaRPr lang="kk-KZ" sz="1600" dirty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kk-KZ" sz="1600" dirty="0" smtClean="0"/>
              <a:t>Многоканальную коммуникацию</a:t>
            </a:r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kk-KZ" sz="1600" dirty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kk-KZ" sz="1600" dirty="0" smtClean="0"/>
              <a:t>Графический интерфейс </a:t>
            </a:r>
            <a:r>
              <a:rPr lang="en-US" sz="1600" dirty="0" smtClean="0"/>
              <a:t>(Workflow), </a:t>
            </a:r>
            <a:r>
              <a:rPr lang="en-US" sz="1600" dirty="0" err="1" smtClean="0"/>
              <a:t>Sql</a:t>
            </a:r>
            <a:r>
              <a:rPr lang="en-US" sz="1600" dirty="0" smtClean="0"/>
              <a:t> </a:t>
            </a:r>
            <a:r>
              <a:rPr lang="ru-RU" sz="1600" dirty="0" smtClean="0"/>
              <a:t>запросы</a:t>
            </a:r>
            <a:endParaRPr lang="en-US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1600" dirty="0" smtClean="0"/>
              <a:t>Возможность анализировать</a:t>
            </a:r>
            <a:r>
              <a:rPr lang="en-US" sz="1600" dirty="0" smtClean="0"/>
              <a:t>,</a:t>
            </a:r>
            <a:r>
              <a:rPr lang="ru-RU" sz="1600" dirty="0" smtClean="0"/>
              <a:t> сегментировать</a:t>
            </a:r>
            <a:endParaRPr lang="en-US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1600" dirty="0" smtClean="0"/>
              <a:t>Автоматический запуск по расписанию</a:t>
            </a:r>
            <a:endParaRPr lang="en-US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600" dirty="0" smtClean="0"/>
              <a:t>A/B</a:t>
            </a:r>
            <a:r>
              <a:rPr lang="ru-RU" sz="1600" dirty="0" smtClean="0"/>
              <a:t> тестирование</a:t>
            </a:r>
            <a:endParaRPr lang="en-US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ru-RU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600" dirty="0" smtClean="0"/>
              <a:t>Life cycle (</a:t>
            </a:r>
            <a:r>
              <a:rPr lang="ru-RU" sz="1600" dirty="0"/>
              <a:t>Жизненный цикл клиента 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ru-RU" sz="1600" dirty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1600" dirty="0" smtClean="0"/>
              <a:t>Проведение анализа эффективности кампаний</a:t>
            </a:r>
            <a:endParaRPr lang="en-US" sz="1600" dirty="0" smtClean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ru-RU" sz="1600" dirty="0" smtClean="0"/>
              <a:t>Работу с реляционными БД и плоскими файлами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011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952080" y="0"/>
            <a:ext cx="7303311" cy="5274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Unica</a:t>
            </a:r>
            <a:r>
              <a:rPr lang="en-US" dirty="0" smtClean="0">
                <a:solidFill>
                  <a:schemeClr val="tx1"/>
                </a:solidFill>
              </a:rPr>
              <a:t> campaign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88" y="5926442"/>
            <a:ext cx="1663570" cy="374400"/>
          </a:xfrm>
          <a:prstGeom prst="rect">
            <a:avLst/>
          </a:prstGeom>
        </p:spPr>
      </p:pic>
      <p:pic>
        <p:nvPicPr>
          <p:cNvPr id="44" name="Рисунок 9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879075"/>
            <a:ext cx="179832" cy="4675632"/>
          </a:xfrm>
          <a:prstGeom prst="rect">
            <a:avLst/>
          </a:prstGeom>
        </p:spPr>
      </p:pic>
      <p:pic>
        <p:nvPicPr>
          <p:cNvPr id="48" name="Рисунок 47" descr="0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79075"/>
            <a:ext cx="718720" cy="721316"/>
          </a:xfrm>
          <a:prstGeom prst="rect">
            <a:avLst/>
          </a:prstGeom>
        </p:spPr>
      </p:pic>
      <p:pic>
        <p:nvPicPr>
          <p:cNvPr id="9" name="Объект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0" y="3726459"/>
            <a:ext cx="4753640" cy="2556694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20" y="419615"/>
            <a:ext cx="747956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090374" y="122867"/>
            <a:ext cx="81871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marketing</a:t>
            </a:r>
            <a:endParaRPr lang="ru-RU" sz="2400" b="1" dirty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Рисунок 55" descr="0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950669"/>
            <a:ext cx="718720" cy="721316"/>
          </a:xfrm>
          <a:prstGeom prst="rect">
            <a:avLst/>
          </a:prstGeom>
        </p:spPr>
      </p:pic>
      <p:pic>
        <p:nvPicPr>
          <p:cNvPr id="60" name="Рисунок 59" descr="001.png"/>
          <p:cNvPicPr>
            <a:picLocks noChangeAspect="1"/>
          </p:cNvPicPr>
          <p:nvPr/>
        </p:nvPicPr>
        <p:blipFill>
          <a:blip r:embed="rId3" cstate="print"/>
          <a:srcRect r="41132"/>
          <a:stretch>
            <a:fillRect/>
          </a:stretch>
        </p:blipFill>
        <p:spPr>
          <a:xfrm>
            <a:off x="7596660" y="1420409"/>
            <a:ext cx="2262908" cy="3136116"/>
          </a:xfrm>
          <a:prstGeom prst="rect">
            <a:avLst/>
          </a:prstGeom>
        </p:spPr>
      </p:pic>
      <p:pic>
        <p:nvPicPr>
          <p:cNvPr id="61" name="Рисунок 60" descr="003.png"/>
          <p:cNvPicPr>
            <a:picLocks noChangeAspect="1"/>
          </p:cNvPicPr>
          <p:nvPr/>
        </p:nvPicPr>
        <p:blipFill>
          <a:blip r:embed="rId4" cstate="print"/>
          <a:srcRect r="30990"/>
          <a:stretch>
            <a:fillRect/>
          </a:stretch>
        </p:blipFill>
        <p:spPr>
          <a:xfrm>
            <a:off x="8712720" y="1566219"/>
            <a:ext cx="1367905" cy="1982195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31" y="1790870"/>
            <a:ext cx="753327" cy="783460"/>
          </a:xfrm>
          <a:prstGeom prst="rect">
            <a:avLst/>
          </a:prstGeom>
        </p:spPr>
      </p:pic>
      <p:pic>
        <p:nvPicPr>
          <p:cNvPr id="63" name="Рисунок 62" descr="00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06181" y="1558102"/>
            <a:ext cx="615896" cy="615896"/>
          </a:xfrm>
          <a:prstGeom prst="rect">
            <a:avLst/>
          </a:prstGeom>
        </p:spPr>
      </p:pic>
      <p:pic>
        <p:nvPicPr>
          <p:cNvPr id="64" name="Рисунок 63" descr="008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33181" y="3675099"/>
            <a:ext cx="674340" cy="674340"/>
          </a:xfrm>
          <a:prstGeom prst="rect">
            <a:avLst/>
          </a:prstGeom>
        </p:spPr>
      </p:pic>
      <p:pic>
        <p:nvPicPr>
          <p:cNvPr id="65" name="Рисунок 64" descr="009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91008" y="2975884"/>
            <a:ext cx="817656" cy="817656"/>
          </a:xfrm>
          <a:prstGeom prst="rect">
            <a:avLst/>
          </a:prstGeom>
        </p:spPr>
      </p:pic>
      <p:cxnSp>
        <p:nvCxnSpPr>
          <p:cNvPr id="66" name="Прямая соединительная линия 65"/>
          <p:cNvCxnSpPr/>
          <p:nvPr/>
        </p:nvCxnSpPr>
        <p:spPr>
          <a:xfrm>
            <a:off x="1007864" y="0"/>
            <a:ext cx="0" cy="558106"/>
          </a:xfrm>
          <a:prstGeom prst="line">
            <a:avLst/>
          </a:prstGeom>
          <a:ln w="38100">
            <a:solidFill>
              <a:srgbClr val="FAA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090374" y="4290192"/>
            <a:ext cx="60238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AAF2D"/>
              </a:buClr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AAF2D"/>
              </a:buClr>
              <a:buFont typeface="Wingdings" panose="05000000000000000000" pitchFamily="2" charset="2"/>
              <a:buChar char="Ø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Увеличение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общих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продаж продуктов в режиме реал-тайм предложений благодаря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таргетированной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и своевременной коммуникации;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AAF2D"/>
              </a:buClr>
              <a:buFont typeface="Wingdings" panose="05000000000000000000" pitchFamily="2" charset="2"/>
              <a:buChar char="Ø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RTM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как инструмент для построения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лояльности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AAF2D"/>
              </a:buClr>
              <a:buFont typeface="Wingdings" panose="05000000000000000000" pitchFamily="2" charset="2"/>
              <a:buChar char="Ø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Противодействие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антифрод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операциям;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134510" y="627689"/>
            <a:ext cx="6714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AAF2D"/>
              </a:buClr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AAF2D"/>
              </a:buClr>
              <a:buFont typeface="Wingdings" panose="05000000000000000000" pitchFamily="2" charset="2"/>
              <a:buChar char="Ø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- это платформа расширенной аналитики, которая позволяет разрабатывать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приложения(</a:t>
            </a:r>
            <a:r>
              <a:rPr lang="kk-KZ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проекты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анализирующие данные в реальном времени. </a:t>
            </a: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AAF2D"/>
              </a:buClr>
              <a:buFont typeface="Wingdings" panose="05000000000000000000" pitchFamily="2" charset="2"/>
              <a:buChar char="Ø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 сопоставление данных из тысяч источников в режиме реального времени. Форматы данных могут быть структурированным или неструктурированным текстом, изображениями, видео и т.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д.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AAF2D"/>
              </a:buClr>
              <a:buFont typeface="Wingdings" panose="05000000000000000000" pitchFamily="2" charset="2"/>
              <a:buChar char="Ø"/>
            </a:pPr>
            <a:r>
              <a:rPr lang="kk-KZ" sz="12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озволяет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обнаруживать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закономерности и тенденции и реагировать на них по мере их появления.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134510" y="3912430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Бизнес-результаты</a:t>
            </a:r>
            <a:endParaRPr lang="ru-RU" sz="2400" b="1" dirty="0"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88" y="5926442"/>
            <a:ext cx="1663570" cy="3744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33977" y="2911839"/>
            <a:ext cx="6332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FAAF2D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клиента в процессе совершения любой операции;</a:t>
            </a:r>
          </a:p>
          <a:p>
            <a:pPr marL="742950" lvl="1" indent="-285750">
              <a:buClr>
                <a:srgbClr val="FAAF2D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Анализ и агрегация данных в режиме реального времени;</a:t>
            </a:r>
          </a:p>
          <a:p>
            <a:pPr marL="742950" lvl="1" indent="-285750">
              <a:buClr>
                <a:srgbClr val="FAAF2D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Коммуникация с клиентом с релевантным предложением, уведомлением в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течение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5 секунд;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4510" y="2327113"/>
            <a:ext cx="81871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k-KZ" sz="2400" b="1" dirty="0" smtClean="0">
                <a:ln w="3175">
                  <a:noFill/>
                </a:ln>
                <a:solidFill>
                  <a:srgbClr val="008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Проводимые работы</a:t>
            </a:r>
            <a:endParaRPr lang="ru-RU" sz="2400" b="1" dirty="0">
              <a:ln w="3175">
                <a:noFill/>
              </a:ln>
              <a:solidFill>
                <a:srgbClr val="008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37226" y="1660370"/>
            <a:ext cx="1584176" cy="25845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21655" y="71080"/>
            <a:ext cx="7303311" cy="5274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Архитектура приложения </a:t>
            </a:r>
            <a:r>
              <a:rPr lang="en-US" dirty="0" smtClean="0">
                <a:solidFill>
                  <a:schemeClr val="tx1"/>
                </a:solidFill>
              </a:rPr>
              <a:t>RTM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3533168" y="2857323"/>
            <a:ext cx="1585119" cy="488371"/>
          </a:xfrm>
          <a:prstGeom prst="roundRect">
            <a:avLst>
              <a:gd name="adj" fmla="val 32319"/>
            </a:avLst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dirty="0"/>
              <a:t>Streams</a:t>
            </a:r>
            <a:r>
              <a:rPr lang="ru-RU" sz="992" dirty="0"/>
              <a:t> (потоковый обработчик </a:t>
            </a:r>
            <a:r>
              <a:rPr lang="en-US" sz="992" dirty="0"/>
              <a:t>RTM</a:t>
            </a:r>
            <a:r>
              <a:rPr lang="ru-RU" sz="992" dirty="0"/>
              <a:t>)</a:t>
            </a:r>
          </a:p>
        </p:txBody>
      </p:sp>
      <p:sp>
        <p:nvSpPr>
          <p:cNvPr id="206" name="Цилиндр 205"/>
          <p:cNvSpPr/>
          <p:nvPr/>
        </p:nvSpPr>
        <p:spPr>
          <a:xfrm>
            <a:off x="504745" y="1912657"/>
            <a:ext cx="1012445" cy="568192"/>
          </a:xfrm>
          <a:prstGeom prst="can">
            <a:avLst>
              <a:gd name="adj" fmla="val 16534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92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8295256" y="2914574"/>
            <a:ext cx="1152361" cy="2481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dirty="0" smtClean="0"/>
              <a:t>CRM</a:t>
            </a:r>
            <a:endParaRPr lang="en-US" sz="992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8288760" y="1168127"/>
            <a:ext cx="1152362" cy="26482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dirty="0" smtClean="0"/>
              <a:t>SMS</a:t>
            </a:r>
            <a:endParaRPr lang="en-US" sz="992" dirty="0"/>
          </a:p>
        </p:txBody>
      </p:sp>
      <p:cxnSp>
        <p:nvCxnSpPr>
          <p:cNvPr id="212" name="Прямая со стрелкой 211"/>
          <p:cNvCxnSpPr>
            <a:stCxn id="207" idx="3"/>
            <a:endCxn id="210" idx="1"/>
          </p:cNvCxnSpPr>
          <p:nvPr/>
        </p:nvCxnSpPr>
        <p:spPr>
          <a:xfrm flipV="1">
            <a:off x="6668613" y="1300541"/>
            <a:ext cx="1620147" cy="18397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6" name="Прямоугольник 215"/>
          <p:cNvSpPr/>
          <p:nvPr/>
        </p:nvSpPr>
        <p:spPr>
          <a:xfrm>
            <a:off x="8288759" y="1600020"/>
            <a:ext cx="1152362" cy="26815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dirty="0"/>
              <a:t>PUSH</a:t>
            </a:r>
          </a:p>
        </p:txBody>
      </p:sp>
      <p:cxnSp>
        <p:nvCxnSpPr>
          <p:cNvPr id="221" name="Прямая со стрелкой 220"/>
          <p:cNvCxnSpPr>
            <a:stCxn id="207" idx="3"/>
            <a:endCxn id="216" idx="1"/>
          </p:cNvCxnSpPr>
          <p:nvPr/>
        </p:nvCxnSpPr>
        <p:spPr>
          <a:xfrm flipV="1">
            <a:off x="6668613" y="1734100"/>
            <a:ext cx="1620146" cy="14061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Прямоугольник 231"/>
          <p:cNvSpPr/>
          <p:nvPr/>
        </p:nvSpPr>
        <p:spPr>
          <a:xfrm>
            <a:off x="8295255" y="2479204"/>
            <a:ext cx="1152362" cy="267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92" dirty="0"/>
              <a:t>КЦ</a:t>
            </a:r>
            <a:r>
              <a:rPr lang="en-US" sz="992" dirty="0"/>
              <a:t>/IVR</a:t>
            </a:r>
          </a:p>
        </p:txBody>
      </p:sp>
      <p:cxnSp>
        <p:nvCxnSpPr>
          <p:cNvPr id="233" name="Прямая со стрелкой 232"/>
          <p:cNvCxnSpPr>
            <a:stCxn id="209" idx="0"/>
            <a:endCxn id="232" idx="2"/>
          </p:cNvCxnSpPr>
          <p:nvPr/>
        </p:nvCxnSpPr>
        <p:spPr>
          <a:xfrm flipV="1">
            <a:off x="8871436" y="3177372"/>
            <a:ext cx="0" cy="168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9" name="Скругленный прямоугольник 238"/>
          <p:cNvSpPr/>
          <p:nvPr/>
        </p:nvSpPr>
        <p:spPr>
          <a:xfrm>
            <a:off x="3656586" y="1550394"/>
            <a:ext cx="1323081" cy="362263"/>
          </a:xfrm>
          <a:prstGeom prst="roundRect">
            <a:avLst>
              <a:gd name="adj" fmla="val 32319"/>
            </a:avLst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sz="992" dirty="0"/>
              <a:t>KAFKA</a:t>
            </a:r>
            <a:endParaRPr lang="ru-RU" sz="992" dirty="0"/>
          </a:p>
        </p:txBody>
      </p:sp>
      <p:sp>
        <p:nvSpPr>
          <p:cNvPr id="260" name="Прямоугольник 259"/>
          <p:cNvSpPr/>
          <p:nvPr/>
        </p:nvSpPr>
        <p:spPr>
          <a:xfrm>
            <a:off x="8306948" y="4197595"/>
            <a:ext cx="1152362" cy="264828"/>
          </a:xfrm>
          <a:prstGeom prst="rect">
            <a:avLst/>
          </a:prstGeom>
          <a:solidFill>
            <a:srgbClr val="FAAF2D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dirty="0" err="1"/>
              <a:t>OnlineBank</a:t>
            </a:r>
            <a:endParaRPr lang="en-US" sz="992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8288758" y="2039890"/>
            <a:ext cx="1152362" cy="26704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dirty="0"/>
              <a:t>E-mail</a:t>
            </a:r>
          </a:p>
        </p:txBody>
      </p:sp>
      <p:cxnSp>
        <p:nvCxnSpPr>
          <p:cNvPr id="265" name="Прямая со стрелкой 264"/>
          <p:cNvCxnSpPr>
            <a:stCxn id="207" idx="3"/>
            <a:endCxn id="264" idx="1"/>
          </p:cNvCxnSpPr>
          <p:nvPr/>
        </p:nvCxnSpPr>
        <p:spPr>
          <a:xfrm flipV="1">
            <a:off x="6668613" y="2173414"/>
            <a:ext cx="1620145" cy="96682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" name="Скругленный прямоугольник 206"/>
          <p:cNvSpPr/>
          <p:nvPr/>
        </p:nvSpPr>
        <p:spPr>
          <a:xfrm>
            <a:off x="6235451" y="1852006"/>
            <a:ext cx="433162" cy="2576474"/>
          </a:xfrm>
          <a:prstGeom prst="roundRect">
            <a:avLst>
              <a:gd name="adj" fmla="val 32319"/>
            </a:avLst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92" dirty="0" smtClean="0"/>
              <a:t>Каналы</a:t>
            </a:r>
            <a:endParaRPr lang="ru-RU" sz="992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8295255" y="3337829"/>
            <a:ext cx="1158858" cy="267048"/>
          </a:xfrm>
          <a:prstGeom prst="rect">
            <a:avLst/>
          </a:prstGeom>
          <a:solidFill>
            <a:srgbClr val="FAA0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dirty="0"/>
              <a:t>ATM</a:t>
            </a:r>
          </a:p>
        </p:txBody>
      </p:sp>
      <p:cxnSp>
        <p:nvCxnSpPr>
          <p:cNvPr id="308" name="Прямая со стрелкой 307"/>
          <p:cNvCxnSpPr>
            <a:stCxn id="207" idx="3"/>
            <a:endCxn id="306" idx="1"/>
          </p:cNvCxnSpPr>
          <p:nvPr/>
        </p:nvCxnSpPr>
        <p:spPr>
          <a:xfrm>
            <a:off x="6668613" y="3140243"/>
            <a:ext cx="1626642" cy="33111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7" name="Прямоугольник 316"/>
          <p:cNvSpPr/>
          <p:nvPr/>
        </p:nvSpPr>
        <p:spPr>
          <a:xfrm>
            <a:off x="8303699" y="3762177"/>
            <a:ext cx="1152362" cy="264828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dirty="0" err="1"/>
              <a:t>HomeBank</a:t>
            </a:r>
            <a:endParaRPr lang="en-US" sz="992" dirty="0"/>
          </a:p>
        </p:txBody>
      </p:sp>
      <p:cxnSp>
        <p:nvCxnSpPr>
          <p:cNvPr id="348" name="Прямая со стрелкой 347"/>
          <p:cNvCxnSpPr>
            <a:stCxn id="207" idx="3"/>
            <a:endCxn id="209" idx="1"/>
          </p:cNvCxnSpPr>
          <p:nvPr/>
        </p:nvCxnSpPr>
        <p:spPr>
          <a:xfrm flipV="1">
            <a:off x="6668613" y="3038655"/>
            <a:ext cx="1626643" cy="10158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239" idx="1"/>
            <a:endCxn id="387" idx="4"/>
          </p:cNvCxnSpPr>
          <p:nvPr/>
        </p:nvCxnSpPr>
        <p:spPr>
          <a:xfrm flipH="1">
            <a:off x="1521169" y="1731525"/>
            <a:ext cx="2135417" cy="1146736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1" name="Прямая со стрелкой 360"/>
          <p:cNvCxnSpPr>
            <a:stCxn id="202" idx="0"/>
            <a:endCxn id="239" idx="2"/>
          </p:cNvCxnSpPr>
          <p:nvPr/>
        </p:nvCxnSpPr>
        <p:spPr>
          <a:xfrm flipH="1" flipV="1">
            <a:off x="4318127" y="1912657"/>
            <a:ext cx="7601" cy="944666"/>
          </a:xfrm>
          <a:prstGeom prst="straightConnector1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7" name="Цилиндр 386"/>
          <p:cNvSpPr/>
          <p:nvPr/>
        </p:nvSpPr>
        <p:spPr>
          <a:xfrm>
            <a:off x="508724" y="2594165"/>
            <a:ext cx="1012445" cy="568192"/>
          </a:xfrm>
          <a:prstGeom prst="can">
            <a:avLst>
              <a:gd name="adj" fmla="val 16534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92" dirty="0"/>
          </a:p>
        </p:txBody>
      </p:sp>
      <p:cxnSp>
        <p:nvCxnSpPr>
          <p:cNvPr id="417" name="Прямая со стрелкой 416"/>
          <p:cNvCxnSpPr>
            <a:stCxn id="239" idx="1"/>
          </p:cNvCxnSpPr>
          <p:nvPr/>
        </p:nvCxnSpPr>
        <p:spPr>
          <a:xfrm flipH="1">
            <a:off x="1570602" y="1731526"/>
            <a:ext cx="2085984" cy="47711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07" idx="2"/>
          </p:cNvCxnSpPr>
          <p:nvPr/>
        </p:nvCxnSpPr>
        <p:spPr>
          <a:xfrm flipH="1" flipV="1">
            <a:off x="4900999" y="1875970"/>
            <a:ext cx="1551033" cy="2552510"/>
          </a:xfrm>
          <a:prstGeom prst="straightConnector1">
            <a:avLst/>
          </a:prstGeom>
          <a:ln>
            <a:solidFill>
              <a:srgbClr val="F2F2F2">
                <a:alpha val="0"/>
              </a:srgbClr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202" idx="3"/>
          </p:cNvCxnSpPr>
          <p:nvPr/>
        </p:nvCxnSpPr>
        <p:spPr>
          <a:xfrm flipV="1">
            <a:off x="5118287" y="3101508"/>
            <a:ext cx="1117709" cy="1"/>
          </a:xfrm>
          <a:prstGeom prst="straightConnector1">
            <a:avLst/>
          </a:prstGeom>
          <a:ln>
            <a:solidFill>
              <a:schemeClr val="accent6">
                <a:lumMod val="90000"/>
                <a:lumOff val="10000"/>
              </a:schemeClr>
            </a:solidFill>
            <a:headEnd type="stealth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9297970">
            <a:off x="1877257" y="2202641"/>
            <a:ext cx="1966901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27" dirty="0"/>
              <a:t>Операции, транзакции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860497" y="5078834"/>
            <a:ext cx="2008883" cy="219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27" dirty="0"/>
              <a:t>* Все сообщения</a:t>
            </a:r>
            <a:r>
              <a:rPr lang="en-US" sz="827" dirty="0"/>
              <a:t> http</a:t>
            </a:r>
            <a:r>
              <a:rPr lang="ru-RU" sz="827" dirty="0"/>
              <a:t> в формате </a:t>
            </a:r>
            <a:r>
              <a:rPr lang="en-US" sz="827" dirty="0" err="1"/>
              <a:t>json</a:t>
            </a:r>
            <a:endParaRPr lang="ru-RU" sz="827" dirty="0"/>
          </a:p>
        </p:txBody>
      </p:sp>
      <p:sp>
        <p:nvSpPr>
          <p:cNvPr id="57" name="Цилиндр 56"/>
          <p:cNvSpPr/>
          <p:nvPr/>
        </p:nvSpPr>
        <p:spPr>
          <a:xfrm>
            <a:off x="3811904" y="3982693"/>
            <a:ext cx="1012445" cy="504031"/>
          </a:xfrm>
          <a:prstGeom prst="can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2" dirty="0" smtClean="0"/>
              <a:t>DWH</a:t>
            </a:r>
            <a:endParaRPr lang="ru-RU" sz="992" dirty="0"/>
          </a:p>
        </p:txBody>
      </p:sp>
      <p:cxnSp>
        <p:nvCxnSpPr>
          <p:cNvPr id="59" name="Прямая со стрелкой 58"/>
          <p:cNvCxnSpPr>
            <a:stCxn id="207" idx="3"/>
            <a:endCxn id="317" idx="1"/>
          </p:cNvCxnSpPr>
          <p:nvPr/>
        </p:nvCxnSpPr>
        <p:spPr>
          <a:xfrm>
            <a:off x="6668613" y="3140243"/>
            <a:ext cx="1635086" cy="75434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313016" y="4592245"/>
            <a:ext cx="1152362" cy="264828"/>
          </a:xfrm>
          <a:prstGeom prst="rect">
            <a:avLst/>
          </a:prstGeom>
          <a:solidFill>
            <a:srgbClr val="FAAF2D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92" dirty="0" smtClean="0"/>
              <a:t>Чат-боты</a:t>
            </a:r>
            <a:endParaRPr lang="en-US" sz="992" dirty="0"/>
          </a:p>
        </p:txBody>
      </p:sp>
      <p:sp>
        <p:nvSpPr>
          <p:cNvPr id="40" name="Цилиндр 39"/>
          <p:cNvSpPr/>
          <p:nvPr/>
        </p:nvSpPr>
        <p:spPr>
          <a:xfrm>
            <a:off x="475168" y="3288890"/>
            <a:ext cx="1012445" cy="568192"/>
          </a:xfrm>
          <a:prstGeom prst="can">
            <a:avLst>
              <a:gd name="adj" fmla="val 16534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92" dirty="0"/>
          </a:p>
        </p:txBody>
      </p:sp>
      <p:cxnSp>
        <p:nvCxnSpPr>
          <p:cNvPr id="42" name="Прямая со стрелкой 41"/>
          <p:cNvCxnSpPr>
            <a:stCxn id="207" idx="3"/>
            <a:endCxn id="209" idx="1"/>
          </p:cNvCxnSpPr>
          <p:nvPr/>
        </p:nvCxnSpPr>
        <p:spPr>
          <a:xfrm flipV="1">
            <a:off x="6668613" y="3038655"/>
            <a:ext cx="1626643" cy="10158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07" idx="3"/>
          </p:cNvCxnSpPr>
          <p:nvPr/>
        </p:nvCxnSpPr>
        <p:spPr>
          <a:xfrm>
            <a:off x="6668613" y="3140243"/>
            <a:ext cx="1591442" cy="20230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07" idx="3"/>
            <a:endCxn id="260" idx="1"/>
          </p:cNvCxnSpPr>
          <p:nvPr/>
        </p:nvCxnSpPr>
        <p:spPr>
          <a:xfrm>
            <a:off x="6668613" y="3140243"/>
            <a:ext cx="1638335" cy="11897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39" idx="1"/>
          </p:cNvCxnSpPr>
          <p:nvPr/>
        </p:nvCxnSpPr>
        <p:spPr>
          <a:xfrm flipH="1">
            <a:off x="1521170" y="1731526"/>
            <a:ext cx="2135416" cy="1738249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07" idx="3"/>
          </p:cNvCxnSpPr>
          <p:nvPr/>
        </p:nvCxnSpPr>
        <p:spPr>
          <a:xfrm flipV="1">
            <a:off x="6668613" y="2927532"/>
            <a:ext cx="1617650" cy="21271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02" idx="2"/>
            <a:endCxn id="57" idx="1"/>
          </p:cNvCxnSpPr>
          <p:nvPr/>
        </p:nvCxnSpPr>
        <p:spPr>
          <a:xfrm flipH="1">
            <a:off x="4318127" y="3345694"/>
            <a:ext cx="7601" cy="636999"/>
          </a:xfrm>
          <a:prstGeom prst="straightConnector1">
            <a:avLst/>
          </a:prstGeom>
          <a:ln>
            <a:solidFill>
              <a:schemeClr val="accent6">
                <a:lumMod val="90000"/>
                <a:lumOff val="10000"/>
              </a:schemeClr>
            </a:solidFill>
            <a:headEnd type="stealth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88" y="5926442"/>
            <a:ext cx="1663570" cy="3744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48661" y="1243041"/>
            <a:ext cx="125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Системы Банка</a:t>
            </a:r>
          </a:p>
          <a:p>
            <a:pPr algn="ctr"/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9356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952080" y="13041"/>
            <a:ext cx="7303311" cy="5274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</a:t>
            </a:r>
            <a:r>
              <a:rPr lang="en-US" dirty="0" smtClean="0">
                <a:solidFill>
                  <a:schemeClr val="tx1"/>
                </a:solidFill>
              </a:rPr>
              <a:t>IBM Streams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88" y="5926442"/>
            <a:ext cx="1663570" cy="3744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515"/>
            <a:ext cx="10080625" cy="52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168104" y="0"/>
            <a:ext cx="7303311" cy="5274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</a:t>
            </a:r>
            <a:r>
              <a:rPr lang="en-US" dirty="0" smtClean="0">
                <a:solidFill>
                  <a:schemeClr val="tx1"/>
                </a:solidFill>
              </a:rPr>
              <a:t>IBM Streams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88" y="5926442"/>
            <a:ext cx="1663570" cy="3744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527474"/>
            <a:ext cx="9144521" cy="51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Другая 2">
      <a:dk1>
        <a:srgbClr val="4F5955"/>
      </a:dk1>
      <a:lt1>
        <a:sysClr val="window" lastClr="FFFFFF"/>
      </a:lt1>
      <a:dk2>
        <a:srgbClr val="008465"/>
      </a:dk2>
      <a:lt2>
        <a:srgbClr val="FFFFFF"/>
      </a:lt2>
      <a:accent1>
        <a:srgbClr val="FFC000"/>
      </a:accent1>
      <a:accent2>
        <a:srgbClr val="008465"/>
      </a:accent2>
      <a:accent3>
        <a:srgbClr val="7F7F7F"/>
      </a:accent3>
      <a:accent4>
        <a:srgbClr val="F5801F"/>
      </a:accent4>
      <a:accent5>
        <a:srgbClr val="30C3A1"/>
      </a:accent5>
      <a:accent6>
        <a:srgbClr val="BFBFBF"/>
      </a:accent6>
      <a:hlink>
        <a:srgbClr val="008466"/>
      </a:hlink>
      <a:folHlink>
        <a:srgbClr val="FFAF2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10211</TotalTime>
  <Words>393</Words>
  <Application>Microsoft Office PowerPoint</Application>
  <PresentationFormat>Произвольный</PresentationFormat>
  <Paragraphs>65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think-cell Slide</vt:lpstr>
      <vt:lpstr>Презентация PowerPoint</vt:lpstr>
      <vt:lpstr>Презентация PowerPoint</vt:lpstr>
      <vt:lpstr>Unica campaign</vt:lpstr>
      <vt:lpstr>Unica campaign</vt:lpstr>
      <vt:lpstr>Презентация PowerPoint</vt:lpstr>
      <vt:lpstr>Архитектура приложения RTM</vt:lpstr>
      <vt:lpstr>Интерфейс IBM Streams</vt:lpstr>
      <vt:lpstr>Интерфейс IBM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Сергей</dc:creator>
  <cp:lastModifiedBy>Дайрабаев Гелан</cp:lastModifiedBy>
  <cp:revision>358</cp:revision>
  <dcterms:created xsi:type="dcterms:W3CDTF">2018-12-25T08:52:03Z</dcterms:created>
  <dcterms:modified xsi:type="dcterms:W3CDTF">2021-04-14T07:06:00Z</dcterms:modified>
</cp:coreProperties>
</file>