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ptos Narrow" panose="020B000402020202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  <p:embeddedFont>
      <p:font typeface="Cormorant Garamond Bold" panose="020B0604020202020204" charset="0"/>
      <p:regular r:id="rId21"/>
    </p:embeddedFont>
    <p:embeddedFont>
      <p:font typeface="Overpass Light" panose="020B0604020202020204" charset="0"/>
      <p:regular r:id="rId22"/>
    </p:embeddedFont>
    <p:embeddedFont>
      <p:font typeface="Overpass Ligh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commerce360.com/2025/02/06/ecommerce-trends-top-online-retailers-international-sal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833539"/>
            <a:ext cx="16230600" cy="703233"/>
            <a:chOff x="0" y="0"/>
            <a:chExt cx="21640800" cy="93764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1640800" cy="41400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319814"/>
              <a:ext cx="13063310" cy="6178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8 July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6672463" y="5034406"/>
            <a:ext cx="955485" cy="218188"/>
            <a:chOff x="0" y="0"/>
            <a:chExt cx="1273980" cy="290918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1028700" y="2403719"/>
            <a:ext cx="15513170" cy="4748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63"/>
              </a:lnSpc>
            </a:pPr>
            <a:r>
              <a:rPr lang="en-US" sz="10300" b="1" dirty="0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Health Supplement Sales Analysis across Three Key Market: Canada, UK, &amp; USA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41518" y="321121"/>
              <a:ext cx="727537" cy="602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I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28700" y="7739062"/>
            <a:ext cx="15513170" cy="86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000000"/>
                </a:solidFill>
                <a:latin typeface="Overpass Light Bold"/>
                <a:ea typeface="Overpass Light Bold"/>
                <a:cs typeface="Overpass Light Bold"/>
                <a:sym typeface="Overpass Light Bold"/>
              </a:rPr>
              <a:t>GILANG PRAMATA WARDHANA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verpass Light Bold"/>
                <a:ea typeface="Overpass Light Bold"/>
                <a:cs typeface="Overpass Light Bold"/>
                <a:sym typeface="Overpass Light Bold"/>
              </a:rPr>
              <a:t>RMT-043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X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78DD0270-2CD0-C5F9-F827-F0578D4DAE01}"/>
              </a:ext>
            </a:extLst>
          </p:cNvPr>
          <p:cNvSpPr txBox="1"/>
          <p:nvPr/>
        </p:nvSpPr>
        <p:spPr>
          <a:xfrm>
            <a:off x="2832625" y="333813"/>
            <a:ext cx="10169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>
                <a:latin typeface="Century Schoolbook" panose="02040604050505020304" pitchFamily="18" charset="0"/>
              </a:rPr>
              <a:t>CONCLUSION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A1C72844-0B5A-23A6-8DFF-919DE2B705DA}"/>
              </a:ext>
            </a:extLst>
          </p:cNvPr>
          <p:cNvSpPr txBox="1"/>
          <p:nvPr/>
        </p:nvSpPr>
        <p:spPr>
          <a:xfrm>
            <a:off x="2832625" y="7124700"/>
            <a:ext cx="101690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>
                <a:latin typeface="Century Schoolbook" panose="02040604050505020304" pitchFamily="18" charset="0"/>
              </a:rPr>
              <a:t>WHAT’S NEXT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66B1C7-BB3F-CC67-2E03-C9E5B565824A}"/>
              </a:ext>
            </a:extLst>
          </p:cNvPr>
          <p:cNvSpPr txBox="1"/>
          <p:nvPr/>
        </p:nvSpPr>
        <p:spPr>
          <a:xfrm>
            <a:off x="3200400" y="1936630"/>
            <a:ext cx="13411200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entury Schoolbook" panose="02040604050505020304" pitchFamily="18" charset="0"/>
              </a:rPr>
              <a:t>1. COVID-19 Impact Creates New Trends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Product segments related to immunity (Vitamin, Omega) and Sleep Aid experienced sales surges.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Product segments (Fat Burner) stagnated or declined due to changes in user consumption patterns.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entury Schoolbook" panose="02040604050505020304" pitchFamily="18" charset="0"/>
              </a:rPr>
              <a:t>2. Revenue vs. Discount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Canada and UK lead in revenue despite similar discounts across all countries.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USA needs new strategies to increase sales due to large market potential but lower revenue.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751482-8F20-0DEB-50B9-4DB69A54BFF1}"/>
              </a:ext>
            </a:extLst>
          </p:cNvPr>
          <p:cNvSpPr txBox="1"/>
          <p:nvPr/>
        </p:nvSpPr>
        <p:spPr>
          <a:xfrm>
            <a:off x="3276600" y="8039100"/>
            <a:ext cx="12340700" cy="168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Detail evaluation of product growth and decline segments should be the marketing focus, possibly by adding or creating discounts or combining items such as Protein + Hydration, Omega + Herbal to boost sales.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5400000">
            <a:off x="16672463" y="5034406"/>
            <a:ext cx="955485" cy="218188"/>
            <a:chOff x="0" y="0"/>
            <a:chExt cx="1273980" cy="290918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4191000" y="4000500"/>
            <a:ext cx="11716860" cy="3990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262"/>
              </a:lnSpc>
            </a:pPr>
            <a:r>
              <a:rPr lang="en-US" sz="15262" b="1" dirty="0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THANK</a:t>
            </a:r>
          </a:p>
          <a:p>
            <a:pPr algn="l">
              <a:lnSpc>
                <a:spcPts val="15262"/>
              </a:lnSpc>
            </a:pPr>
            <a:r>
              <a:rPr lang="en-US" sz="15262" b="1" dirty="0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YOU…..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241517" y="321122"/>
              <a:ext cx="727536" cy="569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XII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541870" y="1297878"/>
            <a:ext cx="71743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 b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137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3" name="Group 3"/>
          <p:cNvGrpSpPr/>
          <p:nvPr/>
        </p:nvGrpSpPr>
        <p:grpSpPr>
          <a:xfrm>
            <a:off x="16303815" y="1113728"/>
            <a:ext cx="955485" cy="218188"/>
            <a:chOff x="0" y="0"/>
            <a:chExt cx="1273980" cy="290918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0" name="Freeform 10"/>
          <p:cNvSpPr/>
          <p:nvPr/>
        </p:nvSpPr>
        <p:spPr>
          <a:xfrm>
            <a:off x="11296674" y="2659073"/>
            <a:ext cx="5962626" cy="4968855"/>
          </a:xfrm>
          <a:custGeom>
            <a:avLst/>
            <a:gdLst/>
            <a:ahLst/>
            <a:cxnLst/>
            <a:rect l="l" t="t" r="r" b="b"/>
            <a:pathLst>
              <a:path w="5962626" h="4968855">
                <a:moveTo>
                  <a:pt x="0" y="0"/>
                </a:moveTo>
                <a:lnTo>
                  <a:pt x="5962626" y="0"/>
                </a:lnTo>
                <a:lnTo>
                  <a:pt x="5962626" y="4968854"/>
                </a:lnTo>
                <a:lnTo>
                  <a:pt x="0" y="4968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042175" y="2419270"/>
            <a:ext cx="6972332" cy="1357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9500" b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Outline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042175" y="4250836"/>
            <a:ext cx="6972332" cy="2836826"/>
            <a:chOff x="0" y="0"/>
            <a:chExt cx="9296442" cy="378243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4359"/>
              <a:ext cx="9296442" cy="623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50"/>
                </a:lnSpc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99863"/>
              <a:ext cx="9296442" cy="2782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3883" lvl="1" indent="-321941" algn="l">
                <a:lnSpc>
                  <a:spcPts val="5459"/>
                </a:lnSpc>
                <a:buFont typeface="Arial"/>
                <a:buChar char="•"/>
              </a:pPr>
              <a:r>
                <a:rPr lang="en-US" sz="3899" dirty="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Background</a:t>
              </a:r>
            </a:p>
            <a:p>
              <a:pPr marL="643883" lvl="1" indent="-321941" algn="l">
                <a:lnSpc>
                  <a:spcPts val="5459"/>
                </a:lnSpc>
                <a:buFont typeface="Arial"/>
                <a:buChar char="•"/>
              </a:pPr>
              <a:r>
                <a:rPr lang="en-US" sz="3899" dirty="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Visual</a:t>
              </a:r>
            </a:p>
            <a:p>
              <a:pPr marL="643883" lvl="1" indent="-321941" algn="l">
                <a:lnSpc>
                  <a:spcPts val="5459"/>
                </a:lnSpc>
                <a:buFont typeface="Arial"/>
                <a:buChar char="•"/>
              </a:pPr>
              <a:r>
                <a:rPr lang="en-US" sz="3899" dirty="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Conclusion</a:t>
              </a:r>
            </a:p>
          </p:txBody>
        </p:sp>
      </p:grpSp>
      <p:grpSp>
        <p:nvGrpSpPr>
          <p:cNvPr id="21" name="Group 3">
            <a:extLst>
              <a:ext uri="{FF2B5EF4-FFF2-40B4-BE49-F238E27FC236}">
                <a16:creationId xmlns:a16="http://schemas.microsoft.com/office/drawing/2014/main" id="{FDE158D3-0BA9-62B6-4C9E-B49E5269C7B2}"/>
              </a:ext>
            </a:extLst>
          </p:cNvPr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44835F2C-2F54-FC00-7E54-7E0C9D7CE428}"/>
                </a:ext>
              </a:extLst>
            </p:cNvPr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AC6A492F-22E7-FD3C-989D-5979A5A14F1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945A2F2D-92B6-6B4A-A5B0-EC3EFDB5564D}"/>
                </a:ext>
              </a:extLst>
            </p:cNvPr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II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0" y="629945"/>
            <a:ext cx="11738426" cy="1357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9500" b="1" dirty="0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Background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907930" cy="907930"/>
            <a:chOff x="0" y="0"/>
            <a:chExt cx="1210574" cy="121057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III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004923" y="8671463"/>
            <a:ext cx="955485" cy="218188"/>
            <a:chOff x="0" y="0"/>
            <a:chExt cx="1273980" cy="290918"/>
          </a:xfrm>
        </p:grpSpPr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489944" y="0"/>
              <a:ext cx="290918" cy="290918"/>
              <a:chOff x="0" y="0"/>
              <a:chExt cx="1708150" cy="17081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0" y="1587"/>
              <a:ext cx="287744" cy="287744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17" name="TextBox 17"/>
          <p:cNvSpPr txBox="1"/>
          <p:nvPr/>
        </p:nvSpPr>
        <p:spPr>
          <a:xfrm>
            <a:off x="2286000" y="1954369"/>
            <a:ext cx="15132169" cy="7702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ptos Narrow" panose="020B0004020202020204" pitchFamily="34" charset="0"/>
              </a:rPr>
              <a:t>Background:</a:t>
            </a:r>
            <a:endParaRPr lang="en-US" sz="2400" dirty="0">
              <a:latin typeface="Aptos Narrow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Awareness of health is increasing among the public.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Routine consumption of supplements such as protein, vitamins, omega, and amino acids is growing.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Sales of health supplements are also rising.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Sales analysis is needed to understand business growth and distribution of supplements.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The analysis aims to evaluate business growth and identify segments to develop or review in terms of distribution and promotion.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ptos Narrow" panose="020B0004020202020204" pitchFamily="34" charset="0"/>
              </a:rPr>
              <a:t>Objective:</a:t>
            </a:r>
            <a:endParaRPr lang="en-US" sz="2400" dirty="0">
              <a:latin typeface="Aptos Narrow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The author works as a Data Analyst at a pharmaceutical company.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This report presents weekly supplement sales data by product category, branch location, and discount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The evaluation focuses on sales by branch, sales platforms, and product segments to understand sales outcomes.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The analysis also aims to detect product shortages caused worse distribution.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ptos Narrow" panose="020B0004020202020204" pitchFamily="34" charset="0"/>
              </a:rPr>
              <a:t>Required Division/Team:</a:t>
            </a:r>
            <a:endParaRPr lang="en-US" sz="2400" dirty="0"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ptos Narrow" panose="020B0004020202020204" pitchFamily="34" charset="0"/>
              </a:rPr>
              <a:t>The division involved is the Marketing and Sales Division.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2625" y="333813"/>
            <a:ext cx="10169000" cy="724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1A1B18"/>
                </a:solidFill>
                <a:latin typeface="Century Schoolbook" panose="02040604050505020304" pitchFamily="18" charset="0"/>
                <a:ea typeface="Cormorant Garamond Bold"/>
                <a:cs typeface="Cormorant Garamond Bold"/>
                <a:sym typeface="Cormorant Garamond Bold"/>
              </a:rPr>
              <a:t>PLOT 1: CATEGORY VS SOLD VS YEAR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IV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9" name="Freeform 19"/>
          <p:cNvSpPr/>
          <p:nvPr/>
        </p:nvSpPr>
        <p:spPr>
          <a:xfrm>
            <a:off x="11192875" y="6194912"/>
            <a:ext cx="420642" cy="382784"/>
          </a:xfrm>
          <a:custGeom>
            <a:avLst/>
            <a:gdLst/>
            <a:ahLst/>
            <a:cxnLst/>
            <a:rect l="l" t="t" r="r" b="b"/>
            <a:pathLst>
              <a:path w="420642" h="382784">
                <a:moveTo>
                  <a:pt x="0" y="0"/>
                </a:moveTo>
                <a:lnTo>
                  <a:pt x="420642" y="0"/>
                </a:lnTo>
                <a:lnTo>
                  <a:pt x="420642" y="382785"/>
                </a:lnTo>
                <a:lnTo>
                  <a:pt x="0" y="38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631271" y="6194912"/>
            <a:ext cx="420642" cy="382784"/>
          </a:xfrm>
          <a:custGeom>
            <a:avLst/>
            <a:gdLst/>
            <a:ahLst/>
            <a:cxnLst/>
            <a:rect l="l" t="t" r="r" b="b"/>
            <a:pathLst>
              <a:path w="420642" h="382784">
                <a:moveTo>
                  <a:pt x="0" y="0"/>
                </a:moveTo>
                <a:lnTo>
                  <a:pt x="420642" y="0"/>
                </a:lnTo>
                <a:lnTo>
                  <a:pt x="420642" y="382785"/>
                </a:lnTo>
                <a:lnTo>
                  <a:pt x="0" y="38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D49FEBE0-D47B-0194-9D85-6CC21B13B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643" y="1150961"/>
            <a:ext cx="13762782" cy="63885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FE49824-E5F6-484E-2E56-035AEB7F05AD}"/>
              </a:ext>
            </a:extLst>
          </p:cNvPr>
          <p:cNvSpPr txBox="1"/>
          <p:nvPr/>
        </p:nvSpPr>
        <p:spPr>
          <a:xfrm>
            <a:off x="2832625" y="7658100"/>
            <a:ext cx="546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Schoolbook" panose="02040604050505020304" pitchFamily="18" charset="0"/>
              </a:rPr>
              <a:t>Sales Trends: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Some item segments sow a sales increase in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Sales declined until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Sales increased again in 2024 due to several public health-related events.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4EAD5-F09D-06FA-0D6D-3F573D467428}"/>
              </a:ext>
            </a:extLst>
          </p:cNvPr>
          <p:cNvSpPr txBox="1"/>
          <p:nvPr/>
        </p:nvSpPr>
        <p:spPr>
          <a:xfrm rot="5400000">
            <a:off x="-1589397" y="5019632"/>
            <a:ext cx="679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Data available from 2020 to 2025 shows sales trends across item segments.</a:t>
            </a:r>
          </a:p>
          <a:p>
            <a:endParaRPr lang="en-US" dirty="0">
              <a:latin typeface="Aptos Narrow" panose="020B00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35095C-E920-91F8-6835-EC1F0A901597}"/>
              </a:ext>
            </a:extLst>
          </p:cNvPr>
          <p:cNvSpPr txBox="1"/>
          <p:nvPr/>
        </p:nvSpPr>
        <p:spPr>
          <a:xfrm>
            <a:off x="8297160" y="7539520"/>
            <a:ext cx="98384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Impact of COVID-19: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2021, the COVID-19 pandemic caused a worldwide surge in demand and sales for several item segments, especially vitamins that support the immune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only segment that experienced a decline during 2021 was the mineral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From 2022 to 2023, after COVID-19 cases were declared over, demand and sales decreased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fat burner and amino acid segments sales growth during 2022-2023 because many people were less active or exercised less during the pandemic period.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V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17" name="TextBox 17"/>
          <p:cNvSpPr txBox="1"/>
          <p:nvPr/>
        </p:nvSpPr>
        <p:spPr>
          <a:xfrm>
            <a:off x="885825" y="4934935"/>
            <a:ext cx="812680" cy="39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800" b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RT</a:t>
            </a:r>
          </a:p>
        </p:txBody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395483B8-E978-9BD0-298A-2A1829C8614E}"/>
              </a:ext>
            </a:extLst>
          </p:cNvPr>
          <p:cNvSpPr txBox="1"/>
          <p:nvPr/>
        </p:nvSpPr>
        <p:spPr>
          <a:xfrm>
            <a:off x="2819400" y="342900"/>
            <a:ext cx="10169000" cy="1585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1A1B18"/>
                </a:solidFill>
                <a:latin typeface="Century Schoolbook" panose="02040604050505020304" pitchFamily="18" charset="0"/>
                <a:ea typeface="Cormorant Garamond Bold"/>
                <a:cs typeface="Cormorant Garamond Bold"/>
                <a:sym typeface="Cormorant Garamond Bold"/>
              </a:rPr>
              <a:t>PLOT 2: VERTICAL BAR PLOT LOCATION VS REVENUE VS PLATFORM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74FEE73-86FB-1C78-EDB4-0AD8F72D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57" y="1940094"/>
            <a:ext cx="10709943" cy="5562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090477B-96F3-BD3D-12B1-8816BE98B704}"/>
              </a:ext>
            </a:extLst>
          </p:cNvPr>
          <p:cNvSpPr txBox="1"/>
          <p:nvPr/>
        </p:nvSpPr>
        <p:spPr>
          <a:xfrm>
            <a:off x="13759924" y="806983"/>
            <a:ext cx="437567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Data Context: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The data covers sales across three branches located in Canada, the UK, and the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Sales are tracked on three platforms: Amazon, </a:t>
            </a:r>
            <a:r>
              <a:rPr lang="en-US" sz="2400" dirty="0" err="1">
                <a:latin typeface="Century Schoolbook" panose="02040604050505020304" pitchFamily="18" charset="0"/>
              </a:rPr>
              <a:t>iHerb</a:t>
            </a:r>
            <a:r>
              <a:rPr lang="en-US" sz="2400" dirty="0">
                <a:latin typeface="Century Schoolbook" panose="02040604050505020304" pitchFamily="18" charset="0"/>
              </a:rPr>
              <a:t>, and Walmart.</a:t>
            </a:r>
          </a:p>
          <a:p>
            <a:endParaRPr lang="en-US" sz="2400" b="1" dirty="0">
              <a:latin typeface="Century Schoolbook" panose="02040604050505020304" pitchFamily="18" charset="0"/>
            </a:endParaRPr>
          </a:p>
          <a:p>
            <a:endParaRPr lang="en-US" sz="2400" b="1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Sales Platform Performance: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The vertical bar plot indicates that the best sales occur on the </a:t>
            </a:r>
            <a:r>
              <a:rPr lang="en-US" sz="2400" dirty="0" err="1">
                <a:latin typeface="Century Schoolbook" panose="02040604050505020304" pitchFamily="18" charset="0"/>
              </a:rPr>
              <a:t>iHerb</a:t>
            </a:r>
            <a:r>
              <a:rPr lang="en-US" sz="2400" dirty="0">
                <a:latin typeface="Century Schoolbook" panose="02040604050505020304" pitchFamily="18" charset="0"/>
              </a:rPr>
              <a:t>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Walmart shows the lowest sales among the three platforms.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AC3423-925D-2A6D-2F4B-CE2CEC45E078}"/>
              </a:ext>
            </a:extLst>
          </p:cNvPr>
          <p:cNvSpPr txBox="1"/>
          <p:nvPr/>
        </p:nvSpPr>
        <p:spPr>
          <a:xfrm>
            <a:off x="2971799" y="7697331"/>
            <a:ext cx="14601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Reason for </a:t>
            </a:r>
            <a:r>
              <a:rPr lang="en-US" sz="2400" b="1" dirty="0" err="1">
                <a:latin typeface="Century Schoolbook" panose="02040604050505020304" pitchFamily="18" charset="0"/>
              </a:rPr>
              <a:t>iHerb's</a:t>
            </a:r>
            <a:r>
              <a:rPr lang="en-US" sz="2400" b="1" dirty="0">
                <a:latin typeface="Century Schoolbook" panose="02040604050505020304" pitchFamily="18" charset="0"/>
              </a:rPr>
              <a:t> Performance: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According to a 2025 e-commerce survey, </a:t>
            </a:r>
            <a:r>
              <a:rPr lang="en-US" sz="2400" dirty="0" err="1">
                <a:latin typeface="Century Schoolbook" panose="02040604050505020304" pitchFamily="18" charset="0"/>
              </a:rPr>
              <a:t>iHerb</a:t>
            </a:r>
            <a:r>
              <a:rPr lang="en-US" sz="2400" dirty="0">
                <a:latin typeface="Century Schoolbook" panose="02040604050505020304" pitchFamily="18" charset="0"/>
              </a:rPr>
              <a:t> has the largest user base and offers the best user experience regarding app service and customer trust.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Advantages such as lower shipping costs and guaranteed distribution motivate users to prefer </a:t>
            </a:r>
            <a:r>
              <a:rPr lang="en-US" sz="2400" dirty="0" err="1">
                <a:latin typeface="Century Schoolbook" panose="02040604050505020304" pitchFamily="18" charset="0"/>
              </a:rPr>
              <a:t>iHerb</a:t>
            </a:r>
            <a:r>
              <a:rPr lang="en-US" sz="2400" dirty="0">
                <a:latin typeface="Century Schoolbook" panose="02040604050505020304" pitchFamily="18" charset="0"/>
              </a:rPr>
              <a:t> over Amazon and Walmart.</a:t>
            </a:r>
          </a:p>
          <a:p>
            <a:r>
              <a:rPr lang="en-US" sz="2400" dirty="0">
                <a:latin typeface="Century Schoolbook" panose="02040604050505020304" pitchFamily="18" charset="0"/>
              </a:rPr>
              <a:t>You can find more details about this survey here: </a:t>
            </a:r>
            <a:r>
              <a:rPr lang="en-US" sz="2400" dirty="0">
                <a:latin typeface="Century Schoolbook" panose="02040604050505020304" pitchFamily="18" charset="0"/>
                <a:hlinkClick r:id="rId3"/>
              </a:rPr>
              <a:t>2025 e-commerce trends and top online retailers</a:t>
            </a:r>
            <a:r>
              <a:rPr lang="en-US" sz="2400" dirty="0">
                <a:latin typeface="Century Schoolbook" panose="020406040505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VI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13FE6465-A86F-0848-558D-21F4B2FD788A}"/>
              </a:ext>
            </a:extLst>
          </p:cNvPr>
          <p:cNvSpPr txBox="1"/>
          <p:nvPr/>
        </p:nvSpPr>
        <p:spPr>
          <a:xfrm>
            <a:off x="2832625" y="333813"/>
            <a:ext cx="10169000" cy="724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1A1B18"/>
                </a:solidFill>
                <a:latin typeface="Century Schoolbook" panose="02040604050505020304" pitchFamily="18" charset="0"/>
                <a:ea typeface="Cormorant Garamond Bold"/>
                <a:cs typeface="Cormorant Garamond Bold"/>
                <a:sym typeface="Cormorant Garamond Bold"/>
              </a:rPr>
              <a:t>PLOT 3: Line Monthly Vs Average Price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34DD13F-05AA-4B85-547D-0FEA13A1F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5"/>
          <a:stretch>
            <a:fillRect/>
          </a:stretch>
        </p:blipFill>
        <p:spPr>
          <a:xfrm>
            <a:off x="152400" y="2039675"/>
            <a:ext cx="10912115" cy="61114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81B5BD0-3D78-8878-0207-9B99510E68BF}"/>
              </a:ext>
            </a:extLst>
          </p:cNvPr>
          <p:cNvSpPr txBox="1"/>
          <p:nvPr/>
        </p:nvSpPr>
        <p:spPr>
          <a:xfrm>
            <a:off x="11238726" y="1409491"/>
            <a:ext cx="688994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From the average sales price per month from 2020 to January 2025, six phases can be analyzed: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Pre-pandemic period in 2020: price trend was relatively stable with sales fluctuations tending to be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Early pandemic in 2021: drastic drop of about 13% compared to pre-pandemic average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Q3 2021: sales rose due to increased demand for health supplements.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Early 2022 pandemic peak: sales of some items rose significantly due to global supply disruption of supplements amidst high demand and worry customers ran out of goods, leading to many stocking health supplements; however, sales dropped at the end of Q3 2022 because stocks were depleted by customers in Q1 2022.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46B0E7-2608-1E7C-F794-ACC1B455DB14}"/>
              </a:ext>
            </a:extLst>
          </p:cNvPr>
          <p:cNvSpPr txBox="1"/>
          <p:nvPr/>
        </p:nvSpPr>
        <p:spPr>
          <a:xfrm>
            <a:off x="2667000" y="8309908"/>
            <a:ext cx="978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In 2023: sales normalized and tended to stabilize as Covid 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In 2024: sales dropped due to US presidential selection and its effect on global economy affecting e-commerce platforms, stabilizing again at the end of 2024 through 2025.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VII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3172BA0D-0F8D-75C6-6ADB-8C6C01A4D70B}"/>
              </a:ext>
            </a:extLst>
          </p:cNvPr>
          <p:cNvSpPr txBox="1"/>
          <p:nvPr/>
        </p:nvSpPr>
        <p:spPr>
          <a:xfrm>
            <a:off x="2832625" y="333813"/>
            <a:ext cx="10169000" cy="1555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1A1B18"/>
                </a:solidFill>
                <a:latin typeface="Century Schoolbook" panose="02040604050505020304" pitchFamily="18" charset="0"/>
                <a:ea typeface="Cormorant Garamond Bold"/>
                <a:cs typeface="Cormorant Garamond Bold"/>
                <a:sym typeface="Cormorant Garamond Bold"/>
              </a:rPr>
              <a:t>PLOT 4: LOCATION VS UNIT SOLD IN PERCENT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7DF643B-6EB0-77C4-8229-FCF34CBDD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4317"/>
            <a:ext cx="11194475" cy="59768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2DF361-5286-ABB2-A2B3-809E1536C6A3}"/>
              </a:ext>
            </a:extLst>
          </p:cNvPr>
          <p:cNvSpPr txBox="1"/>
          <p:nvPr/>
        </p:nvSpPr>
        <p:spPr>
          <a:xfrm>
            <a:off x="11749686" y="1669983"/>
            <a:ext cx="629602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Sales Distribution by Branch: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Sales across the three branches in Canada, USA, and the UK are nearly even.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Canada has the highest sales than USA, and then the UK.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Economic Context: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The USA has a higher per capita income than Canada and the UK, which would typically lead to higher consumption in the USA compared to Canada.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2024 Sales Impact in the USA:</a:t>
            </a:r>
            <a:endParaRPr lang="en-US" sz="24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In 2024, the US presidential selection and related seasonal political issues caused a decrease in e-commerce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Political uncertainties and trade plans proposed by candidates influenced consumer behavior.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1090817"/>
            <a:chOff x="0" y="0"/>
            <a:chExt cx="1210574" cy="145442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7" y="321122"/>
              <a:ext cx="727536" cy="1133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VIII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31ED58C8-5FAF-EEE7-76FB-819253F25E59}"/>
              </a:ext>
            </a:extLst>
          </p:cNvPr>
          <p:cNvSpPr txBox="1"/>
          <p:nvPr/>
        </p:nvSpPr>
        <p:spPr>
          <a:xfrm>
            <a:off x="2832625" y="333813"/>
            <a:ext cx="13093176" cy="1555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1A1B18"/>
                </a:solidFill>
                <a:latin typeface="Century Schoolbook" panose="02040604050505020304" pitchFamily="18" charset="0"/>
                <a:ea typeface="Cormorant Garamond Bold"/>
                <a:cs typeface="Cormorant Garamond Bold"/>
                <a:sym typeface="Cormorant Garamond Bold"/>
              </a:rPr>
              <a:t>PLOT 5: TABLE LOCATION VS REVENUE VS AVERAGE DISCOUNT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E19018F-571C-E04A-437D-C935EDA35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52700"/>
            <a:ext cx="12650965" cy="35437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F959F3-D217-90C8-6B68-149CD9B81026}"/>
              </a:ext>
            </a:extLst>
          </p:cNvPr>
          <p:cNvSpPr txBox="1"/>
          <p:nvPr/>
        </p:nvSpPr>
        <p:spPr>
          <a:xfrm>
            <a:off x="3048000" y="6362700"/>
            <a:ext cx="140557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The table shows total revenue and average discount given in three country branches: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Canada: Highest revenue ($31,394,318.92) with an average discount of 12.5%.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UK: Second highest revenue ($30,815,841.39) with an average discount of 12.4%.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USA: Lowest revenue ($29,442,961.51) with an average discount of 12.5%.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entury Schoolbook" panose="02040604050505020304" pitchFamily="18" charset="0"/>
              </a:rPr>
              <a:t>It can be analyzed that the discounts offered are relatively stable across the three countries. </a:t>
            </a:r>
            <a:r>
              <a:rPr lang="en-US" sz="2400" b="1" dirty="0">
                <a:latin typeface="Century Schoolbook" panose="02040604050505020304" pitchFamily="18" charset="0"/>
              </a:rPr>
              <a:t>Revenue is more influenced by sales volume and product prices than by discounts</a:t>
            </a:r>
            <a:r>
              <a:rPr lang="en-US" sz="2400" dirty="0">
                <a:latin typeface="Century Schoolbook" panose="02040604050505020304" pitchFamily="18" charset="0"/>
              </a:rPr>
              <a:t>.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838200" y="1028700"/>
            <a:ext cx="907930" cy="907930"/>
            <a:chOff x="0" y="0"/>
            <a:chExt cx="1210574" cy="121057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210574" cy="1210574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41518" y="321121"/>
              <a:ext cx="727537" cy="590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</a:pPr>
              <a:r>
                <a:rPr lang="en-US" sz="3000" b="1" dirty="0">
                  <a:solidFill>
                    <a:srgbClr val="FAFAFA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IX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2518300" y="1028700"/>
            <a:ext cx="28575" cy="8229600"/>
          </a:xfrm>
          <a:prstGeom prst="rect">
            <a:avLst/>
          </a:prstGeom>
          <a:solidFill>
            <a:srgbClr val="CDA63C"/>
          </a:solidFill>
        </p:spPr>
      </p:sp>
      <p:grpSp>
        <p:nvGrpSpPr>
          <p:cNvPr id="21" name="Group 21"/>
          <p:cNvGrpSpPr/>
          <p:nvPr/>
        </p:nvGrpSpPr>
        <p:grpSpPr>
          <a:xfrm rot="5400000">
            <a:off x="814423" y="8671463"/>
            <a:ext cx="955485" cy="218188"/>
            <a:chOff x="0" y="0"/>
            <a:chExt cx="1273980" cy="290918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983062" y="0"/>
              <a:ext cx="290918" cy="290918"/>
              <a:chOff x="0" y="0"/>
              <a:chExt cx="1708150" cy="170815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0" y="0"/>
              <a:ext cx="290918" cy="290918"/>
              <a:chOff x="0" y="0"/>
              <a:chExt cx="1708150" cy="170815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1A1B18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493118" y="1587"/>
              <a:ext cx="287744" cy="287744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DA63C"/>
              </a:solidFill>
            </p:spPr>
          </p:sp>
        </p:grpSp>
      </p:grpSp>
      <p:sp>
        <p:nvSpPr>
          <p:cNvPr id="28" name="TextBox 2">
            <a:extLst>
              <a:ext uri="{FF2B5EF4-FFF2-40B4-BE49-F238E27FC236}">
                <a16:creationId xmlns:a16="http://schemas.microsoft.com/office/drawing/2014/main" id="{B6BEEF64-3ACA-D9D6-D516-14A8811D1930}"/>
              </a:ext>
            </a:extLst>
          </p:cNvPr>
          <p:cNvSpPr txBox="1"/>
          <p:nvPr/>
        </p:nvSpPr>
        <p:spPr>
          <a:xfrm>
            <a:off x="2832625" y="38100"/>
            <a:ext cx="10169000" cy="1555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1A1B18"/>
                </a:solidFill>
                <a:latin typeface="Century Schoolbook" panose="02040604050505020304" pitchFamily="18" charset="0"/>
                <a:ea typeface="Cormorant Garamond Bold"/>
                <a:cs typeface="Cormorant Garamond Bold"/>
                <a:sym typeface="Cormorant Garamond Bold"/>
              </a:rPr>
              <a:t>PLOT 6: DATE IN MONTHLY VS UNIT SOLD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E46974A-597A-6385-6D8F-7760826E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09" y="1640917"/>
            <a:ext cx="13846698" cy="45803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EC1D61E-79EB-0ACE-345B-825DF7AB002B}"/>
              </a:ext>
            </a:extLst>
          </p:cNvPr>
          <p:cNvSpPr txBox="1"/>
          <p:nvPr/>
        </p:nvSpPr>
        <p:spPr>
          <a:xfrm>
            <a:off x="2780909" y="6362700"/>
            <a:ext cx="150317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shows the number of items sold from 10 health segments from January 2020 to January 2025 with monthly sales calculations. There are 3 phases of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Pre-Pandemic Period (2020): Sales trends were generally stable across items, with top products like Vitamin, Protein, and Mineral dominating. Sleep Aid and Fat Burner showed lower volume.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COVID-19 Pandemic Impact (2021-2022): Significant declines for Performance (-15-20%) and Protein (-10%). Dramatic increases in vitamin (+30-40% due to immune health needs), Sleep Aid (+25% due to sleep disturbances during lockdown), and Omega (+20%, heart health focus). From Q3 2021 to 2022, recovery in Performance sales and Vitamin demand stabilization.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Pandemic (2023-2025): Normalization process where vitamin and protein remain dominant, but with lower sales compared to previous years. Sleep Aid maintains increased sales post-pandemic.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1143</Words>
  <Application>Microsoft Office PowerPoint</Application>
  <PresentationFormat>Custom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Century Schoolbook</vt:lpstr>
      <vt:lpstr>Overpass Light Bold</vt:lpstr>
      <vt:lpstr>Aptos Narrow</vt:lpstr>
      <vt:lpstr>Cormorant Garamond Bold</vt:lpstr>
      <vt:lpstr>Arial</vt:lpstr>
      <vt:lpstr>Overpass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Supplement Sales Analysis in Canada, UK, &amp; USA</dc:title>
  <cp:lastModifiedBy>Gilang Wardhana</cp:lastModifiedBy>
  <cp:revision>11</cp:revision>
  <dcterms:created xsi:type="dcterms:W3CDTF">2006-08-16T00:00:00Z</dcterms:created>
  <dcterms:modified xsi:type="dcterms:W3CDTF">2025-07-08T06:57:23Z</dcterms:modified>
  <dc:identifier>DAGsimA1hDI</dc:identifier>
</cp:coreProperties>
</file>