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2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111A4-80E7-495E-AE6F-007BC4D4027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365625"/>
            <a:ext cx="6913563" cy="8937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5157788"/>
            <a:ext cx="6913563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0538" y="115888"/>
            <a:ext cx="1906587" cy="64103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115888"/>
            <a:ext cx="5572125" cy="64103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16013" y="1052513"/>
            <a:ext cx="36671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5538" y="1052513"/>
            <a:ext cx="3668712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115888"/>
            <a:ext cx="66960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052513"/>
            <a:ext cx="7488237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800" y="4005064"/>
            <a:ext cx="6769100" cy="793750"/>
          </a:xfrm>
          <a:noFill/>
        </p:spPr>
        <p:txBody>
          <a:bodyPr/>
          <a:lstStyle/>
          <a:p>
            <a:r>
              <a:rPr lang="en-US" sz="2800" dirty="0" err="1">
                <a:solidFill>
                  <a:schemeClr val="accent2"/>
                </a:solidFill>
                <a:latin typeface="Tahoma" charset="0"/>
              </a:rPr>
              <a:t>Mengidentifikasi</a:t>
            </a:r>
            <a:r>
              <a:rPr lang="en-US" sz="2800" dirty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Tahoma" charset="0"/>
              </a:rPr>
              <a:t>Penyakit</a:t>
            </a:r>
            <a:r>
              <a:rPr lang="en-US" sz="2800" dirty="0">
                <a:solidFill>
                  <a:schemeClr val="accent2"/>
                </a:solidFill>
                <a:latin typeface="Tahoma" charset="0"/>
              </a:rPr>
              <a:t> Anthracnose Pada </a:t>
            </a:r>
            <a:r>
              <a:rPr lang="en-US" sz="2800" dirty="0" err="1">
                <a:solidFill>
                  <a:schemeClr val="accent2"/>
                </a:solidFill>
                <a:latin typeface="Tahoma" charset="0"/>
              </a:rPr>
              <a:t>Daun</a:t>
            </a:r>
            <a:r>
              <a:rPr lang="en-US" sz="2800" dirty="0">
                <a:solidFill>
                  <a:schemeClr val="accent2"/>
                </a:solidFill>
                <a:latin typeface="Tahoma" charset="0"/>
              </a:rPr>
              <a:t> Mangga</a:t>
            </a:r>
            <a:endParaRPr lang="uk-UA" sz="2800" dirty="0">
              <a:solidFill>
                <a:schemeClr val="accent2"/>
              </a:solidFill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5085184"/>
            <a:ext cx="6769100" cy="433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Disusun</a:t>
            </a:r>
            <a:r>
              <a:rPr lang="en-US" dirty="0"/>
              <a:t> Oleh 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 err="1"/>
              <a:t>Erlangga</a:t>
            </a:r>
            <a:r>
              <a:rPr lang="en-US" dirty="0"/>
              <a:t> </a:t>
            </a:r>
            <a:r>
              <a:rPr lang="en-US" dirty="0" err="1"/>
              <a:t>Ardiansyah</a:t>
            </a:r>
            <a:r>
              <a:rPr lang="en-US" dirty="0"/>
              <a:t> 152018020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/>
              <a:t>Aflah Irfan </a:t>
            </a:r>
            <a:r>
              <a:rPr lang="en-US" dirty="0" err="1"/>
              <a:t>Pratama</a:t>
            </a:r>
            <a:r>
              <a:rPr lang="en-US" dirty="0"/>
              <a:t> 152018028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 err="1"/>
              <a:t>Gilang</a:t>
            </a:r>
            <a:r>
              <a:rPr lang="en-US" dirty="0"/>
              <a:t> Rama </a:t>
            </a:r>
            <a:r>
              <a:rPr lang="en-US" dirty="0" err="1"/>
              <a:t>Mahardhika</a:t>
            </a:r>
            <a:r>
              <a:rPr lang="en-US" dirty="0"/>
              <a:t> 152018033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4E4F1-ADE6-4D1C-B904-B4E4F08ED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881" t="48107" r="26923" b="27773"/>
          <a:stretch/>
        </p:blipFill>
        <p:spPr>
          <a:xfrm>
            <a:off x="1799692" y="1309266"/>
            <a:ext cx="5544616" cy="1663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545DDA-E21F-4C76-B7F0-B972DE57F9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51" t="38795" r="27163" b="14983"/>
          <a:stretch/>
        </p:blipFill>
        <p:spPr>
          <a:xfrm>
            <a:off x="1799692" y="2972904"/>
            <a:ext cx="5544616" cy="32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3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6438" y="1125538"/>
            <a:ext cx="6988175" cy="5265737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65CEE-9A7F-45C5-9AC3-B19F1DD299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88840"/>
            <a:ext cx="19462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42218" y="224037"/>
            <a:ext cx="6659563" cy="649287"/>
          </a:xfrm>
        </p:spPr>
        <p:txBody>
          <a:bodyPr/>
          <a:lstStyle/>
          <a:p>
            <a:pPr algn="ctr"/>
            <a:r>
              <a:rPr lang="en-US" sz="3200" dirty="0" err="1">
                <a:latin typeface="Tahoma" charset="0"/>
              </a:rPr>
              <a:t>Metode</a:t>
            </a:r>
            <a:r>
              <a:rPr lang="en-US" sz="3200" dirty="0">
                <a:latin typeface="Tahoma" charset="0"/>
              </a:rPr>
              <a:t> </a:t>
            </a:r>
            <a:r>
              <a:rPr lang="en-US" sz="3200" dirty="0" err="1">
                <a:latin typeface="Tahoma" charset="0"/>
              </a:rPr>
              <a:t>Pengerjaan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2" y="1268412"/>
            <a:ext cx="6624339" cy="5040907"/>
          </a:xfrm>
        </p:spPr>
        <p:txBody>
          <a:bodyPr/>
          <a:lstStyle/>
          <a:p>
            <a:r>
              <a:rPr lang="en-US" sz="1700" b="1" dirty="0" err="1"/>
              <a:t>Deskripsi</a:t>
            </a:r>
            <a:r>
              <a:rPr lang="en-US" sz="1700" b="1" dirty="0"/>
              <a:t> </a:t>
            </a:r>
            <a:r>
              <a:rPr lang="en-US" sz="1700" b="1" dirty="0" err="1"/>
              <a:t>Sistem</a:t>
            </a:r>
            <a:endParaRPr lang="en-ID" sz="1700" b="1" dirty="0"/>
          </a:p>
          <a:p>
            <a:pPr marL="0" indent="0" algn="just">
              <a:buNone/>
            </a:pPr>
            <a:r>
              <a:rPr lang="en-US" sz="1700" dirty="0" err="1"/>
              <a:t>Aplikasi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bekerja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mendeteksi</a:t>
            </a:r>
            <a:r>
              <a:rPr lang="en-US" sz="1700" dirty="0"/>
              <a:t> </a:t>
            </a:r>
            <a:r>
              <a:rPr lang="en-US" sz="1700" dirty="0" err="1"/>
              <a:t>penyakit</a:t>
            </a:r>
            <a:r>
              <a:rPr lang="en-US" sz="1700" dirty="0"/>
              <a:t> Anthracnose pada </a:t>
            </a:r>
            <a:r>
              <a:rPr lang="en-US" sz="1700" dirty="0" err="1"/>
              <a:t>daun</a:t>
            </a:r>
            <a:r>
              <a:rPr lang="en-US" sz="1700" dirty="0"/>
              <a:t> </a:t>
            </a:r>
            <a:r>
              <a:rPr lang="en-US" sz="1700" dirty="0" err="1"/>
              <a:t>mangga</a:t>
            </a:r>
            <a:r>
              <a:rPr lang="en-US" sz="1700" dirty="0"/>
              <a:t>.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tujuan</a:t>
            </a:r>
            <a:r>
              <a:rPr lang="en-US" sz="1700" dirty="0"/>
              <a:t> agar </a:t>
            </a:r>
            <a:r>
              <a:rPr lang="en-US" sz="1700" dirty="0" err="1"/>
              <a:t>memudahkan</a:t>
            </a:r>
            <a:r>
              <a:rPr lang="en-US" sz="1700" dirty="0"/>
              <a:t> orang-orang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mendeteksi</a:t>
            </a:r>
            <a:r>
              <a:rPr lang="en-US" sz="1700" dirty="0"/>
              <a:t> </a:t>
            </a:r>
            <a:r>
              <a:rPr lang="en-US" sz="1700" dirty="0" err="1"/>
              <a:t>penyakit</a:t>
            </a:r>
            <a:r>
              <a:rPr lang="en-US" sz="1700" dirty="0"/>
              <a:t> Anthracnose  pada </a:t>
            </a:r>
            <a:r>
              <a:rPr lang="en-US" sz="1700" dirty="0" err="1"/>
              <a:t>daun</a:t>
            </a:r>
            <a:r>
              <a:rPr lang="en-US" sz="1700" dirty="0"/>
              <a:t> </a:t>
            </a:r>
            <a:r>
              <a:rPr lang="en-US" sz="1700" dirty="0" err="1"/>
              <a:t>mangga</a:t>
            </a:r>
            <a:r>
              <a:rPr lang="en-US" sz="1700" dirty="0"/>
              <a:t>.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melalui</a:t>
            </a:r>
            <a:r>
              <a:rPr lang="en-US" sz="1700" dirty="0"/>
              <a:t> </a:t>
            </a:r>
            <a:r>
              <a:rPr lang="en-US" sz="1700" dirty="0" err="1"/>
              <a:t>tahapan-tahapan</a:t>
            </a:r>
            <a:r>
              <a:rPr lang="en-US" sz="1700" dirty="0"/>
              <a:t> yang </a:t>
            </a:r>
            <a:r>
              <a:rPr lang="en-US" sz="1700" dirty="0" err="1"/>
              <a:t>telah</a:t>
            </a:r>
            <a:r>
              <a:rPr lang="en-US" sz="1700" dirty="0"/>
              <a:t> di </a:t>
            </a:r>
            <a:r>
              <a:rPr lang="en-US" sz="1700" dirty="0" err="1"/>
              <a:t>tentukan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ru-RU" altLang="ko-KR" sz="1700" dirty="0">
                <a:latin typeface="Verdana" pitchFamily="34" charset="0"/>
                <a:ea typeface="굴림" charset="-127"/>
              </a:rPr>
              <a:t> </a:t>
            </a:r>
            <a:endParaRPr lang="en-US" altLang="ko-KR" sz="1700" dirty="0">
              <a:latin typeface="Verdana" pitchFamily="34" charset="0"/>
              <a:ea typeface="굴림" charset="-127"/>
            </a:endParaRPr>
          </a:p>
          <a:p>
            <a:pPr lvl="0"/>
            <a:r>
              <a:rPr lang="en-US" sz="1700" b="1" dirty="0"/>
              <a:t>Alur </a:t>
            </a:r>
            <a:r>
              <a:rPr lang="en-US" sz="1700" b="1" dirty="0" err="1"/>
              <a:t>Kerja</a:t>
            </a:r>
            <a:r>
              <a:rPr lang="en-US" sz="1700" b="1" dirty="0"/>
              <a:t> </a:t>
            </a:r>
            <a:r>
              <a:rPr lang="en-US" sz="1700" b="1" dirty="0" err="1"/>
              <a:t>Sistem</a:t>
            </a:r>
            <a:endParaRPr lang="en-ID" sz="1700" b="1" dirty="0"/>
          </a:p>
          <a:p>
            <a:pPr marL="0" indent="0" algn="just">
              <a:buNone/>
            </a:pPr>
            <a:r>
              <a:rPr lang="en-US" sz="1700" dirty="0" err="1"/>
              <a:t>Aplikasi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bekerja</a:t>
            </a:r>
            <a:r>
              <a:rPr lang="en-US" sz="1700" dirty="0"/>
              <a:t> </a:t>
            </a:r>
            <a:r>
              <a:rPr lang="en-US" sz="1700" dirty="0" err="1"/>
              <a:t>mula-mula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mengambil</a:t>
            </a:r>
            <a:r>
              <a:rPr lang="en-US" sz="1700" dirty="0"/>
              <a:t> </a:t>
            </a:r>
            <a:r>
              <a:rPr lang="en-US" sz="1700" dirty="0" err="1"/>
              <a:t>gambar</a:t>
            </a:r>
            <a:r>
              <a:rPr lang="en-US" sz="1700" dirty="0"/>
              <a:t> pada directory hard drive, </a:t>
            </a:r>
            <a:r>
              <a:rPr lang="en-US" sz="1700" dirty="0" err="1"/>
              <a:t>lalu</a:t>
            </a:r>
            <a:r>
              <a:rPr lang="en-US" sz="1700" dirty="0"/>
              <a:t> </a:t>
            </a:r>
            <a:r>
              <a:rPr lang="en-US" sz="1700" dirty="0" err="1"/>
              <a:t>gambar</a:t>
            </a:r>
            <a:r>
              <a:rPr lang="en-US" sz="1700" dirty="0"/>
              <a:t> </a:t>
            </a:r>
            <a:r>
              <a:rPr lang="en-US" sz="1700" dirty="0" err="1"/>
              <a:t>tersebut</a:t>
            </a:r>
            <a:r>
              <a:rPr lang="en-US" sz="1700" dirty="0"/>
              <a:t>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muncul</a:t>
            </a:r>
            <a:r>
              <a:rPr lang="en-US" sz="1700" dirty="0"/>
              <a:t> pada frame di </a:t>
            </a:r>
            <a:r>
              <a:rPr lang="en-US" sz="1700" dirty="0" err="1"/>
              <a:t>sebelah</a:t>
            </a:r>
            <a:r>
              <a:rPr lang="en-US" sz="1700" dirty="0"/>
              <a:t> </a:t>
            </a:r>
            <a:r>
              <a:rPr lang="en-US" sz="1700" dirty="0" err="1"/>
              <a:t>kiri</a:t>
            </a:r>
            <a:r>
              <a:rPr lang="en-US" sz="1700" dirty="0"/>
              <a:t>. </a:t>
            </a:r>
            <a:r>
              <a:rPr lang="en-US" sz="1700" dirty="0" err="1"/>
              <a:t>Selanjutnya</a:t>
            </a:r>
            <a:r>
              <a:rPr lang="en-US" sz="1700" dirty="0"/>
              <a:t> </a:t>
            </a:r>
            <a:r>
              <a:rPr lang="en-US" sz="1700" dirty="0" err="1"/>
              <a:t>gambar</a:t>
            </a:r>
            <a:r>
              <a:rPr lang="en-US" sz="1700" dirty="0"/>
              <a:t> </a:t>
            </a:r>
            <a:r>
              <a:rPr lang="en-US" sz="1700" dirty="0" err="1"/>
              <a:t>tersebut</a:t>
            </a:r>
            <a:r>
              <a:rPr lang="en-US" sz="1700" dirty="0"/>
              <a:t>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melalui</a:t>
            </a:r>
            <a:r>
              <a:rPr lang="en-US" sz="1700" dirty="0"/>
              <a:t> proses grayscale dan </a:t>
            </a:r>
            <a:r>
              <a:rPr lang="en-US" sz="1700" dirty="0" err="1"/>
              <a:t>muncul</a:t>
            </a:r>
            <a:r>
              <a:rPr lang="en-US" sz="1700" dirty="0"/>
              <a:t> di frame </a:t>
            </a:r>
            <a:r>
              <a:rPr lang="en-US" sz="1700" dirty="0" err="1"/>
              <a:t>sebelah</a:t>
            </a:r>
            <a:r>
              <a:rPr lang="en-US" sz="1700" dirty="0"/>
              <a:t> </a:t>
            </a:r>
            <a:r>
              <a:rPr lang="en-US" sz="1700" dirty="0" err="1"/>
              <a:t>kanan</a:t>
            </a:r>
            <a:r>
              <a:rPr lang="en-US" sz="1700" dirty="0"/>
              <a:t>. Setelah </a:t>
            </a:r>
            <a:r>
              <a:rPr lang="en-US" sz="1700" dirty="0" err="1"/>
              <a:t>itu</a:t>
            </a:r>
            <a:r>
              <a:rPr lang="en-US" sz="1700" dirty="0"/>
              <a:t> </a:t>
            </a:r>
            <a:r>
              <a:rPr lang="en-US" sz="1700" dirty="0" err="1"/>
              <a:t>gambar</a:t>
            </a:r>
            <a:r>
              <a:rPr lang="en-US" sz="1700" dirty="0"/>
              <a:t> </a:t>
            </a:r>
            <a:r>
              <a:rPr lang="en-US" sz="1700" dirty="0" err="1"/>
              <a:t>akan</a:t>
            </a:r>
            <a:r>
              <a:rPr lang="en-US" sz="1700" dirty="0"/>
              <a:t> di </a:t>
            </a:r>
            <a:r>
              <a:rPr lang="en-US" sz="1700" dirty="0" err="1"/>
              <a:t>reduksi</a:t>
            </a:r>
            <a:r>
              <a:rPr lang="en-US" sz="1700" dirty="0"/>
              <a:t> </a:t>
            </a:r>
            <a:r>
              <a:rPr lang="en-US" sz="1700" dirty="0" err="1"/>
              <a:t>noisenya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tujuan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menghilangkan</a:t>
            </a:r>
            <a:r>
              <a:rPr lang="en-US" sz="1700" dirty="0"/>
              <a:t> </a:t>
            </a:r>
            <a:r>
              <a:rPr lang="en-US" sz="1700" dirty="0" err="1"/>
              <a:t>bintik-bintik</a:t>
            </a:r>
            <a:r>
              <a:rPr lang="en-US" sz="1700" dirty="0"/>
              <a:t> pada </a:t>
            </a:r>
            <a:r>
              <a:rPr lang="en-US" sz="1700" dirty="0" err="1"/>
              <a:t>gambar</a:t>
            </a:r>
            <a:r>
              <a:rPr lang="en-US" sz="1700" dirty="0"/>
              <a:t>. Setelah </a:t>
            </a:r>
            <a:r>
              <a:rPr lang="en-US" sz="1700" dirty="0" err="1"/>
              <a:t>melalui</a:t>
            </a:r>
            <a:r>
              <a:rPr lang="en-US" sz="1700" dirty="0"/>
              <a:t> proses </a:t>
            </a:r>
            <a:r>
              <a:rPr lang="en-US" sz="1700" dirty="0" err="1"/>
              <a:t>reduksi</a:t>
            </a:r>
            <a:r>
              <a:rPr lang="en-US" sz="1700" dirty="0"/>
              <a:t> noise </a:t>
            </a:r>
            <a:r>
              <a:rPr lang="en-US" sz="1700" dirty="0" err="1"/>
              <a:t>gambar</a:t>
            </a:r>
            <a:r>
              <a:rPr lang="en-US" sz="1700" dirty="0"/>
              <a:t>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menjadi</a:t>
            </a:r>
            <a:r>
              <a:rPr lang="en-US" sz="1700" dirty="0"/>
              <a:t> </a:t>
            </a:r>
            <a:r>
              <a:rPr lang="en-US" sz="1700" dirty="0" err="1"/>
              <a:t>sedikt</a:t>
            </a:r>
            <a:r>
              <a:rPr lang="en-US" sz="1700" dirty="0"/>
              <a:t> </a:t>
            </a:r>
            <a:r>
              <a:rPr lang="en-US" sz="1700" dirty="0" err="1"/>
              <a:t>kurang</a:t>
            </a:r>
            <a:r>
              <a:rPr lang="en-US" sz="1700" dirty="0"/>
              <a:t> </a:t>
            </a:r>
            <a:r>
              <a:rPr lang="en-US" sz="1700" dirty="0" err="1"/>
              <a:t>tajam</a:t>
            </a:r>
            <a:r>
              <a:rPr lang="en-US" sz="1700" dirty="0"/>
              <a:t>, </a:t>
            </a:r>
            <a:r>
              <a:rPr lang="en-US" sz="1700" dirty="0" err="1"/>
              <a:t>maka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itu</a:t>
            </a:r>
            <a:r>
              <a:rPr lang="en-US" sz="1700" dirty="0"/>
              <a:t> </a:t>
            </a:r>
            <a:r>
              <a:rPr lang="en-US" sz="1700" dirty="0" err="1"/>
              <a:t>gambar</a:t>
            </a:r>
            <a:r>
              <a:rPr lang="en-US" sz="1700" dirty="0"/>
              <a:t>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melalui</a:t>
            </a:r>
            <a:r>
              <a:rPr lang="en-US" sz="1700" dirty="0"/>
              <a:t> proses </a:t>
            </a:r>
            <a:r>
              <a:rPr lang="en-US" sz="1700" dirty="0" err="1"/>
              <a:t>penajaman</a:t>
            </a:r>
            <a:r>
              <a:rPr lang="en-US" sz="1700" dirty="0"/>
              <a:t> </a:t>
            </a:r>
            <a:r>
              <a:rPr lang="en-US" sz="1700" dirty="0" err="1"/>
              <a:t>citra</a:t>
            </a:r>
            <a:r>
              <a:rPr lang="en-US" sz="1700" dirty="0"/>
              <a:t> yang </a:t>
            </a:r>
            <a:r>
              <a:rPr lang="en-US" sz="1700" dirty="0" err="1"/>
              <a:t>bertujuan</a:t>
            </a:r>
            <a:r>
              <a:rPr lang="en-US" sz="1700" dirty="0"/>
              <a:t> agar </a:t>
            </a:r>
            <a:r>
              <a:rPr lang="en-US" sz="1700" dirty="0" err="1"/>
              <a:t>gambar</a:t>
            </a:r>
            <a:r>
              <a:rPr lang="en-US" sz="1700" dirty="0"/>
              <a:t> </a:t>
            </a:r>
            <a:r>
              <a:rPr lang="en-US" sz="1700" dirty="0" err="1"/>
              <a:t>kembali</a:t>
            </a:r>
            <a:r>
              <a:rPr lang="en-US" sz="1700" dirty="0"/>
              <a:t> </a:t>
            </a:r>
            <a:r>
              <a:rPr lang="en-US" sz="1700" dirty="0" err="1"/>
              <a:t>tajam</a:t>
            </a:r>
            <a:r>
              <a:rPr lang="en-US" sz="1700" dirty="0"/>
              <a:t>. Lalu </a:t>
            </a:r>
            <a:r>
              <a:rPr lang="en-US" sz="1700" dirty="0" err="1"/>
              <a:t>gambar</a:t>
            </a:r>
            <a:r>
              <a:rPr lang="en-US" sz="1700" dirty="0"/>
              <a:t>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masuk</a:t>
            </a:r>
            <a:r>
              <a:rPr lang="en-US" sz="1700" dirty="0"/>
              <a:t> pada proses Contour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mendeteksi</a:t>
            </a:r>
            <a:r>
              <a:rPr lang="en-US" sz="1700" dirty="0"/>
              <a:t> </a:t>
            </a:r>
            <a:r>
              <a:rPr lang="en-US" sz="1700" dirty="0" err="1"/>
              <a:t>apakah</a:t>
            </a:r>
            <a:r>
              <a:rPr lang="en-US" sz="1700" dirty="0"/>
              <a:t> </a:t>
            </a:r>
            <a:r>
              <a:rPr lang="en-US" sz="1700" dirty="0" err="1"/>
              <a:t>daun</a:t>
            </a:r>
            <a:r>
              <a:rPr lang="en-US" sz="1700" dirty="0"/>
              <a:t> </a:t>
            </a:r>
            <a:r>
              <a:rPr lang="en-US" sz="1700" dirty="0" err="1"/>
              <a:t>mangga</a:t>
            </a:r>
            <a:r>
              <a:rPr lang="en-US" sz="1700" dirty="0"/>
              <a:t> </a:t>
            </a:r>
            <a:r>
              <a:rPr lang="en-US" sz="1700" dirty="0" err="1"/>
              <a:t>tersebut</a:t>
            </a:r>
            <a:r>
              <a:rPr lang="en-US" sz="1700" dirty="0"/>
              <a:t> </a:t>
            </a:r>
            <a:r>
              <a:rPr lang="en-US" sz="1700" dirty="0" err="1"/>
              <a:t>sehat</a:t>
            </a:r>
            <a:r>
              <a:rPr lang="en-US" sz="1700" dirty="0"/>
              <a:t> </a:t>
            </a:r>
            <a:r>
              <a:rPr lang="en-US" sz="1700" dirty="0" err="1"/>
              <a:t>atau</a:t>
            </a:r>
            <a:r>
              <a:rPr lang="en-US" sz="1700" dirty="0"/>
              <a:t> </a:t>
            </a:r>
            <a:r>
              <a:rPr lang="en-US" sz="1700" dirty="0" err="1"/>
              <a:t>menderita</a:t>
            </a:r>
            <a:r>
              <a:rPr lang="en-US" sz="1700" dirty="0"/>
              <a:t> </a:t>
            </a:r>
            <a:r>
              <a:rPr lang="en-US" sz="1700" dirty="0" err="1"/>
              <a:t>penyakit</a:t>
            </a:r>
            <a:r>
              <a:rPr lang="en-US" sz="1700" dirty="0"/>
              <a:t> Anthracnose.</a:t>
            </a:r>
            <a:endParaRPr lang="en-US" altLang="ko-KR" sz="1700" dirty="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36C5-48A1-45A7-8404-F2A8BBCF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F514-7F43-4EF0-B114-72EC0651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Preprocessing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85975-9F4F-4C27-8D48-721BBD6980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23889"/>
            <a:ext cx="1440160" cy="59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3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9F1C-73B0-4A1D-BA94-3A42F6CF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6" y="257646"/>
            <a:ext cx="6696075" cy="508000"/>
          </a:xfrm>
        </p:spPr>
        <p:txBody>
          <a:bodyPr/>
          <a:lstStyle/>
          <a:p>
            <a:pPr algn="ctr"/>
            <a:r>
              <a:rPr lang="en-US" dirty="0"/>
              <a:t>Grayscale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ECCF-4928-4393-ACD9-25DE12C0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052513"/>
            <a:ext cx="8208714" cy="5473700"/>
          </a:xfrm>
        </p:spPr>
        <p:txBody>
          <a:bodyPr/>
          <a:lstStyle/>
          <a:p>
            <a:r>
              <a:rPr lang="en-US" sz="1400" dirty="0"/>
              <a:t>Grayscale</a:t>
            </a:r>
          </a:p>
          <a:p>
            <a:pPr marL="0" indent="0">
              <a:buNone/>
            </a:pPr>
            <a:r>
              <a:rPr lang="en-ID" sz="1400" dirty="0" err="1"/>
              <a:t>Tujuan</a:t>
            </a:r>
            <a:r>
              <a:rPr lang="en-ID" sz="1400" dirty="0"/>
              <a:t> :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mengubah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pixel </a:t>
            </a:r>
            <a:r>
              <a:rPr lang="en-ID" sz="1400" dirty="0" err="1"/>
              <a:t>citra</a:t>
            </a:r>
            <a:r>
              <a:rPr lang="en-ID" sz="1400" dirty="0"/>
              <a:t> yang </a:t>
            </a:r>
            <a:r>
              <a:rPr lang="en-ID" sz="1400" dirty="0" err="1"/>
              <a:t>awalnya</a:t>
            </a:r>
            <a:r>
              <a:rPr lang="en-ID" sz="1400" dirty="0"/>
              <a:t> RGB </a:t>
            </a:r>
          </a:p>
          <a:p>
            <a:pPr marL="0" indent="0">
              <a:buNone/>
            </a:pPr>
            <a:r>
              <a:rPr lang="en-ID" sz="1400" dirty="0" err="1"/>
              <a:t>menjadi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Grayscale agar </a:t>
            </a:r>
            <a:r>
              <a:rPr lang="en-ID" sz="1400" dirty="0" err="1"/>
              <a:t>mudah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melalui</a:t>
            </a:r>
            <a:r>
              <a:rPr lang="en-ID" sz="1400" dirty="0"/>
              <a:t> proses </a:t>
            </a:r>
          </a:p>
          <a:p>
            <a:pPr marL="0" indent="0">
              <a:buNone/>
            </a:pPr>
            <a:r>
              <a:rPr lang="en-ID" sz="1400" dirty="0" err="1"/>
              <a:t>Selanjutnya</a:t>
            </a:r>
            <a:endParaRPr lang="en-ID" sz="1400" dirty="0"/>
          </a:p>
          <a:p>
            <a:pPr marL="0" indent="0">
              <a:buNone/>
            </a:pPr>
            <a:endParaRPr lang="en-ID" sz="1400" dirty="0"/>
          </a:p>
          <a:p>
            <a:r>
              <a:rPr lang="en-ID" sz="1400" dirty="0" err="1"/>
              <a:t>Penjelasan</a:t>
            </a:r>
            <a:r>
              <a:rPr lang="en-ID" sz="1400" dirty="0"/>
              <a:t> Flowchart :  input </a:t>
            </a:r>
            <a:r>
              <a:rPr lang="en-ID" sz="1400" dirty="0" err="1"/>
              <a:t>gambar</a:t>
            </a:r>
            <a:r>
              <a:rPr lang="en-ID" sz="1400" dirty="0"/>
              <a:t> yang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diidentifikasi</a:t>
            </a:r>
            <a:r>
              <a:rPr lang="en-ID" sz="1400" dirty="0"/>
              <a:t>.</a:t>
            </a:r>
          </a:p>
          <a:p>
            <a:pPr marL="0" indent="0">
              <a:buNone/>
            </a:pPr>
            <a:r>
              <a:rPr lang="en-ID" sz="1400" dirty="0"/>
              <a:t>Gambar yang </a:t>
            </a:r>
            <a:r>
              <a:rPr lang="en-ID" sz="1400" dirty="0" err="1"/>
              <a:t>diinput</a:t>
            </a:r>
            <a:r>
              <a:rPr lang="en-ID" sz="1400" dirty="0"/>
              <a:t> </a:t>
            </a:r>
            <a:r>
              <a:rPr lang="en-ID" sz="1400" dirty="0" err="1"/>
              <a:t>diubah</a:t>
            </a:r>
            <a:r>
              <a:rPr lang="en-ID" sz="1400" dirty="0"/>
              <a:t> </a:t>
            </a:r>
            <a:r>
              <a:rPr lang="en-ID" sz="1400" dirty="0" err="1"/>
              <a:t>citranya</a:t>
            </a:r>
            <a:r>
              <a:rPr lang="en-ID" sz="1400" dirty="0"/>
              <a:t> yang </a:t>
            </a:r>
            <a:r>
              <a:rPr lang="en-ID" sz="1400" dirty="0" err="1"/>
              <a:t>semula</a:t>
            </a:r>
            <a:r>
              <a:rPr lang="en-ID" sz="1400" dirty="0"/>
              <a:t>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citra</a:t>
            </a:r>
            <a:r>
              <a:rPr lang="en-ID" sz="1400" dirty="0"/>
              <a:t> </a:t>
            </a:r>
          </a:p>
          <a:p>
            <a:pPr marL="0" indent="0">
              <a:buNone/>
            </a:pPr>
            <a:r>
              <a:rPr lang="en-ID" sz="1400" dirty="0"/>
              <a:t>RGB </a:t>
            </a:r>
            <a:r>
              <a:rPr lang="en-ID" sz="1400" dirty="0" err="1"/>
              <a:t>menjadi</a:t>
            </a:r>
            <a:r>
              <a:rPr lang="en-ID" sz="1400" dirty="0"/>
              <a:t> </a:t>
            </a:r>
            <a:r>
              <a:rPr lang="en-ID" sz="1400" dirty="0" err="1"/>
              <a:t>citra</a:t>
            </a:r>
            <a:r>
              <a:rPr lang="en-ID" sz="1400" dirty="0"/>
              <a:t> </a:t>
            </a:r>
            <a:r>
              <a:rPr lang="en-ID" sz="1400" dirty="0" err="1"/>
              <a:t>keabuan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grayscale. </a:t>
            </a:r>
          </a:p>
          <a:p>
            <a:pPr marL="0" indent="0">
              <a:buNone/>
            </a:pPr>
            <a:r>
              <a:rPr lang="en-ID" sz="1400" dirty="0"/>
              <a:t>Gambar yang </a:t>
            </a:r>
            <a:r>
              <a:rPr lang="en-ID" sz="1400" dirty="0" err="1"/>
              <a:t>sudah</a:t>
            </a:r>
            <a:r>
              <a:rPr lang="en-ID" sz="1400" dirty="0"/>
              <a:t> </a:t>
            </a:r>
            <a:r>
              <a:rPr lang="en-ID" sz="1400" dirty="0" err="1"/>
              <a:t>diproses</a:t>
            </a:r>
            <a:r>
              <a:rPr lang="en-ID" sz="1400" dirty="0"/>
              <a:t> </a:t>
            </a:r>
            <a:r>
              <a:rPr lang="en-ID" sz="1400" dirty="0" err="1"/>
              <a:t>lalu</a:t>
            </a:r>
            <a:r>
              <a:rPr lang="en-ID" sz="1400" dirty="0"/>
              <a:t> </a:t>
            </a:r>
            <a:r>
              <a:rPr lang="en-ID" sz="1400" dirty="0" err="1"/>
              <a:t>disimpan</a:t>
            </a:r>
            <a:r>
              <a:rPr lang="en-ID" sz="1400" dirty="0"/>
              <a:t>.</a:t>
            </a:r>
          </a:p>
          <a:p>
            <a:r>
              <a:rPr lang="en-US" sz="1400" dirty="0"/>
              <a:t>Source Code</a:t>
            </a:r>
            <a:endParaRPr lang="en-ID" sz="1400" dirty="0"/>
          </a:p>
          <a:p>
            <a:pPr marL="0" indent="0">
              <a:buNone/>
            </a:pPr>
            <a:r>
              <a:rPr lang="en-ID" sz="1400" dirty="0"/>
              <a:t>Citra </a:t>
            </a:r>
            <a:r>
              <a:rPr lang="en-ID" sz="1400" dirty="0" err="1"/>
              <a:t>asli</a:t>
            </a:r>
            <a:r>
              <a:rPr lang="en-ID" sz="1400" dirty="0"/>
              <a:t> </a:t>
            </a:r>
            <a:r>
              <a:rPr lang="en-ID" sz="1400" dirty="0" err="1"/>
              <a:t>dipanggil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variable H, W </a:t>
            </a:r>
            <a:r>
              <a:rPr lang="en-ID" sz="1400" dirty="0" err="1"/>
              <a:t>lalu</a:t>
            </a:r>
            <a:r>
              <a:rPr lang="en-ID" sz="1400" dirty="0"/>
              <a:t> </a:t>
            </a:r>
            <a:r>
              <a:rPr lang="en-ID" sz="1400" dirty="0" err="1"/>
              <a:t>lakukan</a:t>
            </a:r>
            <a:r>
              <a:rPr lang="en-ID" sz="1400" dirty="0"/>
              <a:t> </a:t>
            </a:r>
          </a:p>
          <a:p>
            <a:pPr marL="0" indent="0">
              <a:buNone/>
            </a:pPr>
            <a:r>
              <a:rPr lang="en-ID" sz="1400" dirty="0"/>
              <a:t>proses </a:t>
            </a:r>
            <a:r>
              <a:rPr lang="en-ID" sz="1400" dirty="0" err="1"/>
              <a:t>grayscaling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variable </a:t>
            </a:r>
            <a:r>
              <a:rPr lang="en-ID" sz="1400" dirty="0" err="1"/>
              <a:t>gray</a:t>
            </a:r>
            <a:r>
              <a:rPr lang="en-ID" sz="1400" dirty="0"/>
              <a:t>.</a:t>
            </a:r>
          </a:p>
          <a:p>
            <a:pPr marL="0" indent="0">
              <a:buNone/>
            </a:pPr>
            <a:endParaRPr lang="en-ID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04C2A-248E-42D2-B23E-2DC6085E4EF1}"/>
              </a:ext>
            </a:extLst>
          </p:cNvPr>
          <p:cNvPicPr/>
          <p:nvPr/>
        </p:nvPicPr>
        <p:blipFill rotWithShape="1">
          <a:blip r:embed="rId2"/>
          <a:srcRect l="7791" t="20456" r="30977" b="50834"/>
          <a:stretch/>
        </p:blipFill>
        <p:spPr bwMode="auto">
          <a:xfrm>
            <a:off x="424575" y="4221088"/>
            <a:ext cx="6492068" cy="1944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CAE56-BBBF-4EB1-AC7E-E28FB92714B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74" b="29822"/>
          <a:stretch/>
        </p:blipFill>
        <p:spPr bwMode="auto">
          <a:xfrm>
            <a:off x="7380312" y="1390653"/>
            <a:ext cx="1063625" cy="4323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270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9F1C-73B0-4A1D-BA94-3A42F6CF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6" y="257811"/>
            <a:ext cx="6696075" cy="508000"/>
          </a:xfrm>
        </p:spPr>
        <p:txBody>
          <a:bodyPr/>
          <a:lstStyle/>
          <a:p>
            <a:pPr algn="ctr"/>
            <a:r>
              <a:rPr lang="en-US" dirty="0" err="1"/>
              <a:t>Reduksi</a:t>
            </a:r>
            <a:r>
              <a:rPr lang="en-US" dirty="0"/>
              <a:t> Noise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6ECCF-4928-4393-ACD9-25DE12C059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7" y="1052513"/>
                <a:ext cx="8208714" cy="5473700"/>
              </a:xfrm>
            </p:spPr>
            <p:txBody>
              <a:bodyPr/>
              <a:lstStyle/>
              <a:p>
                <a:r>
                  <a:rPr lang="en-US" sz="1400" dirty="0" err="1"/>
                  <a:t>Reduksi</a:t>
                </a:r>
                <a:r>
                  <a:rPr lang="en-US" sz="1400" dirty="0"/>
                  <a:t> Noise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Tujuan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: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Untuk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mengurangi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noise pada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citra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sebelumnya</a:t>
                </a:r>
                <a:endParaRPr lang="en-ID" sz="1400" dirty="0">
                  <a:effectLst/>
                  <a:latin typeface="+mj-lt"/>
                  <a:ea typeface="Calibri" panose="020F0502020204030204" pitchFamily="34" charset="0"/>
                </a:endParaRPr>
              </a:p>
              <a:p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Penjelasan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: Gambar yang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sudah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di grayscale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selanjutnya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akan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melalui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proses</a:t>
                </a:r>
              </a:p>
              <a:p>
                <a:pPr marL="0" indent="0">
                  <a:buNone/>
                </a:pP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reduksi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noise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dimana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hal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ini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bertujuan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untuk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mengurangi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bercak-bercak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pada</a:t>
                </a:r>
              </a:p>
              <a:p>
                <a:pPr marL="0" indent="0">
                  <a:buNone/>
                </a:pP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gambar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US" sz="1400" dirty="0"/>
                  <a:t>Source Code</a:t>
                </a:r>
              </a:p>
              <a:p>
                <a:pPr marL="0" indent="0">
                  <a:buNone/>
                </a:pP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Analisa : Gambar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tersebut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akan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melalui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proses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reduksi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noise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dimana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nantinya</a:t>
                </a:r>
                <a:endParaRPr lang="en-US" sz="1400" dirty="0">
                  <a:latin typeface="+mj-lt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bercak-bercak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yang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tidak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di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inginkan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akan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hilang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dari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gambar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Dengan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cara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citra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sebelumnya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di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kalikan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dengan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+mj-lt"/>
                    <a:ea typeface="Calibri" panose="020F0502020204030204" pitchFamily="34" charset="0"/>
                  </a:rPr>
                  <a:t>matriks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1400" i="1">
                            <a:effectLst/>
                            <a:latin typeface="+mj-lt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i="1">
                            <a:effectLst/>
                            <a:latin typeface="+mj-lt"/>
                            <a:ea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effectLst/>
                            <a:latin typeface="+mj-lt"/>
                            <a:ea typeface="Calibri" panose="020F0502020204030204" pitchFamily="34" charset="0"/>
                          </a:rPr>
                          <m:t>9</m:t>
                        </m:r>
                      </m:den>
                    </m:f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ID" sz="1400" i="1">
                            <a:effectLst/>
                            <a:latin typeface="+mj-lt"/>
                            <a:ea typeface="Calibri" panose="020F0502020204030204" pitchFamily="34" charset="0"/>
                          </a:rPr>
                        </m:ctrlPr>
                      </m:mPr>
                      <m:mr>
                        <m:e>
                          <m:r>
                            <a:rPr lang="en-US" sz="1400" i="1">
                              <a:effectLst/>
                              <a:latin typeface="+mj-lt"/>
                              <a:ea typeface="Calibri" panose="020F050202020403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sz="1400" i="1">
                              <a:effectLst/>
                              <a:latin typeface="+mj-lt"/>
                              <a:ea typeface="Calibri" panose="020F050202020403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sz="1400" i="1">
                              <a:effectLst/>
                              <a:latin typeface="+mj-lt"/>
                              <a:ea typeface="Calibri" panose="020F0502020204030204" pitchFamily="34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400" i="1">
                              <a:effectLst/>
                              <a:latin typeface="+mj-lt"/>
                              <a:ea typeface="Calibri" panose="020F050202020403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sz="1400" i="1">
                              <a:effectLst/>
                              <a:latin typeface="+mj-lt"/>
                              <a:ea typeface="Calibri" panose="020F050202020403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sz="1400" i="1">
                              <a:effectLst/>
                              <a:latin typeface="+mj-lt"/>
                              <a:ea typeface="Calibri" panose="020F0502020204030204" pitchFamily="34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400" i="1">
                              <a:effectLst/>
                              <a:latin typeface="+mj-lt"/>
                              <a:ea typeface="Calibri" panose="020F050202020403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sz="1400" i="1">
                              <a:effectLst/>
                              <a:latin typeface="+mj-lt"/>
                              <a:ea typeface="Calibri" panose="020F050202020403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sz="1400" i="1">
                              <a:effectLst/>
                              <a:latin typeface="+mj-lt"/>
                              <a:ea typeface="Calibri" panose="020F0502020204030204" pitchFamily="34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400" dirty="0">
                    <a:effectLst/>
                    <a:latin typeface="+mj-lt"/>
                    <a:ea typeface="MS Mincho" panose="02020609040205080304" pitchFamily="49" charset="-128"/>
                  </a:rPr>
                  <a:t> yang</a:t>
                </a:r>
              </a:p>
              <a:p>
                <a:pPr marL="0" indent="0">
                  <a:buNone/>
                </a:pPr>
                <a:r>
                  <a:rPr lang="en-US" sz="1400" dirty="0">
                    <a:effectLst/>
                    <a:latin typeface="+mj-lt"/>
                    <a:ea typeface="MS Mincho" panose="02020609040205080304" pitchFamily="49" charset="-128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menyebabkan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gambar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menjadi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agak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buram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.</a:t>
                </a:r>
                <a:endPara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ID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6ECCF-4928-4393-ACD9-25DE12C05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7" y="1052513"/>
                <a:ext cx="8208714" cy="5473700"/>
              </a:xfrm>
              <a:blipFill>
                <a:blip r:embed="rId2"/>
                <a:stretch>
                  <a:fillRect l="-223" t="-2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94348C8-80A9-4B0E-ADA0-96A70077E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3" t="35994" r="43855" b="30390"/>
          <a:stretch/>
        </p:blipFill>
        <p:spPr>
          <a:xfrm>
            <a:off x="500647" y="4381155"/>
            <a:ext cx="4018268" cy="2152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3634E1-69F5-48BD-BE11-30A08BD1977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" r="77391" b="31248"/>
          <a:stretch/>
        </p:blipFill>
        <p:spPr bwMode="auto">
          <a:xfrm>
            <a:off x="7092280" y="765811"/>
            <a:ext cx="1368152" cy="52554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866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9F1C-73B0-4A1D-BA94-3A42F6CF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6" y="257811"/>
            <a:ext cx="6696075" cy="508000"/>
          </a:xfrm>
        </p:spPr>
        <p:txBody>
          <a:bodyPr/>
          <a:lstStyle/>
          <a:p>
            <a:pPr algn="ctr"/>
            <a:r>
              <a:rPr lang="en-US" dirty="0"/>
              <a:t>Sharpening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ECCF-4928-4393-ACD9-25DE12C0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052513"/>
            <a:ext cx="8208714" cy="5473700"/>
          </a:xfrm>
        </p:spPr>
        <p:txBody>
          <a:bodyPr/>
          <a:lstStyle/>
          <a:p>
            <a:r>
              <a:rPr lang="en-US" sz="1400" dirty="0"/>
              <a:t>Sharpening</a:t>
            </a:r>
          </a:p>
          <a:p>
            <a:pPr marL="0" indent="0">
              <a:buNone/>
            </a:pP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Tujuan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: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untuk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menajamkan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Kembali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citra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telah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di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reduksi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noisenya</a:t>
            </a:r>
            <a:endParaRPr lang="en-US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Penjelasan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: Gambar yang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sebelumnya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Nampak blur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akan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melalui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proses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penajaman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citra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bertujuan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untuk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mengembalikan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tampilan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citra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yang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buram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menjadi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lebih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tajam</a:t>
            </a:r>
            <a:endParaRPr lang="en-ID" sz="1400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en-US" sz="1400" dirty="0">
                <a:latin typeface="+mj-lt"/>
              </a:rPr>
              <a:t>Source Code</a:t>
            </a:r>
            <a:endParaRPr lang="en-ID" sz="1400" dirty="0">
              <a:latin typeface="+mj-lt"/>
            </a:endParaRPr>
          </a:p>
          <a:p>
            <a:pPr marL="0" indent="0">
              <a:buNone/>
            </a:pP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Analisa : Gambar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diinput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variable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buat kernel</a:t>
            </a:r>
          </a:p>
          <a:p>
            <a:pPr marL="0" indent="0">
              <a:buNone/>
            </a:pP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3x3.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konvolusi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var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endParaRPr lang="en-ID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kernel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Lalu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variable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self.image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</a:t>
            </a:r>
          </a:p>
          <a:p>
            <a:pPr marL="0" indent="0">
              <a:buNone/>
            </a:pP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tampilkan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 display image yang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[2].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53715-812F-430B-B39C-DC8081B26E8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2" t="29945" r="40904" b="-999"/>
          <a:stretch/>
        </p:blipFill>
        <p:spPr bwMode="auto">
          <a:xfrm>
            <a:off x="6809706" y="908720"/>
            <a:ext cx="1578718" cy="5328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09050-D541-425F-9F7C-0C7DA7A1D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51" t="27590" r="44899" b="40195"/>
          <a:stretch/>
        </p:blipFill>
        <p:spPr>
          <a:xfrm>
            <a:off x="505220" y="4149302"/>
            <a:ext cx="4282804" cy="23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0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9F1C-73B0-4A1D-BA94-3A42F6CF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6" y="257811"/>
            <a:ext cx="6696075" cy="508000"/>
          </a:xfrm>
        </p:spPr>
        <p:txBody>
          <a:bodyPr/>
          <a:lstStyle/>
          <a:p>
            <a:pPr algn="ctr"/>
            <a:r>
              <a:rPr lang="en-US" dirty="0"/>
              <a:t>Contour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ECCF-4928-4393-ACD9-25DE12C0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052513"/>
            <a:ext cx="8208714" cy="5473700"/>
          </a:xfrm>
        </p:spPr>
        <p:txBody>
          <a:bodyPr/>
          <a:lstStyle/>
          <a:p>
            <a:r>
              <a:rPr lang="en-US" sz="1400" dirty="0"/>
              <a:t>Contour</a:t>
            </a:r>
          </a:p>
          <a:p>
            <a:pPr marL="0" indent="0">
              <a:buNone/>
            </a:pP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Tujuan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: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Menampilkan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approx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untuk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mendeteksi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penyakit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Anthracnose pada</a:t>
            </a:r>
          </a:p>
          <a:p>
            <a:pPr marL="0" indent="0">
              <a:buNone/>
            </a:pPr>
            <a:r>
              <a:rPr lang="en-US" sz="1400" dirty="0" err="1">
                <a:latin typeface="+mj-lt"/>
              </a:rPr>
              <a:t>Daun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Tumbuhan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mangga</a:t>
            </a:r>
            <a:endParaRPr lang="en-US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sz="1400" dirty="0">
              <a:effectLst/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Penjelasan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: pada proses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ini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citra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akan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di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identifikasi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tiap-tiap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approx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pada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citra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daunnya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. Lalu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akan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di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berikan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tiap-tiap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titik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jika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citra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mengidentifikasi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adanya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approx. Setelah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itu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program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akan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mengecheck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jika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jumlah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approxnya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lebih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dari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170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maka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citra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daun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tersebut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akan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di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identifikasi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terdapat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penyakit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Anthracnose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jika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nilai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apporxnya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kurang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dari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170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maka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daun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mangga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tersebut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dikatakan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sehat</a:t>
            </a:r>
            <a:r>
              <a:rPr lang="en-US" sz="1400" dirty="0" err="1">
                <a:latin typeface="+mj-lt"/>
              </a:rPr>
              <a:t>Source</a:t>
            </a:r>
            <a:r>
              <a:rPr lang="en-US" sz="1400" dirty="0">
                <a:latin typeface="+mj-lt"/>
              </a:rPr>
              <a:t> Code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ID" sz="1400" dirty="0">
              <a:latin typeface="+mj-lt"/>
            </a:endParaRPr>
          </a:p>
          <a:p>
            <a:pPr marL="0" indent="0">
              <a:buNone/>
            </a:pP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Analisa : pada line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codingan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mengubah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threshold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binary image. Setelah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cv2.findContours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nantinya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tiap-tiap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approx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 threshold.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Mengapa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memakai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cv2.CHAIN_APPROX_SIMPLE ? Karena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menghemat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ketimbang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cv2.CHAIN_APPROX_NONE. cv2.CHAIN_APPROX_SIMPLE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menandai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tiap-tiap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approx.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cv2.CHAIN_APPROX_NONE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menandai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tiap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approxnya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Lalu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disana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approx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citra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Dan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identifikasi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Anthracnose yang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jelaskan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penjelasan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04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50B571-0BF8-4572-8072-8B97041D30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2790825" cy="4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53480-D20F-420B-B36F-7754983C9B86}"/>
              </a:ext>
            </a:extLst>
          </p:cNvPr>
          <p:cNvPicPr/>
          <p:nvPr/>
        </p:nvPicPr>
        <p:blipFill rotWithShape="1">
          <a:blip r:embed="rId3"/>
          <a:srcRect l="21438" t="20986" r="20895" b="23152"/>
          <a:stretch/>
        </p:blipFill>
        <p:spPr bwMode="auto">
          <a:xfrm>
            <a:off x="3203847" y="1340768"/>
            <a:ext cx="5685245" cy="3096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977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A43478-EEAC-4E2D-8509-B55B1973D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881" t="24337" r="27884" b="8959"/>
          <a:stretch/>
        </p:blipFill>
        <p:spPr>
          <a:xfrm>
            <a:off x="1943708" y="1628899"/>
            <a:ext cx="5256584" cy="44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4D4D4D"/>
      </a:dk1>
      <a:lt1>
        <a:srgbClr val="FFFFFF"/>
      </a:lt1>
      <a:dk2>
        <a:srgbClr val="000000"/>
      </a:dk2>
      <a:lt2>
        <a:srgbClr val="416314"/>
      </a:lt2>
      <a:accent1>
        <a:srgbClr val="90D624"/>
      </a:accent1>
      <a:accent2>
        <a:srgbClr val="35BB00"/>
      </a:accent2>
      <a:accent3>
        <a:srgbClr val="FFFFFF"/>
      </a:accent3>
      <a:accent4>
        <a:srgbClr val="404040"/>
      </a:accent4>
      <a:accent5>
        <a:srgbClr val="C6E8AC"/>
      </a:accent5>
      <a:accent6>
        <a:srgbClr val="2FA900"/>
      </a:accent6>
      <a:hlink>
        <a:srgbClr val="95DE64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000000"/>
        </a:dk2>
        <a:lt2>
          <a:srgbClr val="197B00"/>
        </a:lt2>
        <a:accent1>
          <a:srgbClr val="407400"/>
        </a:accent1>
        <a:accent2>
          <a:srgbClr val="A1E451"/>
        </a:accent2>
        <a:accent3>
          <a:srgbClr val="FFFFFF"/>
        </a:accent3>
        <a:accent4>
          <a:srgbClr val="404040"/>
        </a:accent4>
        <a:accent5>
          <a:srgbClr val="AFBCAA"/>
        </a:accent5>
        <a:accent6>
          <a:srgbClr val="91CF49"/>
        </a:accent6>
        <a:hlink>
          <a:srgbClr val="339A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4D4D4D"/>
        </a:dk1>
        <a:lt1>
          <a:srgbClr val="FFFFFF"/>
        </a:lt1>
        <a:dk2>
          <a:srgbClr val="000000"/>
        </a:dk2>
        <a:lt2>
          <a:srgbClr val="2B7425"/>
        </a:lt2>
        <a:accent1>
          <a:srgbClr val="94D723"/>
        </a:accent1>
        <a:accent2>
          <a:srgbClr val="4D8011"/>
        </a:accent2>
        <a:accent3>
          <a:srgbClr val="FFFFFF"/>
        </a:accent3>
        <a:accent4>
          <a:srgbClr val="404040"/>
        </a:accent4>
        <a:accent5>
          <a:srgbClr val="C8E8AC"/>
        </a:accent5>
        <a:accent6>
          <a:srgbClr val="45730E"/>
        </a:accent6>
        <a:hlink>
          <a:srgbClr val="A3C5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611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Tahoma</vt:lpstr>
      <vt:lpstr>Times New Roman</vt:lpstr>
      <vt:lpstr>Verdana</vt:lpstr>
      <vt:lpstr>template</vt:lpstr>
      <vt:lpstr>Mengidentifikasi Penyakit Anthracnose Pada Daun Mangga</vt:lpstr>
      <vt:lpstr>Metode Pengerjaan</vt:lpstr>
      <vt:lpstr>PowerPoint Presentation</vt:lpstr>
      <vt:lpstr>Grayscale</vt:lpstr>
      <vt:lpstr>Reduksi Noise</vt:lpstr>
      <vt:lpstr>Sharpening</vt:lpstr>
      <vt:lpstr>Contour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Gilang Rama</cp:lastModifiedBy>
  <cp:revision>89</cp:revision>
  <dcterms:created xsi:type="dcterms:W3CDTF">2006-06-13T13:03:30Z</dcterms:created>
  <dcterms:modified xsi:type="dcterms:W3CDTF">2020-07-06T10:14:35Z</dcterms:modified>
</cp:coreProperties>
</file>