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aleway Bold" charset="1" panose="020B0803030101060003"/>
      <p:regular r:id="rId23"/>
    </p:embeddedFont>
    <p:embeddedFont>
      <p:font typeface="Fredoka" charset="1" panose="02000000000000000000"/>
      <p:regular r:id="rId24"/>
    </p:embeddedFont>
    <p:embeddedFont>
      <p:font typeface="Raleway" charset="1" panose="020B050303010106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857113" y="4032922"/>
            <a:ext cx="4362220" cy="6254078"/>
          </a:xfrm>
          <a:custGeom>
            <a:avLst/>
            <a:gdLst/>
            <a:ahLst/>
            <a:cxnLst/>
            <a:rect r="r" b="b" t="t" l="l"/>
            <a:pathLst>
              <a:path h="6254078" w="4362220">
                <a:moveTo>
                  <a:pt x="0" y="0"/>
                </a:moveTo>
                <a:lnTo>
                  <a:pt x="4362219" y="0"/>
                </a:lnTo>
                <a:lnTo>
                  <a:pt x="4362219"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634622" y="7558285"/>
            <a:ext cx="8187540" cy="547370"/>
          </a:xfrm>
          <a:prstGeom prst="rect">
            <a:avLst/>
          </a:prstGeom>
        </p:spPr>
        <p:txBody>
          <a:bodyPr anchor="t" rtlCol="false" tIns="0" lIns="0" bIns="0" rIns="0">
            <a:spAutoFit/>
          </a:bodyPr>
          <a:lstStyle/>
          <a:p>
            <a:pPr algn="r">
              <a:lnSpc>
                <a:spcPts val="4480"/>
              </a:lnSpc>
              <a:spcBef>
                <a:spcPct val="0"/>
              </a:spcBef>
            </a:pPr>
            <a:r>
              <a:rPr lang="en-US" b="true" sz="3200">
                <a:solidFill>
                  <a:srgbClr val="000000"/>
                </a:solidFill>
                <a:latin typeface="Raleway Bold"/>
                <a:ea typeface="Raleway Bold"/>
                <a:cs typeface="Raleway Bold"/>
                <a:sym typeface="Raleway Bold"/>
              </a:rPr>
              <a:t>Muhammad Gilang Dwi Saputra</a:t>
            </a:r>
          </a:p>
        </p:txBody>
      </p:sp>
      <p:sp>
        <p:nvSpPr>
          <p:cNvPr name="TextBox 10" id="10"/>
          <p:cNvSpPr txBox="true"/>
          <p:nvPr/>
        </p:nvSpPr>
        <p:spPr>
          <a:xfrm rot="0">
            <a:off x="2948930" y="1786471"/>
            <a:ext cx="12390140" cy="5241926"/>
          </a:xfrm>
          <a:prstGeom prst="rect">
            <a:avLst/>
          </a:prstGeom>
        </p:spPr>
        <p:txBody>
          <a:bodyPr anchor="t" rtlCol="false" tIns="0" lIns="0" bIns="0" rIns="0">
            <a:spAutoFit/>
          </a:bodyPr>
          <a:lstStyle/>
          <a:p>
            <a:pPr algn="r">
              <a:lnSpc>
                <a:spcPts val="13999"/>
              </a:lnSpc>
            </a:pPr>
            <a:r>
              <a:rPr lang="en-US" sz="9999">
                <a:solidFill>
                  <a:srgbClr val="000000"/>
                </a:solidFill>
                <a:latin typeface="Fredoka"/>
                <a:ea typeface="Fredoka"/>
                <a:cs typeface="Fredoka"/>
                <a:sym typeface="Fredoka"/>
              </a:rPr>
              <a:t>STUDY KOMPARASI PREDIKSI BUNGA IRIS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16314" y="2209431"/>
            <a:ext cx="7971686" cy="5867880"/>
            <a:chOff x="0" y="0"/>
            <a:chExt cx="2590800" cy="1907063"/>
          </a:xfrm>
        </p:grpSpPr>
        <p:sp>
          <p:nvSpPr>
            <p:cNvPr name="Freeform 9" id="9"/>
            <p:cNvSpPr/>
            <p:nvPr/>
          </p:nvSpPr>
          <p:spPr>
            <a:xfrm flipH="false" flipV="false" rot="0">
              <a:off x="0" y="0"/>
              <a:ext cx="2590800" cy="1907063"/>
            </a:xfrm>
            <a:custGeom>
              <a:avLst/>
              <a:gdLst/>
              <a:ahLst/>
              <a:cxnLst/>
              <a:rect r="r" b="b" t="t" l="l"/>
              <a:pathLst>
                <a:path h="1907063" w="2590800">
                  <a:moveTo>
                    <a:pt x="48559" y="0"/>
                  </a:moveTo>
                  <a:lnTo>
                    <a:pt x="2542241" y="0"/>
                  </a:lnTo>
                  <a:cubicBezTo>
                    <a:pt x="2569059" y="0"/>
                    <a:pt x="2590800" y="21741"/>
                    <a:pt x="2590800" y="48559"/>
                  </a:cubicBezTo>
                  <a:lnTo>
                    <a:pt x="2590800" y="1858504"/>
                  </a:lnTo>
                  <a:cubicBezTo>
                    <a:pt x="2590800" y="1885322"/>
                    <a:pt x="2569059" y="1907063"/>
                    <a:pt x="2542241" y="1907063"/>
                  </a:cubicBezTo>
                  <a:lnTo>
                    <a:pt x="48559" y="1907063"/>
                  </a:lnTo>
                  <a:cubicBezTo>
                    <a:pt x="21741" y="1907063"/>
                    <a:pt x="0" y="1885322"/>
                    <a:pt x="0" y="185850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195468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09745" y="2520444"/>
            <a:ext cx="7384824" cy="5246370"/>
            <a:chOff x="0" y="0"/>
            <a:chExt cx="1144102" cy="812800"/>
          </a:xfrm>
        </p:grpSpPr>
        <p:sp>
          <p:nvSpPr>
            <p:cNvPr name="Freeform 12" id="12"/>
            <p:cNvSpPr/>
            <p:nvPr/>
          </p:nvSpPr>
          <p:spPr>
            <a:xfrm flipH="false" flipV="false" rot="0">
              <a:off x="0" y="0"/>
              <a:ext cx="1144102" cy="812800"/>
            </a:xfrm>
            <a:custGeom>
              <a:avLst/>
              <a:gdLst/>
              <a:ahLst/>
              <a:cxnLst/>
              <a:rect r="r" b="b" t="t" l="l"/>
              <a:pathLst>
                <a:path h="812800" w="1144102">
                  <a:moveTo>
                    <a:pt x="0" y="0"/>
                  </a:moveTo>
                  <a:lnTo>
                    <a:pt x="1144102" y="0"/>
                  </a:lnTo>
                  <a:lnTo>
                    <a:pt x="1144102" y="812800"/>
                  </a:lnTo>
                  <a:lnTo>
                    <a:pt x="0" y="812800"/>
                  </a:lnTo>
                  <a:close/>
                </a:path>
              </a:pathLst>
            </a:custGeom>
            <a:blipFill>
              <a:blip r:embed="rId4"/>
              <a:stretch>
                <a:fillRect l="0" t="-2010" r="0" b="-2010"/>
              </a:stretch>
            </a:blipFill>
          </p:spPr>
        </p:sp>
      </p:grpSp>
      <p:sp>
        <p:nvSpPr>
          <p:cNvPr name="TextBox 13" id="13"/>
          <p:cNvSpPr txBox="true"/>
          <p:nvPr/>
        </p:nvSpPr>
        <p:spPr>
          <a:xfrm rot="0">
            <a:off x="857431" y="3330974"/>
            <a:ext cx="8804950" cy="4940300"/>
          </a:xfrm>
          <a:prstGeom prst="rect">
            <a:avLst/>
          </a:prstGeom>
        </p:spPr>
        <p:txBody>
          <a:bodyPr anchor="t" rtlCol="false" tIns="0" lIns="0" bIns="0" rIns="0">
            <a:spAutoFit/>
          </a:bodyPr>
          <a:lstStyle/>
          <a:p>
            <a:pPr algn="just">
              <a:lnSpc>
                <a:spcPts val="4899"/>
              </a:lnSpc>
            </a:pPr>
            <a:r>
              <a:rPr lang="en-US" sz="3499">
                <a:solidFill>
                  <a:srgbClr val="000000"/>
                </a:solidFill>
                <a:latin typeface="Raleway"/>
                <a:ea typeface="Raleway"/>
                <a:cs typeface="Raleway"/>
                <a:sym typeface="Raleway"/>
              </a:rPr>
              <a:t>Confusion matrix dari model Logistic Regression (</a:t>
            </a:r>
            <a:r>
              <a:rPr lang="en-US" sz="3499" b="true">
                <a:solidFill>
                  <a:srgbClr val="000000"/>
                </a:solidFill>
                <a:latin typeface="Raleway Bold"/>
                <a:ea typeface="Raleway Bold"/>
                <a:cs typeface="Raleway Bold"/>
                <a:sym typeface="Raleway Bold"/>
              </a:rPr>
              <a:t>LR</a:t>
            </a:r>
            <a:r>
              <a:rPr lang="en-US" sz="3499">
                <a:solidFill>
                  <a:srgbClr val="000000"/>
                </a:solidFill>
                <a:latin typeface="Raleway"/>
                <a:ea typeface="Raleway"/>
                <a:cs typeface="Raleway"/>
                <a:sym typeface="Raleway"/>
              </a:rPr>
              <a:t>) untuk klasifikasi bunga Iris menunjukkan 11 sampel diklasifikasikan dengan benar sebagai Setosa, 13 sampel diklasifikasikan dengan benar sebagai Versicolor, Dan 6 sampel diklasifikasikan dengan benar sebagai Virginica.</a:t>
            </a:r>
          </a:p>
          <a:p>
            <a:pPr algn="just">
              <a:lnSpc>
                <a:spcPts val="4899"/>
              </a:lnSpc>
            </a:pPr>
          </a:p>
        </p:txBody>
      </p:sp>
      <p:sp>
        <p:nvSpPr>
          <p:cNvPr name="TextBox 14" id="14"/>
          <p:cNvSpPr txBox="true"/>
          <p:nvPr/>
        </p:nvSpPr>
        <p:spPr>
          <a:xfrm rot="0">
            <a:off x="695220" y="1591894"/>
            <a:ext cx="9458883" cy="1111249"/>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CONFUSION MATRIX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822879" y="637622"/>
            <a:ext cx="16642242" cy="9011497"/>
            <a:chOff x="0" y="0"/>
            <a:chExt cx="5408733" cy="2928739"/>
          </a:xfrm>
        </p:grpSpPr>
        <p:sp>
          <p:nvSpPr>
            <p:cNvPr name="Freeform 6" id="6"/>
            <p:cNvSpPr/>
            <p:nvPr/>
          </p:nvSpPr>
          <p:spPr>
            <a:xfrm flipH="false" flipV="false" rot="0">
              <a:off x="0" y="0"/>
              <a:ext cx="5408733" cy="2928739"/>
            </a:xfrm>
            <a:custGeom>
              <a:avLst/>
              <a:gdLst/>
              <a:ahLst/>
              <a:cxnLst/>
              <a:rect r="r" b="b" t="t" l="l"/>
              <a:pathLst>
                <a:path h="2928739" w="5408733">
                  <a:moveTo>
                    <a:pt x="23260" y="0"/>
                  </a:moveTo>
                  <a:lnTo>
                    <a:pt x="5385474" y="0"/>
                  </a:lnTo>
                  <a:cubicBezTo>
                    <a:pt x="5398320" y="0"/>
                    <a:pt x="5408733" y="10414"/>
                    <a:pt x="5408733" y="23260"/>
                  </a:cubicBezTo>
                  <a:lnTo>
                    <a:pt x="5408733" y="2905479"/>
                  </a:lnTo>
                  <a:cubicBezTo>
                    <a:pt x="5408733" y="2911648"/>
                    <a:pt x="5406283" y="2917565"/>
                    <a:pt x="5401921" y="2921927"/>
                  </a:cubicBezTo>
                  <a:cubicBezTo>
                    <a:pt x="5397559" y="2926289"/>
                    <a:pt x="5391643" y="2928739"/>
                    <a:pt x="5385474" y="2928739"/>
                  </a:cubicBezTo>
                  <a:lnTo>
                    <a:pt x="23260" y="2928739"/>
                  </a:lnTo>
                  <a:cubicBezTo>
                    <a:pt x="17091" y="2928739"/>
                    <a:pt x="11175" y="2926289"/>
                    <a:pt x="6813" y="2921927"/>
                  </a:cubicBezTo>
                  <a:cubicBezTo>
                    <a:pt x="2451" y="2917565"/>
                    <a:pt x="0" y="2911648"/>
                    <a:pt x="0" y="2905479"/>
                  </a:cubicBezTo>
                  <a:lnTo>
                    <a:pt x="0" y="23260"/>
                  </a:lnTo>
                  <a:cubicBezTo>
                    <a:pt x="0" y="17091"/>
                    <a:pt x="2451" y="11175"/>
                    <a:pt x="6813" y="6813"/>
                  </a:cubicBezTo>
                  <a:cubicBezTo>
                    <a:pt x="11175" y="2451"/>
                    <a:pt x="17091" y="0"/>
                    <a:pt x="2326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8733" cy="29763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100174" y="4386572"/>
            <a:ext cx="5159126" cy="1168104"/>
          </a:xfrm>
          <a:custGeom>
            <a:avLst/>
            <a:gdLst/>
            <a:ahLst/>
            <a:cxnLst/>
            <a:rect r="r" b="b" t="t" l="l"/>
            <a:pathLst>
              <a:path h="1168104" w="5159126">
                <a:moveTo>
                  <a:pt x="0" y="0"/>
                </a:moveTo>
                <a:lnTo>
                  <a:pt x="5159126" y="0"/>
                </a:lnTo>
                <a:lnTo>
                  <a:pt x="5159126" y="1168104"/>
                </a:lnTo>
                <a:lnTo>
                  <a:pt x="0" y="1168104"/>
                </a:lnTo>
                <a:lnTo>
                  <a:pt x="0" y="0"/>
                </a:lnTo>
                <a:close/>
              </a:path>
            </a:pathLst>
          </a:custGeom>
          <a:blipFill>
            <a:blip r:embed="rId4"/>
            <a:stretch>
              <a:fillRect l="0" t="0" r="0" b="0"/>
            </a:stretch>
          </a:blipFill>
        </p:spPr>
      </p:sp>
      <p:sp>
        <p:nvSpPr>
          <p:cNvPr name="Freeform 9" id="9"/>
          <p:cNvSpPr/>
          <p:nvPr/>
        </p:nvSpPr>
        <p:spPr>
          <a:xfrm flipH="false" flipV="false" rot="0">
            <a:off x="9728398" y="5696131"/>
            <a:ext cx="7530902" cy="3096329"/>
          </a:xfrm>
          <a:custGeom>
            <a:avLst/>
            <a:gdLst/>
            <a:ahLst/>
            <a:cxnLst/>
            <a:rect r="r" b="b" t="t" l="l"/>
            <a:pathLst>
              <a:path h="3096329" w="7530902">
                <a:moveTo>
                  <a:pt x="0" y="0"/>
                </a:moveTo>
                <a:lnTo>
                  <a:pt x="7530902" y="0"/>
                </a:lnTo>
                <a:lnTo>
                  <a:pt x="7530902" y="3096329"/>
                </a:lnTo>
                <a:lnTo>
                  <a:pt x="0" y="3096329"/>
                </a:lnTo>
                <a:lnTo>
                  <a:pt x="0" y="0"/>
                </a:lnTo>
                <a:close/>
              </a:path>
            </a:pathLst>
          </a:custGeom>
          <a:blipFill>
            <a:blip r:embed="rId5"/>
            <a:stretch>
              <a:fillRect l="0" t="0" r="0" b="0"/>
            </a:stretch>
          </a:blipFill>
        </p:spPr>
      </p:sp>
      <p:sp>
        <p:nvSpPr>
          <p:cNvPr name="TextBox 10" id="10"/>
          <p:cNvSpPr txBox="true"/>
          <p:nvPr/>
        </p:nvSpPr>
        <p:spPr>
          <a:xfrm rot="0">
            <a:off x="1680457" y="4469279"/>
            <a:ext cx="7804328" cy="3823335"/>
          </a:xfrm>
          <a:prstGeom prst="rect">
            <a:avLst/>
          </a:prstGeom>
        </p:spPr>
        <p:txBody>
          <a:bodyPr anchor="t" rtlCol="false" tIns="0" lIns="0" bIns="0" rIns="0">
            <a:spAutoFit/>
          </a:bodyPr>
          <a:lstStyle/>
          <a:p>
            <a:pPr algn="just">
              <a:lnSpc>
                <a:spcPts val="5039"/>
              </a:lnSpc>
            </a:pPr>
            <a:r>
              <a:rPr lang="en-US" sz="3599">
                <a:solidFill>
                  <a:srgbClr val="000000"/>
                </a:solidFill>
                <a:latin typeface="Raleway"/>
                <a:ea typeface="Raleway"/>
                <a:cs typeface="Raleway"/>
                <a:sym typeface="Raleway"/>
              </a:rPr>
              <a:t>Model Algoritma Logistic Regression</a:t>
            </a:r>
          </a:p>
          <a:p>
            <a:pPr algn="just">
              <a:lnSpc>
                <a:spcPts val="5039"/>
              </a:lnSpc>
            </a:pPr>
            <a:r>
              <a:rPr lang="en-US" sz="3599">
                <a:solidFill>
                  <a:srgbClr val="000000"/>
                </a:solidFill>
                <a:latin typeface="Raleway"/>
                <a:ea typeface="Raleway"/>
                <a:cs typeface="Raleway"/>
                <a:sym typeface="Raleway"/>
              </a:rPr>
              <a:t>mendapatkan akurasi sebesar 100%, Nilai precicion setosa, versicolor, dan virginica 100%, 100%%, 100%. recal 100%, 100%, 100%, f1-score 100%, 100%, dan 100%. </a:t>
            </a:r>
          </a:p>
        </p:txBody>
      </p:sp>
      <p:sp>
        <p:nvSpPr>
          <p:cNvPr name="TextBox 11" id="11"/>
          <p:cNvSpPr txBox="true"/>
          <p:nvPr/>
        </p:nvSpPr>
        <p:spPr>
          <a:xfrm rot="0">
            <a:off x="1680457" y="1082818"/>
            <a:ext cx="14927087" cy="3162299"/>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ACCURACY DAN</a:t>
            </a:r>
          </a:p>
          <a:p>
            <a:pPr algn="ctr">
              <a:lnSpc>
                <a:spcPts val="8400"/>
              </a:lnSpc>
            </a:pPr>
            <a:r>
              <a:rPr lang="en-US" sz="6000">
                <a:solidFill>
                  <a:srgbClr val="000000"/>
                </a:solidFill>
                <a:latin typeface="Fredoka"/>
                <a:ea typeface="Fredoka"/>
                <a:cs typeface="Fredoka"/>
                <a:sym typeface="Fredoka"/>
              </a:rPr>
              <a:t>CLASSIFICATION_REPORT</a:t>
            </a:r>
          </a:p>
          <a:p>
            <a:pPr algn="ctr">
              <a:lnSpc>
                <a:spcPts val="84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16314" y="2209431"/>
            <a:ext cx="7971686" cy="5867880"/>
            <a:chOff x="0" y="0"/>
            <a:chExt cx="2590800" cy="1907063"/>
          </a:xfrm>
        </p:grpSpPr>
        <p:sp>
          <p:nvSpPr>
            <p:cNvPr name="Freeform 9" id="9"/>
            <p:cNvSpPr/>
            <p:nvPr/>
          </p:nvSpPr>
          <p:spPr>
            <a:xfrm flipH="false" flipV="false" rot="0">
              <a:off x="0" y="0"/>
              <a:ext cx="2590800" cy="1907063"/>
            </a:xfrm>
            <a:custGeom>
              <a:avLst/>
              <a:gdLst/>
              <a:ahLst/>
              <a:cxnLst/>
              <a:rect r="r" b="b" t="t" l="l"/>
              <a:pathLst>
                <a:path h="1907063" w="2590800">
                  <a:moveTo>
                    <a:pt x="48559" y="0"/>
                  </a:moveTo>
                  <a:lnTo>
                    <a:pt x="2542241" y="0"/>
                  </a:lnTo>
                  <a:cubicBezTo>
                    <a:pt x="2569059" y="0"/>
                    <a:pt x="2590800" y="21741"/>
                    <a:pt x="2590800" y="48559"/>
                  </a:cubicBezTo>
                  <a:lnTo>
                    <a:pt x="2590800" y="1858504"/>
                  </a:lnTo>
                  <a:cubicBezTo>
                    <a:pt x="2590800" y="1885322"/>
                    <a:pt x="2569059" y="1907063"/>
                    <a:pt x="2542241" y="1907063"/>
                  </a:cubicBezTo>
                  <a:lnTo>
                    <a:pt x="48559" y="1907063"/>
                  </a:lnTo>
                  <a:cubicBezTo>
                    <a:pt x="21741" y="1907063"/>
                    <a:pt x="0" y="1885322"/>
                    <a:pt x="0" y="185850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195468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09745" y="2520444"/>
            <a:ext cx="7384824" cy="5246370"/>
            <a:chOff x="0" y="0"/>
            <a:chExt cx="1144102" cy="812800"/>
          </a:xfrm>
        </p:grpSpPr>
        <p:sp>
          <p:nvSpPr>
            <p:cNvPr name="Freeform 12" id="12"/>
            <p:cNvSpPr/>
            <p:nvPr/>
          </p:nvSpPr>
          <p:spPr>
            <a:xfrm flipH="false" flipV="false" rot="0">
              <a:off x="0" y="0"/>
              <a:ext cx="1144102" cy="812800"/>
            </a:xfrm>
            <a:custGeom>
              <a:avLst/>
              <a:gdLst/>
              <a:ahLst/>
              <a:cxnLst/>
              <a:rect r="r" b="b" t="t" l="l"/>
              <a:pathLst>
                <a:path h="812800" w="1144102">
                  <a:moveTo>
                    <a:pt x="0" y="0"/>
                  </a:moveTo>
                  <a:lnTo>
                    <a:pt x="1144102" y="0"/>
                  </a:lnTo>
                  <a:lnTo>
                    <a:pt x="1144102" y="812800"/>
                  </a:lnTo>
                  <a:lnTo>
                    <a:pt x="0" y="812800"/>
                  </a:lnTo>
                  <a:close/>
                </a:path>
              </a:pathLst>
            </a:custGeom>
            <a:blipFill>
              <a:blip r:embed="rId4"/>
              <a:stretch>
                <a:fillRect l="0" t="-2010" r="0" b="-2010"/>
              </a:stretch>
            </a:blipFill>
          </p:spPr>
        </p:sp>
      </p:grpSp>
      <p:sp>
        <p:nvSpPr>
          <p:cNvPr name="TextBox 13" id="13"/>
          <p:cNvSpPr txBox="true"/>
          <p:nvPr/>
        </p:nvSpPr>
        <p:spPr>
          <a:xfrm rot="0">
            <a:off x="1022186" y="2903284"/>
            <a:ext cx="8804950" cy="6178550"/>
          </a:xfrm>
          <a:prstGeom prst="rect">
            <a:avLst/>
          </a:prstGeom>
        </p:spPr>
        <p:txBody>
          <a:bodyPr anchor="t" rtlCol="false" tIns="0" lIns="0" bIns="0" rIns="0">
            <a:spAutoFit/>
          </a:bodyPr>
          <a:lstStyle/>
          <a:p>
            <a:pPr algn="just">
              <a:lnSpc>
                <a:spcPts val="4899"/>
              </a:lnSpc>
            </a:pPr>
            <a:r>
              <a:rPr lang="en-US" sz="3499">
                <a:solidFill>
                  <a:srgbClr val="000000"/>
                </a:solidFill>
                <a:latin typeface="Raleway"/>
                <a:ea typeface="Raleway"/>
                <a:cs typeface="Raleway"/>
                <a:sym typeface="Raleway"/>
              </a:rPr>
              <a:t>Confusion matrix dari model Ranndom Forest untuk klasifikasi bunga Iris menunjukkan 11 sampel diklasifikasikan dengan benar sebagai Setosa, 13 sampel diklasifikasikan dengan benar sebagai Versicolor, 5 sampel diklasifikasikan dengan benar sebagai Virginica, Dan 1 sampel Virginica salah diklasifikasikan sebagai Versicolor.</a:t>
            </a:r>
          </a:p>
          <a:p>
            <a:pPr algn="just">
              <a:lnSpc>
                <a:spcPts val="4899"/>
              </a:lnSpc>
            </a:pPr>
          </a:p>
        </p:txBody>
      </p:sp>
      <p:sp>
        <p:nvSpPr>
          <p:cNvPr name="TextBox 14" id="14"/>
          <p:cNvSpPr txBox="true"/>
          <p:nvPr/>
        </p:nvSpPr>
        <p:spPr>
          <a:xfrm rot="0">
            <a:off x="695220" y="1591894"/>
            <a:ext cx="9458883" cy="1111249"/>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CONFUSION MATRIX</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822879" y="637622"/>
            <a:ext cx="16642242" cy="9011497"/>
            <a:chOff x="0" y="0"/>
            <a:chExt cx="5408733" cy="2928739"/>
          </a:xfrm>
        </p:grpSpPr>
        <p:sp>
          <p:nvSpPr>
            <p:cNvPr name="Freeform 6" id="6"/>
            <p:cNvSpPr/>
            <p:nvPr/>
          </p:nvSpPr>
          <p:spPr>
            <a:xfrm flipH="false" flipV="false" rot="0">
              <a:off x="0" y="0"/>
              <a:ext cx="5408733" cy="2928739"/>
            </a:xfrm>
            <a:custGeom>
              <a:avLst/>
              <a:gdLst/>
              <a:ahLst/>
              <a:cxnLst/>
              <a:rect r="r" b="b" t="t" l="l"/>
              <a:pathLst>
                <a:path h="2928739" w="5408733">
                  <a:moveTo>
                    <a:pt x="23260" y="0"/>
                  </a:moveTo>
                  <a:lnTo>
                    <a:pt x="5385474" y="0"/>
                  </a:lnTo>
                  <a:cubicBezTo>
                    <a:pt x="5398320" y="0"/>
                    <a:pt x="5408733" y="10414"/>
                    <a:pt x="5408733" y="23260"/>
                  </a:cubicBezTo>
                  <a:lnTo>
                    <a:pt x="5408733" y="2905479"/>
                  </a:lnTo>
                  <a:cubicBezTo>
                    <a:pt x="5408733" y="2911648"/>
                    <a:pt x="5406283" y="2917565"/>
                    <a:pt x="5401921" y="2921927"/>
                  </a:cubicBezTo>
                  <a:cubicBezTo>
                    <a:pt x="5397559" y="2926289"/>
                    <a:pt x="5391643" y="2928739"/>
                    <a:pt x="5385474" y="2928739"/>
                  </a:cubicBezTo>
                  <a:lnTo>
                    <a:pt x="23260" y="2928739"/>
                  </a:lnTo>
                  <a:cubicBezTo>
                    <a:pt x="17091" y="2928739"/>
                    <a:pt x="11175" y="2926289"/>
                    <a:pt x="6813" y="2921927"/>
                  </a:cubicBezTo>
                  <a:cubicBezTo>
                    <a:pt x="2451" y="2917565"/>
                    <a:pt x="0" y="2911648"/>
                    <a:pt x="0" y="2905479"/>
                  </a:cubicBezTo>
                  <a:lnTo>
                    <a:pt x="0" y="23260"/>
                  </a:lnTo>
                  <a:cubicBezTo>
                    <a:pt x="0" y="17091"/>
                    <a:pt x="2451" y="11175"/>
                    <a:pt x="6813" y="6813"/>
                  </a:cubicBezTo>
                  <a:cubicBezTo>
                    <a:pt x="11175" y="2451"/>
                    <a:pt x="17091" y="0"/>
                    <a:pt x="2326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8733" cy="29763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508941" y="4079471"/>
            <a:ext cx="4493919" cy="1421154"/>
          </a:xfrm>
          <a:custGeom>
            <a:avLst/>
            <a:gdLst/>
            <a:ahLst/>
            <a:cxnLst/>
            <a:rect r="r" b="b" t="t" l="l"/>
            <a:pathLst>
              <a:path h="1421154" w="4493919">
                <a:moveTo>
                  <a:pt x="0" y="0"/>
                </a:moveTo>
                <a:lnTo>
                  <a:pt x="4493919" y="0"/>
                </a:lnTo>
                <a:lnTo>
                  <a:pt x="4493919" y="1421154"/>
                </a:lnTo>
                <a:lnTo>
                  <a:pt x="0" y="1421154"/>
                </a:lnTo>
                <a:lnTo>
                  <a:pt x="0" y="0"/>
                </a:lnTo>
                <a:close/>
              </a:path>
            </a:pathLst>
          </a:custGeom>
          <a:blipFill>
            <a:blip r:embed="rId4"/>
            <a:stretch>
              <a:fillRect l="0" t="0" r="0" b="0"/>
            </a:stretch>
          </a:blipFill>
        </p:spPr>
      </p:sp>
      <p:sp>
        <p:nvSpPr>
          <p:cNvPr name="Freeform 9" id="9"/>
          <p:cNvSpPr/>
          <p:nvPr/>
        </p:nvSpPr>
        <p:spPr>
          <a:xfrm flipH="false" flipV="false" rot="0">
            <a:off x="9786138" y="5671200"/>
            <a:ext cx="7216723" cy="3217731"/>
          </a:xfrm>
          <a:custGeom>
            <a:avLst/>
            <a:gdLst/>
            <a:ahLst/>
            <a:cxnLst/>
            <a:rect r="r" b="b" t="t" l="l"/>
            <a:pathLst>
              <a:path h="3217731" w="7216723">
                <a:moveTo>
                  <a:pt x="0" y="0"/>
                </a:moveTo>
                <a:lnTo>
                  <a:pt x="7216722" y="0"/>
                </a:lnTo>
                <a:lnTo>
                  <a:pt x="7216722" y="3217731"/>
                </a:lnTo>
                <a:lnTo>
                  <a:pt x="0" y="3217731"/>
                </a:lnTo>
                <a:lnTo>
                  <a:pt x="0" y="0"/>
                </a:lnTo>
                <a:close/>
              </a:path>
            </a:pathLst>
          </a:custGeom>
          <a:blipFill>
            <a:blip r:embed="rId5"/>
            <a:stretch>
              <a:fillRect l="0" t="0" r="0" b="0"/>
            </a:stretch>
          </a:blipFill>
        </p:spPr>
      </p:sp>
      <p:sp>
        <p:nvSpPr>
          <p:cNvPr name="TextBox 10" id="10"/>
          <p:cNvSpPr txBox="true"/>
          <p:nvPr/>
        </p:nvSpPr>
        <p:spPr>
          <a:xfrm rot="0">
            <a:off x="1680457" y="4469279"/>
            <a:ext cx="7804328" cy="3823335"/>
          </a:xfrm>
          <a:prstGeom prst="rect">
            <a:avLst/>
          </a:prstGeom>
        </p:spPr>
        <p:txBody>
          <a:bodyPr anchor="t" rtlCol="false" tIns="0" lIns="0" bIns="0" rIns="0">
            <a:spAutoFit/>
          </a:bodyPr>
          <a:lstStyle/>
          <a:p>
            <a:pPr algn="just">
              <a:lnSpc>
                <a:spcPts val="5039"/>
              </a:lnSpc>
            </a:pPr>
            <a:r>
              <a:rPr lang="en-US" sz="3599">
                <a:solidFill>
                  <a:srgbClr val="000000"/>
                </a:solidFill>
                <a:latin typeface="Raleway"/>
                <a:ea typeface="Raleway"/>
                <a:cs typeface="Raleway"/>
                <a:sym typeface="Raleway"/>
              </a:rPr>
              <a:t>Model Algoritma Random Forest mendapatkan akurasi sebesar 97%, Nilai precicion setosa, versicolor, dan virginica 100%, 0,93%, 100%. recal 100%, 100%, 0,83, f1-score 100%, 96%, dan 0,91%. </a:t>
            </a:r>
          </a:p>
        </p:txBody>
      </p:sp>
      <p:sp>
        <p:nvSpPr>
          <p:cNvPr name="TextBox 11" id="11"/>
          <p:cNvSpPr txBox="true"/>
          <p:nvPr/>
        </p:nvSpPr>
        <p:spPr>
          <a:xfrm rot="0">
            <a:off x="1680457" y="1082818"/>
            <a:ext cx="14927087" cy="3162299"/>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ACCURACY DAN</a:t>
            </a:r>
          </a:p>
          <a:p>
            <a:pPr algn="ctr">
              <a:lnSpc>
                <a:spcPts val="8400"/>
              </a:lnSpc>
            </a:pPr>
            <a:r>
              <a:rPr lang="en-US" sz="6000">
                <a:solidFill>
                  <a:srgbClr val="000000"/>
                </a:solidFill>
                <a:latin typeface="Fredoka"/>
                <a:ea typeface="Fredoka"/>
                <a:cs typeface="Fredoka"/>
                <a:sym typeface="Fredoka"/>
              </a:rPr>
              <a:t>CLASSIFICATION_REPORT</a:t>
            </a:r>
          </a:p>
          <a:p>
            <a:pPr algn="ctr">
              <a:lnSpc>
                <a:spcPts val="84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16314" y="2209431"/>
            <a:ext cx="7971686" cy="5867880"/>
            <a:chOff x="0" y="0"/>
            <a:chExt cx="2590800" cy="1907063"/>
          </a:xfrm>
        </p:grpSpPr>
        <p:sp>
          <p:nvSpPr>
            <p:cNvPr name="Freeform 9" id="9"/>
            <p:cNvSpPr/>
            <p:nvPr/>
          </p:nvSpPr>
          <p:spPr>
            <a:xfrm flipH="false" flipV="false" rot="0">
              <a:off x="0" y="0"/>
              <a:ext cx="2590800" cy="1907063"/>
            </a:xfrm>
            <a:custGeom>
              <a:avLst/>
              <a:gdLst/>
              <a:ahLst/>
              <a:cxnLst/>
              <a:rect r="r" b="b" t="t" l="l"/>
              <a:pathLst>
                <a:path h="1907063" w="2590800">
                  <a:moveTo>
                    <a:pt x="48559" y="0"/>
                  </a:moveTo>
                  <a:lnTo>
                    <a:pt x="2542241" y="0"/>
                  </a:lnTo>
                  <a:cubicBezTo>
                    <a:pt x="2569059" y="0"/>
                    <a:pt x="2590800" y="21741"/>
                    <a:pt x="2590800" y="48559"/>
                  </a:cubicBezTo>
                  <a:lnTo>
                    <a:pt x="2590800" y="1858504"/>
                  </a:lnTo>
                  <a:cubicBezTo>
                    <a:pt x="2590800" y="1885322"/>
                    <a:pt x="2569059" y="1907063"/>
                    <a:pt x="2542241" y="1907063"/>
                  </a:cubicBezTo>
                  <a:lnTo>
                    <a:pt x="48559" y="1907063"/>
                  </a:lnTo>
                  <a:cubicBezTo>
                    <a:pt x="21741" y="1907063"/>
                    <a:pt x="0" y="1885322"/>
                    <a:pt x="0" y="185850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195468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09745" y="2520444"/>
            <a:ext cx="7384824" cy="5246370"/>
            <a:chOff x="0" y="0"/>
            <a:chExt cx="1144102" cy="812800"/>
          </a:xfrm>
        </p:grpSpPr>
        <p:sp>
          <p:nvSpPr>
            <p:cNvPr name="Freeform 12" id="12"/>
            <p:cNvSpPr/>
            <p:nvPr/>
          </p:nvSpPr>
          <p:spPr>
            <a:xfrm flipH="false" flipV="false" rot="0">
              <a:off x="0" y="0"/>
              <a:ext cx="1144102" cy="812800"/>
            </a:xfrm>
            <a:custGeom>
              <a:avLst/>
              <a:gdLst/>
              <a:ahLst/>
              <a:cxnLst/>
              <a:rect r="r" b="b" t="t" l="l"/>
              <a:pathLst>
                <a:path h="812800" w="1144102">
                  <a:moveTo>
                    <a:pt x="0" y="0"/>
                  </a:moveTo>
                  <a:lnTo>
                    <a:pt x="1144102" y="0"/>
                  </a:lnTo>
                  <a:lnTo>
                    <a:pt x="1144102" y="812800"/>
                  </a:lnTo>
                  <a:lnTo>
                    <a:pt x="0" y="812800"/>
                  </a:lnTo>
                  <a:close/>
                </a:path>
              </a:pathLst>
            </a:custGeom>
            <a:blipFill>
              <a:blip r:embed="rId4"/>
              <a:stretch>
                <a:fillRect l="0" t="-2010" r="0" b="-2010"/>
              </a:stretch>
            </a:blipFill>
          </p:spPr>
        </p:sp>
      </p:grpSp>
      <p:sp>
        <p:nvSpPr>
          <p:cNvPr name="TextBox 13" id="13"/>
          <p:cNvSpPr txBox="true"/>
          <p:nvPr/>
        </p:nvSpPr>
        <p:spPr>
          <a:xfrm rot="0">
            <a:off x="857431" y="3330974"/>
            <a:ext cx="8804950" cy="5559425"/>
          </a:xfrm>
          <a:prstGeom prst="rect">
            <a:avLst/>
          </a:prstGeom>
        </p:spPr>
        <p:txBody>
          <a:bodyPr anchor="t" rtlCol="false" tIns="0" lIns="0" bIns="0" rIns="0">
            <a:spAutoFit/>
          </a:bodyPr>
          <a:lstStyle/>
          <a:p>
            <a:pPr algn="just">
              <a:lnSpc>
                <a:spcPts val="4899"/>
              </a:lnSpc>
            </a:pPr>
            <a:r>
              <a:rPr lang="en-US" sz="3499">
                <a:solidFill>
                  <a:srgbClr val="000000"/>
                </a:solidFill>
                <a:latin typeface="Raleway"/>
                <a:ea typeface="Raleway"/>
                <a:cs typeface="Raleway"/>
                <a:sym typeface="Raleway"/>
              </a:rPr>
              <a:t>Confusion matrix dari model DecisionTreeClassifier untuk klasifikasi bunga Iris menunjukkan 11 sampel diklasifikasikan dengan benar sebagai Setosa, 13 sampel diklasifikasikan dengan benar sebagai Versicolor, Dan 6 sampel diklasifikasikan dengan benar sebagai Virginica.</a:t>
            </a:r>
          </a:p>
          <a:p>
            <a:pPr algn="just">
              <a:lnSpc>
                <a:spcPts val="4899"/>
              </a:lnSpc>
            </a:pPr>
          </a:p>
        </p:txBody>
      </p:sp>
      <p:sp>
        <p:nvSpPr>
          <p:cNvPr name="TextBox 14" id="14"/>
          <p:cNvSpPr txBox="true"/>
          <p:nvPr/>
        </p:nvSpPr>
        <p:spPr>
          <a:xfrm rot="0">
            <a:off x="695220" y="1591894"/>
            <a:ext cx="9458883" cy="1111249"/>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CONFUSION MATRIX</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822879" y="637622"/>
            <a:ext cx="16642242" cy="9011497"/>
            <a:chOff x="0" y="0"/>
            <a:chExt cx="5408733" cy="2928739"/>
          </a:xfrm>
        </p:grpSpPr>
        <p:sp>
          <p:nvSpPr>
            <p:cNvPr name="Freeform 6" id="6"/>
            <p:cNvSpPr/>
            <p:nvPr/>
          </p:nvSpPr>
          <p:spPr>
            <a:xfrm flipH="false" flipV="false" rot="0">
              <a:off x="0" y="0"/>
              <a:ext cx="5408733" cy="2928739"/>
            </a:xfrm>
            <a:custGeom>
              <a:avLst/>
              <a:gdLst/>
              <a:ahLst/>
              <a:cxnLst/>
              <a:rect r="r" b="b" t="t" l="l"/>
              <a:pathLst>
                <a:path h="2928739" w="5408733">
                  <a:moveTo>
                    <a:pt x="23260" y="0"/>
                  </a:moveTo>
                  <a:lnTo>
                    <a:pt x="5385474" y="0"/>
                  </a:lnTo>
                  <a:cubicBezTo>
                    <a:pt x="5398320" y="0"/>
                    <a:pt x="5408733" y="10414"/>
                    <a:pt x="5408733" y="23260"/>
                  </a:cubicBezTo>
                  <a:lnTo>
                    <a:pt x="5408733" y="2905479"/>
                  </a:lnTo>
                  <a:cubicBezTo>
                    <a:pt x="5408733" y="2911648"/>
                    <a:pt x="5406283" y="2917565"/>
                    <a:pt x="5401921" y="2921927"/>
                  </a:cubicBezTo>
                  <a:cubicBezTo>
                    <a:pt x="5397559" y="2926289"/>
                    <a:pt x="5391643" y="2928739"/>
                    <a:pt x="5385474" y="2928739"/>
                  </a:cubicBezTo>
                  <a:lnTo>
                    <a:pt x="23260" y="2928739"/>
                  </a:lnTo>
                  <a:cubicBezTo>
                    <a:pt x="17091" y="2928739"/>
                    <a:pt x="11175" y="2926289"/>
                    <a:pt x="6813" y="2921927"/>
                  </a:cubicBezTo>
                  <a:cubicBezTo>
                    <a:pt x="2451" y="2917565"/>
                    <a:pt x="0" y="2911648"/>
                    <a:pt x="0" y="2905479"/>
                  </a:cubicBezTo>
                  <a:lnTo>
                    <a:pt x="0" y="23260"/>
                  </a:lnTo>
                  <a:cubicBezTo>
                    <a:pt x="0" y="17091"/>
                    <a:pt x="2451" y="11175"/>
                    <a:pt x="6813" y="6813"/>
                  </a:cubicBezTo>
                  <a:cubicBezTo>
                    <a:pt x="11175" y="2451"/>
                    <a:pt x="17091" y="0"/>
                    <a:pt x="2326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8733" cy="29763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763242" y="4106258"/>
            <a:ext cx="5496058" cy="1498925"/>
          </a:xfrm>
          <a:custGeom>
            <a:avLst/>
            <a:gdLst/>
            <a:ahLst/>
            <a:cxnLst/>
            <a:rect r="r" b="b" t="t" l="l"/>
            <a:pathLst>
              <a:path h="1498925" w="5496058">
                <a:moveTo>
                  <a:pt x="0" y="0"/>
                </a:moveTo>
                <a:lnTo>
                  <a:pt x="5496058" y="0"/>
                </a:lnTo>
                <a:lnTo>
                  <a:pt x="5496058" y="1498925"/>
                </a:lnTo>
                <a:lnTo>
                  <a:pt x="0" y="1498925"/>
                </a:lnTo>
                <a:lnTo>
                  <a:pt x="0" y="0"/>
                </a:lnTo>
                <a:close/>
              </a:path>
            </a:pathLst>
          </a:custGeom>
          <a:blipFill>
            <a:blip r:embed="rId4"/>
            <a:stretch>
              <a:fillRect l="0" t="0" r="0" b="0"/>
            </a:stretch>
          </a:blipFill>
        </p:spPr>
      </p:sp>
      <p:sp>
        <p:nvSpPr>
          <p:cNvPr name="Freeform 9" id="9"/>
          <p:cNvSpPr/>
          <p:nvPr/>
        </p:nvSpPr>
        <p:spPr>
          <a:xfrm flipH="false" flipV="false" rot="0">
            <a:off x="9691418" y="5743901"/>
            <a:ext cx="7567882" cy="3191611"/>
          </a:xfrm>
          <a:custGeom>
            <a:avLst/>
            <a:gdLst/>
            <a:ahLst/>
            <a:cxnLst/>
            <a:rect r="r" b="b" t="t" l="l"/>
            <a:pathLst>
              <a:path h="3191611" w="7567882">
                <a:moveTo>
                  <a:pt x="0" y="0"/>
                </a:moveTo>
                <a:lnTo>
                  <a:pt x="7567882" y="0"/>
                </a:lnTo>
                <a:lnTo>
                  <a:pt x="7567882" y="3191611"/>
                </a:lnTo>
                <a:lnTo>
                  <a:pt x="0" y="3191611"/>
                </a:lnTo>
                <a:lnTo>
                  <a:pt x="0" y="0"/>
                </a:lnTo>
                <a:close/>
              </a:path>
            </a:pathLst>
          </a:custGeom>
          <a:blipFill>
            <a:blip r:embed="rId5"/>
            <a:stretch>
              <a:fillRect l="0" t="0" r="0" b="0"/>
            </a:stretch>
          </a:blipFill>
        </p:spPr>
      </p:sp>
      <p:sp>
        <p:nvSpPr>
          <p:cNvPr name="TextBox 10" id="10"/>
          <p:cNvSpPr txBox="true"/>
          <p:nvPr/>
        </p:nvSpPr>
        <p:spPr>
          <a:xfrm rot="0">
            <a:off x="1680457" y="4469279"/>
            <a:ext cx="7804328" cy="3823335"/>
          </a:xfrm>
          <a:prstGeom prst="rect">
            <a:avLst/>
          </a:prstGeom>
        </p:spPr>
        <p:txBody>
          <a:bodyPr anchor="t" rtlCol="false" tIns="0" lIns="0" bIns="0" rIns="0">
            <a:spAutoFit/>
          </a:bodyPr>
          <a:lstStyle/>
          <a:p>
            <a:pPr algn="just">
              <a:lnSpc>
                <a:spcPts val="5039"/>
              </a:lnSpc>
            </a:pPr>
            <a:r>
              <a:rPr lang="en-US" sz="3599">
                <a:solidFill>
                  <a:srgbClr val="000000"/>
                </a:solidFill>
                <a:latin typeface="Raleway"/>
                <a:ea typeface="Raleway"/>
                <a:cs typeface="Raleway"/>
                <a:sym typeface="Raleway"/>
              </a:rPr>
              <a:t>Model Algoritma Decision Tree Classifier mendapatkan akurasi sebesar 100%, Nilai precicion setosa, versicolor, dan virginica 100%, 100%, 100%. recal 100%, 100%, 100, f1-score 100%, 100%, dan 100%. </a:t>
            </a:r>
          </a:p>
        </p:txBody>
      </p:sp>
      <p:sp>
        <p:nvSpPr>
          <p:cNvPr name="TextBox 11" id="11"/>
          <p:cNvSpPr txBox="true"/>
          <p:nvPr/>
        </p:nvSpPr>
        <p:spPr>
          <a:xfrm rot="0">
            <a:off x="1680457" y="1082818"/>
            <a:ext cx="14927087" cy="3162299"/>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ACCURACY DAN</a:t>
            </a:r>
          </a:p>
          <a:p>
            <a:pPr algn="ctr">
              <a:lnSpc>
                <a:spcPts val="8400"/>
              </a:lnSpc>
            </a:pPr>
            <a:r>
              <a:rPr lang="en-US" sz="6000">
                <a:solidFill>
                  <a:srgbClr val="000000"/>
                </a:solidFill>
                <a:latin typeface="Fredoka"/>
                <a:ea typeface="Fredoka"/>
                <a:cs typeface="Fredoka"/>
                <a:sym typeface="Fredoka"/>
              </a:rPr>
              <a:t>CLASSIFICATION_REPORT</a:t>
            </a:r>
          </a:p>
          <a:p>
            <a:pPr algn="ctr">
              <a:lnSpc>
                <a:spcPts val="84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4249803"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741525" y="3473725"/>
            <a:ext cx="8804950" cy="5043170"/>
          </a:xfrm>
          <a:prstGeom prst="rect">
            <a:avLst/>
          </a:prstGeom>
        </p:spPr>
        <p:txBody>
          <a:bodyPr anchor="t" rtlCol="false" tIns="0" lIns="0" bIns="0" rIns="0">
            <a:spAutoFit/>
          </a:bodyPr>
          <a:lstStyle/>
          <a:p>
            <a:pPr algn="just">
              <a:lnSpc>
                <a:spcPts val="4480"/>
              </a:lnSpc>
            </a:pPr>
            <a:r>
              <a:rPr lang="en-US" sz="3200">
                <a:solidFill>
                  <a:srgbClr val="000000"/>
                </a:solidFill>
                <a:latin typeface="Raleway"/>
                <a:ea typeface="Raleway"/>
                <a:cs typeface="Raleway"/>
                <a:sym typeface="Raleway"/>
              </a:rPr>
              <a:t>Dari keempat Algoritma yang digunakan terdapat akurasi sebesar </a:t>
            </a:r>
            <a:r>
              <a:rPr lang="en-US" b="true" sz="3200">
                <a:solidFill>
                  <a:srgbClr val="000000"/>
                </a:solidFill>
                <a:latin typeface="Raleway Bold"/>
                <a:ea typeface="Raleway Bold"/>
                <a:cs typeface="Raleway Bold"/>
                <a:sym typeface="Raleway Bold"/>
              </a:rPr>
              <a:t>97%</a:t>
            </a:r>
            <a:r>
              <a:rPr lang="en-US" sz="3200">
                <a:solidFill>
                  <a:srgbClr val="000000"/>
                </a:solidFill>
                <a:latin typeface="Raleway"/>
                <a:ea typeface="Raleway"/>
                <a:cs typeface="Raleway"/>
                <a:sym typeface="Raleway"/>
              </a:rPr>
              <a:t> dari algoritma </a:t>
            </a:r>
            <a:r>
              <a:rPr lang="en-US" b="true" sz="3200">
                <a:solidFill>
                  <a:srgbClr val="000000"/>
                </a:solidFill>
                <a:latin typeface="Raleway Bold"/>
                <a:ea typeface="Raleway Bold"/>
                <a:cs typeface="Raleway Bold"/>
                <a:sym typeface="Raleway Bold"/>
              </a:rPr>
              <a:t>Naive Bayes </a:t>
            </a:r>
            <a:r>
              <a:rPr lang="en-US" sz="3200">
                <a:solidFill>
                  <a:srgbClr val="000000"/>
                </a:solidFill>
                <a:latin typeface="Raleway"/>
                <a:ea typeface="Raleway"/>
                <a:cs typeface="Raleway"/>
                <a:sym typeface="Raleway"/>
              </a:rPr>
              <a:t>dan </a:t>
            </a:r>
            <a:r>
              <a:rPr lang="en-US" b="true" sz="3200">
                <a:solidFill>
                  <a:srgbClr val="000000"/>
                </a:solidFill>
                <a:latin typeface="Raleway Bold"/>
                <a:ea typeface="Raleway Bold"/>
                <a:cs typeface="Raleway Bold"/>
                <a:sym typeface="Raleway Bold"/>
              </a:rPr>
              <a:t>Random  Forest</a:t>
            </a:r>
            <a:r>
              <a:rPr lang="en-US" sz="3200">
                <a:solidFill>
                  <a:srgbClr val="000000"/>
                </a:solidFill>
                <a:latin typeface="Raleway"/>
                <a:ea typeface="Raleway"/>
                <a:cs typeface="Raleway"/>
                <a:sym typeface="Raleway"/>
              </a:rPr>
              <a:t>. Sedangkan Algoritma </a:t>
            </a:r>
            <a:r>
              <a:rPr lang="en-US" b="true" sz="3200">
                <a:solidFill>
                  <a:srgbClr val="000000"/>
                </a:solidFill>
                <a:latin typeface="Raleway Bold"/>
                <a:ea typeface="Raleway Bold"/>
                <a:cs typeface="Raleway Bold"/>
                <a:sym typeface="Raleway Bold"/>
              </a:rPr>
              <a:t>Logistic Regression</a:t>
            </a:r>
            <a:r>
              <a:rPr lang="en-US" sz="3200">
                <a:solidFill>
                  <a:srgbClr val="000000"/>
                </a:solidFill>
                <a:latin typeface="Raleway"/>
                <a:ea typeface="Raleway"/>
                <a:cs typeface="Raleway"/>
                <a:sym typeface="Raleway"/>
              </a:rPr>
              <a:t> mencapai akurasi</a:t>
            </a:r>
            <a:r>
              <a:rPr lang="en-US" b="true" sz="3200">
                <a:solidFill>
                  <a:srgbClr val="000000"/>
                </a:solidFill>
                <a:latin typeface="Raleway Bold"/>
                <a:ea typeface="Raleway Bold"/>
                <a:cs typeface="Raleway Bold"/>
                <a:sym typeface="Raleway Bold"/>
              </a:rPr>
              <a:t> 100%</a:t>
            </a:r>
            <a:r>
              <a:rPr lang="en-US" sz="3200">
                <a:solidFill>
                  <a:srgbClr val="000000"/>
                </a:solidFill>
                <a:latin typeface="Raleway"/>
                <a:ea typeface="Raleway"/>
                <a:cs typeface="Raleway"/>
                <a:sym typeface="Raleway"/>
              </a:rPr>
              <a:t>, Dan </a:t>
            </a:r>
            <a:r>
              <a:rPr lang="en-US" b="true" sz="3200">
                <a:solidFill>
                  <a:srgbClr val="000000"/>
                </a:solidFill>
                <a:latin typeface="Raleway Bold"/>
                <a:ea typeface="Raleway Bold"/>
                <a:cs typeface="Raleway Bold"/>
                <a:sym typeface="Raleway Bold"/>
              </a:rPr>
              <a:t>DecisionTreeClassifier </a:t>
            </a:r>
            <a:r>
              <a:rPr lang="en-US" sz="3200">
                <a:solidFill>
                  <a:srgbClr val="000000"/>
                </a:solidFill>
                <a:latin typeface="Raleway"/>
                <a:ea typeface="Raleway"/>
                <a:cs typeface="Raleway"/>
                <a:sym typeface="Raleway"/>
              </a:rPr>
              <a:t>Jika akurasi mencapai </a:t>
            </a:r>
            <a:r>
              <a:rPr lang="en-US" b="true" sz="3200">
                <a:solidFill>
                  <a:srgbClr val="000000"/>
                </a:solidFill>
                <a:latin typeface="Raleway Bold"/>
                <a:ea typeface="Raleway Bold"/>
                <a:cs typeface="Raleway Bold"/>
                <a:sym typeface="Raleway Bold"/>
              </a:rPr>
              <a:t>100%</a:t>
            </a:r>
            <a:r>
              <a:rPr lang="en-US" sz="3200">
                <a:solidFill>
                  <a:srgbClr val="000000"/>
                </a:solidFill>
                <a:latin typeface="Raleway"/>
                <a:ea typeface="Raleway"/>
                <a:cs typeface="Raleway"/>
                <a:sym typeface="Raleway"/>
              </a:rPr>
              <a:t>  indikasi adanya overfitting, disarankan kedepannya untuk melakukan </a:t>
            </a:r>
            <a:r>
              <a:rPr lang="en-US" b="true" sz="3200">
                <a:solidFill>
                  <a:srgbClr val="000000"/>
                </a:solidFill>
                <a:latin typeface="Raleway Bold"/>
                <a:ea typeface="Raleway Bold"/>
                <a:cs typeface="Raleway Bold"/>
                <a:sym typeface="Raleway Bold"/>
              </a:rPr>
              <a:t>Cross-validation</a:t>
            </a:r>
            <a:r>
              <a:rPr lang="en-US" sz="3200">
                <a:solidFill>
                  <a:srgbClr val="000000"/>
                </a:solidFill>
                <a:latin typeface="Raleway"/>
                <a:ea typeface="Raleway"/>
                <a:cs typeface="Raleway"/>
                <a:sym typeface="Raleway"/>
              </a:rPr>
              <a:t> untuk mengecek kestabilan model.</a:t>
            </a:r>
          </a:p>
        </p:txBody>
      </p:sp>
      <p:sp>
        <p:nvSpPr>
          <p:cNvPr name="Freeform 9" id="9"/>
          <p:cNvSpPr/>
          <p:nvPr/>
        </p:nvSpPr>
        <p:spPr>
          <a:xfrm flipH="false" flipV="false" rot="0">
            <a:off x="-639100" y="5143371"/>
            <a:ext cx="5357186" cy="7966076"/>
          </a:xfrm>
          <a:custGeom>
            <a:avLst/>
            <a:gdLst/>
            <a:ahLst/>
            <a:cxnLst/>
            <a:rect r="r" b="b" t="t" l="l"/>
            <a:pathLst>
              <a:path h="7966076" w="5357186">
                <a:moveTo>
                  <a:pt x="0" y="0"/>
                </a:moveTo>
                <a:lnTo>
                  <a:pt x="5357186" y="0"/>
                </a:lnTo>
                <a:lnTo>
                  <a:pt x="5357186" y="7966075"/>
                </a:lnTo>
                <a:lnTo>
                  <a:pt x="0" y="7966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741525" y="1593730"/>
            <a:ext cx="8804950"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KESIMPULAN</a:t>
            </a:r>
          </a:p>
        </p:txBody>
      </p:sp>
      <p:sp>
        <p:nvSpPr>
          <p:cNvPr name="Freeform 11" id="11"/>
          <p:cNvSpPr/>
          <p:nvPr/>
        </p:nvSpPr>
        <p:spPr>
          <a:xfrm flipH="false" flipV="false" rot="-10800000">
            <a:off x="13565525" y="-2822446"/>
            <a:ext cx="5357186" cy="7966076"/>
          </a:xfrm>
          <a:custGeom>
            <a:avLst/>
            <a:gdLst/>
            <a:ahLst/>
            <a:cxnLst/>
            <a:rect r="r" b="b" t="t" l="l"/>
            <a:pathLst>
              <a:path h="7966076" w="5357186">
                <a:moveTo>
                  <a:pt x="0" y="0"/>
                </a:moveTo>
                <a:lnTo>
                  <a:pt x="5357186" y="0"/>
                </a:lnTo>
                <a:lnTo>
                  <a:pt x="5357186" y="7966075"/>
                </a:lnTo>
                <a:lnTo>
                  <a:pt x="0" y="7966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631134"/>
            <a:ext cx="4362220" cy="6254078"/>
          </a:xfrm>
          <a:custGeom>
            <a:avLst/>
            <a:gdLst/>
            <a:ahLst/>
            <a:cxnLst/>
            <a:rect r="r" b="b" t="t" l="l"/>
            <a:pathLst>
              <a:path h="6254078" w="4362220">
                <a:moveTo>
                  <a:pt x="0" y="0"/>
                </a:moveTo>
                <a:lnTo>
                  <a:pt x="4362220" y="0"/>
                </a:lnTo>
                <a:lnTo>
                  <a:pt x="4362220" y="6254079"/>
                </a:lnTo>
                <a:lnTo>
                  <a:pt x="0" y="6254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670084" y="8451151"/>
            <a:ext cx="8187540" cy="547370"/>
          </a:xfrm>
          <a:prstGeom prst="rect">
            <a:avLst/>
          </a:prstGeom>
        </p:spPr>
        <p:txBody>
          <a:bodyPr anchor="t" rtlCol="false" tIns="0" lIns="0" bIns="0" rIns="0">
            <a:spAutoFit/>
          </a:bodyPr>
          <a:lstStyle/>
          <a:p>
            <a:pPr algn="r">
              <a:lnSpc>
                <a:spcPts val="4480"/>
              </a:lnSpc>
              <a:spcBef>
                <a:spcPct val="0"/>
              </a:spcBef>
            </a:pPr>
            <a:r>
              <a:rPr lang="en-US" b="true" sz="3200">
                <a:solidFill>
                  <a:srgbClr val="000000"/>
                </a:solidFill>
                <a:latin typeface="Raleway Bold"/>
                <a:ea typeface="Raleway Bold"/>
                <a:cs typeface="Raleway Bold"/>
                <a:sym typeface="Raleway Bold"/>
              </a:rPr>
              <a:t>Muhammad Gilang Dwi Saputra</a:t>
            </a:r>
          </a:p>
        </p:txBody>
      </p:sp>
      <p:sp>
        <p:nvSpPr>
          <p:cNvPr name="TextBox 10" id="10"/>
          <p:cNvSpPr txBox="true"/>
          <p:nvPr/>
        </p:nvSpPr>
        <p:spPr>
          <a:xfrm rot="0">
            <a:off x="4704713" y="4203571"/>
            <a:ext cx="8878574" cy="1698626"/>
          </a:xfrm>
          <a:prstGeom prst="rect">
            <a:avLst/>
          </a:prstGeom>
        </p:spPr>
        <p:txBody>
          <a:bodyPr anchor="t" rtlCol="false" tIns="0" lIns="0" bIns="0" rIns="0">
            <a:spAutoFit/>
          </a:bodyPr>
          <a:lstStyle/>
          <a:p>
            <a:pPr algn="r">
              <a:lnSpc>
                <a:spcPts val="13999"/>
              </a:lnSpc>
            </a:pPr>
            <a:r>
              <a:rPr lang="en-US" sz="9999">
                <a:solidFill>
                  <a:srgbClr val="000000"/>
                </a:solidFill>
                <a:latin typeface="Fredoka"/>
                <a:ea typeface="Fredoka"/>
                <a:cs typeface="Fredoka"/>
                <a:sym typeface="Fredoka"/>
              </a:rPr>
              <a:t>TERIMAKASIH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665781" y="4645123"/>
            <a:ext cx="7341660" cy="5432828"/>
          </a:xfrm>
          <a:custGeom>
            <a:avLst/>
            <a:gdLst/>
            <a:ahLst/>
            <a:cxnLst/>
            <a:rect r="r" b="b" t="t" l="l"/>
            <a:pathLst>
              <a:path h="5432828" w="7341660">
                <a:moveTo>
                  <a:pt x="0" y="0"/>
                </a:moveTo>
                <a:lnTo>
                  <a:pt x="7341660" y="0"/>
                </a:lnTo>
                <a:lnTo>
                  <a:pt x="7341660" y="5432828"/>
                </a:lnTo>
                <a:lnTo>
                  <a:pt x="0" y="5432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049059" y="3900841"/>
            <a:ext cx="10008774" cy="4461510"/>
          </a:xfrm>
          <a:prstGeom prst="rect">
            <a:avLst/>
          </a:prstGeom>
        </p:spPr>
        <p:txBody>
          <a:bodyPr anchor="t" rtlCol="false" tIns="0" lIns="0" bIns="0" rIns="0">
            <a:spAutoFit/>
          </a:bodyPr>
          <a:lstStyle/>
          <a:p>
            <a:pPr algn="just">
              <a:lnSpc>
                <a:spcPts val="5039"/>
              </a:lnSpc>
            </a:pPr>
            <a:r>
              <a:rPr lang="en-US" sz="3599">
                <a:solidFill>
                  <a:srgbClr val="000000"/>
                </a:solidFill>
                <a:latin typeface="Raleway"/>
                <a:ea typeface="Raleway"/>
                <a:cs typeface="Raleway"/>
                <a:sym typeface="Raleway"/>
              </a:rPr>
              <a:t>Iris mewakili 3 jenis bunga Iris (Setosa, Versicolour dan Virginica) dengan 4 atribut panjang kelopak, lebar kelopak, panjang Ikelopak dan lebar kelopak. sepal length (cm), sepal width (cm), petal length (cm), dan petal width (cm). </a:t>
            </a:r>
          </a:p>
          <a:p>
            <a:pPr algn="just">
              <a:lnSpc>
                <a:spcPts val="5039"/>
              </a:lnSpc>
            </a:pPr>
          </a:p>
        </p:txBody>
      </p:sp>
      <p:sp>
        <p:nvSpPr>
          <p:cNvPr name="TextBox 10" id="10"/>
          <p:cNvSpPr txBox="true"/>
          <p:nvPr/>
        </p:nvSpPr>
        <p:spPr>
          <a:xfrm rot="0">
            <a:off x="1793260" y="1946536"/>
            <a:ext cx="10487039"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BUNGA IRIS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83811" y="3299643"/>
            <a:ext cx="11284933" cy="4461510"/>
          </a:xfrm>
          <a:prstGeom prst="rect">
            <a:avLst/>
          </a:prstGeom>
        </p:spPr>
        <p:txBody>
          <a:bodyPr anchor="t" rtlCol="false" tIns="0" lIns="0" bIns="0" rIns="0">
            <a:spAutoFit/>
          </a:bodyPr>
          <a:lstStyle/>
          <a:p>
            <a:pPr algn="l">
              <a:lnSpc>
                <a:spcPts val="5039"/>
              </a:lnSpc>
            </a:pPr>
            <a:r>
              <a:rPr lang="en-US" sz="3599">
                <a:solidFill>
                  <a:srgbClr val="000000"/>
                </a:solidFill>
                <a:latin typeface="Raleway"/>
                <a:ea typeface="Raleway"/>
                <a:cs typeface="Raleway"/>
                <a:sym typeface="Raleway"/>
              </a:rPr>
              <a:t>Untuk melihat perbadingan dari setiap algoritma ML mana yang paling bagus dan efektif untuk mencapai akurasi yang paling baik terdiri dari :</a:t>
            </a:r>
          </a:p>
          <a:p>
            <a:pPr algn="l" marL="777238" indent="-388619" lvl="1">
              <a:lnSpc>
                <a:spcPts val="5039"/>
              </a:lnSpc>
              <a:buAutoNum type="arabicPeriod" startAt="1"/>
            </a:pPr>
            <a:r>
              <a:rPr lang="en-US" sz="3599">
                <a:solidFill>
                  <a:srgbClr val="000000"/>
                </a:solidFill>
                <a:latin typeface="Raleway"/>
                <a:ea typeface="Raleway"/>
                <a:cs typeface="Raleway"/>
                <a:sym typeface="Raleway"/>
              </a:rPr>
              <a:t>Algoritma Naive Bayes</a:t>
            </a:r>
          </a:p>
          <a:p>
            <a:pPr algn="l" marL="777238" indent="-388619" lvl="1">
              <a:lnSpc>
                <a:spcPts val="5039"/>
              </a:lnSpc>
              <a:buAutoNum type="arabicPeriod" startAt="1"/>
            </a:pPr>
            <a:r>
              <a:rPr lang="en-US" sz="3599">
                <a:solidFill>
                  <a:srgbClr val="000000"/>
                </a:solidFill>
                <a:latin typeface="Raleway"/>
                <a:ea typeface="Raleway"/>
                <a:cs typeface="Raleway"/>
                <a:sym typeface="Raleway"/>
              </a:rPr>
              <a:t>Algoritma LogisticRegression (LR)</a:t>
            </a:r>
          </a:p>
          <a:p>
            <a:pPr algn="l" marL="777238" indent="-388619" lvl="1">
              <a:lnSpc>
                <a:spcPts val="5039"/>
              </a:lnSpc>
              <a:buAutoNum type="arabicPeriod" startAt="1"/>
            </a:pPr>
            <a:r>
              <a:rPr lang="en-US" sz="3599">
                <a:solidFill>
                  <a:srgbClr val="000000"/>
                </a:solidFill>
                <a:latin typeface="Raleway"/>
                <a:ea typeface="Raleway"/>
                <a:cs typeface="Raleway"/>
                <a:sym typeface="Raleway"/>
              </a:rPr>
              <a:t>Algoritma Random Forest</a:t>
            </a:r>
          </a:p>
          <a:p>
            <a:pPr algn="l" marL="777238" indent="-388619" lvl="1">
              <a:lnSpc>
                <a:spcPts val="5039"/>
              </a:lnSpc>
              <a:buAutoNum type="arabicPeriod" startAt="1"/>
            </a:pPr>
            <a:r>
              <a:rPr lang="en-US" sz="3599">
                <a:solidFill>
                  <a:srgbClr val="000000"/>
                </a:solidFill>
                <a:latin typeface="Raleway"/>
                <a:ea typeface="Raleway"/>
                <a:cs typeface="Raleway"/>
                <a:sym typeface="Raleway"/>
              </a:rPr>
              <a:t>Algoritma DecisionTreeClassifier</a:t>
            </a: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4 ALGORITMA</a:t>
            </a:r>
          </a:p>
        </p:txBody>
      </p:sp>
      <p:sp>
        <p:nvSpPr>
          <p:cNvPr name="Freeform 10" id="10"/>
          <p:cNvSpPr/>
          <p:nvPr/>
        </p:nvSpPr>
        <p:spPr>
          <a:xfrm flipH="true" flipV="false" rot="0">
            <a:off x="13866722" y="4585513"/>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33992" y="3981931"/>
            <a:ext cx="8804950" cy="4908550"/>
          </a:xfrm>
          <a:prstGeom prst="rect">
            <a:avLst/>
          </a:prstGeom>
        </p:spPr>
        <p:txBody>
          <a:bodyPr anchor="t" rtlCol="false" tIns="0" lIns="0" bIns="0" rIns="0">
            <a:spAutoFit/>
          </a:bodyPr>
          <a:lstStyle/>
          <a:p>
            <a:pPr algn="ctr">
              <a:lnSpc>
                <a:spcPts val="5599"/>
              </a:lnSpc>
            </a:pPr>
            <a:r>
              <a:rPr lang="en-US" sz="3999">
                <a:solidFill>
                  <a:srgbClr val="000000"/>
                </a:solidFill>
                <a:latin typeface="Raleway"/>
                <a:ea typeface="Raleway"/>
                <a:cs typeface="Raleway"/>
                <a:sym typeface="Raleway"/>
              </a:rPr>
              <a:t>Dengan melihat data disamping dengan perintah </a:t>
            </a:r>
            <a:r>
              <a:rPr lang="en-US" b="true" sz="3999">
                <a:solidFill>
                  <a:srgbClr val="000000"/>
                </a:solidFill>
                <a:latin typeface="Raleway Bold"/>
                <a:ea typeface="Raleway Bold"/>
                <a:cs typeface="Raleway Bold"/>
                <a:sym typeface="Raleway Bold"/>
              </a:rPr>
              <a:t>df.info() </a:t>
            </a:r>
            <a:r>
              <a:rPr lang="en-US" sz="3999">
                <a:solidFill>
                  <a:srgbClr val="000000"/>
                </a:solidFill>
                <a:latin typeface="Raleway"/>
                <a:ea typeface="Raleway"/>
                <a:cs typeface="Raleway"/>
                <a:sym typeface="Raleway"/>
              </a:rPr>
              <a:t>kita akan mengetahui data perlu dilakukan pembersihan (preprocessing) atau tidak karena data yang digunakan kecil dan juga sudah bersih tidak dilakukan pembersihan data.</a:t>
            </a:r>
          </a:p>
        </p:txBody>
      </p:sp>
      <p:sp>
        <p:nvSpPr>
          <p:cNvPr name="TextBox 9" id="9"/>
          <p:cNvSpPr txBox="true"/>
          <p:nvPr/>
        </p:nvSpPr>
        <p:spPr>
          <a:xfrm rot="0">
            <a:off x="857431" y="1818830"/>
            <a:ext cx="8804950"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MELIHAT DATA</a:t>
            </a:r>
          </a:p>
        </p:txBody>
      </p:sp>
      <p:grpSp>
        <p:nvGrpSpPr>
          <p:cNvPr name="Group 10" id="10"/>
          <p:cNvGrpSpPr/>
          <p:nvPr/>
        </p:nvGrpSpPr>
        <p:grpSpPr>
          <a:xfrm rot="0">
            <a:off x="10316314" y="2209431"/>
            <a:ext cx="7971686" cy="5867880"/>
            <a:chOff x="0" y="0"/>
            <a:chExt cx="2590800" cy="1907063"/>
          </a:xfrm>
        </p:grpSpPr>
        <p:sp>
          <p:nvSpPr>
            <p:cNvPr name="Freeform 11" id="11"/>
            <p:cNvSpPr/>
            <p:nvPr/>
          </p:nvSpPr>
          <p:spPr>
            <a:xfrm flipH="false" flipV="false" rot="0">
              <a:off x="0" y="0"/>
              <a:ext cx="2590800" cy="1907063"/>
            </a:xfrm>
            <a:custGeom>
              <a:avLst/>
              <a:gdLst/>
              <a:ahLst/>
              <a:cxnLst/>
              <a:rect r="r" b="b" t="t" l="l"/>
              <a:pathLst>
                <a:path h="1907063" w="2590800">
                  <a:moveTo>
                    <a:pt x="48559" y="0"/>
                  </a:moveTo>
                  <a:lnTo>
                    <a:pt x="2542241" y="0"/>
                  </a:lnTo>
                  <a:cubicBezTo>
                    <a:pt x="2569059" y="0"/>
                    <a:pt x="2590800" y="21741"/>
                    <a:pt x="2590800" y="48559"/>
                  </a:cubicBezTo>
                  <a:lnTo>
                    <a:pt x="2590800" y="1858504"/>
                  </a:lnTo>
                  <a:cubicBezTo>
                    <a:pt x="2590800" y="1885322"/>
                    <a:pt x="2569059" y="1907063"/>
                    <a:pt x="2542241" y="1907063"/>
                  </a:cubicBezTo>
                  <a:lnTo>
                    <a:pt x="48559" y="1907063"/>
                  </a:lnTo>
                  <a:cubicBezTo>
                    <a:pt x="21741" y="1907063"/>
                    <a:pt x="0" y="1885322"/>
                    <a:pt x="0" y="185850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2" id="12"/>
            <p:cNvSpPr txBox="true"/>
            <p:nvPr/>
          </p:nvSpPr>
          <p:spPr>
            <a:xfrm>
              <a:off x="0" y="-47625"/>
              <a:ext cx="2590800" cy="1954688"/>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0421354" y="2478338"/>
            <a:ext cx="7761606" cy="5330065"/>
          </a:xfrm>
          <a:custGeom>
            <a:avLst/>
            <a:gdLst/>
            <a:ahLst/>
            <a:cxnLst/>
            <a:rect r="r" b="b" t="t" l="l"/>
            <a:pathLst>
              <a:path h="5330065" w="7761606">
                <a:moveTo>
                  <a:pt x="0" y="0"/>
                </a:moveTo>
                <a:lnTo>
                  <a:pt x="7761606" y="0"/>
                </a:lnTo>
                <a:lnTo>
                  <a:pt x="7761606" y="5330066"/>
                </a:lnTo>
                <a:lnTo>
                  <a:pt x="0" y="5330066"/>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39768" y="4362669"/>
            <a:ext cx="7971686" cy="2111637"/>
            <a:chOff x="0" y="0"/>
            <a:chExt cx="2590800" cy="686283"/>
          </a:xfrm>
        </p:grpSpPr>
        <p:sp>
          <p:nvSpPr>
            <p:cNvPr name="Freeform 9" id="9"/>
            <p:cNvSpPr/>
            <p:nvPr/>
          </p:nvSpPr>
          <p:spPr>
            <a:xfrm flipH="false" flipV="false" rot="0">
              <a:off x="0" y="0"/>
              <a:ext cx="2590800" cy="686283"/>
            </a:xfrm>
            <a:custGeom>
              <a:avLst/>
              <a:gdLst/>
              <a:ahLst/>
              <a:cxnLst/>
              <a:rect r="r" b="b" t="t" l="l"/>
              <a:pathLst>
                <a:path h="686283" w="2590800">
                  <a:moveTo>
                    <a:pt x="48559" y="0"/>
                  </a:moveTo>
                  <a:lnTo>
                    <a:pt x="2542241" y="0"/>
                  </a:lnTo>
                  <a:cubicBezTo>
                    <a:pt x="2569059" y="0"/>
                    <a:pt x="2590800" y="21741"/>
                    <a:pt x="2590800" y="48559"/>
                  </a:cubicBezTo>
                  <a:lnTo>
                    <a:pt x="2590800" y="637724"/>
                  </a:lnTo>
                  <a:cubicBezTo>
                    <a:pt x="2590800" y="664542"/>
                    <a:pt x="2569059" y="686283"/>
                    <a:pt x="2542241" y="686283"/>
                  </a:cubicBezTo>
                  <a:lnTo>
                    <a:pt x="48559" y="686283"/>
                  </a:lnTo>
                  <a:cubicBezTo>
                    <a:pt x="21741" y="686283"/>
                    <a:pt x="0" y="664542"/>
                    <a:pt x="0" y="63772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73390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339768" y="4718294"/>
            <a:ext cx="10597285" cy="1459746"/>
          </a:xfrm>
          <a:custGeom>
            <a:avLst/>
            <a:gdLst/>
            <a:ahLst/>
            <a:cxnLst/>
            <a:rect r="r" b="b" t="t" l="l"/>
            <a:pathLst>
              <a:path h="1459746" w="10597285">
                <a:moveTo>
                  <a:pt x="0" y="0"/>
                </a:moveTo>
                <a:lnTo>
                  <a:pt x="10597285" y="0"/>
                </a:lnTo>
                <a:lnTo>
                  <a:pt x="10597285" y="1459746"/>
                </a:lnTo>
                <a:lnTo>
                  <a:pt x="0" y="1459746"/>
                </a:lnTo>
                <a:lnTo>
                  <a:pt x="0" y="0"/>
                </a:lnTo>
                <a:close/>
              </a:path>
            </a:pathLst>
          </a:custGeom>
          <a:blipFill>
            <a:blip r:embed="rId4"/>
            <a:stretch>
              <a:fillRect l="-7065" t="-73116" r="-422" b="-24890"/>
            </a:stretch>
          </a:blipFill>
        </p:spPr>
      </p:sp>
      <p:sp>
        <p:nvSpPr>
          <p:cNvPr name="TextBox 12" id="12"/>
          <p:cNvSpPr txBox="true"/>
          <p:nvPr/>
        </p:nvSpPr>
        <p:spPr>
          <a:xfrm rot="0">
            <a:off x="833992" y="3981931"/>
            <a:ext cx="8804950" cy="5613400"/>
          </a:xfrm>
          <a:prstGeom prst="rect">
            <a:avLst/>
          </a:prstGeom>
        </p:spPr>
        <p:txBody>
          <a:bodyPr anchor="t" rtlCol="false" tIns="0" lIns="0" bIns="0" rIns="0">
            <a:spAutoFit/>
          </a:bodyPr>
          <a:lstStyle/>
          <a:p>
            <a:pPr algn="ctr">
              <a:lnSpc>
                <a:spcPts val="5599"/>
              </a:lnSpc>
            </a:pPr>
            <a:r>
              <a:rPr lang="en-US" sz="3999">
                <a:solidFill>
                  <a:srgbClr val="000000"/>
                </a:solidFill>
                <a:latin typeface="Raleway"/>
                <a:ea typeface="Raleway"/>
                <a:cs typeface="Raleway"/>
                <a:sym typeface="Raleway"/>
              </a:rPr>
              <a:t>Membagi data menjadi dua kategori data latih dan data uji, pembagian dibagi menjadi 80% data latih dan 20% data uji dengan menggunakan random state </a:t>
            </a:r>
            <a:r>
              <a:rPr lang="en-US" sz="3999" b="true">
                <a:solidFill>
                  <a:srgbClr val="000000"/>
                </a:solidFill>
                <a:latin typeface="Raleway Bold"/>
                <a:ea typeface="Raleway Bold"/>
                <a:cs typeface="Raleway Bold"/>
                <a:sym typeface="Raleway Bold"/>
              </a:rPr>
              <a:t>X_train, X_test, y_train, y_test = train_test_split(df_X, df_y, test_size=0.2, random_state=0)</a:t>
            </a:r>
          </a:p>
          <a:p>
            <a:pPr algn="ctr">
              <a:lnSpc>
                <a:spcPts val="5599"/>
              </a:lnSpc>
            </a:pPr>
          </a:p>
        </p:txBody>
      </p:sp>
      <p:sp>
        <p:nvSpPr>
          <p:cNvPr name="TextBox 13" id="13"/>
          <p:cNvSpPr txBox="true"/>
          <p:nvPr/>
        </p:nvSpPr>
        <p:spPr>
          <a:xfrm rot="0">
            <a:off x="857431" y="1818830"/>
            <a:ext cx="8804950"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MEMBAGI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16314" y="3844468"/>
            <a:ext cx="7971686" cy="2961148"/>
            <a:chOff x="0" y="0"/>
            <a:chExt cx="2590800" cy="962374"/>
          </a:xfrm>
        </p:grpSpPr>
        <p:sp>
          <p:nvSpPr>
            <p:cNvPr name="Freeform 9" id="9"/>
            <p:cNvSpPr/>
            <p:nvPr/>
          </p:nvSpPr>
          <p:spPr>
            <a:xfrm flipH="false" flipV="false" rot="0">
              <a:off x="0" y="0"/>
              <a:ext cx="2590800" cy="962374"/>
            </a:xfrm>
            <a:custGeom>
              <a:avLst/>
              <a:gdLst/>
              <a:ahLst/>
              <a:cxnLst/>
              <a:rect r="r" b="b" t="t" l="l"/>
              <a:pathLst>
                <a:path h="962374" w="2590800">
                  <a:moveTo>
                    <a:pt x="48559" y="0"/>
                  </a:moveTo>
                  <a:lnTo>
                    <a:pt x="2542241" y="0"/>
                  </a:lnTo>
                  <a:cubicBezTo>
                    <a:pt x="2569059" y="0"/>
                    <a:pt x="2590800" y="21741"/>
                    <a:pt x="2590800" y="48559"/>
                  </a:cubicBezTo>
                  <a:lnTo>
                    <a:pt x="2590800" y="913815"/>
                  </a:lnTo>
                  <a:cubicBezTo>
                    <a:pt x="2590800" y="940633"/>
                    <a:pt x="2569059" y="962374"/>
                    <a:pt x="2542241" y="962374"/>
                  </a:cubicBezTo>
                  <a:lnTo>
                    <a:pt x="48559" y="962374"/>
                  </a:lnTo>
                  <a:cubicBezTo>
                    <a:pt x="21741" y="962374"/>
                    <a:pt x="0" y="940633"/>
                    <a:pt x="0" y="913815"/>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100999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316314" y="4067064"/>
            <a:ext cx="10152942" cy="2407243"/>
          </a:xfrm>
          <a:custGeom>
            <a:avLst/>
            <a:gdLst/>
            <a:ahLst/>
            <a:cxnLst/>
            <a:rect r="r" b="b" t="t" l="l"/>
            <a:pathLst>
              <a:path h="2407243" w="10152942">
                <a:moveTo>
                  <a:pt x="0" y="0"/>
                </a:moveTo>
                <a:lnTo>
                  <a:pt x="10152942" y="0"/>
                </a:lnTo>
                <a:lnTo>
                  <a:pt x="10152942" y="2407242"/>
                </a:lnTo>
                <a:lnTo>
                  <a:pt x="0" y="2407242"/>
                </a:lnTo>
                <a:lnTo>
                  <a:pt x="0" y="0"/>
                </a:lnTo>
                <a:close/>
              </a:path>
            </a:pathLst>
          </a:custGeom>
          <a:blipFill>
            <a:blip r:embed="rId4"/>
            <a:stretch>
              <a:fillRect l="-2236" t="0" r="0" b="0"/>
            </a:stretch>
          </a:blipFill>
        </p:spPr>
      </p:sp>
      <p:sp>
        <p:nvSpPr>
          <p:cNvPr name="TextBox 12" id="12"/>
          <p:cNvSpPr txBox="true"/>
          <p:nvPr/>
        </p:nvSpPr>
        <p:spPr>
          <a:xfrm rot="0">
            <a:off x="833992" y="3981931"/>
            <a:ext cx="8804950" cy="4908550"/>
          </a:xfrm>
          <a:prstGeom prst="rect">
            <a:avLst/>
          </a:prstGeom>
        </p:spPr>
        <p:txBody>
          <a:bodyPr anchor="t" rtlCol="false" tIns="0" lIns="0" bIns="0" rIns="0">
            <a:spAutoFit/>
          </a:bodyPr>
          <a:lstStyle/>
          <a:p>
            <a:pPr algn="ctr">
              <a:lnSpc>
                <a:spcPts val="5599"/>
              </a:lnSpc>
            </a:pPr>
            <a:r>
              <a:rPr lang="en-US" sz="3999">
                <a:solidFill>
                  <a:srgbClr val="000000"/>
                </a:solidFill>
                <a:latin typeface="Raleway"/>
                <a:ea typeface="Raleway"/>
                <a:cs typeface="Raleway"/>
                <a:sym typeface="Raleway"/>
              </a:rPr>
              <a:t>Membuat empat model algoritma Machine Learning diantaranya :</a:t>
            </a:r>
          </a:p>
          <a:p>
            <a:pPr algn="ctr">
              <a:lnSpc>
                <a:spcPts val="5599"/>
              </a:lnSpc>
            </a:pPr>
            <a:r>
              <a:rPr lang="en-US" sz="3999">
                <a:solidFill>
                  <a:srgbClr val="000000"/>
                </a:solidFill>
                <a:latin typeface="Raleway"/>
                <a:ea typeface="Raleway"/>
                <a:cs typeface="Raleway"/>
                <a:sym typeface="Raleway"/>
              </a:rPr>
              <a:t>1. Algoritma Naive Bayes</a:t>
            </a:r>
          </a:p>
          <a:p>
            <a:pPr algn="ctr">
              <a:lnSpc>
                <a:spcPts val="5599"/>
              </a:lnSpc>
            </a:pPr>
            <a:r>
              <a:rPr lang="en-US" sz="3999">
                <a:solidFill>
                  <a:srgbClr val="000000"/>
                </a:solidFill>
                <a:latin typeface="Raleway"/>
                <a:ea typeface="Raleway"/>
                <a:cs typeface="Raleway"/>
                <a:sym typeface="Raleway"/>
              </a:rPr>
              <a:t>2. Algoritma LogisticRegression (LR)</a:t>
            </a:r>
          </a:p>
          <a:p>
            <a:pPr algn="ctr">
              <a:lnSpc>
                <a:spcPts val="5599"/>
              </a:lnSpc>
            </a:pPr>
            <a:r>
              <a:rPr lang="en-US" sz="3999">
                <a:solidFill>
                  <a:srgbClr val="000000"/>
                </a:solidFill>
                <a:latin typeface="Raleway"/>
                <a:ea typeface="Raleway"/>
                <a:cs typeface="Raleway"/>
                <a:sym typeface="Raleway"/>
              </a:rPr>
              <a:t>3. Algoritma Random Forest</a:t>
            </a:r>
          </a:p>
          <a:p>
            <a:pPr algn="ctr">
              <a:lnSpc>
                <a:spcPts val="5599"/>
              </a:lnSpc>
            </a:pPr>
            <a:r>
              <a:rPr lang="en-US" sz="3999">
                <a:solidFill>
                  <a:srgbClr val="000000"/>
                </a:solidFill>
                <a:latin typeface="Raleway"/>
                <a:ea typeface="Raleway"/>
                <a:cs typeface="Raleway"/>
                <a:sym typeface="Raleway"/>
              </a:rPr>
              <a:t>4. Algoritma DecisionTreeClassifier</a:t>
            </a:r>
          </a:p>
          <a:p>
            <a:pPr algn="ctr">
              <a:lnSpc>
                <a:spcPts val="5599"/>
              </a:lnSpc>
            </a:pPr>
          </a:p>
        </p:txBody>
      </p:sp>
      <p:sp>
        <p:nvSpPr>
          <p:cNvPr name="TextBox 13" id="13"/>
          <p:cNvSpPr txBox="true"/>
          <p:nvPr/>
        </p:nvSpPr>
        <p:spPr>
          <a:xfrm rot="0">
            <a:off x="857431" y="1818830"/>
            <a:ext cx="8804950"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MEMBUAT MODEL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02017" y="246026"/>
            <a:ext cx="17729384" cy="9817915"/>
            <a:chOff x="0" y="0"/>
            <a:chExt cx="5762055" cy="3190825"/>
          </a:xfrm>
        </p:grpSpPr>
        <p:sp>
          <p:nvSpPr>
            <p:cNvPr name="Freeform 6" id="6"/>
            <p:cNvSpPr/>
            <p:nvPr/>
          </p:nvSpPr>
          <p:spPr>
            <a:xfrm flipH="false" flipV="false" rot="0">
              <a:off x="0" y="0"/>
              <a:ext cx="5762054" cy="3190825"/>
            </a:xfrm>
            <a:custGeom>
              <a:avLst/>
              <a:gdLst/>
              <a:ahLst/>
              <a:cxnLst/>
              <a:rect r="r" b="b" t="t" l="l"/>
              <a:pathLst>
                <a:path h="3190825" w="5762054">
                  <a:moveTo>
                    <a:pt x="21834" y="0"/>
                  </a:moveTo>
                  <a:lnTo>
                    <a:pt x="5740221" y="0"/>
                  </a:lnTo>
                  <a:cubicBezTo>
                    <a:pt x="5746012" y="0"/>
                    <a:pt x="5751565" y="2300"/>
                    <a:pt x="5755660" y="6395"/>
                  </a:cubicBezTo>
                  <a:cubicBezTo>
                    <a:pt x="5759754" y="10490"/>
                    <a:pt x="5762054" y="16043"/>
                    <a:pt x="5762054" y="21834"/>
                  </a:cubicBezTo>
                  <a:lnTo>
                    <a:pt x="5762054" y="3168991"/>
                  </a:lnTo>
                  <a:cubicBezTo>
                    <a:pt x="5762054" y="3174782"/>
                    <a:pt x="5759754" y="3180336"/>
                    <a:pt x="5755660" y="3184430"/>
                  </a:cubicBezTo>
                  <a:cubicBezTo>
                    <a:pt x="5751565" y="3188525"/>
                    <a:pt x="5746012" y="3190825"/>
                    <a:pt x="5740221" y="3190825"/>
                  </a:cubicBezTo>
                  <a:lnTo>
                    <a:pt x="21834" y="3190825"/>
                  </a:lnTo>
                  <a:cubicBezTo>
                    <a:pt x="16043" y="3190825"/>
                    <a:pt x="10490" y="3188525"/>
                    <a:pt x="6395" y="3184430"/>
                  </a:cubicBezTo>
                  <a:cubicBezTo>
                    <a:pt x="2300" y="3180336"/>
                    <a:pt x="0" y="3174782"/>
                    <a:pt x="0" y="3168991"/>
                  </a:cubicBezTo>
                  <a:lnTo>
                    <a:pt x="0" y="21834"/>
                  </a:lnTo>
                  <a:cubicBezTo>
                    <a:pt x="0" y="16043"/>
                    <a:pt x="2300" y="10490"/>
                    <a:pt x="6395" y="6395"/>
                  </a:cubicBezTo>
                  <a:cubicBezTo>
                    <a:pt x="10490" y="2300"/>
                    <a:pt x="16043" y="0"/>
                    <a:pt x="21834"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762055" cy="323845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73304" y="2216085"/>
            <a:ext cx="9092056" cy="6610874"/>
          </a:xfrm>
          <a:prstGeom prst="rect">
            <a:avLst/>
          </a:prstGeom>
        </p:spPr>
        <p:txBody>
          <a:bodyPr anchor="t" rtlCol="false" tIns="0" lIns="0" bIns="0" rIns="0">
            <a:spAutoFit/>
          </a:bodyPr>
          <a:lstStyle/>
          <a:p>
            <a:pPr algn="just">
              <a:lnSpc>
                <a:spcPts val="4345"/>
              </a:lnSpc>
            </a:pPr>
            <a:r>
              <a:rPr lang="en-US" sz="3104">
                <a:solidFill>
                  <a:srgbClr val="000000"/>
                </a:solidFill>
                <a:latin typeface="Raleway"/>
                <a:ea typeface="Raleway"/>
                <a:cs typeface="Raleway"/>
                <a:sym typeface="Raleway"/>
              </a:rPr>
              <a:t>Scatter plot ini menampilkan distribusi tiga spesies bunga Iris, Setosa (ungu), Versicolor (hijau), dan Virginica (kuning) berdasarkan sepal length (cm) dan sepal width (cm). Setosa memiliki sepal width yang lebih besar dan terpisah jelas dari dua spesies lainnya. Versicolor dan Virginica cenderung tumpang tindih, dengan Versicolor berada di tengah dan Virginica memiliki sepal length terbesar. Hal ini menunjukkan bahwa Setosa mudah diklasifikasikan, sementara Versicolor dan Virginica lebih sulit dibedakan hanya dengan dua fitur ini.</a:t>
            </a:r>
          </a:p>
        </p:txBody>
      </p:sp>
      <p:sp>
        <p:nvSpPr>
          <p:cNvPr name="Freeform 9" id="9"/>
          <p:cNvSpPr/>
          <p:nvPr/>
        </p:nvSpPr>
        <p:spPr>
          <a:xfrm flipH="false" flipV="false" rot="0">
            <a:off x="10003161" y="2480666"/>
            <a:ext cx="8028239" cy="6148388"/>
          </a:xfrm>
          <a:custGeom>
            <a:avLst/>
            <a:gdLst/>
            <a:ahLst/>
            <a:cxnLst/>
            <a:rect r="r" b="b" t="t" l="l"/>
            <a:pathLst>
              <a:path h="6148388" w="8028239">
                <a:moveTo>
                  <a:pt x="0" y="0"/>
                </a:moveTo>
                <a:lnTo>
                  <a:pt x="8028240" y="0"/>
                </a:lnTo>
                <a:lnTo>
                  <a:pt x="8028240" y="6148387"/>
                </a:lnTo>
                <a:lnTo>
                  <a:pt x="0" y="6148387"/>
                </a:lnTo>
                <a:lnTo>
                  <a:pt x="0" y="0"/>
                </a:lnTo>
                <a:close/>
              </a:path>
            </a:pathLst>
          </a:custGeom>
          <a:blipFill>
            <a:blip r:embed="rId4"/>
            <a:stretch>
              <a:fillRect l="0" t="0" r="0" b="0"/>
            </a:stretch>
          </a:blipFill>
        </p:spPr>
      </p:sp>
      <p:sp>
        <p:nvSpPr>
          <p:cNvPr name="TextBox 10" id="10"/>
          <p:cNvSpPr txBox="true"/>
          <p:nvPr/>
        </p:nvSpPr>
        <p:spPr>
          <a:xfrm rot="0">
            <a:off x="2310982" y="56736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VISUALISASI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365710" y="1028829"/>
            <a:ext cx="9788393" cy="8229600"/>
            <a:chOff x="0" y="0"/>
            <a:chExt cx="3181230" cy="2674622"/>
          </a:xfrm>
        </p:grpSpPr>
        <p:sp>
          <p:nvSpPr>
            <p:cNvPr name="Freeform 6" id="6"/>
            <p:cNvSpPr/>
            <p:nvPr/>
          </p:nvSpPr>
          <p:spPr>
            <a:xfrm flipH="false" flipV="false" rot="0">
              <a:off x="0" y="0"/>
              <a:ext cx="3181230" cy="2674622"/>
            </a:xfrm>
            <a:custGeom>
              <a:avLst/>
              <a:gdLst/>
              <a:ahLst/>
              <a:cxnLst/>
              <a:rect r="r" b="b" t="t" l="l"/>
              <a:pathLst>
                <a:path h="2674622" w="3181230">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181230" cy="272224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316314" y="2209431"/>
            <a:ext cx="7971686" cy="5867880"/>
            <a:chOff x="0" y="0"/>
            <a:chExt cx="2590800" cy="1907063"/>
          </a:xfrm>
        </p:grpSpPr>
        <p:sp>
          <p:nvSpPr>
            <p:cNvPr name="Freeform 9" id="9"/>
            <p:cNvSpPr/>
            <p:nvPr/>
          </p:nvSpPr>
          <p:spPr>
            <a:xfrm flipH="false" flipV="false" rot="0">
              <a:off x="0" y="0"/>
              <a:ext cx="2590800" cy="1907063"/>
            </a:xfrm>
            <a:custGeom>
              <a:avLst/>
              <a:gdLst/>
              <a:ahLst/>
              <a:cxnLst/>
              <a:rect r="r" b="b" t="t" l="l"/>
              <a:pathLst>
                <a:path h="1907063" w="2590800">
                  <a:moveTo>
                    <a:pt x="48559" y="0"/>
                  </a:moveTo>
                  <a:lnTo>
                    <a:pt x="2542241" y="0"/>
                  </a:lnTo>
                  <a:cubicBezTo>
                    <a:pt x="2569059" y="0"/>
                    <a:pt x="2590800" y="21741"/>
                    <a:pt x="2590800" y="48559"/>
                  </a:cubicBezTo>
                  <a:lnTo>
                    <a:pt x="2590800" y="1858504"/>
                  </a:lnTo>
                  <a:cubicBezTo>
                    <a:pt x="2590800" y="1885322"/>
                    <a:pt x="2569059" y="1907063"/>
                    <a:pt x="2542241" y="1907063"/>
                  </a:cubicBezTo>
                  <a:lnTo>
                    <a:pt x="48559" y="1907063"/>
                  </a:lnTo>
                  <a:cubicBezTo>
                    <a:pt x="21741" y="1907063"/>
                    <a:pt x="0" y="1885322"/>
                    <a:pt x="0" y="1858504"/>
                  </a:cubicBezTo>
                  <a:lnTo>
                    <a:pt x="0" y="48559"/>
                  </a:lnTo>
                  <a:cubicBezTo>
                    <a:pt x="0" y="21741"/>
                    <a:pt x="21741" y="0"/>
                    <a:pt x="48559"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47625"/>
              <a:ext cx="2590800" cy="195468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09745" y="2520444"/>
            <a:ext cx="7384824" cy="5246370"/>
            <a:chOff x="0" y="0"/>
            <a:chExt cx="1144102" cy="812800"/>
          </a:xfrm>
        </p:grpSpPr>
        <p:sp>
          <p:nvSpPr>
            <p:cNvPr name="Freeform 12" id="12"/>
            <p:cNvSpPr/>
            <p:nvPr/>
          </p:nvSpPr>
          <p:spPr>
            <a:xfrm flipH="false" flipV="false" rot="0">
              <a:off x="0" y="0"/>
              <a:ext cx="1144102" cy="812800"/>
            </a:xfrm>
            <a:custGeom>
              <a:avLst/>
              <a:gdLst/>
              <a:ahLst/>
              <a:cxnLst/>
              <a:rect r="r" b="b" t="t" l="l"/>
              <a:pathLst>
                <a:path h="812800" w="1144102">
                  <a:moveTo>
                    <a:pt x="0" y="0"/>
                  </a:moveTo>
                  <a:lnTo>
                    <a:pt x="1144102" y="0"/>
                  </a:lnTo>
                  <a:lnTo>
                    <a:pt x="1144102" y="812800"/>
                  </a:lnTo>
                  <a:lnTo>
                    <a:pt x="0" y="812800"/>
                  </a:lnTo>
                  <a:close/>
                </a:path>
              </a:pathLst>
            </a:custGeom>
            <a:blipFill>
              <a:blip r:embed="rId4"/>
              <a:stretch>
                <a:fillRect l="0" t="-2010" r="0" b="-2010"/>
              </a:stretch>
            </a:blipFill>
          </p:spPr>
        </p:sp>
      </p:grpSp>
      <p:sp>
        <p:nvSpPr>
          <p:cNvPr name="TextBox 13" id="13"/>
          <p:cNvSpPr txBox="true"/>
          <p:nvPr/>
        </p:nvSpPr>
        <p:spPr>
          <a:xfrm rot="0">
            <a:off x="857431" y="3263444"/>
            <a:ext cx="8804950" cy="5559425"/>
          </a:xfrm>
          <a:prstGeom prst="rect">
            <a:avLst/>
          </a:prstGeom>
        </p:spPr>
        <p:txBody>
          <a:bodyPr anchor="t" rtlCol="false" tIns="0" lIns="0" bIns="0" rIns="0">
            <a:spAutoFit/>
          </a:bodyPr>
          <a:lstStyle/>
          <a:p>
            <a:pPr algn="just">
              <a:lnSpc>
                <a:spcPts val="4899"/>
              </a:lnSpc>
            </a:pPr>
            <a:r>
              <a:rPr lang="en-US" sz="3499">
                <a:solidFill>
                  <a:srgbClr val="000000"/>
                </a:solidFill>
                <a:latin typeface="Raleway"/>
                <a:ea typeface="Raleway"/>
                <a:cs typeface="Raleway"/>
                <a:sym typeface="Raleway"/>
              </a:rPr>
              <a:t>Confusion matrix dari model Naive Bayes untuk klasifikasi bunga Iris menunjukkan 11 sampel diklasifikasikan dengan benar sebagai Setosa, 13 sampel diklasifikasikan dengan benar sebagai Versicolor, 5 sampel diklasifikasikan dengan benar sebagai Virginica, Dan 1 sampel Virginica salah diklasifikasikan sebagai Versicolor.</a:t>
            </a:r>
          </a:p>
          <a:p>
            <a:pPr algn="just">
              <a:lnSpc>
                <a:spcPts val="4899"/>
              </a:lnSpc>
            </a:pPr>
          </a:p>
        </p:txBody>
      </p:sp>
      <p:sp>
        <p:nvSpPr>
          <p:cNvPr name="TextBox 14" id="14"/>
          <p:cNvSpPr txBox="true"/>
          <p:nvPr/>
        </p:nvSpPr>
        <p:spPr>
          <a:xfrm rot="0">
            <a:off x="695220" y="1591894"/>
            <a:ext cx="9458883" cy="1111249"/>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CONFUSION MATRIX</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822879" y="637622"/>
            <a:ext cx="16642242" cy="9011497"/>
            <a:chOff x="0" y="0"/>
            <a:chExt cx="5408733" cy="2928739"/>
          </a:xfrm>
        </p:grpSpPr>
        <p:sp>
          <p:nvSpPr>
            <p:cNvPr name="Freeform 6" id="6"/>
            <p:cNvSpPr/>
            <p:nvPr/>
          </p:nvSpPr>
          <p:spPr>
            <a:xfrm flipH="false" flipV="false" rot="0">
              <a:off x="0" y="0"/>
              <a:ext cx="5408733" cy="2928739"/>
            </a:xfrm>
            <a:custGeom>
              <a:avLst/>
              <a:gdLst/>
              <a:ahLst/>
              <a:cxnLst/>
              <a:rect r="r" b="b" t="t" l="l"/>
              <a:pathLst>
                <a:path h="2928739" w="5408733">
                  <a:moveTo>
                    <a:pt x="23260" y="0"/>
                  </a:moveTo>
                  <a:lnTo>
                    <a:pt x="5385474" y="0"/>
                  </a:lnTo>
                  <a:cubicBezTo>
                    <a:pt x="5398320" y="0"/>
                    <a:pt x="5408733" y="10414"/>
                    <a:pt x="5408733" y="23260"/>
                  </a:cubicBezTo>
                  <a:lnTo>
                    <a:pt x="5408733" y="2905479"/>
                  </a:lnTo>
                  <a:cubicBezTo>
                    <a:pt x="5408733" y="2911648"/>
                    <a:pt x="5406283" y="2917565"/>
                    <a:pt x="5401921" y="2921927"/>
                  </a:cubicBezTo>
                  <a:cubicBezTo>
                    <a:pt x="5397559" y="2926289"/>
                    <a:pt x="5391643" y="2928739"/>
                    <a:pt x="5385474" y="2928739"/>
                  </a:cubicBezTo>
                  <a:lnTo>
                    <a:pt x="23260" y="2928739"/>
                  </a:lnTo>
                  <a:cubicBezTo>
                    <a:pt x="17091" y="2928739"/>
                    <a:pt x="11175" y="2926289"/>
                    <a:pt x="6813" y="2921927"/>
                  </a:cubicBezTo>
                  <a:cubicBezTo>
                    <a:pt x="2451" y="2917565"/>
                    <a:pt x="0" y="2911648"/>
                    <a:pt x="0" y="2905479"/>
                  </a:cubicBezTo>
                  <a:lnTo>
                    <a:pt x="0" y="23260"/>
                  </a:lnTo>
                  <a:cubicBezTo>
                    <a:pt x="0" y="17091"/>
                    <a:pt x="2451" y="11175"/>
                    <a:pt x="6813" y="6813"/>
                  </a:cubicBezTo>
                  <a:cubicBezTo>
                    <a:pt x="11175" y="2451"/>
                    <a:pt x="17091" y="0"/>
                    <a:pt x="2326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8733" cy="29763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9728398" y="5693292"/>
            <a:ext cx="7274462" cy="3192681"/>
          </a:xfrm>
          <a:custGeom>
            <a:avLst/>
            <a:gdLst/>
            <a:ahLst/>
            <a:cxnLst/>
            <a:rect r="r" b="b" t="t" l="l"/>
            <a:pathLst>
              <a:path h="3192681" w="7274462">
                <a:moveTo>
                  <a:pt x="0" y="0"/>
                </a:moveTo>
                <a:lnTo>
                  <a:pt x="7274462" y="0"/>
                </a:lnTo>
                <a:lnTo>
                  <a:pt x="7274462" y="3192681"/>
                </a:lnTo>
                <a:lnTo>
                  <a:pt x="0" y="3192681"/>
                </a:lnTo>
                <a:lnTo>
                  <a:pt x="0" y="0"/>
                </a:lnTo>
                <a:close/>
              </a:path>
            </a:pathLst>
          </a:custGeom>
          <a:blipFill>
            <a:blip r:embed="rId4"/>
            <a:stretch>
              <a:fillRect l="0" t="0" r="0" b="0"/>
            </a:stretch>
          </a:blipFill>
        </p:spPr>
      </p:sp>
      <p:sp>
        <p:nvSpPr>
          <p:cNvPr name="Freeform 9" id="9"/>
          <p:cNvSpPr/>
          <p:nvPr/>
        </p:nvSpPr>
        <p:spPr>
          <a:xfrm flipH="false" flipV="false" rot="0">
            <a:off x="13582669" y="4108783"/>
            <a:ext cx="3420191" cy="1357764"/>
          </a:xfrm>
          <a:custGeom>
            <a:avLst/>
            <a:gdLst/>
            <a:ahLst/>
            <a:cxnLst/>
            <a:rect r="r" b="b" t="t" l="l"/>
            <a:pathLst>
              <a:path h="1357764" w="3420191">
                <a:moveTo>
                  <a:pt x="0" y="0"/>
                </a:moveTo>
                <a:lnTo>
                  <a:pt x="3420191" y="0"/>
                </a:lnTo>
                <a:lnTo>
                  <a:pt x="3420191" y="1357764"/>
                </a:lnTo>
                <a:lnTo>
                  <a:pt x="0" y="1357764"/>
                </a:lnTo>
                <a:lnTo>
                  <a:pt x="0" y="0"/>
                </a:lnTo>
                <a:close/>
              </a:path>
            </a:pathLst>
          </a:custGeom>
          <a:blipFill>
            <a:blip r:embed="rId5"/>
            <a:stretch>
              <a:fillRect l="0" t="0" r="0" b="0"/>
            </a:stretch>
          </a:blipFill>
        </p:spPr>
      </p:sp>
      <p:sp>
        <p:nvSpPr>
          <p:cNvPr name="TextBox 10" id="10"/>
          <p:cNvSpPr txBox="true"/>
          <p:nvPr/>
        </p:nvSpPr>
        <p:spPr>
          <a:xfrm rot="0">
            <a:off x="1680457" y="4469279"/>
            <a:ext cx="7804328" cy="3823335"/>
          </a:xfrm>
          <a:prstGeom prst="rect">
            <a:avLst/>
          </a:prstGeom>
        </p:spPr>
        <p:txBody>
          <a:bodyPr anchor="t" rtlCol="false" tIns="0" lIns="0" bIns="0" rIns="0">
            <a:spAutoFit/>
          </a:bodyPr>
          <a:lstStyle/>
          <a:p>
            <a:pPr algn="just">
              <a:lnSpc>
                <a:spcPts val="5039"/>
              </a:lnSpc>
            </a:pPr>
            <a:r>
              <a:rPr lang="en-US" sz="3599">
                <a:solidFill>
                  <a:srgbClr val="000000"/>
                </a:solidFill>
                <a:latin typeface="Raleway"/>
                <a:ea typeface="Raleway"/>
                <a:cs typeface="Raleway"/>
                <a:sym typeface="Raleway"/>
              </a:rPr>
              <a:t>Model Algoritma Naive Bayes mendapatkan akurasi sebesar 97%, Nilai precicion setosa, versicolor, dan virginica 100%, 0,93%, 100%. recal 100%, 100%, 0,83, f1-score 100%, 96%, dan 0,91%. </a:t>
            </a:r>
          </a:p>
        </p:txBody>
      </p:sp>
      <p:sp>
        <p:nvSpPr>
          <p:cNvPr name="TextBox 11" id="11"/>
          <p:cNvSpPr txBox="true"/>
          <p:nvPr/>
        </p:nvSpPr>
        <p:spPr>
          <a:xfrm rot="0">
            <a:off x="1680457" y="1082818"/>
            <a:ext cx="14927087" cy="3162299"/>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ACCURACY DAN</a:t>
            </a:r>
          </a:p>
          <a:p>
            <a:pPr algn="ctr">
              <a:lnSpc>
                <a:spcPts val="8400"/>
              </a:lnSpc>
            </a:pPr>
            <a:r>
              <a:rPr lang="en-US" sz="6000">
                <a:solidFill>
                  <a:srgbClr val="000000"/>
                </a:solidFill>
                <a:latin typeface="Fredoka"/>
                <a:ea typeface="Fredoka"/>
                <a:cs typeface="Fredoka"/>
                <a:sym typeface="Fredoka"/>
              </a:rPr>
              <a:t>CLASSIFICATION_REPORT</a:t>
            </a:r>
          </a:p>
          <a:p>
            <a:pPr algn="ctr">
              <a:lnSpc>
                <a:spcPts val="84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DAGgKW0OpMM</dc:identifier>
  <dcterms:modified xsi:type="dcterms:W3CDTF">2011-08-01T06:04:30Z</dcterms:modified>
  <cp:revision>1</cp:revision>
  <dc:title>GILANG_PPT_IRIS</dc:title>
</cp:coreProperties>
</file>