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90" r:id="rId3"/>
    <p:sldId id="272" r:id="rId4"/>
    <p:sldId id="291" r:id="rId5"/>
    <p:sldId id="292" r:id="rId6"/>
    <p:sldId id="296" r:id="rId7"/>
    <p:sldId id="293" r:id="rId8"/>
    <p:sldId id="305" r:id="rId9"/>
    <p:sldId id="294" r:id="rId10"/>
    <p:sldId id="295" r:id="rId11"/>
    <p:sldId id="297" r:id="rId12"/>
    <p:sldId id="298" r:id="rId13"/>
    <p:sldId id="301" r:id="rId14"/>
    <p:sldId id="302" r:id="rId15"/>
    <p:sldId id="303" r:id="rId16"/>
    <p:sldId id="299" r:id="rId17"/>
    <p:sldId id="304" r:id="rId1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c7345984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c7345984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068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21640" y="1088243"/>
            <a:ext cx="401265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Analisis Sentimen Menggunakan Neural Network dan LSTM</a:t>
            </a:r>
            <a:endParaRPr sz="32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75275" y="3444133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</a:pPr>
            <a:r>
              <a:rPr lang="en" sz="1200" dirty="0">
                <a:latin typeface="Fira Sans" panose="020B0503050000020004" pitchFamily="34" charset="0"/>
              </a:rPr>
              <a:t>KELOMPOK 1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 panose="020B0503050000020004" pitchFamily="34" charset="0"/>
              </a:rPr>
              <a:t>M. RISKY MAULANA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 panose="020B0503050000020004" pitchFamily="34" charset="0"/>
              </a:rPr>
              <a:t>M. GILANG DEWANTARA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latin typeface="Fira Sans" panose="020B0503050000020004" pitchFamily="34" charset="0"/>
              </a:rPr>
              <a:t>INDIARTI SUKMAYANI</a:t>
            </a:r>
            <a:endParaRPr lang="en" sz="1200" dirty="0">
              <a:latin typeface="Fira Sans" panose="020B05030500000200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403170" y="1439672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2F76-AA28-1892-B43E-6784E1E3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 (NEURAL NETWORK)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0BAE9-29CA-6F00-D829-9BBC8974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1132117"/>
            <a:ext cx="7284720" cy="3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56B0-EB91-AC09-3D17-A24B3984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0" y="450150"/>
            <a:ext cx="4907330" cy="4090800"/>
          </a:xfrm>
        </p:spPr>
        <p:txBody>
          <a:bodyPr/>
          <a:lstStyle/>
          <a:p>
            <a:r>
              <a:rPr lang="en-US" sz="6600" dirty="0"/>
              <a:t>LSTM</a:t>
            </a:r>
            <a:endParaRPr lang="en-ID" sz="6600" dirty="0"/>
          </a:p>
        </p:txBody>
      </p:sp>
      <p:sp>
        <p:nvSpPr>
          <p:cNvPr id="12" name="Google Shape;976;p33">
            <a:extLst>
              <a:ext uri="{FF2B5EF4-FFF2-40B4-BE49-F238E27FC236}">
                <a16:creationId xmlns:a16="http://schemas.microsoft.com/office/drawing/2014/main" id="{2554AD77-7EFF-1E90-D332-0B80237AFB11}"/>
              </a:ext>
            </a:extLst>
          </p:cNvPr>
          <p:cNvSpPr/>
          <p:nvPr/>
        </p:nvSpPr>
        <p:spPr>
          <a:xfrm flipH="1">
            <a:off x="4086659" y="1144801"/>
            <a:ext cx="3063900" cy="3063900"/>
          </a:xfrm>
          <a:prstGeom prst="arc">
            <a:avLst>
              <a:gd name="adj1" fmla="val 16200000"/>
              <a:gd name="adj2" fmla="val 4359177"/>
            </a:avLst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8;p33">
            <a:extLst>
              <a:ext uri="{FF2B5EF4-FFF2-40B4-BE49-F238E27FC236}">
                <a16:creationId xmlns:a16="http://schemas.microsoft.com/office/drawing/2014/main" id="{1AF1EE06-4D0F-29FC-877F-98AE7FA22908}"/>
              </a:ext>
            </a:extLst>
          </p:cNvPr>
          <p:cNvSpPr/>
          <p:nvPr/>
        </p:nvSpPr>
        <p:spPr>
          <a:xfrm flipH="1">
            <a:off x="4379150" y="1437310"/>
            <a:ext cx="2478900" cy="2478900"/>
          </a:xfrm>
          <a:prstGeom prst="arc">
            <a:avLst>
              <a:gd name="adj1" fmla="val 16200000"/>
              <a:gd name="adj2" fmla="val 9118718"/>
            </a:avLst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81;p33">
            <a:extLst>
              <a:ext uri="{FF2B5EF4-FFF2-40B4-BE49-F238E27FC236}">
                <a16:creationId xmlns:a16="http://schemas.microsoft.com/office/drawing/2014/main" id="{53EBA2BA-DF24-683C-A7D0-B9D9943E8DB2}"/>
              </a:ext>
            </a:extLst>
          </p:cNvPr>
          <p:cNvSpPr/>
          <p:nvPr/>
        </p:nvSpPr>
        <p:spPr>
          <a:xfrm flipH="1">
            <a:off x="4666303" y="1724204"/>
            <a:ext cx="1904853" cy="1904853"/>
          </a:xfrm>
          <a:prstGeom prst="arc">
            <a:avLst>
              <a:gd name="adj1" fmla="val 16200000"/>
              <a:gd name="adj2" fmla="val 13853038"/>
            </a:avLst>
          </a:prstGeom>
          <a:noFill/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82;p33">
            <a:extLst>
              <a:ext uri="{FF2B5EF4-FFF2-40B4-BE49-F238E27FC236}">
                <a16:creationId xmlns:a16="http://schemas.microsoft.com/office/drawing/2014/main" id="{8B4B5109-CCC6-7304-688E-EC8EA46D4183}"/>
              </a:ext>
            </a:extLst>
          </p:cNvPr>
          <p:cNvSpPr/>
          <p:nvPr/>
        </p:nvSpPr>
        <p:spPr>
          <a:xfrm rot="-2968388">
            <a:off x="5917043" y="1767315"/>
            <a:ext cx="499884" cy="2867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50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58FB-72E4-6305-3E6A-9CB5F74E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(LSTM)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7279B-D4E5-E1B0-0CC6-0C9671DF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7" y="1148263"/>
            <a:ext cx="5360986" cy="1917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1BFE3-0649-9F65-641E-FA07CC57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3065696"/>
            <a:ext cx="3505585" cy="15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6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58FB-72E4-6305-3E6A-9CB5F74E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(LSTM)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13020-54D1-E858-8291-08CD1033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41" y="1390735"/>
            <a:ext cx="5189517" cy="30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6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58FB-72E4-6305-3E6A-9CB5F74E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(LSTM)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34B48-6253-A7E4-B63A-D3E3C85E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4" y="1310525"/>
            <a:ext cx="4450296" cy="2374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3B858-D049-0E61-93B1-B45E52F0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32" y="1226705"/>
            <a:ext cx="4147008" cy="32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35D7-4705-732A-36EE-7D4D99CC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 (LSTM)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E63C3-42C8-9778-BB9E-91CECDB3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8306"/>
            <a:ext cx="5220018" cy="3593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BF5F23-2307-6F89-9561-132722CD6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0" t="20250" r="17998"/>
          <a:stretch/>
        </p:blipFill>
        <p:spPr>
          <a:xfrm>
            <a:off x="5524500" y="1543398"/>
            <a:ext cx="3619500" cy="22780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7EB5F9-D78F-433D-252B-CCD0C0B3B036}"/>
              </a:ext>
            </a:extLst>
          </p:cNvPr>
          <p:cNvCxnSpPr/>
          <p:nvPr/>
        </p:nvCxnSpPr>
        <p:spPr>
          <a:xfrm>
            <a:off x="5524500" y="1112520"/>
            <a:ext cx="0" cy="381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7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35D7-4705-732A-36EE-7D4D99CC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 (LSTM)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D2652-DB1F-CD43-2AC3-51505E7AD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42" b="68853"/>
          <a:stretch/>
        </p:blipFill>
        <p:spPr>
          <a:xfrm>
            <a:off x="2164080" y="1518331"/>
            <a:ext cx="4297680" cy="1312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0817F-8876-DC6C-C8DA-68EE55E48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3" t="47352" r="917"/>
          <a:stretch/>
        </p:blipFill>
        <p:spPr>
          <a:xfrm>
            <a:off x="1447799" y="3078480"/>
            <a:ext cx="5934963" cy="17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2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2F76-AA28-1892-B43E-6784E1E3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 (LSTM)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E608B-5825-5CDD-EA3F-5608FC9F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" y="1150620"/>
            <a:ext cx="4624378" cy="347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EC6BE1-A2BA-F888-DAE4-AD597F95D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67" b="48408"/>
          <a:stretch/>
        </p:blipFill>
        <p:spPr>
          <a:xfrm>
            <a:off x="4754880" y="1115832"/>
            <a:ext cx="4304338" cy="14559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88DAD-9527-C5EA-3AA4-0BE0F8881CA3}"/>
              </a:ext>
            </a:extLst>
          </p:cNvPr>
          <p:cNvCxnSpPr/>
          <p:nvPr/>
        </p:nvCxnSpPr>
        <p:spPr>
          <a:xfrm>
            <a:off x="4754880" y="986897"/>
            <a:ext cx="0" cy="380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EAC0ABC-8B77-794D-F079-58BC5B3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15" r="67850"/>
          <a:stretch/>
        </p:blipFill>
        <p:spPr>
          <a:xfrm>
            <a:off x="4925849" y="3235795"/>
            <a:ext cx="2984103" cy="12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2853-AE84-FFF2-286C-1FF480C8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D" dirty="0"/>
          </a:p>
        </p:txBody>
      </p:sp>
      <p:grpSp>
        <p:nvGrpSpPr>
          <p:cNvPr id="3" name="Google Shape;13910;p125">
            <a:extLst>
              <a:ext uri="{FF2B5EF4-FFF2-40B4-BE49-F238E27FC236}">
                <a16:creationId xmlns:a16="http://schemas.microsoft.com/office/drawing/2014/main" id="{02861471-C156-7F4F-4DED-2D9E515A57B1}"/>
              </a:ext>
            </a:extLst>
          </p:cNvPr>
          <p:cNvGrpSpPr/>
          <p:nvPr/>
        </p:nvGrpSpPr>
        <p:grpSpPr>
          <a:xfrm>
            <a:off x="1382751" y="1838647"/>
            <a:ext cx="2749818" cy="1826387"/>
            <a:chOff x="2567841" y="1994124"/>
            <a:chExt cx="399812" cy="306477"/>
          </a:xfrm>
        </p:grpSpPr>
        <p:sp>
          <p:nvSpPr>
            <p:cNvPr id="4" name="Google Shape;13911;p125">
              <a:extLst>
                <a:ext uri="{FF2B5EF4-FFF2-40B4-BE49-F238E27FC236}">
                  <a16:creationId xmlns:a16="http://schemas.microsoft.com/office/drawing/2014/main" id="{94A65500-2B8B-9DDC-CDDF-04FAFA853343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912;p125">
              <a:extLst>
                <a:ext uri="{FF2B5EF4-FFF2-40B4-BE49-F238E27FC236}">
                  <a16:creationId xmlns:a16="http://schemas.microsoft.com/office/drawing/2014/main" id="{56DE4E05-F630-C84E-0CA5-3853D06CF709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913;p125">
              <a:extLst>
                <a:ext uri="{FF2B5EF4-FFF2-40B4-BE49-F238E27FC236}">
                  <a16:creationId xmlns:a16="http://schemas.microsoft.com/office/drawing/2014/main" id="{5C307A6C-2185-D03B-8560-A01DCC2C5454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0BAB26-2F5A-E333-5EBC-CEC77FC031EF}"/>
              </a:ext>
            </a:extLst>
          </p:cNvPr>
          <p:cNvSpPr txBox="1"/>
          <p:nvPr/>
        </p:nvSpPr>
        <p:spPr>
          <a:xfrm>
            <a:off x="4705814" y="1766647"/>
            <a:ext cx="3285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Fira Sans" panose="020B0503050000020004" pitchFamily="34" charset="0"/>
              </a:rPr>
              <a:t>Membuat</a:t>
            </a:r>
            <a:r>
              <a:rPr lang="en-ID" dirty="0">
                <a:latin typeface="Fira Sans" panose="020B0503050000020004" pitchFamily="34" charset="0"/>
              </a:rPr>
              <a:t> API </a:t>
            </a:r>
            <a:r>
              <a:rPr lang="en-ID" dirty="0" err="1">
                <a:latin typeface="Fira Sans" panose="020B0503050000020004" pitchFamily="34" charset="0"/>
              </a:rPr>
              <a:t>untuk</a:t>
            </a:r>
            <a:r>
              <a:rPr lang="en-ID" dirty="0">
                <a:latin typeface="Fira Sans" panose="020B0503050000020004" pitchFamily="34" charset="0"/>
              </a:rPr>
              <a:t> Neural Network dan LSTM yang </a:t>
            </a:r>
            <a:r>
              <a:rPr lang="en-ID" dirty="0" err="1">
                <a:latin typeface="Fira Sans" panose="020B0503050000020004" pitchFamily="34" charset="0"/>
              </a:rPr>
              <a:t>akan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digunakan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untuk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analisis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sentimen</a:t>
            </a:r>
            <a:r>
              <a:rPr lang="en-ID" dirty="0">
                <a:latin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Fira Sans" panose="020B0503050000020004" pitchFamily="34" charset="0"/>
              </a:rPr>
              <a:t>Pada endpoint, </a:t>
            </a:r>
            <a:r>
              <a:rPr lang="en-ID" dirty="0" err="1">
                <a:latin typeface="Fira Sans" panose="020B0503050000020004" pitchFamily="34" charset="0"/>
              </a:rPr>
              <a:t>kita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dapat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menginput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teks</a:t>
            </a:r>
            <a:r>
              <a:rPr lang="en-ID" dirty="0">
                <a:latin typeface="Fira Sans" panose="020B0503050000020004" pitchFamily="34" charset="0"/>
              </a:rPr>
              <a:t>/file yang </a:t>
            </a:r>
            <a:r>
              <a:rPr lang="en-ID" dirty="0" err="1">
                <a:latin typeface="Fira Sans" panose="020B0503050000020004" pitchFamily="34" charset="0"/>
              </a:rPr>
              <a:t>kemudian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akan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dicleansing</a:t>
            </a:r>
            <a:r>
              <a:rPr lang="en-ID" dirty="0">
                <a:latin typeface="Fira Sans" panose="020B0503050000020004" pitchFamily="34" charset="0"/>
              </a:rPr>
              <a:t> dan </a:t>
            </a:r>
            <a:r>
              <a:rPr lang="en-ID" dirty="0" err="1">
                <a:latin typeface="Fira Sans" panose="020B0503050000020004" pitchFamily="34" charset="0"/>
              </a:rPr>
              <a:t>dilakukan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analisis</a:t>
            </a:r>
            <a:r>
              <a:rPr lang="en-ID" dirty="0">
                <a:latin typeface="Fira Sans" panose="020B0503050000020004" pitchFamily="34" charset="0"/>
              </a:rPr>
              <a:t> </a:t>
            </a:r>
            <a:r>
              <a:rPr lang="en-ID" dirty="0" err="1">
                <a:latin typeface="Fira Sans" panose="020B0503050000020004" pitchFamily="34" charset="0"/>
              </a:rPr>
              <a:t>sentimen</a:t>
            </a:r>
            <a:r>
              <a:rPr lang="en-ID" dirty="0">
                <a:latin typeface="Fira Sans" panose="020B05030500000200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72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5400000">
            <a:off x="-74430" y="2217257"/>
            <a:ext cx="2706900" cy="1602486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STEPS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4411434" y="1305727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31"/>
          <p:cNvSpPr/>
          <p:nvPr/>
        </p:nvSpPr>
        <p:spPr>
          <a:xfrm>
            <a:off x="4417489" y="188145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2109258" y="2121304"/>
            <a:ext cx="2308312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4417489" y="1881201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4" name="Google Shape;864;p31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109258" y="2577101"/>
            <a:ext cx="2308312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4417489" y="2457516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417489" y="2457061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8" name="Google Shape;868;p31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109258" y="3033132"/>
            <a:ext cx="2308312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4417489" y="303313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4417489" y="303288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2109257" y="3489144"/>
            <a:ext cx="2308312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4417489" y="3489144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2113540" y="3945163"/>
            <a:ext cx="230402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6" name="Google Shape;876;p31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2113540" y="1665074"/>
            <a:ext cx="230402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4411434" y="3945195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31"/>
          <p:cNvSpPr txBox="1"/>
          <p:nvPr/>
        </p:nvSpPr>
        <p:spPr>
          <a:xfrm>
            <a:off x="5047488" y="1306900"/>
            <a:ext cx="3388537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Menyiapkan data dan melihat kelengkapan label positif, negatif dan netral</a:t>
            </a:r>
            <a:endParaRPr sz="1200" dirty="0">
              <a:solidFill>
                <a:srgbClr val="FFFFFF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2176018" y="1722900"/>
            <a:ext cx="2212395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Prepare Dataset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4928319" y="1882950"/>
            <a:ext cx="3507706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Menyeragamkan</a:t>
            </a:r>
            <a:r>
              <a:rPr lang="en-ID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format </a:t>
            </a:r>
            <a:r>
              <a:rPr lang="en-ID" sz="1200" dirty="0" err="1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teks</a:t>
            </a:r>
            <a:r>
              <a:rPr lang="en-ID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dan </a:t>
            </a:r>
            <a:r>
              <a:rPr lang="en-ID" sz="1200" dirty="0" err="1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membuang</a:t>
            </a:r>
            <a:r>
              <a:rPr lang="en-ID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teks</a:t>
            </a:r>
            <a:r>
              <a:rPr lang="en-ID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yang </a:t>
            </a:r>
            <a:r>
              <a:rPr lang="en-ID" sz="1200" dirty="0" err="1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tidak</a:t>
            </a:r>
            <a:r>
              <a:rPr lang="en-ID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dibutuhkan</a:t>
            </a:r>
            <a:endParaRPr lang="en-ID" sz="1200" dirty="0">
              <a:solidFill>
                <a:srgbClr val="FFFFFF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5047488" y="2468538"/>
            <a:ext cx="3388537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Mengubah kata menjadi vector menggunakan Count Vectorizer (NN) dan Tokenizer (LSTM)</a:t>
            </a:r>
            <a:endParaRPr sz="1200" dirty="0">
              <a:solidFill>
                <a:srgbClr val="FFFFFF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5047488" y="3029263"/>
            <a:ext cx="3388537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Menentukan jumlah data yang akan di-train dan di-test lalu menentukan model selection</a:t>
            </a:r>
            <a:endParaRPr sz="1200" dirty="0">
              <a:solidFill>
                <a:srgbClr val="FFFFFF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1"/>
          <p:cNvSpPr txBox="1"/>
          <p:nvPr/>
        </p:nvSpPr>
        <p:spPr>
          <a:xfrm>
            <a:off x="2176018" y="2178338"/>
            <a:ext cx="2212395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Text Normalization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31"/>
          <p:cNvSpPr txBox="1"/>
          <p:nvPr/>
        </p:nvSpPr>
        <p:spPr>
          <a:xfrm>
            <a:off x="2176018" y="2634450"/>
            <a:ext cx="2212395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Feature Exctraction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31"/>
          <p:cNvSpPr txBox="1"/>
          <p:nvPr/>
        </p:nvSpPr>
        <p:spPr>
          <a:xfrm>
            <a:off x="2157984" y="3090375"/>
            <a:ext cx="2230511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Preparation</a:t>
            </a:r>
            <a:endParaRPr sz="16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31"/>
          <p:cNvSpPr txBox="1"/>
          <p:nvPr/>
        </p:nvSpPr>
        <p:spPr>
          <a:xfrm>
            <a:off x="2109258" y="3546400"/>
            <a:ext cx="2279118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Training &amp; Evaluation</a:t>
            </a:r>
            <a:endParaRPr sz="15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31"/>
          <p:cNvSpPr txBox="1"/>
          <p:nvPr/>
        </p:nvSpPr>
        <p:spPr>
          <a:xfrm>
            <a:off x="2080260" y="4002400"/>
            <a:ext cx="2308153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Predict &amp; Deployment</a:t>
            </a:r>
            <a:endParaRPr sz="15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31"/>
          <p:cNvSpPr txBox="1"/>
          <p:nvPr/>
        </p:nvSpPr>
        <p:spPr>
          <a:xfrm>
            <a:off x="5157216" y="3610663"/>
            <a:ext cx="327880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Melakukan training data dan evaluasi hasil training data</a:t>
            </a:r>
            <a:endParaRPr sz="1200" dirty="0">
              <a:solidFill>
                <a:srgbClr val="FFFFFF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1"/>
          <p:cNvSpPr txBox="1"/>
          <p:nvPr/>
        </p:nvSpPr>
        <p:spPr>
          <a:xfrm>
            <a:off x="4899243" y="4194389"/>
            <a:ext cx="354677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 panose="020B0503050000020004" pitchFamily="34" charset="0"/>
                <a:ea typeface="Roboto"/>
                <a:cs typeface="Roboto"/>
                <a:sym typeface="Roboto"/>
              </a:rPr>
              <a:t>Melakukan prediksi dengan model dan apabila sudah benar maka akan dilakukan deployment</a:t>
            </a:r>
            <a:endParaRPr sz="1200" dirty="0">
              <a:solidFill>
                <a:srgbClr val="FFFFFF"/>
              </a:solidFill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1"/>
          <p:cNvSpPr txBox="1"/>
          <p:nvPr/>
        </p:nvSpPr>
        <p:spPr>
          <a:xfrm>
            <a:off x="183787" y="3029263"/>
            <a:ext cx="219046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Proses Machine Learning</a:t>
            </a:r>
            <a:endParaRPr sz="19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3" name="Google Shape;923;p31"/>
          <p:cNvGrpSpPr/>
          <p:nvPr/>
        </p:nvGrpSpPr>
        <p:grpSpPr>
          <a:xfrm>
            <a:off x="1107729" y="2487638"/>
            <a:ext cx="342580" cy="339271"/>
            <a:chOff x="5049725" y="1435050"/>
            <a:chExt cx="486550" cy="481850"/>
          </a:xfrm>
        </p:grpSpPr>
        <p:sp>
          <p:nvSpPr>
            <p:cNvPr id="924" name="Google Shape;924;p3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2853-AE84-FFF2-286C-1FF480C8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DATASET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BE1B89-2853-69FE-42C8-2D558DFA5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07" b="64737"/>
          <a:stretch/>
        </p:blipFill>
        <p:spPr>
          <a:xfrm>
            <a:off x="1" y="1308855"/>
            <a:ext cx="3634740" cy="1813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28E99D-5F9E-1C7C-245F-65B4A740F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74" b="75152"/>
          <a:stretch/>
        </p:blipFill>
        <p:spPr>
          <a:xfrm>
            <a:off x="110810" y="3103387"/>
            <a:ext cx="3523931" cy="997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8E41AD-B4C6-C041-BE04-E9442A9929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659" b="80920"/>
          <a:stretch/>
        </p:blipFill>
        <p:spPr>
          <a:xfrm>
            <a:off x="110810" y="4179412"/>
            <a:ext cx="3523931" cy="646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9A2C52-0FAA-E78E-24B9-84B78350D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95" r="196"/>
          <a:stretch/>
        </p:blipFill>
        <p:spPr>
          <a:xfrm>
            <a:off x="3970020" y="1027940"/>
            <a:ext cx="5003279" cy="17305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16BF26-6460-248F-B79B-5A7E4C15CE6E}"/>
              </a:ext>
            </a:extLst>
          </p:cNvPr>
          <p:cNvCxnSpPr>
            <a:cxnSpLocks/>
          </p:cNvCxnSpPr>
          <p:nvPr/>
        </p:nvCxnSpPr>
        <p:spPr>
          <a:xfrm>
            <a:off x="3802380" y="1013460"/>
            <a:ext cx="0" cy="413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4CB1CCC-8B74-94A8-4D16-8ECCAFFF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020" y="2703283"/>
            <a:ext cx="2639542" cy="24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3048-7C06-9A40-DC28-717C47D8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1EBDB-4609-99BF-BD00-78A2BB2D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76" y="1077053"/>
            <a:ext cx="4766051" cy="2989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147FD9-7BD0-A062-C134-CFC2F31B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80" y="4181945"/>
            <a:ext cx="4914486" cy="7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3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18D7-9EB7-A587-B270-40E22D13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61" y="617790"/>
            <a:ext cx="3312130" cy="4090800"/>
          </a:xfrm>
        </p:spPr>
        <p:txBody>
          <a:bodyPr/>
          <a:lstStyle/>
          <a:p>
            <a:pPr algn="r"/>
            <a:r>
              <a:rPr lang="en-US" dirty="0"/>
              <a:t>NEURAL NETWORK</a:t>
            </a:r>
            <a:endParaRPr lang="en-ID" dirty="0"/>
          </a:p>
        </p:txBody>
      </p:sp>
      <p:sp>
        <p:nvSpPr>
          <p:cNvPr id="4" name="Google Shape;326;p20">
            <a:extLst>
              <a:ext uri="{FF2B5EF4-FFF2-40B4-BE49-F238E27FC236}">
                <a16:creationId xmlns:a16="http://schemas.microsoft.com/office/drawing/2014/main" id="{1221D360-BDFB-63F0-4C52-0FC52FA098D5}"/>
              </a:ext>
            </a:extLst>
          </p:cNvPr>
          <p:cNvSpPr/>
          <p:nvPr/>
        </p:nvSpPr>
        <p:spPr>
          <a:xfrm>
            <a:off x="1137853" y="88734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7;p20">
            <a:extLst>
              <a:ext uri="{FF2B5EF4-FFF2-40B4-BE49-F238E27FC236}">
                <a16:creationId xmlns:a16="http://schemas.microsoft.com/office/drawing/2014/main" id="{F7D57BC3-E146-A422-3058-B2A5B6900AE5}"/>
              </a:ext>
            </a:extLst>
          </p:cNvPr>
          <p:cNvSpPr/>
          <p:nvPr/>
        </p:nvSpPr>
        <p:spPr>
          <a:xfrm>
            <a:off x="1561359" y="131085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8;p20">
            <a:extLst>
              <a:ext uri="{FF2B5EF4-FFF2-40B4-BE49-F238E27FC236}">
                <a16:creationId xmlns:a16="http://schemas.microsoft.com/office/drawing/2014/main" id="{53FEA971-8454-8255-A4F4-040D3425F106}"/>
              </a:ext>
            </a:extLst>
          </p:cNvPr>
          <p:cNvSpPr/>
          <p:nvPr/>
        </p:nvSpPr>
        <p:spPr>
          <a:xfrm>
            <a:off x="1984629" y="173437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8;p20">
            <a:extLst>
              <a:ext uri="{FF2B5EF4-FFF2-40B4-BE49-F238E27FC236}">
                <a16:creationId xmlns:a16="http://schemas.microsoft.com/office/drawing/2014/main" id="{97D00C8B-75E9-DD3A-15E0-242CA6D2C5FF}"/>
              </a:ext>
            </a:extLst>
          </p:cNvPr>
          <p:cNvSpPr/>
          <p:nvPr/>
        </p:nvSpPr>
        <p:spPr>
          <a:xfrm>
            <a:off x="1137860" y="887640"/>
            <a:ext cx="3551100" cy="3551100"/>
          </a:xfrm>
          <a:prstGeom prst="blockArc">
            <a:avLst>
              <a:gd name="adj1" fmla="val 16209007"/>
              <a:gd name="adj2" fmla="val 5390035"/>
              <a:gd name="adj3" fmla="val 603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9;p20">
            <a:extLst>
              <a:ext uri="{FF2B5EF4-FFF2-40B4-BE49-F238E27FC236}">
                <a16:creationId xmlns:a16="http://schemas.microsoft.com/office/drawing/2014/main" id="{1F4CD8D1-14D6-1697-F2B6-358ADE74F237}"/>
              </a:ext>
            </a:extLst>
          </p:cNvPr>
          <p:cNvSpPr/>
          <p:nvPr/>
        </p:nvSpPr>
        <p:spPr>
          <a:xfrm>
            <a:off x="1561357" y="1310877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40;p20">
            <a:extLst>
              <a:ext uri="{FF2B5EF4-FFF2-40B4-BE49-F238E27FC236}">
                <a16:creationId xmlns:a16="http://schemas.microsoft.com/office/drawing/2014/main" id="{496EF74C-C328-9B25-0234-7D60449E776F}"/>
              </a:ext>
            </a:extLst>
          </p:cNvPr>
          <p:cNvSpPr/>
          <p:nvPr/>
        </p:nvSpPr>
        <p:spPr>
          <a:xfrm>
            <a:off x="1984588" y="1734140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8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58FB-72E4-6305-3E6A-9CB5F74E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(NEURAL NETWORK)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81512-DE7B-037E-AB97-F813484C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1364601"/>
            <a:ext cx="4642815" cy="1596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36BDA-EBC9-47BC-FC7F-678C2912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39" y="3094441"/>
            <a:ext cx="3258049" cy="16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7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58FB-72E4-6305-3E6A-9CB5F74E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PREPARATION (NEURAL NETWORK)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663EE-367B-8712-A665-8297381C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638834"/>
            <a:ext cx="6769824" cy="24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35D7-4705-732A-36EE-7D4D99CC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 (NEURAL NETWORK)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3A7F-85A3-27C2-E7E7-51C5E995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150125"/>
            <a:ext cx="687324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39965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207</Words>
  <Application>Microsoft Office PowerPoint</Application>
  <PresentationFormat>On-screen Show (16:9)</PresentationFormat>
  <Paragraphs>37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Fira Sans Extra Condensed SemiBold</vt:lpstr>
      <vt:lpstr>Fira Sans Extra Condensed</vt:lpstr>
      <vt:lpstr>Fira Sans</vt:lpstr>
      <vt:lpstr>Arial</vt:lpstr>
      <vt:lpstr>Big Data Infographics by Slidesgo</vt:lpstr>
      <vt:lpstr>Analisis Sentimen Menggunakan Neural Network dan LSTM</vt:lpstr>
      <vt:lpstr>SUMMARY</vt:lpstr>
      <vt:lpstr>STEPS</vt:lpstr>
      <vt:lpstr>PREPARE DATASET</vt:lpstr>
      <vt:lpstr>TEXT NORMALIZATION</vt:lpstr>
      <vt:lpstr>NEURAL NETWORK</vt:lpstr>
      <vt:lpstr>FEATURE EXTRACTION (NEURAL NETWORK)</vt:lpstr>
      <vt:lpstr>MODEL PREPARATION (NEURAL NETWORK)</vt:lpstr>
      <vt:lpstr>MODEL TRAINING &amp; EVALUATION (NEURAL NETWORK)</vt:lpstr>
      <vt:lpstr>MODEL PREDICT (NEURAL NETWORK)</vt:lpstr>
      <vt:lpstr>LSTM</vt:lpstr>
      <vt:lpstr>FEATURE EXTRACTION (LSTM)</vt:lpstr>
      <vt:lpstr>FEATURE EXTRACTION (LSTM)</vt:lpstr>
      <vt:lpstr>FEATURE EXTRACTION (LSTM)</vt:lpstr>
      <vt:lpstr>MODEL TRAINING &amp; EVALUATION (LSTM)</vt:lpstr>
      <vt:lpstr>MODEL TRAINING &amp; EVALUATION (LSTM)</vt:lpstr>
      <vt:lpstr>MODEL PREDICT (LSTM)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Platinum Challenge</dc:title>
  <dc:creator>Reliability CRI</dc:creator>
  <cp:lastModifiedBy>Gilang</cp:lastModifiedBy>
  <cp:revision>4</cp:revision>
  <dcterms:modified xsi:type="dcterms:W3CDTF">2023-04-10T13:07:27Z</dcterms:modified>
</cp:coreProperties>
</file>