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9"/>
  </p:notesMasterIdLst>
  <p:sldIdLst>
    <p:sldId id="256" r:id="rId2"/>
    <p:sldId id="260" r:id="rId3"/>
    <p:sldId id="257" r:id="rId4"/>
    <p:sldId id="271" r:id="rId5"/>
    <p:sldId id="272" r:id="rId6"/>
    <p:sldId id="273" r:id="rId7"/>
    <p:sldId id="316" r:id="rId8"/>
    <p:sldId id="317" r:id="rId9"/>
    <p:sldId id="259" r:id="rId10"/>
    <p:sldId id="275" r:id="rId11"/>
    <p:sldId id="276" r:id="rId12"/>
    <p:sldId id="277" r:id="rId13"/>
    <p:sldId id="274" r:id="rId14"/>
    <p:sldId id="258" r:id="rId15"/>
    <p:sldId id="309" r:id="rId16"/>
    <p:sldId id="311" r:id="rId17"/>
    <p:sldId id="310" r:id="rId18"/>
    <p:sldId id="313" r:id="rId19"/>
    <p:sldId id="314" r:id="rId20"/>
    <p:sldId id="315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67" r:id="rId29"/>
    <p:sldId id="268" r:id="rId30"/>
    <p:sldId id="270" r:id="rId31"/>
    <p:sldId id="278" r:id="rId32"/>
    <p:sldId id="280" r:id="rId33"/>
    <p:sldId id="279" r:id="rId34"/>
    <p:sldId id="343" r:id="rId35"/>
    <p:sldId id="344" r:id="rId36"/>
    <p:sldId id="345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90" r:id="rId46"/>
    <p:sldId id="342" r:id="rId47"/>
    <p:sldId id="291" r:id="rId48"/>
    <p:sldId id="293" r:id="rId49"/>
    <p:sldId id="294" r:id="rId50"/>
    <p:sldId id="318" r:id="rId51"/>
    <p:sldId id="319" r:id="rId52"/>
    <p:sldId id="320" r:id="rId53"/>
    <p:sldId id="322" r:id="rId54"/>
    <p:sldId id="295" r:id="rId55"/>
    <p:sldId id="296" r:id="rId56"/>
    <p:sldId id="297" r:id="rId57"/>
    <p:sldId id="298" r:id="rId58"/>
    <p:sldId id="299" r:id="rId59"/>
    <p:sldId id="308" r:id="rId60"/>
    <p:sldId id="302" r:id="rId61"/>
    <p:sldId id="303" r:id="rId62"/>
    <p:sldId id="304" r:id="rId63"/>
    <p:sldId id="305" r:id="rId64"/>
    <p:sldId id="306" r:id="rId65"/>
    <p:sldId id="324" r:id="rId66"/>
    <p:sldId id="325" r:id="rId67"/>
    <p:sldId id="326" r:id="rId68"/>
    <p:sldId id="327" r:id="rId69"/>
    <p:sldId id="330" r:id="rId70"/>
    <p:sldId id="329" r:id="rId71"/>
    <p:sldId id="331" r:id="rId72"/>
    <p:sldId id="336" r:id="rId73"/>
    <p:sldId id="335" r:id="rId74"/>
    <p:sldId id="337" r:id="rId75"/>
    <p:sldId id="338" r:id="rId76"/>
    <p:sldId id="339" r:id="rId77"/>
    <p:sldId id="341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30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8.wmf"/><Relationship Id="rId5" Type="http://schemas.openxmlformats.org/officeDocument/2006/relationships/image" Target="../media/image21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32.wmf"/><Relationship Id="rId5" Type="http://schemas.openxmlformats.org/officeDocument/2006/relationships/image" Target="../media/image34.wmf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37.wmf"/><Relationship Id="rId7" Type="http://schemas.openxmlformats.org/officeDocument/2006/relationships/image" Target="../media/image4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3D14-46FF-49DE-8707-9F92B73DDFB7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4B3F-E218-43FF-93B9-CA964DF3F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9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5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5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8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5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3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74B3F-E218-43FF-93B9-CA964DF3F7B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6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403EDC-58D7-4777-A937-69EBA5E41CBC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CB69AF-9972-4748-B1DB-7C96CC91D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33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3.wmf"/><Relationship Id="rId31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3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2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43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6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数据库系统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课后习题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山东科技大学  信息学院  数据库教学团队</a:t>
            </a:r>
            <a:endParaRPr lang="en-US" altLang="zh-CN" dirty="0" smtClean="0"/>
          </a:p>
          <a:p>
            <a:r>
              <a:rPr lang="zh-CN" altLang="en-US" dirty="0" smtClean="0"/>
              <a:t>崔宾阁</a:t>
            </a:r>
            <a:r>
              <a:rPr lang="en-US" altLang="zh-CN" dirty="0" smtClean="0"/>
              <a:t>	</a:t>
            </a:r>
            <a:r>
              <a:rPr lang="zh-CN" altLang="en-US" dirty="0" smtClean="0"/>
              <a:t>副教授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404664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http://yunpan.cn/cQuYezkucS4pq  </a:t>
            </a:r>
            <a:r>
              <a:rPr lang="zh-CN" altLang="en-US" dirty="0"/>
              <a:t>访问密码 </a:t>
            </a:r>
            <a:r>
              <a:rPr lang="en-US" altLang="zh-CN" dirty="0"/>
              <a:t>4be4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2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创建供应</a:t>
            </a:r>
            <a:r>
              <a:rPr lang="zh-CN" altLang="en-US" dirty="0" smtClean="0"/>
              <a:t>商表</a:t>
            </a:r>
            <a:r>
              <a:rPr lang="en-US" altLang="zh-CN" dirty="0"/>
              <a:t>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VARCHAR</a:t>
            </a:r>
            <a:r>
              <a:rPr lang="en-US" altLang="zh-CN" sz="2400" dirty="0" smtClean="0">
                <a:solidFill>
                  <a:srgbClr val="808080"/>
                </a:solidFill>
              </a:rPr>
              <a:t>(10),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STATUS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 smtClean="0">
                <a:solidFill>
                  <a:srgbClr val="808080"/>
                </a:solidFill>
              </a:rPr>
              <a:t>) );</a:t>
            </a:r>
          </a:p>
          <a:p>
            <a:r>
              <a:rPr lang="zh-CN" altLang="en-US" dirty="0" smtClean="0"/>
              <a:t>创建零件表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WEIGHT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INT </a:t>
            </a:r>
            <a:r>
              <a:rPr lang="en-US" altLang="zh-CN" sz="2400" dirty="0" smtClean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创建工程项目表</a:t>
            </a:r>
            <a:r>
              <a:rPr lang="en-US" altLang="zh-CN" dirty="0"/>
              <a:t>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J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VARCHAR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VARCHAR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</a:rPr>
              <a:t>10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 smtClean="0">
                <a:solidFill>
                  <a:srgbClr val="808080"/>
                </a:solidFill>
              </a:rPr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39462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/>
              <a:t>创建供应情况表</a:t>
            </a:r>
            <a:r>
              <a:rPr lang="en-US" altLang="zh-CN" dirty="0"/>
              <a:t>SPJ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en-US" altLang="zh-CN" sz="2400" dirty="0" smtClean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 smtClean="0">
                <a:solidFill>
                  <a:srgbClr val="808080"/>
                </a:solidFill>
              </a:rPr>
              <a:t>	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PRIMARY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KEY </a:t>
            </a:r>
            <a:r>
              <a:rPr lang="en-US" altLang="zh-CN" sz="2400" dirty="0" smtClean="0">
                <a:solidFill>
                  <a:srgbClr val="808080"/>
                </a:solidFill>
              </a:rPr>
              <a:t>(</a:t>
            </a:r>
            <a:r>
              <a:rPr lang="en-US" altLang="zh-CN" sz="2400" dirty="0" smtClean="0">
                <a:solidFill>
                  <a:srgbClr val="008080"/>
                </a:solidFill>
              </a:rPr>
              <a:t>SNO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PNO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JNO</a:t>
            </a:r>
            <a:r>
              <a:rPr lang="en-US" altLang="zh-CN" sz="2400" dirty="0" smtClean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FOREIGN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KEY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REFERENCES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</p:spTree>
    <p:extLst>
      <p:ext uri="{BB962C8B-B14F-4D97-AF65-F5344CB8AC3E}">
        <p14:creationId xmlns:p14="http://schemas.microsoft.com/office/powerpoint/2010/main" val="26816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）求供应工程</a:t>
            </a:r>
            <a:r>
              <a:rPr lang="en-US" altLang="zh-CN" dirty="0"/>
              <a:t>J1</a:t>
            </a:r>
            <a:r>
              <a:rPr lang="zh-CN" altLang="en-US" dirty="0"/>
              <a:t>零件的供应商号码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'J1'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</a:t>
            </a:r>
            <a:r>
              <a:rPr lang="en-US" altLang="zh-CN" dirty="0" smtClean="0"/>
              <a:t>P1</a:t>
            </a:r>
            <a:r>
              <a:rPr lang="zh-CN" altLang="en-US" dirty="0" smtClean="0"/>
              <a:t>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'J1'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'P1'</a:t>
            </a:r>
          </a:p>
          <a:p>
            <a:r>
              <a:rPr lang="zh-CN" altLang="en-US" dirty="0"/>
              <a:t>第（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dirty="0" smtClean="0"/>
              <a:t>题的答案参照“</a:t>
            </a:r>
            <a:r>
              <a:rPr lang="en-US" altLang="zh-CN" dirty="0" smtClean="0"/>
              <a:t>SQL</a:t>
            </a:r>
            <a:r>
              <a:rPr lang="zh-CN" altLang="en-US" dirty="0"/>
              <a:t>难题</a:t>
            </a:r>
            <a:r>
              <a:rPr lang="zh-CN" altLang="en-US" dirty="0" smtClean="0"/>
              <a:t>解疑”。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）查询所有供应商的姓名和所在城市；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）查询所有零件的名称、颜色和重量；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PNAME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COLOR, WEIGHT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）查询使用供应商</a:t>
            </a:r>
            <a:r>
              <a:rPr lang="en-US" altLang="zh-CN" dirty="0"/>
              <a:t>S1</a:t>
            </a:r>
            <a:r>
              <a:rPr lang="zh-CN" altLang="en-US" dirty="0"/>
              <a:t>所供应零件的工程号码；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）查询工程项目</a:t>
            </a:r>
            <a:r>
              <a:rPr lang="en-US" altLang="zh-CN" dirty="0"/>
              <a:t>J2</a:t>
            </a:r>
            <a:r>
              <a:rPr lang="zh-CN" altLang="en-US" dirty="0"/>
              <a:t>使用的零件的名称及其数量；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PNAME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QTY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'J2'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）找出上海厂商供应的所有零件号码；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2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）找出使用上海产的零件的工程名称；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上海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）找出没有使用天津产的零件的工程号码；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NOT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CITY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天津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把全部红色零件的颜色改成蓝色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蓝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COLOR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红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）将</a:t>
            </a:r>
            <a:r>
              <a:rPr lang="zh-CN" altLang="en-US" dirty="0"/>
              <a:t>供应商</a:t>
            </a:r>
            <a:r>
              <a:rPr lang="en-US" altLang="zh-CN" dirty="0" smtClean="0"/>
              <a:t>S5</a:t>
            </a:r>
            <a:r>
              <a:rPr lang="zh-CN" altLang="en-US" dirty="0" smtClean="0"/>
              <a:t>供给工程</a:t>
            </a:r>
            <a:r>
              <a:rPr lang="en-US" altLang="zh-CN" dirty="0"/>
              <a:t>J4</a:t>
            </a:r>
            <a:r>
              <a:rPr lang="zh-CN" altLang="en-US" dirty="0"/>
              <a:t>的零件</a:t>
            </a:r>
            <a:r>
              <a:rPr lang="en-US" altLang="zh-CN" dirty="0"/>
              <a:t>P6</a:t>
            </a:r>
            <a:r>
              <a:rPr lang="zh-CN" altLang="en-US" dirty="0"/>
              <a:t>改成由供应商</a:t>
            </a:r>
            <a:r>
              <a:rPr lang="en-US" altLang="zh-CN" dirty="0"/>
              <a:t>S3</a:t>
            </a:r>
            <a:r>
              <a:rPr lang="zh-CN" altLang="en-US" dirty="0" smtClean="0"/>
              <a:t>供应，请做必要的修改；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'S3'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'S5'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'J4'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'P6'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）从</a:t>
            </a:r>
            <a:r>
              <a:rPr lang="zh-CN" altLang="en-US" dirty="0"/>
              <a:t>供应</a:t>
            </a:r>
            <a:r>
              <a:rPr lang="zh-CN" altLang="en-US" dirty="0" smtClean="0"/>
              <a:t>商关系中删除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的记录，并从供应情况关系中删除相应的记录；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DELETE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r>
              <a:rPr lang="zh-CN" altLang="en-US" dirty="0"/>
              <a:t>将（</a:t>
            </a:r>
            <a:r>
              <a:rPr lang="en-US" altLang="zh-CN" dirty="0"/>
              <a:t>S2, J6, P4, 200</a:t>
            </a:r>
            <a:r>
              <a:rPr lang="zh-CN" altLang="en-US" dirty="0"/>
              <a:t>）插入</a:t>
            </a:r>
            <a:r>
              <a:rPr lang="en-US" altLang="zh-CN" dirty="0"/>
              <a:t>SPJ</a:t>
            </a:r>
            <a:r>
              <a:rPr lang="zh-CN" altLang="en-US" dirty="0"/>
              <a:t>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INSERT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INTO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'S2'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'J6'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'P4'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200</a:t>
            </a:r>
            <a:r>
              <a:rPr lang="en-US" altLang="zh-CN" sz="2400" dirty="0">
                <a:solidFill>
                  <a:srgbClr val="808080"/>
                </a:solidFill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9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请为“三建”工程项目建立一个供应情况的视图，包括供应商代码（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）、零件代码（</a:t>
            </a:r>
            <a:r>
              <a:rPr lang="en-US" altLang="zh-CN" dirty="0" smtClean="0"/>
              <a:t>PNO</a:t>
            </a:r>
            <a:r>
              <a:rPr lang="zh-CN" altLang="en-US" dirty="0" smtClean="0"/>
              <a:t>）、供应数量（</a:t>
            </a:r>
            <a:r>
              <a:rPr lang="en-US" altLang="zh-CN" dirty="0" smtClean="0"/>
              <a:t>QTY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VIEW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SPJ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J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JNAME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三建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供应商表：</a:t>
            </a:r>
            <a:r>
              <a:rPr lang="en-US" altLang="zh-CN" dirty="0" smtClean="0"/>
              <a:t>S(SNO, SNAME, STATUS, CITY);</a:t>
            </a:r>
          </a:p>
          <a:p>
            <a:r>
              <a:rPr lang="zh-CN" altLang="en-US" dirty="0" smtClean="0"/>
              <a:t>零件表：</a:t>
            </a:r>
            <a:r>
              <a:rPr lang="en-US" altLang="zh-CN" dirty="0" smtClean="0"/>
              <a:t>P(PNO, PNAME, COLOR, WEIGHT);</a:t>
            </a:r>
          </a:p>
          <a:p>
            <a:r>
              <a:rPr lang="zh-CN" altLang="en-US" dirty="0" smtClean="0"/>
              <a:t>工程项目表：</a:t>
            </a:r>
            <a:r>
              <a:rPr lang="en-US" altLang="zh-CN" dirty="0" smtClean="0"/>
              <a:t>J(JNO, JNAME, CITY);</a:t>
            </a:r>
          </a:p>
          <a:p>
            <a:r>
              <a:rPr lang="zh-CN" altLang="en-US" dirty="0" smtClean="0"/>
              <a:t>供应情况表：</a:t>
            </a:r>
            <a:r>
              <a:rPr lang="en-US" altLang="zh-CN" dirty="0" smtClean="0"/>
              <a:t>SPJ(SNO, PNO, JNO, QTY)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关系模式定义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针对该视图完成下列查询：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）找出“三建”工程项目使用的各种零件代码及其数量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  <a:r>
              <a:rPr lang="en-US" altLang="zh-CN" sz="2400" dirty="0" smtClean="0">
                <a:solidFill>
                  <a:srgbClr val="808080"/>
                </a:solidFill>
              </a:rPr>
              <a:t>;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SUM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r>
              <a:rPr lang="en-US" altLang="zh-CN" sz="2400" dirty="0" smtClean="0">
                <a:solidFill>
                  <a:srgbClr val="80808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QTY</a:t>
            </a:r>
            <a:endParaRPr lang="en-US" altLang="zh-CN" sz="2400" dirty="0">
              <a:solidFill>
                <a:srgbClr val="80808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  FROM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  GROUP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BY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PNO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）找出供应商</a:t>
            </a:r>
            <a:r>
              <a:rPr lang="en-US" altLang="zh-CN" dirty="0"/>
              <a:t>S1</a:t>
            </a:r>
            <a:r>
              <a:rPr lang="zh-CN" altLang="en-US" dirty="0"/>
              <a:t>的供应情况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SANJIAN_SPJ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'S1'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2708920"/>
            <a:ext cx="1019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9" y="3068960"/>
            <a:ext cx="1028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54" y="4771628"/>
            <a:ext cx="1381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）授予用户</a:t>
            </a:r>
            <a:r>
              <a:rPr lang="en-US" altLang="zh-CN" sz="2400" dirty="0" smtClean="0"/>
              <a:t>U1</a:t>
            </a:r>
            <a:r>
              <a:rPr lang="zh-CN" altLang="en-US" sz="2400" dirty="0" smtClean="0"/>
              <a:t>对两个表的所有权限，并可给其他用户授权。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GRANT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ALL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PRIVILEGES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OPTION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）授予用户</a:t>
            </a:r>
            <a:r>
              <a:rPr lang="en-US" altLang="zh-CN" sz="2400" dirty="0" smtClean="0"/>
              <a:t>U2</a:t>
            </a:r>
            <a:r>
              <a:rPr lang="zh-CN" altLang="en-US" sz="2400" dirty="0" smtClean="0"/>
              <a:t>对学生表具有查询权限，对家庭住址具有更新权限。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家庭住址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学生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U2</a:t>
            </a:r>
            <a:endParaRPr lang="zh-CN" altLang="en-US" sz="6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</a:t>
            </a:r>
            <a:r>
              <a:rPr lang="en-US" altLang="zh-CN" dirty="0" smtClean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）将对班级表的查询权限授予所有</a:t>
            </a:r>
            <a:r>
              <a:rPr lang="zh-CN" altLang="en-US" sz="2400" dirty="0" smtClean="0"/>
              <a:t>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班级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PUBLIC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）将对学生表的查询、更新权限授予角色</a:t>
            </a:r>
            <a:r>
              <a:rPr lang="en-US" altLang="zh-CN" sz="2400" dirty="0"/>
              <a:t>R1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学生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8080"/>
                </a:solidFill>
              </a:rPr>
              <a:t>R1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）将角色</a:t>
            </a:r>
            <a:r>
              <a:rPr lang="en-US" altLang="zh-CN" sz="2400" dirty="0"/>
              <a:t>R1</a:t>
            </a:r>
            <a:r>
              <a:rPr lang="zh-CN" altLang="en-US" sz="2400" dirty="0"/>
              <a:t>授予用户</a:t>
            </a:r>
            <a:r>
              <a:rPr lang="en-US" altLang="zh-CN" sz="2400" dirty="0"/>
              <a:t>U1</a:t>
            </a:r>
            <a:r>
              <a:rPr lang="zh-CN" altLang="en-US" sz="2400" dirty="0"/>
              <a:t>，</a:t>
            </a:r>
            <a:r>
              <a:rPr lang="en-US" altLang="zh-CN" sz="2400" dirty="0"/>
              <a:t>U1</a:t>
            </a:r>
            <a:r>
              <a:rPr lang="zh-CN" altLang="en-US" sz="2400" dirty="0"/>
              <a:t>可继续授权给其他用户。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R1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U1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 ADMIN OPTION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）用户王明对两个表有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王</a:t>
            </a:r>
            <a:r>
              <a:rPr lang="zh-CN" altLang="en-US" sz="2000" dirty="0" smtClean="0">
                <a:solidFill>
                  <a:srgbClr val="008080"/>
                </a:solidFill>
              </a:rPr>
              <a:t>明</a:t>
            </a:r>
            <a:endParaRPr lang="en-US" altLang="zh-CN" sz="2000" dirty="0" smtClean="0">
              <a:solidFill>
                <a:srgbClr val="00808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）用户李勇对两个表有</a:t>
            </a:r>
            <a:r>
              <a:rPr lang="en-US" altLang="zh-CN" sz="2400" dirty="0" smtClean="0"/>
              <a:t>INSERT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INSERT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DELETE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李勇</a:t>
            </a:r>
            <a:endParaRPr lang="en-US" altLang="zh-CN" sz="200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）每个职工只对自己的记录有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权限。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无答案，仅仅使用</a:t>
            </a:r>
            <a:r>
              <a:rPr lang="en-US" altLang="zh-CN" dirty="0" smtClean="0">
                <a:solidFill>
                  <a:srgbClr val="FF0000"/>
                </a:solidFill>
              </a:rPr>
              <a:t>GRANT</a:t>
            </a:r>
            <a:r>
              <a:rPr lang="zh-CN" altLang="en-US" dirty="0" smtClean="0">
                <a:solidFill>
                  <a:srgbClr val="FF0000"/>
                </a:solidFill>
              </a:rPr>
              <a:t>语句无法做到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）用户刘星对职工表有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权限，对工资字段有更新权限。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刘</a:t>
            </a:r>
            <a:r>
              <a:rPr lang="zh-CN" altLang="en-US" sz="2000" dirty="0" smtClean="0">
                <a:solidFill>
                  <a:srgbClr val="008080"/>
                </a:solidFill>
              </a:rPr>
              <a:t>星</a:t>
            </a:r>
            <a:endParaRPr lang="en-US" altLang="zh-CN" sz="2000" dirty="0" smtClean="0">
              <a:solidFill>
                <a:srgbClr val="00808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）用户张新具有修改这两个表的结构的权限。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ALTER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部门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张新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1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）用户周平具有对这两个表的所有权限（读、插、改、删数据），并具有给其他用户授权的权限；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INSERT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DELETE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部门</a:t>
            </a:r>
            <a:endParaRPr lang="zh-CN" altLang="en-US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周平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WITH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OPTION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）用户杨兰具有查询每个部门职工的最高工资、最低工资、平均工资的权限，他不能查看每个人的工资；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VIEW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部门工资统计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最高工资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最低工资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平均工资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SELECT </a:t>
            </a:r>
            <a:r>
              <a:rPr lang="zh-CN" altLang="en-US" sz="2000" dirty="0" smtClean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 smtClean="0">
                <a:solidFill>
                  <a:srgbClr val="008080"/>
                </a:solidFill>
              </a:rPr>
              <a:t>部</a:t>
            </a:r>
            <a:r>
              <a:rPr lang="zh-CN" altLang="en-US" sz="2000" dirty="0">
                <a:solidFill>
                  <a:srgbClr val="008080"/>
                </a:solidFill>
              </a:rPr>
              <a:t>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MAX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MIN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AVG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.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GROUP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BY </a:t>
            </a:r>
            <a:r>
              <a:rPr lang="zh-CN" altLang="en-US" sz="2000" dirty="0" smtClean="0">
                <a:solidFill>
                  <a:srgbClr val="008080"/>
                </a:solidFill>
              </a:rPr>
              <a:t>部门</a:t>
            </a:r>
            <a:r>
              <a:rPr lang="en-US" altLang="zh-CN" sz="2000" dirty="0" smtClean="0">
                <a:solidFill>
                  <a:srgbClr val="808080"/>
                </a:solidFill>
              </a:rPr>
              <a:t>.</a:t>
            </a:r>
            <a:r>
              <a:rPr lang="zh-CN" altLang="en-US" sz="2000" dirty="0" smtClean="0">
                <a:solidFill>
                  <a:srgbClr val="008080"/>
                </a:solidFill>
              </a:rPr>
              <a:t>部</a:t>
            </a:r>
            <a:r>
              <a:rPr lang="zh-CN" altLang="en-US" sz="2000" dirty="0">
                <a:solidFill>
                  <a:srgbClr val="008080"/>
                </a:solidFill>
              </a:rPr>
              <a:t>门号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zh-CN" altLang="en-US" sz="2000" dirty="0" smtClean="0">
                <a:solidFill>
                  <a:srgbClr val="008080"/>
                </a:solidFill>
              </a:rPr>
              <a:t>名</a:t>
            </a:r>
            <a:endParaRPr lang="en-US" altLang="zh-CN" sz="2000" dirty="0" smtClean="0">
              <a:solidFill>
                <a:srgbClr val="008080"/>
              </a:solidFill>
            </a:endParaRPr>
          </a:p>
          <a:p>
            <a:pPr lvl="1"/>
            <a:endParaRPr lang="en-US" altLang="zh-CN" sz="2000" dirty="0">
              <a:solidFill>
                <a:srgbClr val="00808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GRANT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部门工资统计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TO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杨兰</a:t>
            </a:r>
            <a:endParaRPr lang="zh-CN" altLang="en-US" sz="5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2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假设有下面两个关系模式：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职工（职工号，姓名，年龄，职务，工资，部门号），其中职工号为主码；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部门（部门号，部门名，经理名，电话），部门号为主码。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 smtClean="0"/>
          </a:p>
          <a:p>
            <a:pPr marL="393192" lvl="1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语言定义这两个关系模式，要求：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）定义每个关系模式的主码；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）定义参照完整性约束；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）定义职工年龄不得超过</a:t>
            </a:r>
            <a:r>
              <a:rPr lang="en-US" altLang="zh-CN" dirty="0" smtClean="0"/>
              <a:t>60</a:t>
            </a:r>
            <a:r>
              <a:rPr lang="zh-CN" altLang="en-US" dirty="0" smtClean="0"/>
              <a:t>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6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 smtClean="0">
                <a:solidFill>
                  <a:srgbClr val="808080"/>
                </a:solidFill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经理名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电话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11</a:t>
            </a:r>
            <a:r>
              <a:rPr lang="en-US" altLang="zh-CN" sz="2000" dirty="0" smtClean="0">
                <a:solidFill>
                  <a:srgbClr val="808080"/>
                </a:solidFill>
              </a:rPr>
              <a:t>));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TABLE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职工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职工号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PRIMARY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姓名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CHECK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年龄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&lt;=</a:t>
            </a:r>
            <a:r>
              <a:rPr lang="zh-CN" altLang="en-US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60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职务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VARCHAR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en-US" altLang="zh-CN" sz="2000" dirty="0">
                <a:solidFill>
                  <a:srgbClr val="808080"/>
                </a:solidFill>
              </a:rPr>
              <a:t>),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工资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en-US" altLang="zh-CN" sz="2000" dirty="0">
                <a:solidFill>
                  <a:srgbClr val="808080"/>
                </a:solidFill>
              </a:rPr>
              <a:t>,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 smtClean="0">
                <a:solidFill>
                  <a:srgbClr val="808080"/>
                </a:solidFill>
              </a:rPr>
              <a:t>),</a:t>
            </a:r>
            <a:endParaRPr lang="en-US" altLang="zh-CN" sz="2000" dirty="0">
              <a:solidFill>
                <a:srgbClr val="80808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FOREIGN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KEY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REFERENCES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srgbClr val="008080"/>
                </a:solidFill>
              </a:rPr>
              <a:t>部门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zh-CN" altLang="en-US" sz="2000" dirty="0">
                <a:solidFill>
                  <a:srgbClr val="008080"/>
                </a:solidFill>
              </a:rPr>
              <a:t>部门号</a:t>
            </a:r>
            <a:r>
              <a:rPr lang="en-US" altLang="zh-CN" sz="2000" dirty="0">
                <a:solidFill>
                  <a:srgbClr val="808080"/>
                </a:solidFill>
              </a:rPr>
              <a:t>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习题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</a:t>
            </a:r>
            <a:r>
              <a:rPr lang="zh-CN" altLang="en-US" sz="2400" dirty="0"/>
              <a:t>单位想举行一个小型的联谊会，关系</a:t>
            </a:r>
            <a:r>
              <a:rPr lang="en-US" altLang="zh-CN" sz="2400" dirty="0"/>
              <a:t>Male</a:t>
            </a:r>
            <a:r>
              <a:rPr lang="zh-CN" altLang="en-US" sz="2400" dirty="0"/>
              <a:t>记录注册的男宾信息，关系</a:t>
            </a:r>
            <a:r>
              <a:rPr lang="en-US" altLang="zh-CN" sz="2400" dirty="0"/>
              <a:t>Female</a:t>
            </a:r>
            <a:r>
              <a:rPr lang="zh-CN" altLang="en-US" sz="2400" dirty="0"/>
              <a:t>记录注册的女宾信息。建立一个断言，将来宾的人数限制在</a:t>
            </a:r>
            <a:r>
              <a:rPr lang="en-US" altLang="zh-CN" sz="2400" dirty="0"/>
              <a:t>50</a:t>
            </a:r>
            <a:r>
              <a:rPr lang="zh-CN" altLang="en-US" sz="2400" dirty="0"/>
              <a:t>人以内。</a:t>
            </a:r>
            <a:endParaRPr lang="en-US" altLang="zh-CN" sz="2400" dirty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ASSERTION </a:t>
            </a:r>
            <a:r>
              <a:rPr lang="zh-CN" altLang="en-US" sz="2000" dirty="0">
                <a:solidFill>
                  <a:srgbClr val="008080"/>
                </a:solidFill>
              </a:rPr>
              <a:t>人数限制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CHECK </a:t>
            </a:r>
            <a:r>
              <a:rPr lang="en-US" altLang="zh-CN" sz="2000" dirty="0" smtClean="0">
                <a:solidFill>
                  <a:srgbClr val="808080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50</a:t>
            </a:r>
            <a:r>
              <a:rPr lang="en-US" altLang="zh-CN" sz="2000" dirty="0">
                <a:solidFill>
                  <a:srgbClr val="808080"/>
                </a:solidFill>
              </a:rPr>
              <a:t>&gt;=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COUNT</a:t>
            </a:r>
            <a:r>
              <a:rPr lang="en-US" altLang="zh-CN" sz="2000" dirty="0">
                <a:solidFill>
                  <a:srgbClr val="808080"/>
                </a:solidFill>
              </a:rPr>
              <a:t>(*)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>
                <a:solidFill>
                  <a:srgbClr val="0000FF"/>
                </a:solidFill>
              </a:rPr>
              <a:t>FROM </a:t>
            </a:r>
            <a:r>
              <a:rPr lang="en-US" altLang="zh-CN" sz="2000" dirty="0">
                <a:solidFill>
                  <a:srgbClr val="808080"/>
                </a:solidFill>
              </a:rPr>
              <a:t>(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Male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</a:rPr>
              <a:t>UNION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	</a:t>
            </a:r>
            <a:r>
              <a:rPr lang="en-US" altLang="zh-CN" sz="2000" dirty="0" smtClean="0">
                <a:solidFill>
                  <a:srgbClr val="0000FF"/>
                </a:solidFill>
              </a:rPr>
              <a:t>SELECT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808080"/>
                </a:solidFill>
              </a:rPr>
              <a:t>*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Female</a:t>
            </a:r>
            <a:r>
              <a:rPr lang="en-US" altLang="zh-CN" sz="20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 smtClean="0">
                <a:solidFill>
                  <a:srgbClr val="0000FF"/>
                </a:solidFill>
              </a:rPr>
              <a:t>AS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8080"/>
                </a:solidFill>
              </a:rPr>
              <a:t>Guest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	    </a:t>
            </a:r>
            <a:r>
              <a:rPr lang="en-US" altLang="zh-CN" sz="2000" dirty="0">
                <a:solidFill>
                  <a:srgbClr val="808080"/>
                </a:solidFill>
              </a:rPr>
              <a:t>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零件为红色的供应商号码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）求没有使用天津供应商生产的红色零件的工程号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）求至少用了供应商</a:t>
            </a:r>
            <a:r>
              <a:rPr lang="en-US" altLang="zh-CN" dirty="0" smtClean="0"/>
              <a:t>S1</a:t>
            </a:r>
            <a:r>
              <a:rPr lang="zh-CN" altLang="en-US" dirty="0" smtClean="0"/>
              <a:t>所供应的全部零件的工程号</a:t>
            </a:r>
            <a:r>
              <a:rPr lang="en-US" altLang="zh-CN" dirty="0" smtClean="0"/>
              <a:t>JNO</a:t>
            </a:r>
            <a:r>
              <a:rPr lang="zh-CN" altLang="en-US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 smtClean="0"/>
              <a:t>6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使用关系代数和</a:t>
            </a:r>
            <a:r>
              <a:rPr lang="en-US" altLang="zh-CN" dirty="0" smtClean="0">
                <a:solidFill>
                  <a:srgbClr val="C00000"/>
                </a:solidFill>
              </a:rPr>
              <a:t>ALPHA</a:t>
            </a:r>
            <a:r>
              <a:rPr lang="zh-CN" altLang="en-US" dirty="0" smtClean="0">
                <a:solidFill>
                  <a:srgbClr val="C00000"/>
                </a:solidFill>
              </a:rPr>
              <a:t>语言完成查询：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9000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学生（学号，姓名，出生年月，系名，班号，宿舍区）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班级（班号，专业名，系名，人数，入校年份）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系（系名，洗好，系办公室地点，人数）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学会（学会名，成立年份，地点，人数）</a:t>
            </a:r>
            <a:endParaRPr lang="en-US" altLang="zh-CN" dirty="0" smtClean="0"/>
          </a:p>
          <a:p>
            <a:r>
              <a:rPr lang="zh-CN" altLang="en-US" dirty="0" smtClean="0"/>
              <a:t>函数依赖：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r>
              <a:rPr lang="zh-CN" altLang="en-US" dirty="0" smtClean="0">
                <a:sym typeface="Symbol"/>
              </a:rPr>
              <a:t>姓名，学号出生年月，学号系名，学号班号，学号宿舍区。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班号专业名，班号系名，班号人数，班号入校年份。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系名系号，系号系名，系名办公地点，系名人数。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学会</a:t>
            </a:r>
            <a:r>
              <a:rPr lang="zh-CN" altLang="en-US" dirty="0" smtClean="0">
                <a:sym typeface="Symbol"/>
              </a:rPr>
              <a:t>名成立年份，学会名地点，学会名人数。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专业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名系名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，（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专业名，入校年份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）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号，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名宿舍区，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（学号，学会名）入会年份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学生关系模式的极小函数依赖集为：</a:t>
            </a:r>
            <a:endParaRPr lang="en-US" altLang="zh-CN" dirty="0" smtClean="0"/>
          </a:p>
          <a:p>
            <a:pPr lvl="1"/>
            <a:r>
              <a:rPr lang="zh-CN" altLang="en-US" dirty="0"/>
              <a:t>学号</a:t>
            </a:r>
            <a:r>
              <a:rPr lang="zh-CN" altLang="en-US" dirty="0">
                <a:sym typeface="Symbol"/>
              </a:rPr>
              <a:t>姓名，学号出生年月</a:t>
            </a:r>
            <a:r>
              <a:rPr lang="zh-CN" altLang="en-US" dirty="0" smtClean="0">
                <a:sym typeface="Symbol"/>
              </a:rPr>
              <a:t>，学</a:t>
            </a:r>
            <a:r>
              <a:rPr lang="zh-CN" altLang="en-US" dirty="0">
                <a:sym typeface="Symbol"/>
              </a:rPr>
              <a:t>号班号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班号系名，系名宿舍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区。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号班号，班号系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号系名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系名宿舍区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/>
              <a:t> 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宿舍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区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候选</a:t>
            </a:r>
            <a:r>
              <a:rPr lang="zh-CN" altLang="en-US" dirty="0" smtClean="0">
                <a:sym typeface="Symbol"/>
              </a:rPr>
              <a:t>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学号</a:t>
            </a:r>
            <a:r>
              <a:rPr lang="zh-CN" altLang="en-US" dirty="0" smtClean="0">
                <a:sym typeface="Symbol"/>
              </a:rPr>
              <a:t>，外部码：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班号，系名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极小函数依赖集及关系的码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Symbol"/>
              </a:rPr>
              <a:t>班级关系模式的</a:t>
            </a:r>
            <a:r>
              <a:rPr lang="zh-CN" altLang="en-US" dirty="0"/>
              <a:t>极小函数依赖集为：</a:t>
            </a:r>
            <a:endParaRPr lang="en-US" altLang="zh-CN" dirty="0"/>
          </a:p>
          <a:p>
            <a:pPr lvl="1"/>
            <a:r>
              <a:rPr lang="zh-CN" altLang="en-US" dirty="0">
                <a:sym typeface="Symbol"/>
              </a:rPr>
              <a:t>班号专业名，班号系名，班号人数，班号入校</a:t>
            </a:r>
            <a:r>
              <a:rPr lang="zh-CN" altLang="en-US" dirty="0" smtClean="0">
                <a:sym typeface="Symbol"/>
              </a:rPr>
              <a:t>年份，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专业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名系名，（专业名，入校年份）班号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/>
              <a:t>∵ 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班号专业名，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专业名系名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/>
              <a:t>∴ </a:t>
            </a:r>
            <a:r>
              <a:rPr lang="zh-CN" altLang="en-US" dirty="0" smtClean="0">
                <a:sym typeface="Symbol"/>
              </a:rPr>
              <a:t>存在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的传递函数依赖。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候选</a:t>
            </a:r>
            <a:r>
              <a:rPr lang="zh-CN" altLang="en-US" dirty="0" smtClean="0">
                <a:sym typeface="Symbol"/>
              </a:rPr>
              <a:t>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班号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（专业名，入校年份）</a:t>
            </a:r>
            <a:r>
              <a:rPr lang="zh-CN" altLang="en-US" dirty="0" smtClean="0">
                <a:sym typeface="Symbol"/>
              </a:rPr>
              <a:t>，外部码：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系名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极小函数依赖集及关系的码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系关系模式的极小函数依赖集为：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Symbol"/>
              </a:rPr>
              <a:t>系名系号，系号系名，系名办公地点，系名人数。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 smtClean="0"/>
              <a:t>不存在传递函数依赖。</a:t>
            </a:r>
            <a:endParaRPr lang="en-US" altLang="zh-CN" dirty="0" smtClean="0"/>
          </a:p>
          <a:p>
            <a:r>
              <a:rPr lang="zh-CN" altLang="en-US" dirty="0">
                <a:sym typeface="Symbol"/>
              </a:rPr>
              <a:t>候选码</a:t>
            </a:r>
            <a:r>
              <a:rPr lang="zh-CN" altLang="en-US" dirty="0" smtClean="0">
                <a:sym typeface="Symbol"/>
              </a:rPr>
              <a:t>：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系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名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系号</a:t>
            </a:r>
            <a:r>
              <a:rPr lang="zh-CN" altLang="en-US" dirty="0" smtClean="0">
                <a:sym typeface="Symbol"/>
              </a:rPr>
              <a:t>，无外部码。</a:t>
            </a: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学会</a:t>
            </a:r>
            <a:r>
              <a:rPr lang="zh-CN" altLang="en-US" dirty="0"/>
              <a:t>关系模式的极小函数依赖集为：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>
                <a:sym typeface="Symbol"/>
              </a:rPr>
              <a:t>学会名成立年份，学会名地点，学会名人数。</a:t>
            </a:r>
            <a:endParaRPr lang="en-US" altLang="zh-CN" dirty="0">
              <a:sym typeface="Symbol"/>
            </a:endParaRPr>
          </a:p>
          <a:p>
            <a:pPr lvl="1"/>
            <a:r>
              <a:rPr lang="zh-CN" altLang="en-US" dirty="0"/>
              <a:t>不存在传递函数依赖。</a:t>
            </a:r>
            <a:endParaRPr lang="en-US" altLang="zh-CN" dirty="0"/>
          </a:p>
          <a:p>
            <a:r>
              <a:rPr lang="zh-CN" altLang="en-US" dirty="0">
                <a:sym typeface="Symbol"/>
              </a:rPr>
              <a:t>候选码</a:t>
            </a:r>
            <a:r>
              <a:rPr lang="zh-CN" altLang="en-US" dirty="0" smtClean="0">
                <a:sym typeface="Symbol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学会名</a:t>
            </a:r>
            <a:r>
              <a:rPr lang="zh-CN" altLang="en-US" dirty="0">
                <a:sym typeface="Symbol"/>
              </a:rPr>
              <a:t>，无外部码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极小函数依赖集及关系的码</a:t>
            </a:r>
          </a:p>
        </p:txBody>
      </p:sp>
    </p:spTree>
    <p:extLst>
      <p:ext uri="{BB962C8B-B14F-4D97-AF65-F5344CB8AC3E}">
        <p14:creationId xmlns:p14="http://schemas.microsoft.com/office/powerpoint/2010/main" val="26932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试由</a:t>
            </a:r>
            <a:r>
              <a:rPr lang="en-US" altLang="zh-CN" dirty="0" err="1" smtClean="0"/>
              <a:t>ArmStrong</a:t>
            </a:r>
            <a:r>
              <a:rPr lang="zh-CN" altLang="en-US" dirty="0"/>
              <a:t>公理</a:t>
            </a:r>
            <a:r>
              <a:rPr lang="zh-CN" altLang="en-US" dirty="0" smtClean="0"/>
              <a:t>系统推导出下面三条推理规则：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）合并规则：若</a:t>
            </a:r>
            <a:r>
              <a:rPr lang="en-US" altLang="zh-CN" dirty="0" smtClean="0"/>
              <a:t>X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，则有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YZ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设</a:t>
            </a:r>
            <a:r>
              <a:rPr lang="en-US" altLang="zh-CN" dirty="0" smtClean="0">
                <a:sym typeface="Symbol"/>
              </a:rPr>
              <a:t>R&lt;U,F&gt;</a:t>
            </a:r>
            <a:r>
              <a:rPr lang="zh-CN" altLang="en-US" dirty="0" smtClean="0">
                <a:sym typeface="Symbol"/>
              </a:rPr>
              <a:t>的任一关系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中任意的两个元组</a:t>
            </a:r>
            <a:r>
              <a:rPr lang="en-US" altLang="zh-CN" dirty="0" smtClean="0">
                <a:sym typeface="Symbol"/>
              </a:rPr>
              <a:t>t</a:t>
            </a:r>
            <a:r>
              <a:rPr lang="zh-CN" altLang="en-US" dirty="0" smtClean="0">
                <a:sym typeface="Symbol"/>
              </a:rPr>
              <a:t>、</a:t>
            </a: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：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若</a:t>
            </a:r>
            <a:r>
              <a:rPr lang="en-US" altLang="zh-CN" dirty="0" smtClean="0">
                <a:sym typeface="Symbol"/>
              </a:rPr>
              <a:t>t[X] = s[X]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	</a:t>
            </a:r>
            <a:r>
              <a:rPr lang="zh-CN" altLang="en-US" dirty="0" smtClean="0">
                <a:sym typeface="Symbol"/>
              </a:rPr>
              <a:t>由</a:t>
            </a:r>
            <a:r>
              <a:rPr lang="en-US" altLang="zh-CN" dirty="0" smtClean="0"/>
              <a:t>X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，可得</a:t>
            </a:r>
            <a:r>
              <a:rPr lang="en-US" altLang="zh-CN" dirty="0" smtClean="0">
                <a:sym typeface="Symbol"/>
              </a:rPr>
              <a:t>t[Y]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s[Y]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en-US" altLang="zh-CN" dirty="0" smtClean="0">
                <a:sym typeface="Symbol"/>
              </a:rPr>
              <a:t>			</a:t>
            </a:r>
            <a:r>
              <a:rPr lang="zh-CN" altLang="en-US" dirty="0" smtClean="0">
                <a:sym typeface="Symbol"/>
              </a:rPr>
              <a:t>由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>
                <a:sym typeface="Symbol"/>
              </a:rPr>
              <a:t>可得</a:t>
            </a:r>
            <a:r>
              <a:rPr lang="en-US" altLang="zh-CN" dirty="0" smtClean="0">
                <a:sym typeface="Symbol"/>
              </a:rPr>
              <a:t>t[Z]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s[Z]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因为</a:t>
            </a:r>
            <a:r>
              <a:rPr lang="en-US" altLang="zh-CN" dirty="0">
                <a:sym typeface="Symbol"/>
              </a:rPr>
              <a:t>t[Y] = </a:t>
            </a:r>
            <a:r>
              <a:rPr lang="en-US" altLang="zh-CN" dirty="0" smtClean="0">
                <a:sym typeface="Symbol"/>
              </a:rPr>
              <a:t>s[Y]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t[Z</a:t>
            </a:r>
            <a:r>
              <a:rPr lang="en-US" altLang="zh-CN" dirty="0">
                <a:sym typeface="Symbol"/>
              </a:rPr>
              <a:t>] = s[Z</a:t>
            </a:r>
            <a:r>
              <a:rPr lang="en-US" altLang="zh-CN" dirty="0" smtClean="0">
                <a:sym typeface="Symbol"/>
              </a:rPr>
              <a:t>]</a:t>
            </a:r>
            <a:r>
              <a:rPr lang="zh-CN" altLang="en-US" dirty="0" smtClean="0">
                <a:sym typeface="Symbol"/>
              </a:rPr>
              <a:t>，所以</a:t>
            </a:r>
            <a:r>
              <a:rPr lang="en-US" altLang="zh-CN" dirty="0" smtClean="0">
                <a:sym typeface="Symbol"/>
              </a:rPr>
              <a:t>t[YZ] = s[YZ]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所以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YZ</a:t>
            </a:r>
            <a:r>
              <a:rPr lang="zh-CN" altLang="en-US" dirty="0" smtClean="0">
                <a:sym typeface="Symbol"/>
              </a:rPr>
              <a:t>成立，合并规则得证。</a:t>
            </a:r>
            <a:endParaRPr lang="en-US" altLang="zh-CN" dirty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3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）伪传递规则：若</a:t>
            </a:r>
            <a:r>
              <a:rPr lang="en-US" altLang="zh-CN" dirty="0" smtClean="0"/>
              <a:t>X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WY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，则有</a:t>
            </a:r>
            <a:r>
              <a:rPr lang="en-US" altLang="zh-CN" dirty="0" smtClean="0">
                <a:sym typeface="Symbol"/>
              </a:rPr>
              <a:t>XW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设</a:t>
            </a:r>
            <a:r>
              <a:rPr lang="en-US" altLang="zh-CN" dirty="0" smtClean="0">
                <a:sym typeface="Symbol"/>
              </a:rPr>
              <a:t>R&lt;U,F&gt;</a:t>
            </a:r>
            <a:r>
              <a:rPr lang="zh-CN" altLang="en-US" dirty="0" smtClean="0">
                <a:sym typeface="Symbol"/>
              </a:rPr>
              <a:t>的任一关系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中任意的两个元组</a:t>
            </a:r>
            <a:r>
              <a:rPr lang="en-US" altLang="zh-CN" dirty="0" smtClean="0">
                <a:sym typeface="Symbol"/>
              </a:rPr>
              <a:t>t</a:t>
            </a:r>
            <a:r>
              <a:rPr lang="zh-CN" altLang="en-US" dirty="0" smtClean="0">
                <a:sym typeface="Symbol"/>
              </a:rPr>
              <a:t>、</a:t>
            </a:r>
            <a:r>
              <a:rPr lang="en-US" altLang="zh-CN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：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若</a:t>
            </a:r>
            <a:r>
              <a:rPr lang="en-US" altLang="zh-CN" dirty="0" smtClean="0">
                <a:sym typeface="Symbol"/>
              </a:rPr>
              <a:t>t[XW] = s[XW]</a:t>
            </a:r>
            <a:r>
              <a:rPr lang="zh-CN" altLang="en-US" dirty="0" smtClean="0">
                <a:sym typeface="Symbol"/>
              </a:rPr>
              <a:t>，则有</a:t>
            </a:r>
            <a:r>
              <a:rPr lang="en-US" altLang="zh-CN" dirty="0" smtClean="0">
                <a:sym typeface="Symbol"/>
              </a:rPr>
              <a:t>t[X] = s[X]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t[W] = s[W]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en-US" altLang="zh-CN" dirty="0" smtClean="0">
                <a:sym typeface="Symbol"/>
              </a:rPr>
              <a:t>				 </a:t>
            </a:r>
            <a:r>
              <a:rPr lang="zh-CN" altLang="en-US" dirty="0" smtClean="0">
                <a:sym typeface="Symbol"/>
              </a:rPr>
              <a:t>由</a:t>
            </a:r>
            <a:r>
              <a:rPr lang="en-US" altLang="zh-CN" dirty="0" smtClean="0"/>
              <a:t>X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，可得</a:t>
            </a:r>
            <a:r>
              <a:rPr lang="en-US" altLang="zh-CN" dirty="0" smtClean="0">
                <a:sym typeface="Symbol"/>
              </a:rPr>
              <a:t>t[Y]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s[Y]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因为</a:t>
            </a:r>
            <a:r>
              <a:rPr lang="en-US" altLang="zh-CN" dirty="0" smtClean="0">
                <a:sym typeface="Symbol"/>
              </a:rPr>
              <a:t>t[W] </a:t>
            </a:r>
            <a:r>
              <a:rPr lang="en-US" altLang="zh-CN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s[W]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t[Y]=s[Y]</a:t>
            </a:r>
            <a:r>
              <a:rPr lang="zh-CN" altLang="en-US" dirty="0" smtClean="0">
                <a:sym typeface="Symbol"/>
              </a:rPr>
              <a:t> ，所以</a:t>
            </a:r>
            <a:r>
              <a:rPr lang="en-US" altLang="zh-CN" dirty="0" smtClean="0">
                <a:sym typeface="Symbol"/>
              </a:rPr>
              <a:t>t[WY]=s[WY]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由</a:t>
            </a:r>
            <a:r>
              <a:rPr lang="en-US" altLang="zh-CN" dirty="0">
                <a:sym typeface="Symbol"/>
              </a:rPr>
              <a:t>WY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，可得</a:t>
            </a:r>
            <a:r>
              <a:rPr lang="en-US" altLang="zh-CN" dirty="0" smtClean="0">
                <a:sym typeface="Symbol"/>
              </a:rPr>
              <a:t>t[Z] = s[Z]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所以</a:t>
            </a:r>
            <a:r>
              <a:rPr lang="en-US" altLang="zh-CN" dirty="0" smtClean="0">
                <a:sym typeface="Symbol"/>
              </a:rPr>
              <a:t>XW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成立，</a:t>
            </a:r>
            <a:r>
              <a:rPr lang="zh-CN" altLang="en-US" dirty="0"/>
              <a:t>伪传递</a:t>
            </a:r>
            <a:r>
              <a:rPr lang="zh-CN" altLang="en-US" dirty="0" smtClean="0">
                <a:sym typeface="Symbol"/>
              </a:rPr>
              <a:t>规则得证。</a:t>
            </a:r>
            <a:endParaRPr lang="en-US" altLang="zh-CN" dirty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07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）分解规则：</a:t>
            </a:r>
            <a:r>
              <a:rPr lang="en-US" altLang="zh-CN" dirty="0" smtClean="0"/>
              <a:t>X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  Y</a:t>
            </a:r>
            <a:r>
              <a:rPr lang="zh-CN" altLang="en-US" dirty="0" smtClean="0">
                <a:sym typeface="Symbol"/>
              </a:rPr>
              <a:t>，有</a:t>
            </a:r>
            <a:r>
              <a:rPr lang="en-US" altLang="zh-CN" dirty="0"/>
              <a:t>X</a:t>
            </a:r>
            <a:r>
              <a:rPr lang="zh-CN" altLang="en-US" dirty="0" smtClean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>
                <a:sym typeface="Symbol"/>
              </a:rPr>
              <a:t>设</a:t>
            </a:r>
            <a:r>
              <a:rPr lang="en-US" altLang="zh-CN" dirty="0">
                <a:sym typeface="Symbol"/>
              </a:rPr>
              <a:t>R&lt;U,F&gt;</a:t>
            </a:r>
            <a:r>
              <a:rPr lang="zh-CN" altLang="en-US" dirty="0">
                <a:sym typeface="Symbol"/>
              </a:rPr>
              <a:t>的任一关系</a:t>
            </a:r>
            <a:r>
              <a:rPr lang="en-US" altLang="zh-CN" dirty="0">
                <a:sym typeface="Symbol"/>
              </a:rPr>
              <a:t>r</a:t>
            </a:r>
            <a:r>
              <a:rPr lang="zh-CN" altLang="en-US" dirty="0">
                <a:sym typeface="Symbol"/>
              </a:rPr>
              <a:t>中任意的两个元组</a:t>
            </a:r>
            <a:r>
              <a:rPr lang="en-US" altLang="zh-CN" dirty="0">
                <a:sym typeface="Symbol"/>
              </a:rPr>
              <a:t>t</a:t>
            </a:r>
            <a:r>
              <a:rPr lang="zh-CN" altLang="en-US" dirty="0">
                <a:sym typeface="Symbol"/>
              </a:rPr>
              <a:t>、</a:t>
            </a:r>
            <a:r>
              <a:rPr lang="en-US" altLang="zh-CN" dirty="0">
                <a:sym typeface="Symbol"/>
              </a:rPr>
              <a:t>s</a:t>
            </a:r>
            <a:r>
              <a:rPr lang="zh-CN" altLang="en-US" dirty="0">
                <a:sym typeface="Symbol"/>
              </a:rPr>
              <a:t>：</a:t>
            </a:r>
            <a:endParaRPr lang="en-US" altLang="zh-CN" dirty="0">
              <a:sym typeface="Symbol"/>
            </a:endParaRPr>
          </a:p>
          <a:p>
            <a:r>
              <a:rPr lang="zh-CN" altLang="en-US" dirty="0">
                <a:sym typeface="Symbol"/>
              </a:rPr>
              <a:t>若</a:t>
            </a:r>
            <a:r>
              <a:rPr lang="en-US" altLang="zh-CN" dirty="0">
                <a:sym typeface="Symbol"/>
              </a:rPr>
              <a:t>t[X] = s[X]</a:t>
            </a:r>
            <a:r>
              <a:rPr lang="zh-CN" altLang="en-US" dirty="0">
                <a:sym typeface="Symbol"/>
              </a:rPr>
              <a:t>，由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 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，可得</a:t>
            </a:r>
            <a:r>
              <a:rPr lang="en-US" altLang="zh-CN" dirty="0">
                <a:sym typeface="Symbol"/>
              </a:rPr>
              <a:t>t[Y] = s[Y]</a:t>
            </a:r>
            <a:r>
              <a:rPr lang="zh-CN" altLang="en-US" dirty="0">
                <a:sym typeface="Symbol"/>
              </a:rPr>
              <a:t>；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/>
              <a:t>由</a:t>
            </a:r>
            <a:r>
              <a:rPr lang="en-US" altLang="zh-CN" dirty="0">
                <a:sym typeface="Symbol"/>
              </a:rPr>
              <a:t>Z  Y</a:t>
            </a:r>
            <a:r>
              <a:rPr lang="zh-CN" altLang="en-US" dirty="0" smtClean="0">
                <a:sym typeface="Symbol"/>
              </a:rPr>
              <a:t>，可得</a:t>
            </a:r>
            <a:r>
              <a:rPr lang="en-US" altLang="zh-CN" dirty="0" smtClean="0">
                <a:sym typeface="Symbol"/>
              </a:rPr>
              <a:t>t[Z] = s[Z]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/>
              <a:t>所以</a:t>
            </a:r>
            <a:r>
              <a:rPr lang="en-US" altLang="zh-CN" dirty="0"/>
              <a:t>X</a:t>
            </a:r>
            <a:r>
              <a:rPr lang="zh-CN" altLang="en-US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成立，分解规则得证。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3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假设有关系模式</a:t>
            </a:r>
            <a:r>
              <a:rPr lang="en-US" altLang="zh-CN" dirty="0" smtClean="0"/>
              <a:t>R(A, B, C, D, E)</a:t>
            </a:r>
            <a:r>
              <a:rPr lang="zh-CN" altLang="en-US" dirty="0" smtClean="0"/>
              <a:t>，回答下面问题：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）若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的候选码，具有函数依赖</a:t>
            </a:r>
            <a:r>
              <a:rPr lang="en-US" altLang="zh-CN" dirty="0" smtClean="0">
                <a:solidFill>
                  <a:srgbClr val="C00000"/>
                </a:solidFill>
              </a:rPr>
              <a:t>BC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DE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，那么在什么条件下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是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BCNF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？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     </a:t>
            </a:r>
            <a:r>
              <a:rPr lang="zh-CN" altLang="en-US" dirty="0" smtClean="0">
                <a:sym typeface="Symbol"/>
              </a:rPr>
              <a:t>当属性组</a:t>
            </a:r>
            <a:r>
              <a:rPr lang="en-US" altLang="zh-CN" dirty="0" smtClean="0">
                <a:sym typeface="Symbol"/>
              </a:rPr>
              <a:t>BC</a:t>
            </a:r>
            <a:r>
              <a:rPr lang="zh-CN" altLang="en-US" dirty="0" smtClean="0">
                <a:sym typeface="Symbol"/>
              </a:rPr>
              <a:t>也是关系模式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的候选码时，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是</a:t>
            </a:r>
            <a:r>
              <a:rPr lang="en-US" altLang="zh-CN" dirty="0" smtClean="0">
                <a:sym typeface="Symbol"/>
              </a:rPr>
              <a:t>BCNF</a:t>
            </a:r>
            <a:r>
              <a:rPr lang="zh-CN" altLang="en-US" dirty="0" smtClean="0">
                <a:sym typeface="Symbol"/>
              </a:rPr>
              <a:t>。此时有：</a:t>
            </a:r>
            <a:r>
              <a:rPr lang="en-US" altLang="zh-CN" dirty="0" smtClean="0">
                <a:sym typeface="Symbol"/>
              </a:rPr>
              <a:t>A  BC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BC  A</a:t>
            </a:r>
            <a:r>
              <a:rPr lang="zh-CN" altLang="en-US" dirty="0" smtClean="0">
                <a:sym typeface="Symbol"/>
              </a:rPr>
              <a:t>成立。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（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）如果存在函数依赖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A  B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BC D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DE A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，列出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的所有码。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     R</a:t>
            </a:r>
            <a:r>
              <a:rPr lang="zh-CN" altLang="en-US" dirty="0" smtClean="0">
                <a:sym typeface="Symbol"/>
              </a:rPr>
              <a:t>的候选码包括：</a:t>
            </a:r>
            <a:r>
              <a:rPr lang="en-US" altLang="zh-CN" dirty="0" smtClean="0">
                <a:sym typeface="Symbol"/>
              </a:rPr>
              <a:t>ACE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BCE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smtClean="0">
                <a:sym typeface="Symbol"/>
              </a:rPr>
              <a:t>CDE</a:t>
            </a:r>
            <a:r>
              <a:rPr lang="zh-CN" altLang="en-US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Symbol"/>
              </a:rPr>
              <a:t>（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3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如果（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）中的函数依赖成立，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属于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3NF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还是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BCNF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？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     因为不存在传递函数依赖，所以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属于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。因为每个函数依赖的决定因素都不包含码，所以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不属于</a:t>
            </a:r>
            <a:r>
              <a:rPr lang="en-US" altLang="zh-CN" dirty="0" smtClean="0">
                <a:sym typeface="Symbol"/>
              </a:rPr>
              <a:t>BCNF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习题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）任何一个二目关系是属于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的。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任何一个二目关系是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BCNF</a:t>
            </a:r>
            <a:r>
              <a:rPr lang="zh-CN" altLang="en-US" dirty="0"/>
              <a:t>的。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任何一个二目关系是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4NF</a:t>
            </a:r>
            <a:r>
              <a:rPr lang="zh-CN" altLang="en-US" dirty="0"/>
              <a:t>的。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）当且仅当函数依赖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/>
              </a:rPr>
              <a:t>B</a:t>
            </a:r>
            <a:r>
              <a:rPr lang="zh-CN" altLang="en-US" dirty="0" smtClean="0">
                <a:sym typeface="Symbol"/>
              </a:rPr>
              <a:t>在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上成立，关系</a:t>
            </a:r>
            <a:r>
              <a:rPr lang="en-US" altLang="zh-CN" dirty="0" smtClean="0">
                <a:sym typeface="Symbol"/>
              </a:rPr>
              <a:t>R(A, B, C)</a:t>
            </a:r>
            <a:r>
              <a:rPr lang="zh-CN" altLang="en-US" dirty="0" smtClean="0">
                <a:sym typeface="Symbol"/>
              </a:rPr>
              <a:t>等于其投影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(A, B)</a:t>
            </a:r>
            <a:r>
              <a:rPr lang="zh-CN" altLang="en-US" dirty="0" smtClean="0">
                <a:sym typeface="Symbol"/>
              </a:rPr>
              <a:t>和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(A, C)</a:t>
            </a:r>
            <a:r>
              <a:rPr lang="zh-CN" altLang="en-US" dirty="0" smtClean="0">
                <a:sym typeface="Symbol"/>
              </a:rPr>
              <a:t>的连接。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X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）若</a:t>
            </a:r>
            <a:r>
              <a:rPr lang="en-US" altLang="zh-CN" dirty="0" smtClean="0"/>
              <a:t>R.A</a:t>
            </a:r>
            <a:r>
              <a:rPr lang="en-US" altLang="zh-CN" dirty="0" smtClean="0">
                <a:sym typeface="Symbol"/>
              </a:rPr>
              <a:t>R.B, R.BR.C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R.AR.C</a:t>
            </a:r>
            <a:r>
              <a:rPr lang="zh-CN" altLang="en-US" dirty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/>
              <a:t>R.A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R.B, </a:t>
            </a:r>
            <a:r>
              <a:rPr lang="en-US" altLang="zh-CN" dirty="0" smtClean="0">
                <a:sym typeface="Symbol"/>
              </a:rPr>
              <a:t>R.A</a:t>
            </a:r>
            <a:r>
              <a:rPr lang="en-US" altLang="zh-CN" dirty="0">
                <a:sym typeface="Symbol"/>
              </a:rPr>
              <a:t>R.C</a:t>
            </a:r>
            <a:r>
              <a:rPr lang="zh-CN" altLang="en-US" dirty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R.A</a:t>
            </a:r>
            <a:r>
              <a:rPr lang="en-US" altLang="zh-CN" dirty="0">
                <a:sym typeface="Symbol"/>
              </a:rPr>
              <a:t>R</a:t>
            </a:r>
            <a:r>
              <a:rPr lang="en-US" altLang="zh-CN" dirty="0" smtClean="0">
                <a:sym typeface="Symbol"/>
              </a:rPr>
              <a:t>.(B, C)</a:t>
            </a:r>
            <a:r>
              <a:rPr lang="zh-CN" altLang="en-US" dirty="0" smtClean="0"/>
              <a:t> 。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/>
              <a:t>R.B</a:t>
            </a:r>
            <a:r>
              <a:rPr lang="en-US" altLang="zh-CN" dirty="0" smtClean="0">
                <a:sym typeface="Symbol"/>
              </a:rPr>
              <a:t>R.A, R.CR.A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dirty="0">
                <a:sym typeface="Symbol"/>
              </a:rPr>
              <a:t>.(B, C</a:t>
            </a:r>
            <a:r>
              <a:rPr lang="en-US" altLang="zh-CN" dirty="0" smtClean="0">
                <a:sym typeface="Symbol"/>
              </a:rPr>
              <a:t>)</a:t>
            </a:r>
            <a:r>
              <a:rPr lang="en-US" altLang="zh-CN" dirty="0">
                <a:sym typeface="Symbol"/>
              </a:rPr>
              <a:t>R.A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</a:t>
            </a:r>
            <a:endParaRPr lang="en-US" altLang="zh-CN" dirty="0" smtClean="0">
              <a:solidFill>
                <a:srgbClr val="FF0000"/>
              </a:solidFill>
              <a:sym typeface="Symbol"/>
            </a:endParaRPr>
          </a:p>
          <a:p>
            <a:r>
              <a:rPr lang="zh-CN" altLang="en-US" dirty="0" smtClean="0"/>
              <a:t>（</a:t>
            </a:r>
            <a:r>
              <a:rPr lang="en-US" altLang="zh-CN" smtClean="0"/>
              <a:t>8</a:t>
            </a:r>
            <a:r>
              <a:rPr lang="zh-CN" altLang="en-US" smtClean="0"/>
              <a:t>）</a:t>
            </a:r>
            <a:r>
              <a:rPr lang="zh-CN" altLang="en-US" dirty="0"/>
              <a:t>若</a:t>
            </a:r>
            <a:r>
              <a:rPr lang="en-US" altLang="zh-CN" dirty="0" smtClean="0">
                <a:sym typeface="Symbol"/>
              </a:rPr>
              <a:t>R</a:t>
            </a:r>
            <a:r>
              <a:rPr lang="en-US" altLang="zh-CN" dirty="0">
                <a:sym typeface="Symbol"/>
              </a:rPr>
              <a:t>.(B, C)</a:t>
            </a:r>
            <a:r>
              <a:rPr lang="en-US" altLang="zh-CN" dirty="0" smtClean="0">
                <a:sym typeface="Symbol"/>
              </a:rPr>
              <a:t>R.A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/>
              <a:t>R.B</a:t>
            </a:r>
            <a:r>
              <a:rPr lang="en-US" altLang="zh-CN" dirty="0">
                <a:sym typeface="Symbol"/>
              </a:rPr>
              <a:t>R.A, R.C</a:t>
            </a:r>
            <a:r>
              <a:rPr lang="en-US" altLang="zh-CN" dirty="0" smtClean="0">
                <a:sym typeface="Symbol"/>
              </a:rPr>
              <a:t>R.A</a:t>
            </a:r>
            <a:r>
              <a:rPr lang="zh-CN" altLang="en-US" dirty="0" smtClean="0"/>
              <a:t>。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，判错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3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关系模式，则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3NF</a:t>
            </a:r>
            <a:r>
              <a:rPr lang="zh-CN" altLang="en-US" dirty="0" smtClean="0"/>
              <a:t>关系模式，反之则不然。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① 证明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（反证法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。根据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的定义，可以得出：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中存在码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，属性组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和非主属性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YX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，使得</a:t>
            </a:r>
            <a:r>
              <a:rPr lang="en-US" altLang="zh-CN" dirty="0" smtClean="0">
                <a:sym typeface="Symbol"/>
              </a:rPr>
              <a:t>XY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YZ</a:t>
            </a:r>
            <a:r>
              <a:rPr lang="zh-CN" altLang="en-US" dirty="0" smtClean="0">
                <a:sym typeface="Symbol"/>
              </a:rPr>
              <a:t>成立。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/>
              <a:t>∵ </a:t>
            </a:r>
            <a:r>
              <a:rPr lang="en-US" altLang="zh-CN" dirty="0" smtClean="0">
                <a:sym typeface="Symbol"/>
              </a:rPr>
              <a:t>Y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/>
              <a:t> ∴ 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的候选码。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的任一候选码都能够完全函数确定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的每个属性）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∵ 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中存在函数依赖</a:t>
            </a:r>
            <a:r>
              <a:rPr lang="en-US" altLang="zh-CN" dirty="0">
                <a:sym typeface="Symbol"/>
              </a:rPr>
              <a:t>Y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，而</a:t>
            </a:r>
            <a:r>
              <a:rPr lang="en-US" altLang="zh-CN" dirty="0" smtClean="0">
                <a:sym typeface="Symbol"/>
              </a:rPr>
              <a:t>Y</a:t>
            </a:r>
            <a:r>
              <a:rPr lang="zh-CN" altLang="en-US" dirty="0" smtClean="0">
                <a:sym typeface="Symbol"/>
              </a:rPr>
              <a:t>不包含码，</a:t>
            </a:r>
            <a:r>
              <a:rPr lang="zh-CN" altLang="en-US" dirty="0"/>
              <a:t>∴ 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BCNF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与已知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C00000"/>
                </a:solidFill>
              </a:rPr>
              <a:t>BCNF</a:t>
            </a:r>
            <a:r>
              <a:rPr lang="zh-CN" altLang="en-US" dirty="0" smtClean="0">
                <a:solidFill>
                  <a:srgbClr val="C00000"/>
                </a:solidFill>
              </a:rPr>
              <a:t>矛盾</a:t>
            </a:r>
            <a:r>
              <a:rPr lang="zh-CN" altLang="en-US" dirty="0" smtClean="0"/>
              <a:t>，故假设不成立，</a:t>
            </a:r>
            <a:r>
              <a:rPr lang="en-US" altLang="zh-CN" dirty="0"/>
              <a:t>R</a:t>
            </a:r>
            <a:r>
              <a:rPr lang="zh-CN" altLang="en-US" dirty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，证明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12160" y="3224265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907704" y="393305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61196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关系代数：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W (SPJ.SNO): SPJ.JNO = ‘J1’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</a:t>
            </a:r>
            <a:r>
              <a:rPr lang="en-US" altLang="zh-CN" dirty="0">
                <a:solidFill>
                  <a:srgbClr val="C00000"/>
                </a:solidFill>
              </a:rPr>
              <a:t>P1</a:t>
            </a:r>
            <a:r>
              <a:rPr lang="zh-CN" altLang="en-US" dirty="0">
                <a:solidFill>
                  <a:srgbClr val="C00000"/>
                </a:solidFill>
              </a:rPr>
              <a:t>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关系代数：</a:t>
            </a:r>
            <a:endParaRPr lang="en-US" altLang="zh-CN" dirty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：</a:t>
            </a:r>
            <a:r>
              <a:rPr lang="en-US" altLang="zh-CN" dirty="0"/>
              <a:t>GET W (SPJ.SNO): SPJ.JNO = ‘J1</a:t>
            </a:r>
            <a:r>
              <a:rPr lang="en-US" altLang="zh-CN" dirty="0" smtClean="0"/>
              <a:t>’ ∧ SPJ.PNO=‘P1’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）求供应工程</a:t>
            </a:r>
            <a:r>
              <a:rPr lang="en-US" altLang="zh-CN" dirty="0">
                <a:solidFill>
                  <a:srgbClr val="C00000"/>
                </a:solidFill>
              </a:rPr>
              <a:t>J1</a:t>
            </a:r>
            <a:r>
              <a:rPr lang="zh-CN" altLang="en-US" dirty="0">
                <a:solidFill>
                  <a:srgbClr val="C00000"/>
                </a:solidFill>
              </a:rPr>
              <a:t>零件为红色的供应商号码</a:t>
            </a:r>
            <a:r>
              <a:rPr lang="en-US" altLang="zh-CN" dirty="0">
                <a:solidFill>
                  <a:srgbClr val="C00000"/>
                </a:solidFill>
              </a:rPr>
              <a:t>SNO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关系代数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RANGE P PX</a:t>
            </a:r>
          </a:p>
          <a:p>
            <a:pPr lvl="1"/>
            <a:r>
              <a:rPr lang="en-US" altLang="zh-CN" dirty="0" smtClean="0"/>
              <a:t>		   GET </a:t>
            </a:r>
            <a:r>
              <a:rPr lang="en-US" altLang="zh-CN" dirty="0"/>
              <a:t>W (SPJ.SNO): SPJ.JNO = ‘J1</a:t>
            </a:r>
            <a:r>
              <a:rPr lang="en-US" altLang="zh-CN" dirty="0" smtClean="0"/>
              <a:t>’ ∧</a:t>
            </a:r>
          </a:p>
          <a:p>
            <a:pPr lvl="1"/>
            <a:r>
              <a:rPr lang="en-US" altLang="zh-CN" dirty="0" smtClean="0"/>
              <a:t>			∃PX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PX.PNO=SPJ.PNO ∧ PX.COLOR=‘</a:t>
            </a:r>
            <a:r>
              <a:rPr lang="zh-CN" altLang="en-US" dirty="0" smtClean="0"/>
              <a:t>红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63563"/>
              </p:ext>
            </p:extLst>
          </p:nvPr>
        </p:nvGraphicFramePr>
        <p:xfrm>
          <a:off x="2697163" y="1992313"/>
          <a:ext cx="30178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Formula" r:id="rId4" imgW="1521720" imgH="176760" progId="Equation.Ribbit">
                  <p:embed/>
                </p:oleObj>
              </mc:Choice>
              <mc:Fallback>
                <p:oleObj name="Formula" r:id="rId4" imgW="1521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163" y="1992313"/>
                        <a:ext cx="30178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72118"/>
              </p:ext>
            </p:extLst>
          </p:nvPr>
        </p:nvGraphicFramePr>
        <p:xfrm>
          <a:off x="2698750" y="3222625"/>
          <a:ext cx="42513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Formula" r:id="rId6" imgW="2145240" imgH="176760" progId="Equation.Ribbit">
                  <p:embed/>
                </p:oleObj>
              </mc:Choice>
              <mc:Fallback>
                <p:oleObj name="Formula" r:id="rId6" imgW="21452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8750" y="3222625"/>
                        <a:ext cx="42513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53823"/>
              </p:ext>
            </p:extLst>
          </p:nvPr>
        </p:nvGraphicFramePr>
        <p:xfrm>
          <a:off x="2693988" y="4449763"/>
          <a:ext cx="56626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Formula" r:id="rId8" imgW="2861640" imgH="176760" progId="Equation.Ribbit">
                  <p:embed/>
                </p:oleObj>
              </mc:Choice>
              <mc:Fallback>
                <p:oleObj name="Formula" r:id="rId8" imgW="2861640" imgH="1767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49763"/>
                        <a:ext cx="566261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6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SzPct val="68000"/>
                </a:pPr>
                <a:r>
                  <a:rPr lang="zh-CN" altLang="en-US" dirty="0" smtClean="0"/>
                  <a:t>② 证明</a:t>
                </a:r>
                <a:r>
                  <a:rPr lang="en-US" altLang="zh-CN" dirty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/>
                  <a:t>，但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不一定属于</a:t>
                </a:r>
                <a:r>
                  <a:rPr lang="en-US" altLang="zh-CN" dirty="0"/>
                  <a:t>BCNF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中存在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主属性</a:t>
                </a:r>
                <a:r>
                  <a:rPr lang="zh-CN" altLang="en-US" dirty="0" smtClean="0"/>
                  <a:t>对码的部分函数依赖或传递函数依赖，则</a:t>
                </a:r>
                <a:r>
                  <a:rPr lang="en-US" altLang="zh-CN" dirty="0" smtClean="0"/>
                  <a:t>R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/>
                  <a:t>3NF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但</a:t>
                </a:r>
                <a:r>
                  <a:rPr lang="en-US" altLang="zh-CN" dirty="0" smtClean="0"/>
                  <a:t>R</a:t>
                </a:r>
                <a:r>
                  <a:rPr lang="zh-CN" altLang="en-US" dirty="0">
                    <a:sym typeface="Symbol"/>
                  </a:rPr>
                  <a:t></a:t>
                </a:r>
                <a:r>
                  <a:rPr lang="en-US" altLang="zh-CN" dirty="0" smtClean="0">
                    <a:sym typeface="Symbol"/>
                  </a:rPr>
                  <a:t>BCNF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>
                    <a:sym typeface="Symbol"/>
                  </a:rPr>
                  <a:t>举例：教材</a:t>
                </a:r>
                <a:r>
                  <a:rPr lang="en-US" altLang="zh-CN" dirty="0" smtClean="0">
                    <a:sym typeface="Symbol"/>
                  </a:rPr>
                  <a:t>185</a:t>
                </a:r>
                <a:r>
                  <a:rPr lang="zh-CN" altLang="en-US" dirty="0" smtClean="0">
                    <a:sym typeface="Symbol"/>
                  </a:rPr>
                  <a:t>页中例</a:t>
                </a:r>
                <a:r>
                  <a:rPr lang="en-US" altLang="zh-CN" dirty="0" smtClean="0">
                    <a:sym typeface="Symbol"/>
                  </a:rPr>
                  <a:t>6.8</a:t>
                </a:r>
                <a:r>
                  <a:rPr lang="zh-CN" altLang="en-US" dirty="0" smtClean="0">
                    <a:sym typeface="Symbol"/>
                  </a:rPr>
                  <a:t>，在关系模式</a:t>
                </a:r>
                <a:r>
                  <a:rPr lang="en-US" altLang="zh-CN" dirty="0" smtClean="0">
                    <a:sym typeface="Symbol"/>
                  </a:rPr>
                  <a:t>STJ</a:t>
                </a:r>
                <a:r>
                  <a:rPr lang="zh-CN" altLang="en-US" dirty="0" smtClean="0">
                    <a:sym typeface="Symbol"/>
                  </a:rPr>
                  <a:t>（</a:t>
                </a:r>
                <a:r>
                  <a:rPr lang="en-US" altLang="zh-CN" dirty="0" smtClean="0">
                    <a:sym typeface="Symbol"/>
                  </a:rPr>
                  <a:t>S, T, J</a:t>
                </a:r>
                <a:r>
                  <a:rPr lang="zh-CN" altLang="en-US" dirty="0" smtClean="0">
                    <a:sym typeface="Symbol"/>
                  </a:rPr>
                  <a:t>）中，</a:t>
                </a:r>
                <a:r>
                  <a:rPr lang="en-US" altLang="zh-CN" dirty="0" smtClean="0">
                    <a:sym typeface="Symbol"/>
                  </a:rPr>
                  <a:t/>
                </a:r>
                <a:br>
                  <a:rPr lang="en-US" altLang="zh-CN" dirty="0" smtClean="0">
                    <a:sym typeface="Symbol"/>
                  </a:rPr>
                </a:br>
                <a:r>
                  <a:rPr lang="en-US" altLang="zh-CN" dirty="0" smtClean="0">
                    <a:sym typeface="Symbol"/>
                  </a:rPr>
                  <a:t>(S, J)  T, (S, T)  J, T  J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/>
                  <a:t>∵ </a:t>
                </a:r>
                <a:r>
                  <a:rPr lang="en-US" altLang="zh-CN" dirty="0" smtClean="0"/>
                  <a:t>(S, J)</a:t>
                </a:r>
                <a:r>
                  <a:rPr lang="en-US" altLang="zh-CN" baseline="-25000" dirty="0" smtClean="0"/>
                  <a:t>F</a:t>
                </a:r>
                <a:r>
                  <a:rPr lang="en-US" altLang="zh-CN" baseline="30000" dirty="0" smtClean="0"/>
                  <a:t>+</a:t>
                </a:r>
                <a:r>
                  <a:rPr lang="en-US" altLang="zh-CN" dirty="0" smtClean="0"/>
                  <a:t> = {S, J, T}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(S, J)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的候选码；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/>
                  <a:t>(S, </a:t>
                </a:r>
                <a:r>
                  <a:rPr lang="en-US" altLang="zh-CN" dirty="0" smtClean="0"/>
                  <a:t>T)</a:t>
                </a:r>
                <a:r>
                  <a:rPr lang="en-US" altLang="zh-CN" baseline="-25000" dirty="0" smtClean="0"/>
                  <a:t>F</a:t>
                </a:r>
                <a:r>
                  <a:rPr lang="en-US" altLang="zh-CN" baseline="30000" dirty="0"/>
                  <a:t>+</a:t>
                </a:r>
                <a:r>
                  <a:rPr lang="en-US" altLang="zh-CN" dirty="0"/>
                  <a:t> = {S, </a:t>
                </a:r>
                <a:r>
                  <a:rPr lang="en-US" altLang="zh-CN" dirty="0" smtClean="0"/>
                  <a:t>T, J}</a:t>
                </a:r>
                <a:r>
                  <a:rPr lang="zh-CN" altLang="en-US" dirty="0"/>
                  <a:t>， ∴ </a:t>
                </a:r>
                <a:r>
                  <a:rPr lang="en-US" altLang="zh-CN" dirty="0"/>
                  <a:t>(S, </a:t>
                </a:r>
                <a:r>
                  <a:rPr lang="en-US" altLang="zh-CN" dirty="0" smtClean="0"/>
                  <a:t>T)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STJ</a:t>
                </a:r>
                <a:r>
                  <a:rPr lang="zh-CN" altLang="en-US" dirty="0"/>
                  <a:t>的候选码；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∴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都是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的主属性。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>
                    <a:sym typeface="Symbol"/>
                  </a:rPr>
                  <a:t>T 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，</a:t>
                </a:r>
                <a:r>
                  <a:rPr lang="zh-CN" altLang="en-US" dirty="0"/>
                  <a:t>∴ </a:t>
                </a:r>
                <a:r>
                  <a:rPr lang="en-US" altLang="zh-CN" dirty="0">
                    <a:sym typeface="Symbol"/>
                  </a:rPr>
                  <a:t>STJ</a:t>
                </a:r>
                <a:r>
                  <a:rPr lang="zh-CN" altLang="en-US" dirty="0">
                    <a:sym typeface="Symbol"/>
                  </a:rPr>
                  <a:t>中存在部分函数依赖</a:t>
                </a:r>
                <a:r>
                  <a:rPr lang="en-US" altLang="zh-CN" dirty="0">
                    <a:sym typeface="Symbol"/>
                  </a:rPr>
                  <a:t>(S, T)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  <a:sym typeface="Symbol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en-US" altLang="zh-CN" dirty="0">
                    <a:sym typeface="Symbol"/>
                  </a:rPr>
                  <a:t>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en-US" altLang="zh-CN" dirty="0" smtClean="0">
                  <a:sym typeface="Symbol"/>
                </a:endParaRPr>
              </a:p>
              <a:p>
                <a:pPr lvl="2"/>
                <a:r>
                  <a:rPr lang="zh-CN" altLang="en-US" dirty="0" smtClean="0">
                    <a:solidFill>
                      <a:srgbClr val="C00000"/>
                    </a:solidFill>
                  </a:rPr>
                  <a:t>然而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 ∵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是主属性，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仍然属于</a:t>
                </a:r>
                <a:r>
                  <a:rPr lang="en-US" altLang="zh-CN" dirty="0" smtClean="0"/>
                  <a:t>2NF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∵ </a:t>
                </a:r>
                <a:r>
                  <a:rPr lang="en-US" altLang="zh-CN" dirty="0" smtClean="0"/>
                  <a:t>STJ</a:t>
                </a:r>
                <a:r>
                  <a:rPr lang="zh-CN" altLang="en-US" dirty="0" smtClean="0"/>
                  <a:t>中不存在传递函数依赖，</a:t>
                </a:r>
                <a:r>
                  <a:rPr lang="zh-CN" altLang="en-US" dirty="0"/>
                  <a:t> ∴ </a:t>
                </a:r>
                <a:r>
                  <a:rPr lang="en-US" altLang="zh-CN" dirty="0" smtClean="0"/>
                  <a:t>STJ</a:t>
                </a:r>
                <a:r>
                  <a:rPr lang="zh-CN" altLang="en-US" dirty="0">
                    <a:sym typeface="Symbol"/>
                  </a:rPr>
                  <a:t></a:t>
                </a:r>
                <a:r>
                  <a:rPr lang="en-US" altLang="zh-CN" dirty="0" smtClean="0"/>
                  <a:t>3NF</a:t>
                </a:r>
                <a:r>
                  <a:rPr lang="zh-CN" altLang="en-US" dirty="0" smtClean="0"/>
                  <a:t>。但是函数依赖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>
                    <a:sym typeface="Symbol"/>
                  </a:rPr>
                  <a:t>T </a:t>
                </a:r>
                <a:r>
                  <a:rPr lang="en-US" altLang="zh-CN" dirty="0">
                    <a:sym typeface="Symbol"/>
                  </a:rPr>
                  <a:t> </a:t>
                </a:r>
                <a:r>
                  <a:rPr lang="en-US" altLang="zh-CN" dirty="0" smtClean="0">
                    <a:sym typeface="Symbol"/>
                  </a:rPr>
                  <a:t>J</a:t>
                </a:r>
                <a:r>
                  <a:rPr lang="zh-CN" altLang="en-US" dirty="0" smtClean="0">
                    <a:sym typeface="Symbol"/>
                  </a:rPr>
                  <a:t>中的决定因素</a:t>
                </a:r>
                <a:r>
                  <a:rPr lang="en-US" altLang="zh-CN" dirty="0" smtClean="0">
                    <a:sym typeface="Symbol"/>
                  </a:rPr>
                  <a:t>T</a:t>
                </a:r>
                <a:r>
                  <a:rPr lang="zh-CN" altLang="en-US" dirty="0" smtClean="0">
                    <a:sym typeface="Symbol"/>
                  </a:rPr>
                  <a:t>不包含码，</a:t>
                </a:r>
                <a:r>
                  <a:rPr lang="zh-CN" altLang="en-US" dirty="0"/>
                  <a:t>∴ </a:t>
                </a:r>
                <a:r>
                  <a:rPr lang="en-US" altLang="zh-CN" dirty="0" smtClean="0"/>
                  <a:t>STJ</a:t>
                </a:r>
                <a:r>
                  <a:rPr lang="zh-CN" altLang="en-US" dirty="0">
                    <a:sym typeface="Symbol"/>
                  </a:rPr>
                  <a:t> </a:t>
                </a:r>
                <a:r>
                  <a:rPr lang="en-US" altLang="zh-CN" dirty="0" smtClean="0">
                    <a:sym typeface="Symbol"/>
                  </a:rPr>
                  <a:t>BCNF</a:t>
                </a:r>
                <a:r>
                  <a:rPr lang="zh-CN" altLang="en-US" dirty="0" smtClean="0">
                    <a:sym typeface="Symbol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7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</p:spTree>
    <p:extLst>
      <p:ext uri="{BB962C8B-B14F-4D97-AF65-F5344CB8AC3E}">
        <p14:creationId xmlns:p14="http://schemas.microsoft.com/office/powerpoint/2010/main" val="6292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3NF</a:t>
            </a:r>
            <a:r>
              <a:rPr lang="zh-CN" altLang="en-US" dirty="0" smtClean="0"/>
              <a:t>关系模式，则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2NF</a:t>
            </a:r>
            <a:r>
              <a:rPr lang="zh-CN" altLang="en-US" dirty="0" smtClean="0"/>
              <a:t>关系模式。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证明：反证法。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</a:t>
            </a:r>
            <a:r>
              <a:rPr lang="en-US" altLang="zh-CN" dirty="0" smtClean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3NF</a:t>
            </a:r>
            <a:r>
              <a:rPr lang="zh-CN" altLang="en-US" dirty="0"/>
              <a:t>，但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2NF</a:t>
            </a:r>
            <a:r>
              <a:rPr lang="zh-CN" altLang="en-US" dirty="0" smtClean="0">
                <a:sym typeface="Symbol"/>
              </a:rPr>
              <a:t>。根据</a:t>
            </a:r>
            <a:r>
              <a:rPr lang="en-US" altLang="zh-CN" dirty="0" smtClean="0">
                <a:sym typeface="Symbol"/>
              </a:rPr>
              <a:t>2NF</a:t>
            </a:r>
            <a:r>
              <a:rPr lang="zh-CN" altLang="en-US" dirty="0" smtClean="0">
                <a:sym typeface="Symbol"/>
              </a:rPr>
              <a:t>的定义，可以得出：</a:t>
            </a:r>
            <a:endParaRPr lang="en-US" altLang="zh-CN" dirty="0">
              <a:sym typeface="Symbol"/>
            </a:endParaRPr>
          </a:p>
          <a:p>
            <a:pPr lvl="2"/>
            <a:r>
              <a:rPr lang="en-US" altLang="zh-CN" dirty="0" smtClean="0"/>
              <a:t>R</a:t>
            </a:r>
            <a:r>
              <a:rPr lang="zh-CN" altLang="en-US" dirty="0" smtClean="0"/>
              <a:t>中存在</a:t>
            </a:r>
            <a:r>
              <a:rPr lang="zh-CN" altLang="en-US" dirty="0" smtClean="0">
                <a:solidFill>
                  <a:srgbClr val="C00000"/>
                </a:solidFill>
              </a:rPr>
              <a:t>非主属性</a:t>
            </a:r>
            <a:r>
              <a:rPr lang="en-US" altLang="zh-CN" dirty="0" smtClean="0">
                <a:solidFill>
                  <a:srgbClr val="C00000"/>
                </a:solidFill>
              </a:rPr>
              <a:t>Z</a:t>
            </a:r>
            <a:r>
              <a:rPr lang="zh-CN" altLang="en-US" dirty="0" smtClean="0"/>
              <a:t>部分函数依赖于</a:t>
            </a:r>
            <a:r>
              <a:rPr lang="zh-CN" altLang="en-US" dirty="0" smtClean="0">
                <a:solidFill>
                  <a:srgbClr val="C00000"/>
                </a:solidFill>
              </a:rPr>
              <a:t>候选码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/>
              <a:t>，即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根据部分函数依赖的定义，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zh-CN" altLang="en-US" dirty="0" smtClean="0"/>
              <a:t>存在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的真子集</a:t>
            </a:r>
            <a:r>
              <a:rPr lang="en-US" altLang="zh-CN" dirty="0">
                <a:sym typeface="Symbol"/>
              </a:rPr>
              <a:t>X’  X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dirty="0" smtClean="0">
                <a:sym typeface="Symbol"/>
              </a:rPr>
              <a:t>使得</a:t>
            </a:r>
            <a:r>
              <a:rPr lang="en-US" altLang="zh-CN" dirty="0" smtClean="0">
                <a:sym typeface="Symbol"/>
              </a:rPr>
              <a:t/>
            </a:r>
            <a:br>
              <a:rPr lang="en-US" altLang="zh-CN" dirty="0" smtClean="0">
                <a:sym typeface="Symbol"/>
              </a:rPr>
            </a:br>
            <a:r>
              <a:rPr lang="en-US" altLang="zh-CN" dirty="0" smtClean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’ </a:t>
            </a:r>
            <a:r>
              <a:rPr lang="en-US" altLang="zh-CN" dirty="0" smtClean="0">
                <a:sym typeface="Symbol"/>
              </a:rPr>
              <a:t>Z</a:t>
            </a:r>
            <a:r>
              <a:rPr lang="zh-CN" altLang="en-US" dirty="0" smtClean="0">
                <a:sym typeface="Symbol"/>
              </a:rPr>
              <a:t>成立。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/>
              <a:t>∵ 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中存在码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，属性组</a:t>
            </a:r>
            <a:r>
              <a:rPr lang="en-US" altLang="zh-CN" dirty="0">
                <a:sym typeface="Symbol"/>
              </a:rPr>
              <a:t>X</a:t>
            </a:r>
            <a:r>
              <a:rPr lang="en-US" altLang="zh-CN" dirty="0" smtClean="0">
                <a:sym typeface="Symbol"/>
              </a:rPr>
              <a:t>’</a:t>
            </a:r>
            <a:r>
              <a:rPr lang="zh-CN" altLang="en-US" dirty="0" smtClean="0">
                <a:sym typeface="Symbol"/>
              </a:rPr>
              <a:t>及非主属性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X’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>
                <a:sym typeface="Symbol"/>
              </a:rPr>
              <a:t>X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’ 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/>
            </a:r>
            <a:br>
              <a:rPr lang="en-US" altLang="zh-CN" dirty="0" smtClean="0">
                <a:sym typeface="Symbol"/>
              </a:rPr>
            </a:br>
            <a:r>
              <a:rPr lang="zh-CN" altLang="en-US" dirty="0" smtClean="0">
                <a:sym typeface="Symbol"/>
              </a:rPr>
              <a:t>使得</a:t>
            </a:r>
            <a:r>
              <a:rPr lang="en-US" altLang="zh-CN" dirty="0">
                <a:sym typeface="Symbol"/>
              </a:rPr>
              <a:t>X</a:t>
            </a:r>
            <a:r>
              <a:rPr lang="en-US" altLang="zh-CN" dirty="0" smtClean="0">
                <a:sym typeface="Symbol"/>
              </a:rPr>
              <a:t>X</a:t>
            </a:r>
            <a:r>
              <a:rPr lang="en-US" altLang="zh-CN" dirty="0">
                <a:sym typeface="Symbol"/>
              </a:rPr>
              <a:t>’ 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 X</a:t>
            </a:r>
            <a:r>
              <a:rPr lang="en-US" altLang="zh-CN" dirty="0" smtClean="0">
                <a:sym typeface="Symbol"/>
              </a:rPr>
              <a:t>’</a:t>
            </a:r>
            <a:r>
              <a:rPr lang="en-US" altLang="zh-CN" dirty="0">
                <a:sym typeface="Symbol"/>
              </a:rPr>
              <a:t>Z</a:t>
            </a:r>
            <a:r>
              <a:rPr lang="zh-CN" altLang="en-US" dirty="0" smtClean="0">
                <a:sym typeface="Symbol"/>
              </a:rPr>
              <a:t>成立，</a:t>
            </a:r>
            <a:r>
              <a:rPr lang="zh-CN" altLang="en-US" dirty="0"/>
              <a:t> ∴ 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</a:t>
            </a:r>
            <a:r>
              <a:rPr lang="en-US" altLang="zh-CN" dirty="0" smtClean="0">
                <a:sym typeface="Symbol"/>
              </a:rPr>
              <a:t>3NF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C00000"/>
                </a:solidFill>
              </a:rPr>
              <a:t>3NF</a:t>
            </a:r>
            <a:r>
              <a:rPr lang="zh-CN" altLang="en-US" dirty="0">
                <a:solidFill>
                  <a:srgbClr val="C00000"/>
                </a:solidFill>
              </a:rPr>
              <a:t>矛盾</a:t>
            </a:r>
            <a:r>
              <a:rPr lang="zh-CN" altLang="en-US" dirty="0"/>
              <a:t>，故假设不成立，</a:t>
            </a:r>
            <a:r>
              <a:rPr lang="en-US" altLang="zh-CN" dirty="0"/>
              <a:t>R</a:t>
            </a:r>
            <a:r>
              <a:rPr lang="zh-CN" altLang="en-US" dirty="0" smtClean="0">
                <a:sym typeface="Symbol"/>
              </a:rPr>
              <a:t></a:t>
            </a:r>
            <a:r>
              <a:rPr lang="en-US" altLang="zh-CN" dirty="0" smtClean="0"/>
              <a:t>2NF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习题</a:t>
            </a:r>
            <a:r>
              <a:rPr lang="en-US" altLang="zh-CN" dirty="0"/>
              <a:t>8</a:t>
            </a:r>
            <a:r>
              <a:rPr lang="zh-CN" altLang="en-US" dirty="0"/>
              <a:t>，证明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624240" y="4293096"/>
            <a:ext cx="108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80945"/>
              </p:ext>
            </p:extLst>
          </p:nvPr>
        </p:nvGraphicFramePr>
        <p:xfrm>
          <a:off x="7020272" y="3068960"/>
          <a:ext cx="11541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Formula" r:id="rId3" imgW="583200" imgH="208440" progId="Equation.Ribbit">
                  <p:embed/>
                </p:oleObj>
              </mc:Choice>
              <mc:Fallback>
                <p:oleObj name="Formula" r:id="rId3" imgW="583200" imgH="20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3068960"/>
                        <a:ext cx="11541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6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已知关系模式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U = {A, B, C, D, E, G}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F={AB</a:t>
            </a:r>
            <a:r>
              <a:rPr lang="en-US" altLang="zh-CN" sz="2000" dirty="0" smtClean="0">
                <a:sym typeface="Symbol"/>
              </a:rPr>
              <a:t>C, CA, BCD, ACDB, DEG, BEC, CGBD, CEAG}</a:t>
            </a:r>
            <a:r>
              <a:rPr lang="zh-CN" altLang="en-US" sz="2000" dirty="0" smtClean="0">
                <a:sym typeface="Symbol"/>
              </a:rPr>
              <a:t>，求属性组</a:t>
            </a:r>
            <a:r>
              <a:rPr lang="en-US" altLang="zh-CN" sz="2000" dirty="0" smtClean="0">
                <a:sym typeface="Symbol"/>
              </a:rPr>
              <a:t>BD</a:t>
            </a:r>
            <a:r>
              <a:rPr lang="zh-CN" altLang="en-US" sz="2000" dirty="0" smtClean="0">
                <a:sym typeface="Symbol"/>
              </a:rPr>
              <a:t>关于函数依赖集</a:t>
            </a:r>
            <a:r>
              <a:rPr lang="en-US" altLang="zh-CN" sz="2000" dirty="0" smtClean="0">
                <a:sym typeface="Symbol"/>
              </a:rPr>
              <a:t>F</a:t>
            </a:r>
            <a:r>
              <a:rPr lang="zh-CN" altLang="en-US" sz="2000" dirty="0" smtClean="0">
                <a:sym typeface="Symbol"/>
              </a:rPr>
              <a:t>的闭包</a:t>
            </a:r>
            <a:r>
              <a:rPr lang="en-US" altLang="zh-CN" sz="2000" dirty="0" smtClean="0">
                <a:sym typeface="Symbol"/>
              </a:rPr>
              <a:t>(BD)</a:t>
            </a:r>
            <a:r>
              <a:rPr lang="en-US" altLang="zh-CN" sz="2000" baseline="-25000" dirty="0" smtClean="0">
                <a:sym typeface="Symbol"/>
              </a:rPr>
              <a:t>F</a:t>
            </a:r>
            <a:r>
              <a:rPr lang="en-US" altLang="zh-CN" sz="2000" baseline="30000" dirty="0" smtClean="0">
                <a:sym typeface="Symbol"/>
              </a:rPr>
              <a:t>+</a:t>
            </a:r>
            <a:r>
              <a:rPr lang="zh-CN" altLang="en-US" sz="2000" dirty="0" smtClean="0">
                <a:sym typeface="Symbol"/>
              </a:rPr>
              <a:t>，并判断</a:t>
            </a:r>
            <a:r>
              <a:rPr lang="en-US" altLang="zh-CN" sz="2000" dirty="0" smtClean="0">
                <a:sym typeface="Symbol"/>
              </a:rPr>
              <a:t>BDAC</a:t>
            </a:r>
            <a:r>
              <a:rPr lang="zh-CN" altLang="en-US" sz="2000" dirty="0" smtClean="0">
                <a:sym typeface="Symbol"/>
              </a:rPr>
              <a:t>是否属于</a:t>
            </a:r>
            <a:r>
              <a:rPr lang="en-US" altLang="zh-CN" sz="2000" dirty="0" smtClean="0">
                <a:sym typeface="Symbol"/>
              </a:rPr>
              <a:t>F</a:t>
            </a:r>
            <a:r>
              <a:rPr lang="en-US" altLang="zh-CN" sz="2000" baseline="30000" dirty="0" smtClean="0">
                <a:sym typeface="Symbol"/>
              </a:rPr>
              <a:t>+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 smtClean="0"/>
              <a:t>① 令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(0)</a:t>
            </a:r>
            <a:r>
              <a:rPr lang="en-US" altLang="zh-CN" sz="2000" dirty="0" smtClean="0"/>
              <a:t>=AB;</a:t>
            </a:r>
          </a:p>
          <a:p>
            <a:pPr lvl="1"/>
            <a:r>
              <a:rPr lang="zh-CN" altLang="en-US" sz="2000" dirty="0" smtClean="0"/>
              <a:t>② 计算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(1)</a:t>
            </a:r>
            <a:r>
              <a:rPr lang="zh-CN" altLang="en-US" sz="2000" dirty="0" smtClean="0"/>
              <a:t>：逐一扫描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集合中的各个函数依赖，找左部为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的函数依赖，得到一个：</a:t>
            </a:r>
            <a:r>
              <a:rPr lang="en-US" altLang="zh-CN" sz="2000" dirty="0">
                <a:solidFill>
                  <a:srgbClr val="C00000"/>
                </a:solidFill>
              </a:rPr>
              <a:t>AB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C</a:t>
            </a:r>
            <a:r>
              <a:rPr lang="zh-CN" altLang="en-US" sz="2000" dirty="0">
                <a:sym typeface="Symbol"/>
              </a:rPr>
              <a:t>。</a:t>
            </a:r>
            <a:r>
              <a:rPr lang="zh-CN" altLang="en-US" sz="1800" dirty="0" smtClean="0">
                <a:sym typeface="Symbol"/>
              </a:rPr>
              <a:t>于是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(1</a:t>
            </a:r>
            <a:r>
              <a:rPr lang="en-US" altLang="zh-CN" sz="2000" baseline="30000" dirty="0" smtClean="0"/>
              <a:t>)</a:t>
            </a:r>
            <a:r>
              <a:rPr lang="en-US" altLang="zh-CN" sz="2000" dirty="0" smtClean="0"/>
              <a:t>=AB</a:t>
            </a:r>
            <a:r>
              <a:rPr lang="en-US" altLang="zh-CN" sz="2000" dirty="0" smtClean="0">
                <a:sym typeface="Symbol"/>
              </a:rPr>
              <a:t>C=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ABC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③ 因为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(0)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Symbol"/>
              </a:rPr>
              <a:t> X</a:t>
            </a:r>
            <a:r>
              <a:rPr lang="en-US" altLang="zh-CN" sz="2000" baseline="30000" dirty="0" smtClean="0">
                <a:sym typeface="Symbol"/>
              </a:rPr>
              <a:t>(1)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zh-CN" altLang="en-US" sz="2000" dirty="0">
                <a:sym typeface="Symbol"/>
              </a:rPr>
              <a:t>再</a:t>
            </a:r>
            <a:r>
              <a:rPr lang="zh-CN" altLang="en-US" sz="2000" dirty="0" smtClean="0">
                <a:sym typeface="Symbol"/>
              </a:rPr>
              <a:t>找出左部为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ABC</a:t>
            </a:r>
            <a:r>
              <a:rPr lang="zh-CN" altLang="en-US" sz="2000" dirty="0" smtClean="0">
                <a:sym typeface="Symbol"/>
              </a:rPr>
              <a:t>子集的那些函数依赖，得到：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CA, BC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D</a:t>
            </a:r>
            <a:r>
              <a:rPr lang="zh-CN" altLang="en-US" sz="2000" dirty="0" smtClean="0">
                <a:sym typeface="Symbol"/>
              </a:rPr>
              <a:t>。于是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(2)</a:t>
            </a:r>
            <a:r>
              <a:rPr lang="en-US" altLang="zh-CN" sz="2000" dirty="0" smtClean="0"/>
              <a:t>=ABC</a:t>
            </a:r>
            <a:r>
              <a:rPr lang="en-US" altLang="zh-CN" sz="2000" dirty="0" smtClean="0">
                <a:sym typeface="Symbol"/>
              </a:rPr>
              <a:t>AD=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ABCD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④ 因为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(1)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ym typeface="Symbol"/>
              </a:rPr>
              <a:t> </a:t>
            </a:r>
            <a:r>
              <a:rPr lang="en-US" altLang="zh-CN" sz="2000" dirty="0" smtClean="0">
                <a:sym typeface="Symbol"/>
              </a:rPr>
              <a:t>X</a:t>
            </a:r>
            <a:r>
              <a:rPr lang="en-US" altLang="zh-CN" sz="2000" baseline="30000" dirty="0" smtClean="0">
                <a:sym typeface="Symbol"/>
              </a:rPr>
              <a:t>(2)</a:t>
            </a:r>
            <a:r>
              <a:rPr lang="zh-CN" altLang="en-US" sz="2000" dirty="0">
                <a:sym typeface="Symbol"/>
              </a:rPr>
              <a:t>，再找出左部为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ABCD</a:t>
            </a:r>
            <a:r>
              <a:rPr lang="zh-CN" altLang="en-US" sz="2000" dirty="0" smtClean="0">
                <a:sym typeface="Symbol"/>
              </a:rPr>
              <a:t>子集</a:t>
            </a:r>
            <a:r>
              <a:rPr lang="zh-CN" altLang="en-US" sz="2000" dirty="0">
                <a:sym typeface="Symbol"/>
              </a:rPr>
              <a:t>的那些函数依赖，得到</a:t>
            </a:r>
            <a:r>
              <a:rPr lang="zh-CN" altLang="en-US" sz="2000" dirty="0" smtClean="0">
                <a:sym typeface="Symbol"/>
              </a:rPr>
              <a:t>：</a:t>
            </a:r>
            <a:r>
              <a:rPr lang="en-US" altLang="zh-CN" sz="2000" dirty="0">
                <a:sym typeface="Symbol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sym typeface="Symbol"/>
              </a:rPr>
              <a:t>ACDB, D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EG</a:t>
            </a:r>
            <a:r>
              <a:rPr lang="zh-CN" altLang="en-US" sz="2000" dirty="0" smtClean="0">
                <a:sym typeface="Symbol"/>
              </a:rPr>
              <a:t>。</a:t>
            </a:r>
            <a:r>
              <a:rPr lang="zh-CN" altLang="en-US" sz="2000" dirty="0">
                <a:sym typeface="Symbol"/>
              </a:rPr>
              <a:t>于是</a:t>
            </a:r>
            <a:r>
              <a:rPr lang="en-US" altLang="zh-CN" sz="2000" dirty="0" smtClean="0"/>
              <a:t>X</a:t>
            </a:r>
            <a:r>
              <a:rPr lang="en-US" altLang="zh-CN" sz="2000" baseline="30000" dirty="0" smtClean="0"/>
              <a:t>(3)</a:t>
            </a:r>
            <a:r>
              <a:rPr lang="en-US" altLang="zh-CN" sz="2000" dirty="0" smtClean="0"/>
              <a:t>=ABCD</a:t>
            </a:r>
            <a:r>
              <a:rPr lang="en-US" altLang="zh-CN" sz="2000" dirty="0" smtClean="0">
                <a:sym typeface="Symbol"/>
              </a:rPr>
              <a:t>BEG=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ABCDEG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⑤ 因为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(3)</a:t>
            </a:r>
            <a:r>
              <a:rPr lang="zh-CN" altLang="en-US" sz="2000" dirty="0" smtClean="0"/>
              <a:t>已等于全部属性集合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，所以</a:t>
            </a:r>
            <a:r>
              <a:rPr lang="en-US" altLang="zh-CN" sz="2000" dirty="0">
                <a:sym typeface="Symbol"/>
              </a:rPr>
              <a:t>(BD)</a:t>
            </a:r>
            <a:r>
              <a:rPr lang="en-US" altLang="zh-CN" sz="2000" baseline="-25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 </a:t>
            </a:r>
            <a:r>
              <a:rPr lang="en-US" altLang="zh-CN" sz="2000" dirty="0" smtClean="0">
                <a:sym typeface="Symbol"/>
              </a:rPr>
              <a:t>=ABCDEG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1"/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/>
              <a:t>∵ </a:t>
            </a:r>
            <a:r>
              <a:rPr lang="en-US" altLang="zh-CN" sz="2000" dirty="0" smtClean="0">
                <a:sym typeface="Symbol"/>
              </a:rPr>
              <a:t>AC  </a:t>
            </a:r>
            <a:r>
              <a:rPr lang="en-US" altLang="zh-CN" sz="2000" dirty="0">
                <a:sym typeface="Symbol"/>
              </a:rPr>
              <a:t>(BD)</a:t>
            </a:r>
            <a:r>
              <a:rPr lang="en-US" altLang="zh-CN" sz="2000" baseline="-25000" dirty="0">
                <a:sym typeface="Symbol"/>
              </a:rPr>
              <a:t>F</a:t>
            </a:r>
            <a:r>
              <a:rPr lang="en-US" altLang="zh-CN" sz="2000" baseline="30000" dirty="0" smtClean="0">
                <a:sym typeface="Symbol"/>
              </a:rPr>
              <a:t>+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zh-CN" altLang="en-US" sz="2000" dirty="0"/>
              <a:t> ∴ </a:t>
            </a:r>
            <a:r>
              <a:rPr lang="en-US" altLang="zh-CN" sz="2000" dirty="0">
                <a:sym typeface="Symbol"/>
              </a:rPr>
              <a:t>BD</a:t>
            </a:r>
            <a:r>
              <a:rPr lang="en-US" altLang="zh-CN" sz="2000" dirty="0" smtClean="0">
                <a:sym typeface="Symbol"/>
              </a:rPr>
              <a:t>AC</a:t>
            </a:r>
            <a:r>
              <a:rPr lang="zh-CN" altLang="en-US" sz="2000" dirty="0" smtClean="0">
                <a:sym typeface="Symbol"/>
              </a:rPr>
              <a:t>属于</a:t>
            </a:r>
            <a:r>
              <a:rPr lang="en-US" altLang="zh-CN" sz="2000" dirty="0">
                <a:sym typeface="Symbol"/>
              </a:rPr>
              <a:t>F</a:t>
            </a:r>
            <a:r>
              <a:rPr lang="en-US" altLang="zh-CN" sz="2000" baseline="30000" dirty="0">
                <a:sym typeface="Symbol"/>
              </a:rPr>
              <a:t>+</a:t>
            </a:r>
            <a:r>
              <a:rPr lang="zh-CN" altLang="en-US" sz="2000" dirty="0">
                <a:sym typeface="Symbol"/>
              </a:rPr>
              <a:t>。</a:t>
            </a:r>
            <a:endParaRPr lang="en-US" altLang="zh-CN" sz="2000" dirty="0">
              <a:sym typeface="Symbol"/>
            </a:endParaRPr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附加题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已知关系模式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U={A, B, C, D, E}, F={A</a:t>
            </a:r>
            <a:r>
              <a:rPr lang="en-US" altLang="zh-CN" sz="2000" dirty="0" smtClean="0">
                <a:sym typeface="Symbol"/>
              </a:rPr>
              <a:t>BC, DE, CD}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zh-CN" altLang="en-US" sz="2000" dirty="0" smtClean="0">
                <a:sym typeface="Symbol"/>
              </a:rPr>
              <a:t>的第一个分解为：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(A, B, C)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(C, D, E)</a:t>
            </a:r>
            <a:r>
              <a:rPr lang="zh-CN" altLang="en-US" sz="2000" dirty="0" smtClean="0">
                <a:sym typeface="Symbol"/>
              </a:rPr>
              <a:t>，第二个分解为：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(A, B)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(A, C, D, E)</a:t>
            </a:r>
            <a:r>
              <a:rPr lang="zh-CN" altLang="en-US" sz="2000" dirty="0" smtClean="0">
                <a:sym typeface="Symbol"/>
              </a:rPr>
              <a:t>。判断这两个分解是否具有无损连接性。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 smtClean="0"/>
              <a:t>针对第一个分解，构造初始表，如下图所示。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A</a:t>
            </a:r>
            <a:r>
              <a:rPr lang="en-US" altLang="zh-CN" sz="2000" dirty="0">
                <a:sym typeface="Symbol"/>
              </a:rPr>
              <a:t></a:t>
            </a:r>
            <a:r>
              <a:rPr lang="en-US" altLang="zh-CN" sz="2000" dirty="0" smtClean="0">
                <a:sym typeface="Symbol"/>
              </a:rPr>
              <a:t>BC</a:t>
            </a:r>
            <a:r>
              <a:rPr lang="zh-CN" altLang="en-US" sz="2000" dirty="0" smtClean="0">
                <a:sym typeface="Symbol"/>
              </a:rPr>
              <a:t>：因为两个元组第一列的分量不相同，所以表不改变。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smtClean="0">
                <a:sym typeface="Symbol"/>
              </a:rPr>
              <a:t>D</a:t>
            </a:r>
            <a:r>
              <a:rPr lang="en-US" altLang="zh-CN" sz="2000" dirty="0">
                <a:sym typeface="Symbol"/>
              </a:rPr>
              <a:t>E </a:t>
            </a:r>
            <a:r>
              <a:rPr lang="zh-CN" altLang="en-US" sz="2000" dirty="0" smtClean="0">
                <a:sym typeface="Symbol"/>
              </a:rPr>
              <a:t>：因为</a:t>
            </a:r>
            <a:r>
              <a:rPr lang="zh-CN" altLang="en-US" sz="2000" dirty="0">
                <a:sym typeface="Symbol"/>
              </a:rPr>
              <a:t>两个元组</a:t>
            </a:r>
            <a:r>
              <a:rPr lang="zh-CN" altLang="en-US" sz="2000" dirty="0" smtClean="0">
                <a:sym typeface="Symbol"/>
              </a:rPr>
              <a:t>第四列</a:t>
            </a:r>
            <a:r>
              <a:rPr lang="zh-CN" altLang="en-US" sz="2000" dirty="0">
                <a:sym typeface="Symbol"/>
              </a:rPr>
              <a:t>的分量不相同，所以表不改变。</a:t>
            </a:r>
            <a:endParaRPr lang="en-US" altLang="zh-CN" sz="2000" dirty="0">
              <a:sym typeface="Symbol"/>
            </a:endParaRPr>
          </a:p>
          <a:p>
            <a:pPr lvl="1"/>
            <a:r>
              <a:rPr lang="zh-CN" altLang="en-US" sz="2000" dirty="0" smtClean="0"/>
              <a:t>由</a:t>
            </a:r>
            <a:r>
              <a:rPr lang="en-US" altLang="zh-CN" sz="2000" dirty="0" smtClean="0"/>
              <a:t>C</a:t>
            </a:r>
            <a:r>
              <a:rPr lang="en-US" altLang="zh-CN" sz="2000" dirty="0" smtClean="0">
                <a:sym typeface="Symbol"/>
              </a:rPr>
              <a:t>D</a:t>
            </a:r>
            <a:r>
              <a:rPr lang="zh-CN" altLang="en-US" sz="2000" dirty="0" smtClean="0">
                <a:sym typeface="Symbol"/>
              </a:rPr>
              <a:t>，可以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14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4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>
                <a:sym typeface="Symbol"/>
              </a:rPr>
              <a:t>再次</a:t>
            </a:r>
            <a:r>
              <a:rPr lang="zh-CN" altLang="en-US" sz="2000" dirty="0" smtClean="0">
                <a:sym typeface="Symbol"/>
              </a:rPr>
              <a:t>使用</a:t>
            </a:r>
            <a:r>
              <a:rPr lang="en-US" altLang="zh-CN" sz="2000" dirty="0">
                <a:sym typeface="Symbol"/>
              </a:rPr>
              <a:t>DE </a:t>
            </a:r>
            <a:r>
              <a:rPr lang="zh-CN" altLang="en-US" sz="2000" dirty="0" smtClean="0">
                <a:sym typeface="Symbol"/>
              </a:rPr>
              <a:t>：可以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15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5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表</a:t>
            </a:r>
            <a:r>
              <a:rPr lang="zh-CN" altLang="en-US" sz="2000" dirty="0" smtClean="0"/>
              <a:t>中第一行已经全部变成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，所以此分解具有无损连接性。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附加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71895"/>
              </p:ext>
            </p:extLst>
          </p:nvPr>
        </p:nvGraphicFramePr>
        <p:xfrm>
          <a:off x="1115616" y="2852936"/>
          <a:ext cx="6096000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15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0072" y="3212976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-25000" dirty="0" smtClean="0"/>
              <a:t>4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224265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88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已知关系模式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U={A, B, C, D, E}, F={A</a:t>
            </a:r>
            <a:r>
              <a:rPr lang="en-US" altLang="zh-CN" sz="2000" dirty="0" smtClean="0">
                <a:sym typeface="Symbol"/>
              </a:rPr>
              <a:t>BC, DE, CD}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zh-CN" altLang="en-US" sz="2000" dirty="0" smtClean="0">
                <a:sym typeface="Symbol"/>
              </a:rPr>
              <a:t>的第一个分解为：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(A, B, C)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(C, D, E)</a:t>
            </a:r>
            <a:r>
              <a:rPr lang="zh-CN" altLang="en-US" sz="2000" dirty="0" smtClean="0">
                <a:sym typeface="Symbol"/>
              </a:rPr>
              <a:t>，第二个分解为：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(A, B)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R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(A, C, D, E)</a:t>
            </a:r>
            <a:r>
              <a:rPr lang="zh-CN" altLang="en-US" sz="2000" dirty="0" smtClean="0">
                <a:sym typeface="Symbol"/>
              </a:rPr>
              <a:t>。判断这两个分解是否具有无损连接性。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 smtClean="0"/>
              <a:t>针对第二个分解，构造初始表，如下图所示。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由</a:t>
            </a:r>
            <a:r>
              <a:rPr lang="en-US" altLang="zh-CN" sz="2000" dirty="0" smtClean="0"/>
              <a:t>A</a:t>
            </a:r>
            <a:r>
              <a:rPr lang="en-US" altLang="zh-CN" sz="2000" dirty="0">
                <a:sym typeface="Symbol"/>
              </a:rPr>
              <a:t></a:t>
            </a:r>
            <a:r>
              <a:rPr lang="en-US" altLang="zh-CN" sz="2000" dirty="0" smtClean="0">
                <a:sym typeface="Symbol"/>
              </a:rPr>
              <a:t>BC</a:t>
            </a:r>
            <a:r>
              <a:rPr lang="zh-CN" altLang="en-US" sz="2000" dirty="0" smtClean="0">
                <a:sym typeface="Symbol"/>
              </a:rPr>
              <a:t>，可以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22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把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b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13</a:t>
            </a:r>
            <a:r>
              <a:rPr lang="zh-CN" altLang="en-US" sz="2000" dirty="0" smtClean="0">
                <a:solidFill>
                  <a:srgbClr val="C00000"/>
                </a:solidFill>
                <a:sym typeface="Symbol"/>
              </a:rPr>
              <a:t>改成</a:t>
            </a:r>
            <a:r>
              <a:rPr lang="en-US" altLang="zh-CN" sz="2000" dirty="0" smtClean="0">
                <a:solidFill>
                  <a:srgbClr val="C00000"/>
                </a:solidFill>
                <a:sym typeface="Symbol"/>
              </a:rPr>
              <a:t>a</a:t>
            </a:r>
            <a:r>
              <a:rPr lang="en-US" altLang="zh-CN" sz="2000" baseline="-25000" dirty="0" smtClean="0">
                <a:solidFill>
                  <a:srgbClr val="C00000"/>
                </a:solidFill>
                <a:sym typeface="Symbol"/>
              </a:rPr>
              <a:t>3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1"/>
            <a:r>
              <a:rPr lang="zh-CN" altLang="en-US" sz="2000" dirty="0" smtClean="0"/>
              <a:t>表中第二行已经全部变成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，所以此分解具有无损连接性。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附加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47547"/>
              </p:ext>
            </p:extLst>
          </p:nvPr>
        </p:nvGraphicFramePr>
        <p:xfrm>
          <a:off x="1115616" y="2852936"/>
          <a:ext cx="6096000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b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15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92559" y="3601865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196397" y="3214973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96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83671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</a:t>
            </a:r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3347864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>
            <a:stCxn id="2" idx="2"/>
            <a:endCxn id="3" idx="0"/>
          </p:cNvCxnSpPr>
          <p:nvPr/>
        </p:nvCxnSpPr>
        <p:spPr>
          <a:xfrm flipH="1">
            <a:off x="4139952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班级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3" idx="2"/>
            <a:endCxn id="7" idx="0"/>
          </p:cNvCxnSpPr>
          <p:nvPr/>
        </p:nvCxnSpPr>
        <p:spPr>
          <a:xfrm>
            <a:off x="4139952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3347864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139952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139952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7092280" y="181346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294200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教研室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1" idx="2"/>
            <a:endCxn id="22" idx="0"/>
          </p:cNvCxnSpPr>
          <p:nvPr/>
        </p:nvCxnSpPr>
        <p:spPr>
          <a:xfrm>
            <a:off x="7884368" y="2533546"/>
            <a:ext cx="0" cy="40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7092280" y="371703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6296" y="486916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教员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24" idx="2"/>
            <a:endCxn id="25" idx="0"/>
          </p:cNvCxnSpPr>
          <p:nvPr/>
        </p:nvCxnSpPr>
        <p:spPr>
          <a:xfrm>
            <a:off x="7884368" y="443711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4" idx="0"/>
          </p:cNvCxnSpPr>
          <p:nvPr/>
        </p:nvCxnSpPr>
        <p:spPr>
          <a:xfrm>
            <a:off x="7884368" y="3311341"/>
            <a:ext cx="0" cy="40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2"/>
            <a:endCxn id="21" idx="0"/>
          </p:cNvCxnSpPr>
          <p:nvPr/>
        </p:nvCxnSpPr>
        <p:spPr>
          <a:xfrm>
            <a:off x="6012160" y="1206044"/>
            <a:ext cx="1872208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3347864" y="57332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192" y="5908630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4" idx="3"/>
            <a:endCxn id="35" idx="1"/>
          </p:cNvCxnSpPr>
          <p:nvPr/>
        </p:nvCxnSpPr>
        <p:spPr>
          <a:xfrm>
            <a:off x="4932040" y="609329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139952" y="5238492"/>
            <a:ext cx="0" cy="49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/>
          <p:cNvSpPr/>
          <p:nvPr/>
        </p:nvSpPr>
        <p:spPr>
          <a:xfrm>
            <a:off x="5220072" y="469611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stCxn id="43" idx="1"/>
            <a:endCxn id="13" idx="3"/>
          </p:cNvCxnSpPr>
          <p:nvPr/>
        </p:nvCxnSpPr>
        <p:spPr>
          <a:xfrm flipH="1" flipV="1">
            <a:off x="4788024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43" idx="3"/>
          </p:cNvCxnSpPr>
          <p:nvPr/>
        </p:nvCxnSpPr>
        <p:spPr>
          <a:xfrm flipH="1">
            <a:off x="6804248" y="5053826"/>
            <a:ext cx="432048" cy="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 smtClean="0"/>
              <a:t>学校中有若干系，每个系有若干班级和教研室，每个教研室有若干教员，其中有的教授和副教授每人各带若干研究生，每个班有若干学生，每个学生选修若干课程，每门课可以由若干学生选修。请用</a:t>
            </a:r>
            <a:r>
              <a:rPr lang="en-US" altLang="zh-CN" sz="2000" dirty="0" smtClean="0">
                <a:solidFill>
                  <a:srgbClr val="FF0000"/>
                </a:solidFill>
              </a:rPr>
              <a:t>E-R</a:t>
            </a:r>
            <a:r>
              <a:rPr lang="zh-CN" altLang="en-US" sz="2000" dirty="0" smtClean="0">
                <a:solidFill>
                  <a:srgbClr val="FF0000"/>
                </a:solidFill>
              </a:rPr>
              <a:t>图</a:t>
            </a:r>
            <a:r>
              <a:rPr lang="zh-CN" altLang="en-US" sz="2000" dirty="0" smtClean="0"/>
              <a:t>画出此学校的概念模型。</a:t>
            </a:r>
            <a:endParaRPr lang="zh-CN" altLang="en-US" sz="2000" dirty="0"/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 smtClean="0"/>
              <a:t>第七章 习题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6003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39952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84368" y="33541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39952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84368" y="25726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39952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84368" y="4499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38836" y="5741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6003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139952" y="53543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40252" y="47878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27984" y="40466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86205" y="595401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71" idx="0"/>
            <a:endCxn id="25" idx="0"/>
          </p:cNvCxnSpPr>
          <p:nvPr/>
        </p:nvCxnSpPr>
        <p:spPr>
          <a:xfrm>
            <a:off x="5828895" y="5650187"/>
            <a:ext cx="5382" cy="30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7236296" y="577841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0312" y="357301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4" idx="0"/>
            <a:endCxn id="35" idx="2"/>
          </p:cNvCxnSpPr>
          <p:nvPr/>
        </p:nvCxnSpPr>
        <p:spPr>
          <a:xfrm flipV="1">
            <a:off x="8028384" y="3942348"/>
            <a:ext cx="0" cy="183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3"/>
            <a:endCxn id="34" idx="1"/>
          </p:cNvCxnSpPr>
          <p:nvPr/>
        </p:nvCxnSpPr>
        <p:spPr>
          <a:xfrm flipV="1">
            <a:off x="6482349" y="6138452"/>
            <a:ext cx="753947" cy="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8344" y="46757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60232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27984" y="1088524"/>
            <a:ext cx="1307828" cy="51365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3" idx="2"/>
            <a:endCxn id="15" idx="0"/>
          </p:cNvCxnSpPr>
          <p:nvPr/>
        </p:nvCxnSpPr>
        <p:spPr>
          <a:xfrm>
            <a:off x="5076056" y="773996"/>
            <a:ext cx="5842" cy="31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教授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91932" y="196221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副教授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50" idx="0"/>
          </p:cNvCxnSpPr>
          <p:nvPr/>
        </p:nvCxnSpPr>
        <p:spPr>
          <a:xfrm flipH="1">
            <a:off x="4139952" y="1602177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64" idx="0"/>
          </p:cNvCxnSpPr>
          <p:nvPr/>
        </p:nvCxnSpPr>
        <p:spPr>
          <a:xfrm>
            <a:off x="5508104" y="1602569"/>
            <a:ext cx="331900" cy="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 rot="10800000">
            <a:off x="5174981" y="5135387"/>
            <a:ext cx="1307828" cy="51480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02389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研究生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02441" y="4401197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本科生</a:t>
            </a:r>
            <a:endParaRPr lang="zh-CN" altLang="en-US" dirty="0"/>
          </a:p>
        </p:txBody>
      </p:sp>
      <p:cxnSp>
        <p:nvCxnSpPr>
          <p:cNvPr id="74" name="直接连接符 73"/>
          <p:cNvCxnSpPr>
            <a:endCxn id="72" idx="2"/>
          </p:cNvCxnSpPr>
          <p:nvPr/>
        </p:nvCxnSpPr>
        <p:spPr>
          <a:xfrm flipH="1" flipV="1">
            <a:off x="4950461" y="4770529"/>
            <a:ext cx="447552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3" idx="2"/>
          </p:cNvCxnSpPr>
          <p:nvPr/>
        </p:nvCxnSpPr>
        <p:spPr>
          <a:xfrm flipV="1">
            <a:off x="6300192" y="4770529"/>
            <a:ext cx="350321" cy="35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菱形 85"/>
          <p:cNvSpPr/>
          <p:nvPr/>
        </p:nvSpPr>
        <p:spPr>
          <a:xfrm>
            <a:off x="3347864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5053478" y="2898321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64" idx="2"/>
            <a:endCxn id="87" idx="0"/>
          </p:cNvCxnSpPr>
          <p:nvPr/>
        </p:nvCxnSpPr>
        <p:spPr>
          <a:xfrm>
            <a:off x="5840004" y="2331549"/>
            <a:ext cx="5562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7" idx="2"/>
            <a:endCxn id="72" idx="0"/>
          </p:cNvCxnSpPr>
          <p:nvPr/>
        </p:nvCxnSpPr>
        <p:spPr>
          <a:xfrm flipH="1">
            <a:off x="4950461" y="3618401"/>
            <a:ext cx="895105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0" idx="2"/>
            <a:endCxn id="86" idx="0"/>
          </p:cNvCxnSpPr>
          <p:nvPr/>
        </p:nvCxnSpPr>
        <p:spPr>
          <a:xfrm>
            <a:off x="4139952" y="2331549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6" idx="2"/>
            <a:endCxn id="72" idx="0"/>
          </p:cNvCxnSpPr>
          <p:nvPr/>
        </p:nvCxnSpPr>
        <p:spPr>
          <a:xfrm>
            <a:off x="4139952" y="3618401"/>
            <a:ext cx="810509" cy="782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39552" y="3073695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</a:t>
            </a:r>
            <a:endParaRPr lang="zh-CN" altLang="en-US" dirty="0"/>
          </a:p>
        </p:txBody>
      </p:sp>
      <p:sp>
        <p:nvSpPr>
          <p:cNvPr id="136" name="菱形 135"/>
          <p:cNvSpPr/>
          <p:nvPr/>
        </p:nvSpPr>
        <p:spPr>
          <a:xfrm>
            <a:off x="395536" y="395191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/>
          <p:cNvCxnSpPr>
            <a:stCxn id="135" idx="2"/>
            <a:endCxn id="136" idx="0"/>
          </p:cNvCxnSpPr>
          <p:nvPr/>
        </p:nvCxnSpPr>
        <p:spPr>
          <a:xfrm>
            <a:off x="1187624" y="3443026"/>
            <a:ext cx="0" cy="5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39552" y="52199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班级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36" idx="2"/>
            <a:endCxn id="138" idx="0"/>
          </p:cNvCxnSpPr>
          <p:nvPr/>
        </p:nvCxnSpPr>
        <p:spPr>
          <a:xfrm>
            <a:off x="1187624" y="4671998"/>
            <a:ext cx="0" cy="54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菱形 139"/>
          <p:cNvSpPr/>
          <p:nvPr/>
        </p:nvSpPr>
        <p:spPr>
          <a:xfrm>
            <a:off x="395536" y="183869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9552" y="921449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教研室</a:t>
            </a:r>
            <a:endParaRPr lang="zh-CN" altLang="en-US" dirty="0"/>
          </a:p>
        </p:txBody>
      </p:sp>
      <p:cxnSp>
        <p:nvCxnSpPr>
          <p:cNvPr id="142" name="直接连接符 141"/>
          <p:cNvCxnSpPr>
            <a:stCxn id="140" idx="0"/>
            <a:endCxn id="141" idx="2"/>
          </p:cNvCxnSpPr>
          <p:nvPr/>
        </p:nvCxnSpPr>
        <p:spPr>
          <a:xfrm flipV="1">
            <a:off x="1187624" y="1290781"/>
            <a:ext cx="0" cy="54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5" idx="0"/>
            <a:endCxn id="140" idx="2"/>
          </p:cNvCxnSpPr>
          <p:nvPr/>
        </p:nvCxnSpPr>
        <p:spPr>
          <a:xfrm flipV="1">
            <a:off x="1187624" y="2558772"/>
            <a:ext cx="0" cy="51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187624" y="36138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187624" y="26480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187624" y="47612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187624" y="14179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0" name="菱形 159"/>
          <p:cNvSpPr/>
          <p:nvPr/>
        </p:nvSpPr>
        <p:spPr>
          <a:xfrm rot="600000">
            <a:off x="2633596" y="5418372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菱形 160"/>
          <p:cNvSpPr/>
          <p:nvPr/>
        </p:nvSpPr>
        <p:spPr>
          <a:xfrm rot="-600000">
            <a:off x="2267744" y="488613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连接符 162"/>
          <p:cNvCxnSpPr>
            <a:stCxn id="138" idx="3"/>
            <a:endCxn id="160" idx="1"/>
          </p:cNvCxnSpPr>
          <p:nvPr/>
        </p:nvCxnSpPr>
        <p:spPr>
          <a:xfrm>
            <a:off x="1835696" y="5404574"/>
            <a:ext cx="809934" cy="23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0" idx="3"/>
            <a:endCxn id="25" idx="1"/>
          </p:cNvCxnSpPr>
          <p:nvPr/>
        </p:nvCxnSpPr>
        <p:spPr>
          <a:xfrm>
            <a:off x="4205738" y="5915957"/>
            <a:ext cx="980467" cy="222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1" idx="3"/>
            <a:endCxn id="161" idx="1"/>
          </p:cNvCxnSpPr>
          <p:nvPr/>
        </p:nvCxnSpPr>
        <p:spPr>
          <a:xfrm flipV="1">
            <a:off x="1835696" y="986198"/>
            <a:ext cx="444082" cy="11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1" idx="3"/>
            <a:endCxn id="13" idx="1"/>
          </p:cNvCxnSpPr>
          <p:nvPr/>
        </p:nvCxnSpPr>
        <p:spPr>
          <a:xfrm flipV="1">
            <a:off x="3839886" y="589330"/>
            <a:ext cx="588098" cy="12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99758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545206" y="57312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880623" y="74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3923928" y="3176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6227385" y="724941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>
                <a:solidFill>
                  <a:srgbClr val="FF0000"/>
                </a:solidFill>
              </a:rPr>
              <a:t>扩展的</a:t>
            </a:r>
            <a:r>
              <a:rPr lang="en-US" altLang="zh-CN" sz="2700" dirty="0" smtClean="0">
                <a:solidFill>
                  <a:srgbClr val="FF0000"/>
                </a:solidFill>
              </a:rPr>
              <a:t>E-R</a:t>
            </a:r>
            <a:r>
              <a:rPr lang="zh-CN" altLang="en-US" sz="2700" dirty="0" smtClean="0">
                <a:solidFill>
                  <a:srgbClr val="FF0000"/>
                </a:solidFill>
              </a:rPr>
              <a:t>图</a:t>
            </a:r>
            <a:endParaRPr lang="en-US" altLang="zh-CN" sz="2700" dirty="0" smtClean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39952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845566" y="246339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499992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508104" y="37797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6628" y="1196752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12" name="菱形 11"/>
          <p:cNvSpPr/>
          <p:nvPr/>
        </p:nvSpPr>
        <p:spPr>
          <a:xfrm>
            <a:off x="3422612" y="2132856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6628" y="341970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零件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2" idx="2"/>
            <a:endCxn id="13" idx="0"/>
          </p:cNvCxnSpPr>
          <p:nvPr/>
        </p:nvCxnSpPr>
        <p:spPr>
          <a:xfrm>
            <a:off x="4214700" y="2852936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2" idx="0"/>
          </p:cNvCxnSpPr>
          <p:nvPr/>
        </p:nvCxnSpPr>
        <p:spPr>
          <a:xfrm>
            <a:off x="4214700" y="15660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 rot="900000">
            <a:off x="5384239" y="3693748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0352" y="4540478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4" name="菱形 33"/>
          <p:cNvSpPr/>
          <p:nvPr/>
        </p:nvSpPr>
        <p:spPr>
          <a:xfrm>
            <a:off x="3422612" y="436510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制成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6628" y="565195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原材料</a:t>
            </a:r>
          </a:p>
        </p:txBody>
      </p:sp>
      <p:cxnSp>
        <p:nvCxnSpPr>
          <p:cNvPr id="36" name="直接连接符 35"/>
          <p:cNvCxnSpPr>
            <a:stCxn id="34" idx="2"/>
            <a:endCxn id="35" idx="0"/>
          </p:cNvCxnSpPr>
          <p:nvPr/>
        </p:nvCxnSpPr>
        <p:spPr>
          <a:xfrm>
            <a:off x="4214700" y="5085184"/>
            <a:ext cx="0" cy="56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4" idx="0"/>
          </p:cNvCxnSpPr>
          <p:nvPr/>
        </p:nvCxnSpPr>
        <p:spPr>
          <a:xfrm>
            <a:off x="4214700" y="3789040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64" idx="3"/>
          </p:cNvCxnSpPr>
          <p:nvPr/>
        </p:nvCxnSpPr>
        <p:spPr>
          <a:xfrm flipH="1">
            <a:off x="6941425" y="4725144"/>
            <a:ext cx="798927" cy="46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1"/>
          <p:cNvSpPr txBox="1">
            <a:spLocks/>
          </p:cNvSpPr>
          <p:nvPr/>
        </p:nvSpPr>
        <p:spPr>
          <a:xfrm>
            <a:off x="14572" y="1157383"/>
            <a:ext cx="3333292" cy="34174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/>
              <a:t>某工厂生产若干产品，每种产品由不同的零件组成，有的零件可用在不同的产品上</a:t>
            </a:r>
            <a:r>
              <a:rPr lang="zh-CN" altLang="en-US" sz="2000" dirty="0" smtClean="0"/>
              <a:t>。这些</a:t>
            </a:r>
            <a:r>
              <a:rPr lang="zh-CN" altLang="en-US" sz="2000" dirty="0"/>
              <a:t>零件由不同的原材料制成，不同零件所用的材料可以相同。这些零件按照所属的不同产品分别放在仓库中，原材料按照类别放在若干仓库中。请用</a:t>
            </a:r>
            <a:r>
              <a:rPr lang="en-US" altLang="zh-CN" sz="2000" dirty="0"/>
              <a:t>E-R</a:t>
            </a:r>
            <a:r>
              <a:rPr lang="zh-CN" altLang="en-US" sz="2000" dirty="0"/>
              <a:t>图画出此工厂产品、零件、材料、仓库的概念模型。</a:t>
            </a:r>
            <a:endParaRPr lang="zh-CN" altLang="en-US" sz="2000" dirty="0">
              <a:effectLst/>
            </a:endParaRPr>
          </a:p>
        </p:txBody>
      </p:sp>
      <p:sp>
        <p:nvSpPr>
          <p:cNvPr id="49" name="标题 2"/>
          <p:cNvSpPr txBox="1">
            <a:spLocks/>
          </p:cNvSpPr>
          <p:nvPr/>
        </p:nvSpPr>
        <p:spPr>
          <a:xfrm>
            <a:off x="457200" y="274638"/>
            <a:ext cx="332271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11960" y="16915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14700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14700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29815" y="39237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13" idx="3"/>
            <a:endCxn id="21" idx="1"/>
          </p:cNvCxnSpPr>
          <p:nvPr/>
        </p:nvCxnSpPr>
        <p:spPr>
          <a:xfrm>
            <a:off x="4862772" y="3604374"/>
            <a:ext cx="548457" cy="244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25" idx="1"/>
          </p:cNvCxnSpPr>
          <p:nvPr/>
        </p:nvCxnSpPr>
        <p:spPr>
          <a:xfrm>
            <a:off x="6941425" y="4258795"/>
            <a:ext cx="798927" cy="466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菱形 63"/>
          <p:cNvSpPr/>
          <p:nvPr/>
        </p:nvSpPr>
        <p:spPr>
          <a:xfrm rot="-900000">
            <a:off x="5384239" y="5038784"/>
            <a:ext cx="1584176" cy="72008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5" idx="3"/>
            <a:endCxn id="64" idx="1"/>
          </p:cNvCxnSpPr>
          <p:nvPr/>
        </p:nvCxnSpPr>
        <p:spPr>
          <a:xfrm flipV="1">
            <a:off x="4862772" y="5603831"/>
            <a:ext cx="548457" cy="23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51189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0868" y="41226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56980" y="53508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34611" y="46787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试把习题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图转换为关系模型。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：关系模式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系（</a:t>
            </a:r>
            <a:r>
              <a:rPr lang="zh-CN" altLang="en-US" u="sng" dirty="0" smtClean="0"/>
              <a:t>系号</a:t>
            </a:r>
            <a:r>
              <a:rPr lang="zh-CN" altLang="en-US" dirty="0" smtClean="0"/>
              <a:t>，系名，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班级（</a:t>
            </a:r>
            <a:r>
              <a:rPr lang="zh-CN" altLang="en-US" u="sng" dirty="0" smtClean="0"/>
              <a:t>班号</a:t>
            </a:r>
            <a:r>
              <a:rPr lang="zh-CN" altLang="en-US" dirty="0" smtClean="0"/>
              <a:t>，班名，</a:t>
            </a:r>
            <a:r>
              <a:rPr lang="zh-CN" altLang="en-US" dirty="0" smtClean="0">
                <a:solidFill>
                  <a:srgbClr val="C00000"/>
                </a:solidFill>
              </a:rPr>
              <a:t>系号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教研室（</a:t>
            </a:r>
            <a:r>
              <a:rPr lang="zh-CN" altLang="en-US" u="sng" dirty="0" smtClean="0"/>
              <a:t>教研室号</a:t>
            </a:r>
            <a:r>
              <a:rPr lang="zh-CN" altLang="en-US" dirty="0" smtClean="0"/>
              <a:t>，教研室名，</a:t>
            </a:r>
            <a:r>
              <a:rPr lang="zh-CN" altLang="en-US" dirty="0" smtClean="0">
                <a:solidFill>
                  <a:srgbClr val="C00000"/>
                </a:solidFill>
              </a:rPr>
              <a:t>系号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教员（</a:t>
            </a:r>
            <a:r>
              <a:rPr lang="zh-CN" altLang="en-US" u="sng" dirty="0" smtClean="0"/>
              <a:t>教员号</a:t>
            </a:r>
            <a:r>
              <a:rPr lang="zh-CN" altLang="en-US" dirty="0" smtClean="0"/>
              <a:t>，教员名，职称，</a:t>
            </a:r>
            <a:r>
              <a:rPr lang="zh-CN" altLang="en-US" dirty="0" smtClean="0">
                <a:solidFill>
                  <a:srgbClr val="C00000"/>
                </a:solidFill>
              </a:rPr>
              <a:t>教研室号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研究生（</a:t>
            </a:r>
            <a:r>
              <a:rPr lang="zh-CN" altLang="en-US" u="sng" dirty="0" smtClean="0"/>
              <a:t>研究生号</a:t>
            </a:r>
            <a:r>
              <a:rPr lang="zh-CN" altLang="en-US" dirty="0" smtClean="0"/>
              <a:t>，研究生名，</a:t>
            </a:r>
            <a:r>
              <a:rPr lang="zh-CN" altLang="en-US" dirty="0" smtClean="0">
                <a:solidFill>
                  <a:srgbClr val="C00000"/>
                </a:solidFill>
              </a:rPr>
              <a:t>教员号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</a:t>
            </a:r>
            <a:r>
              <a:rPr lang="zh-CN" altLang="en-US" dirty="0" smtClean="0">
                <a:solidFill>
                  <a:srgbClr val="C00000"/>
                </a:solidFill>
              </a:rPr>
              <a:t>班号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课程（</a:t>
            </a:r>
            <a:r>
              <a:rPr lang="zh-CN" altLang="en-US" u="sng" dirty="0" smtClean="0"/>
              <a:t>课程号</a:t>
            </a:r>
            <a:r>
              <a:rPr lang="zh-CN" altLang="en-US" dirty="0" smtClean="0"/>
              <a:t>，课程名，先修课，学分）；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选修（</a:t>
            </a:r>
            <a:r>
              <a:rPr lang="zh-CN" altLang="en-US" u="sng" dirty="0" smtClean="0">
                <a:solidFill>
                  <a:srgbClr val="C00000"/>
                </a:solidFill>
              </a:rPr>
              <a:t>学号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课程号</a:t>
            </a:r>
            <a:r>
              <a:rPr lang="zh-CN" altLang="en-US" dirty="0" smtClean="0"/>
              <a:t>，成绩）；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实体的主码用下划线标出，</a:t>
            </a:r>
            <a:r>
              <a:rPr lang="zh-CN" altLang="en-US" dirty="0"/>
              <a:t>实体的外</a:t>
            </a:r>
            <a:r>
              <a:rPr lang="zh-CN" altLang="en-US" dirty="0" smtClean="0"/>
              <a:t>码用</a:t>
            </a:r>
            <a:r>
              <a:rPr lang="zh-CN" altLang="en-US" dirty="0" smtClean="0">
                <a:solidFill>
                  <a:srgbClr val="C00000"/>
                </a:solidFill>
              </a:rPr>
              <a:t>深红色字体</a:t>
            </a:r>
            <a:r>
              <a:rPr lang="zh-CN" altLang="en-US" dirty="0" smtClean="0"/>
              <a:t>标出。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试把习题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图转换为关系模型。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：关系模式</a:t>
            </a:r>
            <a:endParaRPr lang="en-US" altLang="zh-CN" dirty="0" smtClean="0"/>
          </a:p>
          <a:p>
            <a:pPr lvl="2"/>
            <a:r>
              <a:rPr lang="zh-CN" altLang="en-US" dirty="0"/>
              <a:t>产品</a:t>
            </a:r>
            <a:r>
              <a:rPr lang="zh-CN" altLang="en-US" dirty="0" smtClean="0"/>
              <a:t>（</a:t>
            </a:r>
            <a:r>
              <a:rPr lang="zh-CN" altLang="en-US" u="sng" dirty="0"/>
              <a:t>产品</a:t>
            </a:r>
            <a:r>
              <a:rPr lang="zh-CN" altLang="en-US" u="sng" dirty="0" smtClean="0"/>
              <a:t>号</a:t>
            </a:r>
            <a:r>
              <a:rPr lang="zh-CN" altLang="en-US" dirty="0" smtClean="0"/>
              <a:t>，产品名，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零件（</a:t>
            </a:r>
            <a:r>
              <a:rPr lang="zh-CN" altLang="en-US" u="sng" dirty="0" smtClean="0"/>
              <a:t>零件号</a:t>
            </a:r>
            <a:r>
              <a:rPr lang="zh-CN" altLang="en-US" dirty="0" smtClean="0"/>
              <a:t>，零件名，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组成（</a:t>
            </a:r>
            <a:r>
              <a:rPr lang="zh-CN" altLang="en-US" u="sng" dirty="0" smtClean="0">
                <a:solidFill>
                  <a:srgbClr val="C00000"/>
                </a:solidFill>
              </a:rPr>
              <a:t>产品号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零件号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原材料（</a:t>
            </a:r>
            <a:r>
              <a:rPr lang="zh-CN" altLang="en-US" u="sng" dirty="0" smtClean="0"/>
              <a:t>材料号</a:t>
            </a:r>
            <a:r>
              <a:rPr lang="zh-CN" altLang="en-US" dirty="0" smtClean="0"/>
              <a:t>，材料名，</a:t>
            </a:r>
            <a:r>
              <a:rPr lang="zh-CN" altLang="en-US" dirty="0" smtClean="0">
                <a:solidFill>
                  <a:srgbClr val="C00000"/>
                </a:solidFill>
              </a:rPr>
              <a:t>仓库号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制成（</a:t>
            </a:r>
            <a:r>
              <a:rPr lang="zh-CN" altLang="en-US" u="sng" dirty="0" smtClean="0"/>
              <a:t>零件号，材料号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仓库（</a:t>
            </a:r>
            <a:r>
              <a:rPr lang="zh-CN" altLang="en-US" u="sng" dirty="0" smtClean="0"/>
              <a:t>仓库号</a:t>
            </a:r>
            <a:r>
              <a:rPr lang="zh-CN" altLang="en-US" dirty="0" smtClean="0"/>
              <a:t>，仓库名，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零件存放（</a:t>
            </a:r>
            <a:r>
              <a:rPr lang="zh-CN" altLang="en-US" u="sng" dirty="0" smtClean="0">
                <a:solidFill>
                  <a:srgbClr val="C00000"/>
                </a:solidFill>
              </a:rPr>
              <a:t>零件号</a:t>
            </a:r>
            <a:r>
              <a:rPr lang="zh-CN" altLang="en-US" u="sng" dirty="0" smtClean="0"/>
              <a:t>，</a:t>
            </a:r>
            <a:r>
              <a:rPr lang="zh-CN" altLang="en-US" u="sng" dirty="0" smtClean="0">
                <a:solidFill>
                  <a:srgbClr val="C00000"/>
                </a:solidFill>
              </a:rPr>
              <a:t>仓库号</a:t>
            </a:r>
            <a:r>
              <a:rPr lang="zh-CN" altLang="en-US" dirty="0" smtClean="0"/>
              <a:t>，数量）；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实体的主码用下划线标出，</a:t>
            </a:r>
            <a:r>
              <a:rPr lang="zh-CN" altLang="en-US" dirty="0"/>
              <a:t>实体的外</a:t>
            </a:r>
            <a:r>
              <a:rPr lang="zh-CN" altLang="en-US" dirty="0" smtClean="0"/>
              <a:t>码用</a:t>
            </a:r>
            <a:r>
              <a:rPr lang="zh-CN" altLang="en-US" dirty="0" smtClean="0">
                <a:solidFill>
                  <a:srgbClr val="C00000"/>
                </a:solidFill>
              </a:rPr>
              <a:t>深红色字体</a:t>
            </a:r>
            <a:r>
              <a:rPr lang="zh-CN" altLang="en-US" dirty="0" smtClean="0"/>
              <a:t>标出。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）求没有使用天津供应商生产的红色零件的工程号</a:t>
            </a:r>
            <a:r>
              <a:rPr lang="en-US" altLang="zh-CN" dirty="0" smtClean="0">
                <a:solidFill>
                  <a:srgbClr val="C00000"/>
                </a:solidFill>
              </a:rPr>
              <a:t>JNO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关系代数：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语言：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RANGE S SX</a:t>
            </a:r>
          </a:p>
          <a:p>
            <a:pPr lvl="1"/>
            <a:r>
              <a:rPr lang="en-US" altLang="zh-CN" dirty="0" smtClean="0"/>
              <a:t>	RANGE P PX</a:t>
            </a:r>
          </a:p>
          <a:p>
            <a:pPr lvl="1"/>
            <a:r>
              <a:rPr lang="en-US" altLang="zh-CN" dirty="0" smtClean="0"/>
              <a:t>	RANGE SPJ SPJX</a:t>
            </a:r>
          </a:p>
          <a:p>
            <a:pPr lvl="1"/>
            <a:r>
              <a:rPr lang="en-US" altLang="zh-CN" dirty="0" smtClean="0"/>
              <a:t>GET W (J.JNO):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SPJX( </a:t>
            </a:r>
            <a:r>
              <a:rPr lang="en-US" altLang="zh-CN" dirty="0" smtClean="0">
                <a:sym typeface="Symbol"/>
              </a:rPr>
              <a:t>SPJX.JNO=J.JNO </a:t>
            </a:r>
            <a:r>
              <a:rPr lang="en-US" altLang="zh-CN" dirty="0" smtClean="0"/>
              <a:t>∧ </a:t>
            </a:r>
          </a:p>
          <a:p>
            <a:pPr lvl="1"/>
            <a:r>
              <a:rPr lang="en-US" altLang="zh-CN" dirty="0" smtClean="0">
                <a:sym typeface="Symbol"/>
              </a:rPr>
              <a:t>	SX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 smtClean="0">
                <a:sym typeface="Symbol"/>
              </a:rPr>
              <a:t>SX.SNO=SPJX.SNO</a:t>
            </a:r>
            <a:r>
              <a:rPr lang="en-US" altLang="zh-CN" dirty="0"/>
              <a:t> </a:t>
            </a:r>
            <a:r>
              <a:rPr lang="en-US" altLang="zh-CN" dirty="0" smtClean="0"/>
              <a:t>∧ SX.CITY=‘</a:t>
            </a:r>
            <a:r>
              <a:rPr lang="zh-CN" altLang="en-US" dirty="0" smtClean="0"/>
              <a:t>天津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/>
              <a:t>∧ </a:t>
            </a:r>
            <a:endParaRPr lang="en-US" altLang="zh-CN" dirty="0" smtClean="0"/>
          </a:p>
          <a:p>
            <a:pPr lvl="1"/>
            <a:r>
              <a:rPr lang="en-US" altLang="zh-CN" dirty="0">
                <a:sym typeface="Symbol"/>
              </a:rPr>
              <a:t>	</a:t>
            </a:r>
            <a:r>
              <a:rPr lang="en-US" altLang="zh-CN" dirty="0" smtClean="0">
                <a:sym typeface="Symbol"/>
              </a:rPr>
              <a:t>PX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 smtClean="0">
                <a:sym typeface="Symbol"/>
              </a:rPr>
              <a:t>PX.PNO=SPJX.PNO</a:t>
            </a:r>
            <a:r>
              <a:rPr lang="en-US" altLang="zh-CN" dirty="0" smtClean="0"/>
              <a:t> </a:t>
            </a:r>
            <a:r>
              <a:rPr lang="en-US" altLang="zh-CN" dirty="0"/>
              <a:t>∧ </a:t>
            </a:r>
            <a:r>
              <a:rPr lang="en-US" altLang="zh-CN" dirty="0" smtClean="0"/>
              <a:t>PX.COLOR=‘</a:t>
            </a:r>
            <a:r>
              <a:rPr lang="zh-CN" altLang="en-US" dirty="0" smtClean="0"/>
              <a:t>红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16949"/>
              </p:ext>
            </p:extLst>
          </p:nvPr>
        </p:nvGraphicFramePr>
        <p:xfrm>
          <a:off x="603250" y="2781300"/>
          <a:ext cx="8164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Formula" r:id="rId3" imgW="4121280" imgH="189360" progId="Equation.Ribbit">
                  <p:embed/>
                </p:oleObj>
              </mc:Choice>
              <mc:Fallback>
                <p:oleObj name="Formula" r:id="rId3" imgW="4121280" imgH="189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2781300"/>
                        <a:ext cx="816451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5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使用嵌入式</a:t>
            </a:r>
            <a:r>
              <a:rPr lang="en-US" altLang="zh-CN" dirty="0"/>
              <a:t>SQL</a:t>
            </a:r>
            <a:r>
              <a:rPr lang="zh-CN" altLang="en-US" dirty="0"/>
              <a:t>对学生</a:t>
            </a:r>
            <a:r>
              <a:rPr lang="en-US" altLang="zh-CN" dirty="0"/>
              <a:t>-</a:t>
            </a:r>
            <a:r>
              <a:rPr lang="zh-CN" altLang="en-US" dirty="0"/>
              <a:t>课程数据库中的表完成下述功能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）查询</a:t>
            </a:r>
            <a:r>
              <a:rPr lang="zh-CN" altLang="en-US" dirty="0"/>
              <a:t>某一门课程的信息。要查询的课程由用户在程序运行过程中指定，放在主变量中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）查询</a:t>
            </a:r>
            <a:r>
              <a:rPr lang="zh-CN" altLang="en-US" dirty="0"/>
              <a:t>选修某一门课程的选课信息，要查询的课程号由用户在程序运行过程中指定，放在主变量中</a:t>
            </a:r>
            <a:r>
              <a:rPr lang="zh-CN" altLang="en-US" dirty="0" smtClean="0"/>
              <a:t>，然后</a:t>
            </a:r>
            <a:r>
              <a:rPr lang="zh-CN" altLang="en-US" dirty="0"/>
              <a:t>根据用户的要求修改其中某些记录的成绩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答案</a:t>
            </a:r>
            <a:r>
              <a:rPr lang="zh-CN" altLang="en-US" dirty="0">
                <a:solidFill>
                  <a:srgbClr val="C00000"/>
                </a:solidFill>
              </a:rPr>
              <a:t>参照“嵌入式</a:t>
            </a:r>
            <a:r>
              <a:rPr lang="en-US" altLang="zh-CN" dirty="0" err="1" smtClean="0">
                <a:solidFill>
                  <a:srgbClr val="C00000"/>
                </a:solidFill>
              </a:rPr>
              <a:t>SQL.c</a:t>
            </a:r>
            <a:r>
              <a:rPr lang="zh-CN" altLang="en-US" dirty="0" smtClean="0">
                <a:solidFill>
                  <a:srgbClr val="C00000"/>
                </a:solidFill>
              </a:rPr>
              <a:t>”文件。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 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对学生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课程数据库编写存储过程，完成下述功能：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）统计离散数学的成绩分布情况，即按照各分数段统计人数。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GradeStatistics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</a:rPr>
              <a:t>outA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outB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outC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BEGIN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SELECT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FF00FF"/>
                </a:solidFill>
              </a:rPr>
              <a:t>COUNT</a:t>
            </a:r>
            <a:r>
              <a:rPr lang="en-US" altLang="zh-CN" sz="2200" dirty="0">
                <a:solidFill>
                  <a:srgbClr val="808080"/>
                </a:solidFill>
              </a:rPr>
              <a:t>(*)</a:t>
            </a: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INTO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</a:rPr>
              <a:t>outA</a:t>
            </a:r>
            <a:endParaRPr lang="en-US" altLang="zh-CN" sz="2200" dirty="0">
              <a:solidFill>
                <a:srgbClr val="008080"/>
              </a:solidFill>
            </a:endParaRP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FROM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SC</a:t>
            </a:r>
            <a:r>
              <a:rPr lang="en-US" altLang="zh-CN" sz="2200" dirty="0">
                <a:solidFill>
                  <a:srgbClr val="808080"/>
                </a:solidFill>
              </a:rPr>
              <a:t>,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Course</a:t>
            </a:r>
          </a:p>
          <a:p>
            <a:pPr lvl="2"/>
            <a:r>
              <a:rPr lang="en-US" altLang="zh-CN" sz="2200" dirty="0">
                <a:solidFill>
                  <a:prstClr val="black"/>
                </a:solidFill>
              </a:rPr>
              <a:t>	</a:t>
            </a:r>
            <a:r>
              <a:rPr lang="en-US" altLang="zh-CN" sz="2200" dirty="0">
                <a:solidFill>
                  <a:srgbClr val="0000FF"/>
                </a:solidFill>
              </a:rPr>
              <a:t>WHERE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 smtClean="0">
                <a:solidFill>
                  <a:srgbClr val="008080"/>
                </a:solidFill>
              </a:rPr>
              <a:t>SC</a:t>
            </a:r>
            <a:r>
              <a:rPr lang="en-US" altLang="zh-CN" sz="2200" dirty="0" err="1" smtClean="0">
                <a:solidFill>
                  <a:srgbClr val="808080"/>
                </a:solidFill>
              </a:rPr>
              <a:t>.</a:t>
            </a:r>
            <a:r>
              <a:rPr lang="en-US" altLang="zh-CN" sz="2200" dirty="0" err="1" smtClean="0">
                <a:solidFill>
                  <a:srgbClr val="008080"/>
                </a:solidFill>
              </a:rPr>
              <a:t>Cno</a:t>
            </a:r>
            <a:r>
              <a:rPr lang="en-US" altLang="zh-CN" sz="2200" dirty="0" smtClean="0">
                <a:solidFill>
                  <a:srgbClr val="808080"/>
                </a:solidFill>
              </a:rPr>
              <a:t>=</a:t>
            </a:r>
            <a:r>
              <a:rPr lang="en-US" altLang="zh-CN" sz="2200" dirty="0" err="1" smtClean="0">
                <a:solidFill>
                  <a:srgbClr val="008080"/>
                </a:solidFill>
              </a:rPr>
              <a:t>Course</a:t>
            </a:r>
            <a:r>
              <a:rPr lang="en-US" altLang="zh-CN" sz="2200" dirty="0" err="1" smtClean="0">
                <a:solidFill>
                  <a:srgbClr val="808080"/>
                </a:solidFill>
              </a:rPr>
              <a:t>.</a:t>
            </a:r>
            <a:r>
              <a:rPr lang="en-US" altLang="zh-CN" sz="2200" dirty="0" err="1" smtClean="0">
                <a:solidFill>
                  <a:srgbClr val="008080"/>
                </a:solidFill>
              </a:rPr>
              <a:t>Cno</a:t>
            </a:r>
            <a:r>
              <a:rPr lang="en-US" altLang="zh-CN" sz="2200" dirty="0" smtClean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808080"/>
                </a:solidFill>
              </a:rPr>
              <a:t>AND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</a:rPr>
              <a:t>Cname</a:t>
            </a:r>
            <a:r>
              <a:rPr lang="en-US" altLang="zh-CN" sz="2200" dirty="0" smtClean="0">
                <a:solidFill>
                  <a:srgbClr val="808080"/>
                </a:solidFill>
              </a:rPr>
              <a:t>=</a:t>
            </a:r>
            <a:r>
              <a:rPr lang="en-US" altLang="zh-CN" sz="2200" dirty="0" smtClean="0">
                <a:solidFill>
                  <a:srgbClr val="FF0000"/>
                </a:solidFill>
              </a:rPr>
              <a:t>‘</a:t>
            </a:r>
            <a:r>
              <a:rPr lang="zh-CN" altLang="en-US" sz="2200" dirty="0" smtClean="0">
                <a:solidFill>
                  <a:srgbClr val="FF0000"/>
                </a:solidFill>
              </a:rPr>
              <a:t>离散数学</a:t>
            </a:r>
            <a:r>
              <a:rPr lang="en-US" altLang="zh-CN" sz="1800" dirty="0" smtClean="0">
                <a:solidFill>
                  <a:srgbClr val="FF0000"/>
                </a:solidFill>
              </a:rPr>
              <a:t>’ </a:t>
            </a:r>
            <a:r>
              <a:rPr lang="en-US" altLang="zh-CN" sz="2200" dirty="0" smtClean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808080"/>
                </a:solidFill>
              </a:rPr>
              <a:t>AND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>
                <a:solidFill>
                  <a:srgbClr val="008080"/>
                </a:solidFill>
              </a:rPr>
              <a:t>Grade</a:t>
            </a:r>
            <a:r>
              <a:rPr lang="en-US" altLang="zh-CN" sz="2200" dirty="0">
                <a:solidFill>
                  <a:srgbClr val="808080"/>
                </a:solidFill>
              </a:rPr>
              <a:t>&gt;=</a:t>
            </a:r>
            <a:r>
              <a:rPr lang="en-US" altLang="zh-CN" sz="2200" dirty="0">
                <a:solidFill>
                  <a:prstClr val="black"/>
                </a:solidFill>
              </a:rPr>
              <a:t>90 </a:t>
            </a:r>
            <a:r>
              <a:rPr lang="en-US" altLang="zh-CN" sz="2200" dirty="0" smtClean="0">
                <a:solidFill>
                  <a:srgbClr val="808080"/>
                </a:solidFill>
              </a:rPr>
              <a:t>AND</a:t>
            </a:r>
            <a:r>
              <a:rPr lang="en-US" altLang="zh-CN" sz="2200" dirty="0" smtClean="0">
                <a:solidFill>
                  <a:prstClr val="black"/>
                </a:solidFill>
              </a:rPr>
              <a:t> </a:t>
            </a:r>
            <a:r>
              <a:rPr lang="en-US" altLang="zh-CN" sz="2200" dirty="0" smtClean="0">
                <a:solidFill>
                  <a:srgbClr val="008080"/>
                </a:solidFill>
              </a:rPr>
              <a:t>Grade</a:t>
            </a:r>
            <a:r>
              <a:rPr lang="en-US" altLang="zh-CN" sz="2200" dirty="0" smtClean="0">
                <a:solidFill>
                  <a:srgbClr val="808080"/>
                </a:solidFill>
              </a:rPr>
              <a:t>&lt;=100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END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80112" y="3429000"/>
            <a:ext cx="2664296" cy="129614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完整代码参照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GradeStatistics.sql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8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）统计任意一门课的平均成绩。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CREATE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AvgGrade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</a:rPr>
              <a:t>inCno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4</a:t>
            </a:r>
            <a:r>
              <a:rPr lang="en-US" altLang="zh-CN" sz="2400" dirty="0">
                <a:solidFill>
                  <a:srgbClr val="808080"/>
                </a:solidFill>
              </a:rPr>
              <a:t>),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outAvgGrade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AVG</a:t>
            </a:r>
            <a:r>
              <a:rPr lang="en-US" altLang="zh-CN" sz="2400" dirty="0">
                <a:solidFill>
                  <a:srgbClr val="808080"/>
                </a:solidFill>
              </a:rPr>
              <a:t>(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INTO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outAvgGrade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</a:rPr>
              <a:t>inCno</a:t>
            </a:r>
            <a:r>
              <a:rPr lang="en-US" altLang="zh-CN" sz="2400" dirty="0">
                <a:solidFill>
                  <a:srgbClr val="808080"/>
                </a:solidFill>
              </a:rPr>
              <a:t>;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END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 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）将学生选课成绩从百分制改为等级制（即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说明：</a:t>
            </a:r>
            <a:r>
              <a:rPr lang="zh-CN" altLang="en-US" dirty="0"/>
              <a:t>因为成绩属性的数据类型是整型，所以没有办法直接改成字符型的值。</a:t>
            </a:r>
            <a:r>
              <a:rPr lang="zh-CN" altLang="en-US" dirty="0">
                <a:solidFill>
                  <a:srgbClr val="FF0000"/>
                </a:solidFill>
              </a:rPr>
              <a:t>按照题目的语义</a:t>
            </a:r>
            <a:r>
              <a:rPr lang="zh-CN" altLang="en-US" dirty="0" smtClean="0">
                <a:solidFill>
                  <a:srgbClr val="FF0000"/>
                </a:solidFill>
              </a:rPr>
              <a:t>，给</a:t>
            </a:r>
            <a:r>
              <a:rPr lang="zh-CN" altLang="en-US" dirty="0">
                <a:solidFill>
                  <a:srgbClr val="FF0000"/>
                </a:solidFill>
              </a:rPr>
              <a:t>出参考答案</a:t>
            </a:r>
            <a:r>
              <a:rPr lang="zh-CN" altLang="en-US" dirty="0" smtClean="0">
                <a:solidFill>
                  <a:srgbClr val="FF0000"/>
                </a:solidFill>
              </a:rPr>
              <a:t>如下：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ChangeGrade</a:t>
            </a:r>
            <a:r>
              <a:rPr lang="en-US" altLang="zh-CN" sz="2400" dirty="0">
                <a:solidFill>
                  <a:srgbClr val="808080"/>
                </a:solidFill>
              </a:rPr>
              <a:t>()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BEGIN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'A'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</a:rPr>
              <a:t>90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Grade</a:t>
            </a:r>
            <a:r>
              <a:rPr lang="en-US" altLang="zh-CN" sz="2400" dirty="0">
                <a:solidFill>
                  <a:srgbClr val="808080"/>
                </a:solidFill>
              </a:rPr>
              <a:t>&lt;=</a:t>
            </a:r>
            <a:r>
              <a:rPr lang="en-US" altLang="zh-CN" sz="2400" dirty="0" smtClean="0">
                <a:solidFill>
                  <a:prstClr val="black"/>
                </a:solidFill>
              </a:rPr>
              <a:t>100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END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144" y="4005064"/>
            <a:ext cx="2664296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完整代码参照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ChangeGrade.sql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4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假设关系</a:t>
            </a:r>
            <a:r>
              <a:rPr lang="en-US" altLang="zh-CN" sz="2400" dirty="0" smtClean="0"/>
              <a:t>R(A, B)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S(B, C, D)</a:t>
            </a:r>
            <a:r>
              <a:rPr lang="zh-CN" altLang="en-US" sz="2400" dirty="0" smtClean="0"/>
              <a:t>的数据分布情况如下：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20 000</a:t>
            </a:r>
            <a:r>
              <a:rPr lang="zh-CN" altLang="en-US" sz="2400" dirty="0" smtClean="0"/>
              <a:t>个元组，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1200</a:t>
            </a:r>
            <a:r>
              <a:rPr lang="zh-CN" altLang="en-US" sz="2400" dirty="0" smtClean="0"/>
              <a:t>个元组，一个块能装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的元组，能装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的元组，估算下列操作需要多少次磁盘块读写。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上没有索引，</a:t>
            </a:r>
            <a:r>
              <a:rPr lang="en-US" altLang="zh-CN" sz="2400" dirty="0" smtClean="0"/>
              <a:t>SELECT *FROM R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C00000"/>
                </a:solidFill>
              </a:rPr>
              <a:t>500</a:t>
            </a:r>
            <a:r>
              <a:rPr lang="zh-CN" altLang="en-US" sz="2400" dirty="0" smtClean="0">
                <a:solidFill>
                  <a:srgbClr val="C00000"/>
                </a:solidFill>
              </a:rPr>
              <a:t>块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为主码，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层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树索引，</a:t>
            </a:r>
            <a:r>
              <a:rPr lang="en-US" altLang="zh-CN" sz="2400" dirty="0" smtClean="0"/>
              <a:t>SELECT * FROM R WHERE A = 10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C00000"/>
                </a:solidFill>
              </a:rPr>
              <a:t>3+1=4</a:t>
            </a:r>
            <a:r>
              <a:rPr lang="zh-CN" altLang="en-US" sz="2400" dirty="0" smtClean="0">
                <a:solidFill>
                  <a:srgbClr val="C00000"/>
                </a:solidFill>
              </a:rPr>
              <a:t>块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）嵌套循环连接           ；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因为不知道内存缓冲区的块数</a:t>
            </a:r>
            <a:r>
              <a:rPr lang="en-US" altLang="zh-CN" sz="2400" dirty="0" smtClean="0">
                <a:solidFill>
                  <a:srgbClr val="C00000"/>
                </a:solidFill>
              </a:rPr>
              <a:t>K</a:t>
            </a:r>
            <a:r>
              <a:rPr lang="zh-CN" altLang="en-US" sz="2400" dirty="0" smtClean="0">
                <a:solidFill>
                  <a:srgbClr val="C00000"/>
                </a:solidFill>
              </a:rPr>
              <a:t>和存放连接结果的块因子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Mrs</a:t>
            </a:r>
            <a:r>
              <a:rPr lang="zh-CN" altLang="en-US" sz="2400" dirty="0" smtClean="0">
                <a:solidFill>
                  <a:srgbClr val="C00000"/>
                </a:solidFill>
              </a:rPr>
              <a:t>，所以此题无解。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第九章 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02233"/>
              </p:ext>
            </p:extLst>
          </p:nvPr>
        </p:nvGraphicFramePr>
        <p:xfrm>
          <a:off x="3658617" y="4221088"/>
          <a:ext cx="841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Formula" r:id="rId3" imgW="425520" imgH="162720" progId="Equation.Ribbit">
                  <p:embed/>
                </p:oleObj>
              </mc:Choice>
              <mc:Fallback>
                <p:oleObj name="Formula" r:id="rId3" imgW="42552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8617" y="4221088"/>
                        <a:ext cx="841375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3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）排序合并连接          ，区分</a:t>
                </a:r>
                <a:r>
                  <a:rPr lang="en-US" altLang="zh-CN" sz="2400" dirty="0" smtClean="0"/>
                  <a:t>R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属性上已经有序和无序两种情况。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假设存放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连接结果的块因子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</a:rPr>
                  <a:t>Mrs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=20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，即一个块能装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20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个连接后的元组。</a:t>
                </a:r>
                <a:r>
                  <a:rPr lang="zh-CN" altLang="en-US" sz="2400" dirty="0" smtClean="0"/>
                  <a:t>如果</a:t>
                </a:r>
                <a:r>
                  <a:rPr lang="en-US" altLang="zh-CN" sz="2400" dirty="0" smtClean="0"/>
                  <a:t>R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属性上已经有序，则需要读写</a:t>
                </a:r>
                <a:r>
                  <a:rPr lang="en-US" altLang="zh-CN" sz="2400" dirty="0" smtClean="0"/>
                  <a:t>20000/40+1200/30+20000/20=1540</a:t>
                </a:r>
                <a:r>
                  <a:rPr lang="zh-CN" altLang="en-US" sz="2400" dirty="0" smtClean="0"/>
                  <a:t>块。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如果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属性</a:t>
                </a:r>
                <a:r>
                  <a:rPr lang="zh-CN" altLang="en-US" sz="2400" dirty="0" smtClean="0"/>
                  <a:t>上无序，则需要加上排序的代价：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540+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540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/>
                          </a:rPr>
                          <m:t>540</m:t>
                        </m:r>
                      </m:e>
                    </m:func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=10882</a:t>
                </a:r>
                <a:r>
                  <a:rPr lang="zh-CN" altLang="en-US" sz="2400" dirty="0" smtClean="0"/>
                  <a:t>块。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022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28205"/>
              </p:ext>
            </p:extLst>
          </p:nvPr>
        </p:nvGraphicFramePr>
        <p:xfrm>
          <a:off x="3635896" y="1556792"/>
          <a:ext cx="841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Formula" r:id="rId4" imgW="425520" imgH="162720" progId="Equation.Ribbit">
                  <p:embed/>
                </p:oleObj>
              </mc:Choice>
              <mc:Fallback>
                <p:oleObj name="Formula" r:id="rId4" imgW="425520" imgH="16272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56792"/>
                        <a:ext cx="8413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3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对学生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课程数据库，查询信息系学生选修了的所有课程名称。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Cname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Student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Course</a:t>
            </a:r>
            <a:r>
              <a:rPr lang="en-US" altLang="zh-CN" sz="2000" dirty="0">
                <a:solidFill>
                  <a:srgbClr val="808080"/>
                </a:solidFill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</a:rPr>
              <a:t>SC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Student.Sno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SC.Sno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SC.Cno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Course.Cno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Student.Sdept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'IS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endParaRPr lang="en-US" altLang="zh-CN" sz="2400" dirty="0" smtClean="0"/>
          </a:p>
          <a:p>
            <a:r>
              <a:rPr lang="zh-CN" altLang="en-US" dirty="0" smtClean="0"/>
              <a:t>试画出用关系代数表示的语法树，并用关系代数表达式优化算法对原始的语法树进行优化处理，画出优化后的标准语法树。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8504"/>
              </p:ext>
            </p:extLst>
          </p:nvPr>
        </p:nvGraphicFramePr>
        <p:xfrm>
          <a:off x="5199559" y="612933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9559" y="612933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51403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04424"/>
              </p:ext>
            </p:extLst>
          </p:nvPr>
        </p:nvGraphicFramePr>
        <p:xfrm>
          <a:off x="3643090" y="4164279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3090" y="4164279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96913"/>
              </p:ext>
            </p:extLst>
          </p:nvPr>
        </p:nvGraphicFramePr>
        <p:xfrm>
          <a:off x="6622182" y="5056733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" name="Formula" r:id="rId9" imgW="87840" imgH="124560" progId="Equation.Ribbit">
                  <p:embed/>
                </p:oleObj>
              </mc:Choice>
              <mc:Fallback>
                <p:oleObj name="Formula" r:id="rId9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2182" y="5056733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5178970"/>
            <a:ext cx="1204342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3"/>
            <a:endCxn id="7" idx="0"/>
          </p:cNvCxnSpPr>
          <p:nvPr/>
        </p:nvCxnSpPr>
        <p:spPr>
          <a:xfrm>
            <a:off x="6795219" y="5178970"/>
            <a:ext cx="1070124" cy="95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25119"/>
              </p:ext>
            </p:extLst>
          </p:nvPr>
        </p:nvGraphicFramePr>
        <p:xfrm>
          <a:off x="5311530" y="3112517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" name="Formula" r:id="rId11" imgW="87840" imgH="124560" progId="Equation.Ribbit">
                  <p:embed/>
                </p:oleObj>
              </mc:Choice>
              <mc:Fallback>
                <p:oleObj name="Formula" r:id="rId11" imgW="87840" imgH="12456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530" y="3112517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4122515" y="3234754"/>
            <a:ext cx="1189015" cy="92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91674"/>
              </p:ext>
            </p:extLst>
          </p:nvPr>
        </p:nvGraphicFramePr>
        <p:xfrm>
          <a:off x="4935293" y="502767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5293" y="502767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/>
          <p:nvPr/>
        </p:nvCxnSpPr>
        <p:spPr>
          <a:xfrm>
            <a:off x="5465040" y="3236206"/>
            <a:ext cx="1252800" cy="95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712582" y="4194236"/>
            <a:ext cx="0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44809"/>
              </p:ext>
            </p:extLst>
          </p:nvPr>
        </p:nvGraphicFramePr>
        <p:xfrm>
          <a:off x="5587306" y="4164279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" name="Formula" r:id="rId15" imgW="1140480" imgH="119520" progId="Equation.Ribbit">
                  <p:embed/>
                </p:oleObj>
              </mc:Choice>
              <mc:Fallback>
                <p:oleObj name="Formula" r:id="rId15" imgW="1140480" imgH="11952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306" y="4164279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45544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关系代数语法</a:t>
            </a:r>
            <a:r>
              <a:rPr lang="zh-CN" altLang="en-US" sz="2400" dirty="0" smtClean="0"/>
              <a:t>树优化</a:t>
            </a:r>
            <a:endParaRPr lang="en-US" altLang="zh-CN" sz="2400" dirty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>
                <a:effectLst/>
              </a:rPr>
              <a:t>选择与选择的交换</a:t>
            </a:r>
            <a:endParaRPr lang="en-US" altLang="zh-CN" sz="2000" dirty="0" smtClean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/>
              <a:t>选择与笛卡尔积的交换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 smtClean="0">
                <a:effectLst/>
              </a:rPr>
              <a:t>选择与选择的交换</a:t>
            </a:r>
            <a:endParaRPr lang="en-US" altLang="zh-CN" sz="2000" dirty="0" smtClean="0">
              <a:effectLst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sz="2000" dirty="0"/>
              <a:t>选择与笛卡尔积的</a:t>
            </a:r>
            <a:r>
              <a:rPr lang="zh-CN" altLang="en-US" sz="2000" dirty="0" smtClean="0"/>
              <a:t>交换</a:t>
            </a:r>
            <a:endParaRPr lang="en-US" altLang="zh-CN" sz="2000" dirty="0" smtClean="0"/>
          </a:p>
        </p:txBody>
      </p:sp>
      <p:cxnSp>
        <p:nvCxnSpPr>
          <p:cNvPr id="21" name="直接连接符 20"/>
          <p:cNvCxnSpPr>
            <a:stCxn id="4" idx="0"/>
            <a:endCxn id="53" idx="2"/>
          </p:cNvCxnSpPr>
          <p:nvPr/>
        </p:nvCxnSpPr>
        <p:spPr>
          <a:xfrm flipH="1" flipV="1">
            <a:off x="5398049" y="810742"/>
            <a:ext cx="12304" cy="556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412563" y="2492896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" idx="2"/>
          </p:cNvCxnSpPr>
          <p:nvPr/>
        </p:nvCxnSpPr>
        <p:spPr>
          <a:xfrm flipV="1">
            <a:off x="5410353" y="1628800"/>
            <a:ext cx="0" cy="10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78639"/>
              </p:ext>
            </p:extLst>
          </p:nvPr>
        </p:nvGraphicFramePr>
        <p:xfrm>
          <a:off x="4273922" y="2256359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" name="Formula" r:id="rId17" imgW="1134360" imgH="119520" progId="Equation.Ribbit">
                  <p:embed/>
                </p:oleObj>
              </mc:Choice>
              <mc:Fallback>
                <p:oleObj name="Formula" r:id="rId17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922" y="2256359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077247"/>
              </p:ext>
            </p:extLst>
          </p:nvPr>
        </p:nvGraphicFramePr>
        <p:xfrm>
          <a:off x="4377684" y="1366863"/>
          <a:ext cx="20653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" name="Formula" r:id="rId19" imgW="1041480" imgH="131040" progId="Equation.Ribbit">
                  <p:embed/>
                </p:oleObj>
              </mc:Choice>
              <mc:Fallback>
                <p:oleObj name="Formula" r:id="rId19" imgW="104148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7684" y="1366863"/>
                        <a:ext cx="2065338" cy="2619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711E-6 L 0.10434 0.03607 C 0.12778 0.04417 0.14132 0.05573 0.14132 0.06798 C 0.14132 0.08185 0.12778 0.09342 0.10434 0.10081 L -4.44444E-6 0.13873 " pathEditMode="relative" rAng="5400000" ptsTypes="FffFF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693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694 L -0.10747 -0.02913 C -0.13125 -0.03653 -0.14462 -0.04809 -0.14462 -0.05988 C -0.14462 -0.07352 -0.13125 -0.08462 -0.10677 -0.09248 L -0.00018 -0.12948 " pathEditMode="relative" rAng="16200000" ptsTypes="FffFF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3457 L 0.03819 0.13457 C 0.05607 0.13457 0.0783 0.18567 0.0783 0.22844 L 0.0783 0.32324 " pathEditMode="relative" rAng="0" ptsTypes="FfFF"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 0.32361 L 0.11111 0.32361 C 0.12604 0.32361 0.14461 0.34421 0.14461 0.36134 L 0.14461 0.3993 " pathEditMode="relative" rAng="0" ptsTypes="FfFF">
                                      <p:cBhvr>
                                        <p:cTn id="10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77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672 L -0.03229 -0.00672 C -0.04705 -0.00672 -0.06476 -0.02848 -0.06476 -0.04561 L -0.06476 -0.08241 " pathEditMode="relative" rAng="0" ptsTypes="FfFF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1 0.39931 L 0.18107 0.39931 C 0.19774 0.39931 0.21805 0.45764 0.21805 0.50556 L 0.21805 0.61181 " pathEditMode="relative" rAng="0" ptsTypes="FfFF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9 -0.08241 L -0.03195 -0.08241 C -0.01702 -0.08241 0.00173 -0.06274 0.00173 -0.04607 L 0.00173 -0.0088 " pathEditMode="relative" rAng="0" ptsTypes="FfFF">
                                      <p:cBhvr>
                                        <p:cTn id="1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45431"/>
              </p:ext>
            </p:extLst>
          </p:nvPr>
        </p:nvGraphicFramePr>
        <p:xfrm>
          <a:off x="5199559" y="6021288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0" name="Formula" r:id="rId4" imgW="219960" imgH="162720" progId="Equation.Ribbit">
                  <p:embed/>
                </p:oleObj>
              </mc:Choice>
              <mc:Fallback>
                <p:oleObj name="Formula" r:id="rId4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9559" y="6021288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30149"/>
              </p:ext>
            </p:extLst>
          </p:nvPr>
        </p:nvGraphicFramePr>
        <p:xfrm>
          <a:off x="7342262" y="6129338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" name="Formula" r:id="rId6" imgW="528480" imgH="162720" progId="Equation.Ribbit">
                  <p:embed/>
                </p:oleObj>
              </mc:Choice>
              <mc:Fallback>
                <p:oleObj name="Formula" r:id="rId6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2262" y="6129338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22100"/>
              </p:ext>
            </p:extLst>
          </p:nvPr>
        </p:nvGraphicFramePr>
        <p:xfrm>
          <a:off x="2605038" y="3970833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" name="Formula" r:id="rId8" imgW="484200" imgH="161640" progId="Equation.Ribbit">
                  <p:embed/>
                </p:oleObj>
              </mc:Choice>
              <mc:Fallback>
                <p:oleObj name="Formula" r:id="rId8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038" y="3970833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57827"/>
              </p:ext>
            </p:extLst>
          </p:nvPr>
        </p:nvGraphicFramePr>
        <p:xfrm>
          <a:off x="6588224" y="4557017"/>
          <a:ext cx="1730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" name="Formula" r:id="rId10" imgW="87840" imgH="124560" progId="Equation.Ribbit">
                  <p:embed/>
                </p:oleObj>
              </mc:Choice>
              <mc:Fallback>
                <p:oleObj name="Formula" r:id="rId10" imgW="87840" imgH="124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8224" y="4557017"/>
                        <a:ext cx="17303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9" idx="1"/>
            <a:endCxn id="6" idx="0"/>
          </p:cNvCxnSpPr>
          <p:nvPr/>
        </p:nvCxnSpPr>
        <p:spPr>
          <a:xfrm flipH="1">
            <a:off x="5417840" y="4679254"/>
            <a:ext cx="1170384" cy="1342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7" idx="0"/>
          </p:cNvCxnSpPr>
          <p:nvPr/>
        </p:nvCxnSpPr>
        <p:spPr>
          <a:xfrm>
            <a:off x="7859811" y="5805264"/>
            <a:ext cx="5532" cy="32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20419"/>
              </p:ext>
            </p:extLst>
          </p:nvPr>
        </p:nvGraphicFramePr>
        <p:xfrm>
          <a:off x="5076056" y="2536453"/>
          <a:ext cx="173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4" name="Formula" r:id="rId12" imgW="87840" imgH="124560" progId="Equation.Ribbit">
                  <p:embed/>
                </p:oleObj>
              </mc:Choice>
              <mc:Fallback>
                <p:oleObj name="Formula" r:id="rId12" imgW="87840" imgH="1245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36453"/>
                        <a:ext cx="1730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4" idx="1"/>
            <a:endCxn id="8" idx="0"/>
          </p:cNvCxnSpPr>
          <p:nvPr/>
        </p:nvCxnSpPr>
        <p:spPr>
          <a:xfrm flipH="1">
            <a:off x="3084463" y="2658690"/>
            <a:ext cx="1991593" cy="1312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  <a:endCxn id="24" idx="0"/>
          </p:cNvCxnSpPr>
          <p:nvPr/>
        </p:nvCxnSpPr>
        <p:spPr>
          <a:xfrm flipH="1">
            <a:off x="5162575" y="640631"/>
            <a:ext cx="4936" cy="189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95417"/>
              </p:ext>
            </p:extLst>
          </p:nvPr>
        </p:nvGraphicFramePr>
        <p:xfrm>
          <a:off x="4704755" y="332656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5" name="Formula" r:id="rId14" imgW="466200" imgH="156240" progId="Equation.Ribbit">
                  <p:embed/>
                </p:oleObj>
              </mc:Choice>
              <mc:Fallback>
                <p:oleObj name="Formula" r:id="rId14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04755" y="332656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97537"/>
              </p:ext>
            </p:extLst>
          </p:nvPr>
        </p:nvGraphicFramePr>
        <p:xfrm>
          <a:off x="4057898" y="1196752"/>
          <a:ext cx="2249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6" name="Formula" r:id="rId16" imgW="1134360" imgH="119520" progId="Equation.Ribbit">
                  <p:embed/>
                </p:oleObj>
              </mc:Choice>
              <mc:Fallback>
                <p:oleObj name="Formula" r:id="rId16" imgW="113436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7898" y="1196752"/>
                        <a:ext cx="2249488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/>
          <p:cNvCxnSpPr>
            <a:stCxn id="24" idx="3"/>
            <a:endCxn id="5" idx="0"/>
          </p:cNvCxnSpPr>
          <p:nvPr/>
        </p:nvCxnSpPr>
        <p:spPr>
          <a:xfrm>
            <a:off x="5249094" y="2658690"/>
            <a:ext cx="1395139" cy="92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60053"/>
              </p:ext>
            </p:extLst>
          </p:nvPr>
        </p:nvGraphicFramePr>
        <p:xfrm>
          <a:off x="5514727" y="3586734"/>
          <a:ext cx="22590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" name="Formula" r:id="rId18" imgW="1140480" imgH="119520" progId="Equation.Ribbit">
                  <p:embed/>
                </p:oleObj>
              </mc:Choice>
              <mc:Fallback>
                <p:oleObj name="Formula" r:id="rId18" imgW="1140480" imgH="119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727" y="3586734"/>
                        <a:ext cx="2259012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33400"/>
              </p:ext>
            </p:extLst>
          </p:nvPr>
        </p:nvGraphicFramePr>
        <p:xfrm>
          <a:off x="7235825" y="5543550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8" name="Formula" r:id="rId20" imgW="630000" imgH="131040" progId="Equation.Ribbit">
                  <p:embed/>
                </p:oleObj>
              </mc:Choice>
              <mc:Fallback>
                <p:oleObj name="Formula" r:id="rId20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35825" y="5543550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内容占位符 1"/>
          <p:cNvSpPr txBox="1">
            <a:spLocks/>
          </p:cNvSpPr>
          <p:nvPr/>
        </p:nvSpPr>
        <p:spPr>
          <a:xfrm>
            <a:off x="86580" y="779313"/>
            <a:ext cx="3621324" cy="25354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/>
              <a:t>关系代数语法树优化</a:t>
            </a:r>
            <a:endParaRPr lang="en-US" altLang="zh-CN" sz="24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</a:t>
            </a:r>
            <a:r>
              <a:rPr lang="zh-CN" altLang="en-US" sz="2000" dirty="0"/>
              <a:t>与选择操作的交换</a:t>
            </a:r>
            <a:endParaRPr lang="en-US" altLang="zh-CN" sz="2000" dirty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投影与笛卡尔积的分配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投影与选择操作的交换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/>
              <a:t>投影与笛卡尔积的</a:t>
            </a:r>
            <a:r>
              <a:rPr lang="zh-CN" altLang="en-US" sz="2000" dirty="0" smtClean="0"/>
              <a:t>分配</a:t>
            </a:r>
            <a:endParaRPr lang="en-US" altLang="zh-CN" sz="2000" dirty="0" smtClean="0"/>
          </a:p>
          <a:p>
            <a:pPr marL="850392" lvl="1" indent="-457200">
              <a:buFont typeface="+mj-ea"/>
              <a:buAutoNum type="circleNumDbPlain" startAt="5"/>
            </a:pPr>
            <a:r>
              <a:rPr lang="zh-CN" altLang="en-US" sz="2000" dirty="0" smtClean="0"/>
              <a:t>选择与笛卡尔积的组合</a:t>
            </a:r>
            <a:endParaRPr lang="en-US" altLang="zh-CN" sz="2000" dirty="0" smtClean="0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71270"/>
              </p:ext>
            </p:extLst>
          </p:nvPr>
        </p:nvGraphicFramePr>
        <p:xfrm>
          <a:off x="3709988" y="1844675"/>
          <a:ext cx="2949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" name="Formula" r:id="rId22" imgW="1487520" imgH="167760" progId="Equation.Ribbit">
                  <p:embed/>
                </p:oleObj>
              </mc:Choice>
              <mc:Fallback>
                <p:oleObj name="Formula" r:id="rId22" imgW="14875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9988" y="1844675"/>
                        <a:ext cx="294957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>
            <a:stCxn id="9" idx="3"/>
            <a:endCxn id="4" idx="0"/>
          </p:cNvCxnSpPr>
          <p:nvPr/>
        </p:nvCxnSpPr>
        <p:spPr>
          <a:xfrm>
            <a:off x="6761261" y="4679254"/>
            <a:ext cx="1098550" cy="864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2"/>
          </p:cNvCxnSpPr>
          <p:nvPr/>
        </p:nvCxnSpPr>
        <p:spPr>
          <a:xfrm flipH="1" flipV="1">
            <a:off x="6644233" y="3823271"/>
            <a:ext cx="1008" cy="733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05626"/>
              </p:ext>
            </p:extLst>
          </p:nvPr>
        </p:nvGraphicFramePr>
        <p:xfrm>
          <a:off x="3438525" y="3240088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" name="Formula" r:id="rId24" imgW="697320" imgH="167760" progId="Equation.Ribbit">
                  <p:embed/>
                </p:oleObj>
              </mc:Choice>
              <mc:Fallback>
                <p:oleObj name="Formula" r:id="rId24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38525" y="3240088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65918"/>
              </p:ext>
            </p:extLst>
          </p:nvPr>
        </p:nvGraphicFramePr>
        <p:xfrm>
          <a:off x="5456783" y="2968625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1" name="Formula" r:id="rId26" imgW="497880" imgH="156240" progId="Equation.Ribbit">
                  <p:embed/>
                </p:oleObj>
              </mc:Choice>
              <mc:Fallback>
                <p:oleObj name="Formula" r:id="rId26" imgW="497880" imgH="15624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783" y="2968625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63461"/>
              </p:ext>
            </p:extLst>
          </p:nvPr>
        </p:nvGraphicFramePr>
        <p:xfrm>
          <a:off x="5220072" y="4030663"/>
          <a:ext cx="302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2" name="Formula" r:id="rId28" imgW="1524240" imgH="167760" progId="Equation.Ribbit">
                  <p:embed/>
                </p:oleObj>
              </mc:Choice>
              <mc:Fallback>
                <p:oleObj name="Formula" r:id="rId28" imgW="1524240" imgH="167760" progId="Equation.Ribbit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30663"/>
                        <a:ext cx="302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18549"/>
              </p:ext>
            </p:extLst>
          </p:nvPr>
        </p:nvGraphicFramePr>
        <p:xfrm>
          <a:off x="5284788" y="5183188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3" name="Formula" r:id="rId30" imgW="536040" imgH="167760" progId="Equation.Ribbit">
                  <p:embed/>
                </p:oleObj>
              </mc:Choice>
              <mc:Fallback>
                <p:oleObj name="Formula" r:id="rId30" imgW="536040" imgH="167760" progId="Equation.Ribbit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5183188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4887"/>
              </p:ext>
            </p:extLst>
          </p:nvPr>
        </p:nvGraphicFramePr>
        <p:xfrm>
          <a:off x="7138988" y="4941888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4" name="Formula" r:id="rId32" imgW="304920" imgH="156240" progId="Equation.Ribbit">
                  <p:embed/>
                </p:oleObj>
              </mc:Choice>
              <mc:Fallback>
                <p:oleObj name="Formula" r:id="rId32" imgW="304920" imgH="156240" progId="Equation.Ribbit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4941888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/>
        </p:nvSpPr>
        <p:spPr>
          <a:xfrm>
            <a:off x="5076056" y="3314761"/>
            <a:ext cx="3168352" cy="1482391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63888" y="908720"/>
            <a:ext cx="3168352" cy="1872208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38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8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优化后的关系代数语法树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72392"/>
              </p:ext>
            </p:extLst>
          </p:nvPr>
        </p:nvGraphicFramePr>
        <p:xfrm>
          <a:off x="4502225" y="6021436"/>
          <a:ext cx="436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9" name="Formula" r:id="rId3" imgW="219960" imgH="162720" progId="Equation.Ribbit">
                  <p:embed/>
                </p:oleObj>
              </mc:Choice>
              <mc:Fallback>
                <p:oleObj name="Formula" r:id="rId3" imgW="219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225" y="6021436"/>
                        <a:ext cx="436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21857"/>
              </p:ext>
            </p:extLst>
          </p:nvPr>
        </p:nvGraphicFramePr>
        <p:xfrm>
          <a:off x="6644928" y="6129486"/>
          <a:ext cx="1046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" name="Formula" r:id="rId5" imgW="528480" imgH="162720" progId="Equation.Ribbit">
                  <p:embed/>
                </p:oleObj>
              </mc:Choice>
              <mc:Fallback>
                <p:oleObj name="Formula" r:id="rId5" imgW="52848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4928" y="6129486"/>
                        <a:ext cx="10461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22887"/>
              </p:ext>
            </p:extLst>
          </p:nvPr>
        </p:nvGraphicFramePr>
        <p:xfrm>
          <a:off x="1907704" y="3970981"/>
          <a:ext cx="9588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1" name="Formula" r:id="rId7" imgW="484200" imgH="161640" progId="Equation.Ribbit">
                  <p:embed/>
                </p:oleObj>
              </mc:Choice>
              <mc:Fallback>
                <p:oleObj name="Formula" r:id="rId7" imgW="48420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3970981"/>
                        <a:ext cx="9588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17903"/>
              </p:ext>
            </p:extLst>
          </p:nvPr>
        </p:nvGraphicFramePr>
        <p:xfrm>
          <a:off x="4928816" y="4011613"/>
          <a:ext cx="21002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2" name="Formula" r:id="rId9" imgW="1056960" imgH="203400" progId="Equation.Ribbit">
                  <p:embed/>
                </p:oleObj>
              </mc:Choice>
              <mc:Fallback>
                <p:oleObj name="Formula" r:id="rId9" imgW="105696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8816" y="4011613"/>
                        <a:ext cx="21002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7" idx="2"/>
            <a:endCxn id="4" idx="0"/>
          </p:cNvCxnSpPr>
          <p:nvPr/>
        </p:nvCxnSpPr>
        <p:spPr>
          <a:xfrm flipH="1">
            <a:off x="4720506" y="4453581"/>
            <a:ext cx="1258391" cy="156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5" idx="2"/>
          </p:cNvCxnSpPr>
          <p:nvPr/>
        </p:nvCxnSpPr>
        <p:spPr>
          <a:xfrm>
            <a:off x="7163643" y="5805636"/>
            <a:ext cx="4366" cy="32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36561"/>
              </p:ext>
            </p:extLst>
          </p:nvPr>
        </p:nvGraphicFramePr>
        <p:xfrm>
          <a:off x="3425453" y="2244725"/>
          <a:ext cx="2081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3" name="Formula" r:id="rId11" imgW="1050480" imgH="203400" progId="Equation.Ribbit">
                  <p:embed/>
                </p:oleObj>
              </mc:Choice>
              <mc:Fallback>
                <p:oleObj name="Formula" r:id="rId11" imgW="1050480" imgH="2034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53" y="2244725"/>
                        <a:ext cx="2081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>
            <a:stCxn id="10" idx="2"/>
            <a:endCxn id="6" idx="0"/>
          </p:cNvCxnSpPr>
          <p:nvPr/>
        </p:nvCxnSpPr>
        <p:spPr>
          <a:xfrm flipH="1">
            <a:off x="2387129" y="2684437"/>
            <a:ext cx="2079675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2"/>
            <a:endCxn id="10" idx="0"/>
          </p:cNvCxnSpPr>
          <p:nvPr/>
        </p:nvCxnSpPr>
        <p:spPr>
          <a:xfrm flipH="1">
            <a:off x="4466804" y="1628948"/>
            <a:ext cx="3373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42528"/>
              </p:ext>
            </p:extLst>
          </p:nvPr>
        </p:nvGraphicFramePr>
        <p:xfrm>
          <a:off x="4007421" y="1320973"/>
          <a:ext cx="9255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4" name="Formula" r:id="rId13" imgW="466200" imgH="156240" progId="Equation.Ribbit">
                  <p:embed/>
                </p:oleObj>
              </mc:Choice>
              <mc:Fallback>
                <p:oleObj name="Formula" r:id="rId13" imgW="46620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7421" y="1320973"/>
                        <a:ext cx="9255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>
          <a:xfrm>
            <a:off x="4466804" y="2684437"/>
            <a:ext cx="1512093" cy="128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1287"/>
              </p:ext>
            </p:extLst>
          </p:nvPr>
        </p:nvGraphicFramePr>
        <p:xfrm>
          <a:off x="6538962" y="5543698"/>
          <a:ext cx="12493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5" name="Formula" r:id="rId15" imgW="630000" imgH="131040" progId="Equation.Ribbit">
                  <p:embed/>
                </p:oleObj>
              </mc:Choice>
              <mc:Fallback>
                <p:oleObj name="Formula" r:id="rId15" imgW="63000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38962" y="5543698"/>
                        <a:ext cx="1249363" cy="261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>
            <a:stCxn id="7" idx="2"/>
            <a:endCxn id="15" idx="0"/>
          </p:cNvCxnSpPr>
          <p:nvPr/>
        </p:nvCxnSpPr>
        <p:spPr>
          <a:xfrm>
            <a:off x="5978897" y="4453581"/>
            <a:ext cx="1184746" cy="1090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49852"/>
              </p:ext>
            </p:extLst>
          </p:nvPr>
        </p:nvGraphicFramePr>
        <p:xfrm>
          <a:off x="2741191" y="3240236"/>
          <a:ext cx="1381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" name="Formula" r:id="rId17" imgW="697320" imgH="167760" progId="Equation.Ribbit">
                  <p:embed/>
                </p:oleObj>
              </mc:Choice>
              <mc:Fallback>
                <p:oleObj name="Formula" r:id="rId17" imgW="69732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1191" y="3240236"/>
                        <a:ext cx="1381125" cy="3333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7833"/>
              </p:ext>
            </p:extLst>
          </p:nvPr>
        </p:nvGraphicFramePr>
        <p:xfrm>
          <a:off x="4759449" y="3265636"/>
          <a:ext cx="987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" name="Formula" r:id="rId19" imgW="497880" imgH="156240" progId="Equation.Ribbit">
                  <p:embed/>
                </p:oleObj>
              </mc:Choice>
              <mc:Fallback>
                <p:oleObj name="Formula" r:id="rId19" imgW="49788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449" y="3265636"/>
                        <a:ext cx="987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62146"/>
              </p:ext>
            </p:extLst>
          </p:nvPr>
        </p:nvGraphicFramePr>
        <p:xfrm>
          <a:off x="4587454" y="5183336"/>
          <a:ext cx="1063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8" name="Formula" r:id="rId21" imgW="536040" imgH="167760" progId="Equation.Ribbit">
                  <p:embed/>
                </p:oleObj>
              </mc:Choice>
              <mc:Fallback>
                <p:oleObj name="Formula" r:id="rId21" imgW="536040" imgH="167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454" y="5183336"/>
                        <a:ext cx="10636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99498"/>
              </p:ext>
            </p:extLst>
          </p:nvPr>
        </p:nvGraphicFramePr>
        <p:xfrm>
          <a:off x="6441654" y="4942036"/>
          <a:ext cx="604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9" name="Formula" r:id="rId23" imgW="304920" imgH="156240" progId="Equation.Ribbit">
                  <p:embed/>
                </p:oleObj>
              </mc:Choice>
              <mc:Fallback>
                <p:oleObj name="Formula" r:id="rId23" imgW="304920" imgH="156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54" y="4942036"/>
                        <a:ext cx="6048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）求至少用了供应商</a:t>
            </a:r>
            <a:r>
              <a:rPr lang="en-US" altLang="zh-CN" dirty="0">
                <a:solidFill>
                  <a:srgbClr val="C00000"/>
                </a:solidFill>
              </a:rPr>
              <a:t>S1</a:t>
            </a:r>
            <a:r>
              <a:rPr lang="zh-CN" altLang="en-US" dirty="0">
                <a:solidFill>
                  <a:srgbClr val="C00000"/>
                </a:solidFill>
              </a:rPr>
              <a:t>所供应的全部零件的工程号</a:t>
            </a:r>
            <a:r>
              <a:rPr lang="en-US" altLang="zh-CN" dirty="0">
                <a:solidFill>
                  <a:srgbClr val="C00000"/>
                </a:solidFill>
              </a:rPr>
              <a:t>JNO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r>
              <a:rPr lang="zh-CN" altLang="en-US" dirty="0" smtClean="0"/>
              <a:t>关系代数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语言：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RANGE SPJ SPJX</a:t>
            </a:r>
          </a:p>
          <a:p>
            <a:pPr lvl="1"/>
            <a:r>
              <a:rPr lang="en-US" altLang="zh-CN" dirty="0" smtClean="0"/>
              <a:t>	RANGE SPJ SPJY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RANGE P PX</a:t>
            </a:r>
          </a:p>
          <a:p>
            <a:pPr lvl="1"/>
            <a:r>
              <a:rPr lang="en-US" altLang="zh-CN" dirty="0" smtClean="0"/>
              <a:t>GET W (J.JNO): </a:t>
            </a:r>
          </a:p>
          <a:p>
            <a:pPr lvl="1"/>
            <a:r>
              <a:rPr lang="en-US" altLang="zh-CN" dirty="0">
                <a:sym typeface="Symbol"/>
              </a:rPr>
              <a:t>	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PX( </a:t>
            </a:r>
            <a:r>
              <a:rPr lang="en-US" altLang="zh-CN" dirty="0" smtClean="0">
                <a:sym typeface="Symbol"/>
              </a:rPr>
              <a:t>SPJX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 smtClean="0">
                <a:sym typeface="Symbol"/>
              </a:rPr>
              <a:t>SPJX.SNO=‘S1’</a:t>
            </a:r>
            <a:r>
              <a:rPr lang="en-US" altLang="zh-CN" dirty="0"/>
              <a:t> </a:t>
            </a:r>
            <a:r>
              <a:rPr lang="en-US" altLang="zh-CN" dirty="0" smtClean="0"/>
              <a:t>∧ SPJX.PNO=PX.PNO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ym typeface="Symbol"/>
              </a:rPr>
              <a:t></a:t>
            </a:r>
          </a:p>
          <a:p>
            <a:pPr lvl="1"/>
            <a:r>
              <a:rPr lang="en-US" altLang="zh-CN" dirty="0">
                <a:sym typeface="Symbol"/>
              </a:rPr>
              <a:t>	</a:t>
            </a:r>
            <a:r>
              <a:rPr lang="en-US" altLang="zh-CN" dirty="0" smtClean="0">
                <a:sym typeface="Symbol"/>
              </a:rPr>
              <a:t>        SPJY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 smtClean="0">
                <a:sym typeface="Symbol"/>
              </a:rPr>
              <a:t>SPJY.JNO=J.JNO</a:t>
            </a:r>
            <a:r>
              <a:rPr lang="en-US" altLang="zh-CN" dirty="0" smtClean="0"/>
              <a:t> ∧ SPJY.PNO=PX.PNO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	</a:t>
            </a:r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99963"/>
              </p:ext>
            </p:extLst>
          </p:nvPr>
        </p:nvGraphicFramePr>
        <p:xfrm>
          <a:off x="2627313" y="2432050"/>
          <a:ext cx="55768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Formula" r:id="rId3" imgW="2813400" imgH="177840" progId="Equation.Ribbit">
                  <p:embed/>
                </p:oleObj>
              </mc:Choice>
              <mc:Fallback>
                <p:oleObj name="Formula" r:id="rId3" imgW="28134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2432050"/>
                        <a:ext cx="55768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1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说明下列查询语句的一种较优的处理方法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Teacher WHERE </a:t>
            </a:r>
            <a:r>
              <a:rPr lang="en-US" altLang="zh-CN" dirty="0" err="1" smtClean="0"/>
              <a:t>Tsex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Department WHERE </a:t>
            </a:r>
            <a:r>
              <a:rPr lang="en-US" altLang="zh-CN" dirty="0" err="1" smtClean="0"/>
              <a:t>Dno</a:t>
            </a:r>
            <a:r>
              <a:rPr lang="en-US" altLang="zh-CN" dirty="0" smtClean="0"/>
              <a:t>&lt;301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Work WHERE Year&lt;&gt;2000</a:t>
            </a:r>
          </a:p>
          <a:p>
            <a:pPr lvl="1"/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SELECT * FROM Work WHERE Year &gt; 2000 AND Salary &lt; 5000	</a:t>
            </a:r>
            <a:r>
              <a:rPr lang="zh-CN" altLang="en-US" dirty="0" smtClean="0"/>
              <a:t>最优策略：利用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属性上的</a:t>
            </a:r>
            <a:r>
              <a:rPr lang="en-US" altLang="zh-CN" dirty="0" smtClean="0">
                <a:solidFill>
                  <a:srgbClr val="FF0000"/>
                </a:solidFill>
              </a:rPr>
              <a:t>B+</a:t>
            </a:r>
            <a:r>
              <a:rPr lang="zh-CN" altLang="en-US" dirty="0" smtClean="0">
                <a:solidFill>
                  <a:srgbClr val="FF0000"/>
                </a:solidFill>
              </a:rPr>
              <a:t>树索引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>SELECT * FROM Work WHERE Year &lt;</a:t>
            </a:r>
            <a:r>
              <a:rPr lang="en-US" altLang="zh-CN" dirty="0" smtClean="0"/>
              <a:t> </a:t>
            </a:r>
            <a:r>
              <a:rPr lang="en-US" altLang="zh-CN" dirty="0"/>
              <a:t>2000 AND Salary &lt; </a:t>
            </a:r>
            <a:r>
              <a:rPr lang="en-US" altLang="zh-CN" dirty="0" smtClean="0"/>
              <a:t>5000	</a:t>
            </a:r>
            <a:r>
              <a:rPr lang="zh-CN" altLang="en-US" dirty="0" smtClean="0"/>
              <a:t>最优策略：</a:t>
            </a:r>
            <a:r>
              <a:rPr lang="zh-CN" altLang="en-US" dirty="0" smtClean="0">
                <a:solidFill>
                  <a:srgbClr val="FF0000"/>
                </a:solidFill>
              </a:rPr>
              <a:t>全表扫描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对于下面的数据库模式：</a:t>
            </a:r>
            <a:r>
              <a:rPr lang="en-US" altLang="zh-CN" dirty="0" smtClean="0"/>
              <a:t>Teacher(</a:t>
            </a:r>
            <a:r>
              <a:rPr lang="en-US" altLang="zh-CN" u="sng" dirty="0" err="1" smtClean="0"/>
              <a:t>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Tsex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Department(</a:t>
            </a:r>
            <a:r>
              <a:rPr lang="en-US" altLang="zh-CN" u="sng" dirty="0" err="1" smtClean="0"/>
              <a:t>Dno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Work(</a:t>
            </a:r>
            <a:r>
              <a:rPr lang="en-US" altLang="zh-CN" u="sng" dirty="0" err="1" smtClean="0"/>
              <a:t>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Dno</a:t>
            </a:r>
            <a:r>
              <a:rPr lang="en-US" altLang="zh-CN" dirty="0" smtClean="0"/>
              <a:t>, Year, Salary)</a:t>
            </a:r>
            <a:r>
              <a:rPr lang="zh-CN" altLang="en-US" dirty="0" smtClean="0"/>
              <a:t>，有如下查询：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dirty="0" smtClean="0"/>
              <a:t> </a:t>
            </a:r>
            <a:r>
              <a:rPr lang="en-US" altLang="zh-CN" sz="2400" dirty="0" err="1">
                <a:solidFill>
                  <a:srgbClr val="008080"/>
                </a:solidFill>
              </a:rPr>
              <a:t>Tname</a:t>
            </a:r>
            <a:endParaRPr lang="en-US" altLang="zh-CN" sz="2400" dirty="0">
              <a:solidFill>
                <a:srgbClr val="008080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dirty="0" smtClean="0"/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Teacher</a:t>
            </a:r>
            <a:r>
              <a:rPr lang="en-US" altLang="zh-CN" sz="2000" dirty="0" smtClean="0">
                <a:solidFill>
                  <a:srgbClr val="808080"/>
                </a:solidFill>
              </a:rPr>
              <a:t>, </a:t>
            </a:r>
            <a:r>
              <a:rPr lang="en-US" altLang="zh-CN" sz="2400" dirty="0" smtClean="0">
                <a:solidFill>
                  <a:srgbClr val="008080"/>
                </a:solidFill>
              </a:rPr>
              <a:t>Department</a:t>
            </a:r>
            <a:r>
              <a:rPr lang="en-US" altLang="zh-CN" sz="2400" dirty="0" smtClean="0">
                <a:solidFill>
                  <a:srgbClr val="808080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Work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dirty="0" smtClean="0"/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Teacher.Tno</a:t>
            </a:r>
            <a:r>
              <a:rPr lang="en-US" altLang="zh-CN" sz="2400" dirty="0">
                <a:solidFill>
                  <a:srgbClr val="80808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Work.Tno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		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Department.Dno</a:t>
            </a:r>
            <a:r>
              <a:rPr lang="en-US" altLang="zh-CN" sz="2400" dirty="0" smtClean="0">
                <a:solidFill>
                  <a:srgbClr val="808080"/>
                </a:solidFill>
              </a:rPr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=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Work.Dno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	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Department.Dname</a:t>
            </a:r>
            <a:r>
              <a:rPr lang="en-US" altLang="zh-CN" sz="2400" dirty="0" smtClean="0">
                <a:solidFill>
                  <a:srgbClr val="808080"/>
                </a:solidFill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'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计算机系</a:t>
            </a:r>
            <a:r>
              <a:rPr lang="en-US" altLang="zh-CN" sz="2400" dirty="0" smtClean="0">
                <a:solidFill>
                  <a:srgbClr val="FF0000"/>
                </a:solidFill>
              </a:rPr>
              <a:t>‘ </a:t>
            </a:r>
            <a:r>
              <a:rPr lang="en-US" altLang="zh-CN" sz="2400" dirty="0" smtClean="0">
                <a:solidFill>
                  <a:srgbClr val="808080"/>
                </a:solidFill>
              </a:rPr>
              <a:t>AND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Salary</a:t>
            </a:r>
            <a:r>
              <a:rPr lang="en-US" altLang="zh-CN" dirty="0" smtClean="0"/>
              <a:t> </a:t>
            </a:r>
            <a:r>
              <a:rPr lang="en-US" altLang="zh-CN" sz="2400" dirty="0">
                <a:solidFill>
                  <a:srgbClr val="80808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sz="2400" dirty="0"/>
              <a:t>5000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画</a:t>
            </a:r>
            <a:r>
              <a:rPr lang="zh-CN" altLang="en-US" dirty="0" smtClean="0"/>
              <a:t>出查询语法树及用关系代数表示的语法树，并对关系代数</a:t>
            </a:r>
            <a:r>
              <a:rPr lang="zh-CN" altLang="en-US" dirty="0"/>
              <a:t>语法树</a:t>
            </a:r>
            <a:r>
              <a:rPr lang="zh-CN" altLang="en-US" dirty="0" smtClean="0"/>
              <a:t>进行优化，画出优化后的语法树。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032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4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9083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5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81877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6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51457"/>
              </p:ext>
            </p:extLst>
          </p:nvPr>
        </p:nvGraphicFramePr>
        <p:xfrm>
          <a:off x="827584" y="4479652"/>
          <a:ext cx="4378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7" name="Formula" r:id="rId9" imgW="2208600" imgH="176760" progId="Equation.Ribbit">
                  <p:embed/>
                </p:oleObj>
              </mc:Choice>
              <mc:Fallback>
                <p:oleObj name="Formula" r:id="rId9" imgW="22086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4479652"/>
                        <a:ext cx="4378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90492"/>
              </p:ext>
            </p:extLst>
          </p:nvPr>
        </p:nvGraphicFramePr>
        <p:xfrm>
          <a:off x="2339752" y="3194298"/>
          <a:ext cx="48720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8" name="Formula" r:id="rId11" imgW="2457720" imgH="176760" progId="Equation.Ribbit">
                  <p:embed/>
                </p:oleObj>
              </mc:Choice>
              <mc:Fallback>
                <p:oleObj name="Formula" r:id="rId11" imgW="2457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3194298"/>
                        <a:ext cx="48720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28902"/>
            <a:ext cx="998165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0"/>
          </p:cNvCxnSpPr>
          <p:nvPr/>
        </p:nvCxnSpPr>
        <p:spPr>
          <a:xfrm>
            <a:off x="3016746" y="4828902"/>
            <a:ext cx="1000150" cy="94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746" y="3543548"/>
            <a:ext cx="1759024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770" y="3543548"/>
            <a:ext cx="2334841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018972"/>
              </p:ext>
            </p:extLst>
          </p:nvPr>
        </p:nvGraphicFramePr>
        <p:xfrm>
          <a:off x="611560" y="2135386"/>
          <a:ext cx="8328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9" name="Formula" r:id="rId13" imgW="4201200" imgH="201960" progId="Equation.Ribbit">
                  <p:embed/>
                </p:oleObj>
              </mc:Choice>
              <mc:Fallback>
                <p:oleObj name="Formula" r:id="rId13" imgW="420120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2135386"/>
                        <a:ext cx="83280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5572" y="2535436"/>
            <a:ext cx="198" cy="65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34892"/>
              </p:ext>
            </p:extLst>
          </p:nvPr>
        </p:nvGraphicFramePr>
        <p:xfrm>
          <a:off x="3719193" y="1178074"/>
          <a:ext cx="2111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0" name="Formula" r:id="rId15" imgW="1064520" imgH="176760" progId="Equation.Ribbit">
                  <p:embed/>
                </p:oleObj>
              </mc:Choice>
              <mc:Fallback>
                <p:oleObj name="Formula" r:id="rId15" imgW="10645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9193" y="1178074"/>
                        <a:ext cx="21113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17418"/>
              </p:ext>
            </p:extLst>
          </p:nvPr>
        </p:nvGraphicFramePr>
        <p:xfrm>
          <a:off x="4480744" y="231180"/>
          <a:ext cx="5953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1" name="Formula" r:id="rId17" imgW="299880" imgH="175320" progId="Equation.Ribbit">
                  <p:embed/>
                </p:oleObj>
              </mc:Choice>
              <mc:Fallback>
                <p:oleObj name="Formula" r:id="rId17" imgW="299880" imgH="175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0744" y="231180"/>
                        <a:ext cx="5953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>
            <a:off x="4774880" y="1527324"/>
            <a:ext cx="692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2"/>
            <a:endCxn id="21" idx="0"/>
          </p:cNvCxnSpPr>
          <p:nvPr/>
        </p:nvCxnSpPr>
        <p:spPr>
          <a:xfrm flipH="1">
            <a:off x="4774880" y="577255"/>
            <a:ext cx="3520" cy="60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查询语法树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311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03650"/>
              </p:ext>
            </p:extLst>
          </p:nvPr>
        </p:nvGraphicFramePr>
        <p:xfrm>
          <a:off x="1475656" y="5775796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775796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35320"/>
              </p:ext>
            </p:extLst>
          </p:nvPr>
        </p:nvGraphicFramePr>
        <p:xfrm>
          <a:off x="6300192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52533"/>
              </p:ext>
            </p:extLst>
          </p:nvPr>
        </p:nvGraphicFramePr>
        <p:xfrm>
          <a:off x="3635896" y="5775796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5775796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92101"/>
              </p:ext>
            </p:extLst>
          </p:nvPr>
        </p:nvGraphicFramePr>
        <p:xfrm>
          <a:off x="1765300" y="4454525"/>
          <a:ext cx="2501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4454525"/>
                        <a:ext cx="250190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59983"/>
              </p:ext>
            </p:extLst>
          </p:nvPr>
        </p:nvGraphicFramePr>
        <p:xfrm>
          <a:off x="3351213" y="31559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31559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5" idx="2"/>
          </p:cNvCxnSpPr>
          <p:nvPr/>
        </p:nvCxnSpPr>
        <p:spPr>
          <a:xfrm flipV="1">
            <a:off x="2018581" y="4897438"/>
            <a:ext cx="997669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4" idx="0"/>
          </p:cNvCxnSpPr>
          <p:nvPr/>
        </p:nvCxnSpPr>
        <p:spPr>
          <a:xfrm>
            <a:off x="3016250" y="4897438"/>
            <a:ext cx="1000646" cy="8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3606800"/>
            <a:ext cx="1759744" cy="80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3" idx="0"/>
          </p:cNvCxnSpPr>
          <p:nvPr/>
        </p:nvCxnSpPr>
        <p:spPr>
          <a:xfrm>
            <a:off x="4775994" y="3606800"/>
            <a:ext cx="2334617" cy="1520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90322"/>
              </p:ext>
            </p:extLst>
          </p:nvPr>
        </p:nvGraphicFramePr>
        <p:xfrm>
          <a:off x="4067175" y="1628800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Formula" r:id="rId13" imgW="712800" imgH="132120" progId="Equation.Ribbit">
                  <p:embed/>
                </p:oleObj>
              </mc:Choice>
              <mc:Fallback>
                <p:oleObj name="Formula" r:id="rId13" imgW="712800" imgH="132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175" y="1628800"/>
                        <a:ext cx="1414463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stCxn id="6" idx="0"/>
            <a:endCxn id="17" idx="2"/>
          </p:cNvCxnSpPr>
          <p:nvPr/>
        </p:nvCxnSpPr>
        <p:spPr>
          <a:xfrm flipH="1" flipV="1">
            <a:off x="4774406" y="1890738"/>
            <a:ext cx="1588" cy="124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92312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Formula" r:id="rId15" imgW="461160" imgH="155160" progId="Equation.Ribbit">
                  <p:embed/>
                </p:oleObj>
              </mc:Choice>
              <mc:Fallback>
                <p:oleObj name="Formula" r:id="rId15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17" idx="0"/>
          </p:cNvCxnSpPr>
          <p:nvPr/>
        </p:nvCxnSpPr>
        <p:spPr>
          <a:xfrm flipH="1">
            <a:off x="4774406" y="1144687"/>
            <a:ext cx="794" cy="484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初始的</a:t>
            </a:r>
            <a:endParaRPr lang="en-US" altLang="zh-CN" sz="2700" dirty="0" smtClean="0"/>
          </a:p>
          <a:p>
            <a:r>
              <a:rPr lang="zh-CN" altLang="en-US" sz="2700" dirty="0" smtClean="0"/>
              <a:t>关系代数语法树</a:t>
            </a:r>
            <a:endParaRPr lang="zh-CN" altLang="en-US" sz="27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99069"/>
              </p:ext>
            </p:extLst>
          </p:nvPr>
        </p:nvGraphicFramePr>
        <p:xfrm>
          <a:off x="3363982" y="2348880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0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82" y="2348880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2058"/>
              </p:ext>
            </p:extLst>
          </p:nvPr>
        </p:nvGraphicFramePr>
        <p:xfrm>
          <a:off x="1475656" y="5559772"/>
          <a:ext cx="1085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7" name="Formula" r:id="rId3" imgW="547560" imgH="157680" progId="Equation.Ribbit">
                  <p:embed/>
                </p:oleObj>
              </mc:Choice>
              <mc:Fallback>
                <p:oleObj name="Formula" r:id="rId3" imgW="5475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559772"/>
                        <a:ext cx="1085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95140"/>
              </p:ext>
            </p:extLst>
          </p:nvPr>
        </p:nvGraphicFramePr>
        <p:xfrm>
          <a:off x="6012160" y="5127724"/>
          <a:ext cx="1620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" name="Formula" r:id="rId5" imgW="816840" imgH="155160" progId="Equation.Ribbit">
                  <p:embed/>
                </p:oleObj>
              </mc:Choice>
              <mc:Fallback>
                <p:oleObj name="Formula" r:id="rId5" imgW="81684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2160" y="5127724"/>
                        <a:ext cx="162083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08467"/>
              </p:ext>
            </p:extLst>
          </p:nvPr>
        </p:nvGraphicFramePr>
        <p:xfrm>
          <a:off x="3995936" y="5559772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" name="Formula" r:id="rId7" imgW="384840" imgH="160200" progId="Equation.Ribbit">
                  <p:embed/>
                </p:oleObj>
              </mc:Choice>
              <mc:Fallback>
                <p:oleObj name="Formula" r:id="rId7" imgW="3848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5559772"/>
                        <a:ext cx="762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47658"/>
              </p:ext>
            </p:extLst>
          </p:nvPr>
        </p:nvGraphicFramePr>
        <p:xfrm>
          <a:off x="1765300" y="3489325"/>
          <a:ext cx="2501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" name="Formula" r:id="rId9" imgW="1261440" imgH="203400" progId="Equation.Ribbit">
                  <p:embed/>
                </p:oleObj>
              </mc:Choice>
              <mc:Fallback>
                <p:oleObj name="Formula" r:id="rId9" imgW="126144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5300" y="3489325"/>
                        <a:ext cx="2501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29880"/>
              </p:ext>
            </p:extLst>
          </p:nvPr>
        </p:nvGraphicFramePr>
        <p:xfrm>
          <a:off x="3351213" y="1682750"/>
          <a:ext cx="2847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" name="Formula" r:id="rId11" imgW="1436400" imgH="216000" progId="Equation.Ribbit">
                  <p:embed/>
                </p:oleObj>
              </mc:Choice>
              <mc:Fallback>
                <p:oleObj name="Formula" r:id="rId11" imgW="1436400" imgH="216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1682750"/>
                        <a:ext cx="28479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0"/>
            <a:endCxn id="30" idx="2"/>
          </p:cNvCxnSpPr>
          <p:nvPr/>
        </p:nvCxnSpPr>
        <p:spPr>
          <a:xfrm flipH="1" flipV="1">
            <a:off x="2011090" y="5086201"/>
            <a:ext cx="7491" cy="47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4" idx="0"/>
          </p:cNvCxnSpPr>
          <p:nvPr/>
        </p:nvCxnSpPr>
        <p:spPr>
          <a:xfrm>
            <a:off x="4368824" y="5013176"/>
            <a:ext cx="8112" cy="54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5" idx="0"/>
          </p:cNvCxnSpPr>
          <p:nvPr/>
        </p:nvCxnSpPr>
        <p:spPr>
          <a:xfrm flipH="1">
            <a:off x="3016250" y="2132856"/>
            <a:ext cx="1759744" cy="13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9" idx="0"/>
          </p:cNvCxnSpPr>
          <p:nvPr/>
        </p:nvCxnSpPr>
        <p:spPr>
          <a:xfrm>
            <a:off x="4775994" y="2132856"/>
            <a:ext cx="2050628" cy="149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000"/>
              </p:ext>
            </p:extLst>
          </p:nvPr>
        </p:nvGraphicFramePr>
        <p:xfrm>
          <a:off x="4319588" y="836712"/>
          <a:ext cx="911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" name="Formula" r:id="rId13" imgW="461160" imgH="155160" progId="Equation.Ribbit">
                  <p:embed/>
                </p:oleObj>
              </mc:Choice>
              <mc:Fallback>
                <p:oleObj name="Formula" r:id="rId13" imgW="4611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9588" y="836712"/>
                        <a:ext cx="911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stCxn id="21" idx="2"/>
            <a:endCxn id="6" idx="0"/>
          </p:cNvCxnSpPr>
          <p:nvPr/>
        </p:nvCxnSpPr>
        <p:spPr>
          <a:xfrm>
            <a:off x="4775200" y="1144687"/>
            <a:ext cx="794" cy="513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61605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/>
              <a:t>优化后的</a:t>
            </a:r>
            <a:endParaRPr lang="en-US" altLang="zh-CN" sz="2700" dirty="0" smtClean="0"/>
          </a:p>
          <a:p>
            <a:r>
              <a:rPr lang="zh-CN" altLang="en-US" sz="2700" dirty="0" smtClean="0"/>
              <a:t>关系代数语法树</a:t>
            </a:r>
            <a:endParaRPr lang="zh-CN" altLang="en-US" sz="27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22675"/>
              </p:ext>
            </p:extLst>
          </p:nvPr>
        </p:nvGraphicFramePr>
        <p:xfrm>
          <a:off x="3661593" y="4751238"/>
          <a:ext cx="14144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" name="Formula" r:id="rId15" imgW="712800" imgH="132120" progId="Equation.Ribbit">
                  <p:embed/>
                </p:oleObj>
              </mc:Choice>
              <mc:Fallback>
                <p:oleObj name="Formula" r:id="rId15" imgW="712800" imgH="13212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593" y="4751238"/>
                        <a:ext cx="141446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9606"/>
              </p:ext>
            </p:extLst>
          </p:nvPr>
        </p:nvGraphicFramePr>
        <p:xfrm>
          <a:off x="5220072" y="3625081"/>
          <a:ext cx="321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4" name="Formula" r:id="rId17" imgW="1620720" imgH="156240" progId="Equation.Ribbit">
                  <p:embed/>
                </p:oleObj>
              </mc:Choice>
              <mc:Fallback>
                <p:oleObj name="Formula" r:id="rId17" imgW="1620720" imgH="15624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625081"/>
                        <a:ext cx="321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>
            <a:stCxn id="7" idx="0"/>
            <a:endCxn id="5" idx="2"/>
          </p:cNvCxnSpPr>
          <p:nvPr/>
        </p:nvCxnSpPr>
        <p:spPr>
          <a:xfrm flipH="1" flipV="1">
            <a:off x="3016250" y="3933056"/>
            <a:ext cx="1352574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3" idx="0"/>
          </p:cNvCxnSpPr>
          <p:nvPr/>
        </p:nvCxnSpPr>
        <p:spPr>
          <a:xfrm flipH="1">
            <a:off x="6822579" y="3933056"/>
            <a:ext cx="4043" cy="119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57970"/>
              </p:ext>
            </p:extLst>
          </p:nvPr>
        </p:nvGraphicFramePr>
        <p:xfrm>
          <a:off x="1331640" y="4751238"/>
          <a:ext cx="13589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5" name="Formula" r:id="rId19" imgW="684720" imgH="167760" progId="Equation.Ribbit">
                  <p:embed/>
                </p:oleObj>
              </mc:Choice>
              <mc:Fallback>
                <p:oleObj name="Formula" r:id="rId19" imgW="684720" imgH="167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51238"/>
                        <a:ext cx="13589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>
            <a:stCxn id="30" idx="0"/>
            <a:endCxn id="5" idx="2"/>
          </p:cNvCxnSpPr>
          <p:nvPr/>
        </p:nvCxnSpPr>
        <p:spPr>
          <a:xfrm flipV="1">
            <a:off x="2011090" y="3933056"/>
            <a:ext cx="1005160" cy="81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考虑下图所示的日志记录：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第十章 习题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2516"/>
              </p:ext>
            </p:extLst>
          </p:nvPr>
        </p:nvGraphicFramePr>
        <p:xfrm>
          <a:off x="1043608" y="2132856"/>
          <a:ext cx="681581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12"/>
                <a:gridCol w="2365693"/>
                <a:gridCol w="1080120"/>
                <a:gridCol w="2365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序号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日志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序号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日志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smtClean="0">
                          <a:solidFill>
                            <a:schemeClr val="tx1"/>
                          </a:solidFill>
                        </a:rPr>
                        <a:t>：开始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：开始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A=10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A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A=8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：开始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2</a:t>
                      </a:r>
                      <a:r>
                        <a:rPr lang="zh-CN" altLang="en-US" sz="2200" dirty="0" smtClean="0"/>
                        <a:t>：回滚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B=9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B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B=7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：写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C=11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4</a:t>
                      </a:r>
                      <a:r>
                        <a:rPr lang="zh-CN" altLang="en-US" sz="2200" dirty="0" smtClean="0"/>
                        <a:t>：开始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</a:rPr>
                        <a:t>：提交</a:t>
                      </a:r>
                      <a:endParaRPr lang="zh-CN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3</a:t>
                      </a:r>
                      <a:r>
                        <a:rPr lang="zh-CN" altLang="en-US" sz="2200" dirty="0" smtClean="0"/>
                        <a:t>：提交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2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C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C=13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zh-CN" alt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T</a:t>
                      </a:r>
                      <a:r>
                        <a:rPr lang="en-US" altLang="zh-CN" sz="2200" baseline="-25000" dirty="0" smtClean="0"/>
                        <a:t>4</a:t>
                      </a:r>
                      <a:r>
                        <a:rPr lang="zh-CN" altLang="en-US" sz="2200" dirty="0" smtClean="0"/>
                        <a:t>：写</a:t>
                      </a:r>
                      <a:r>
                        <a:rPr lang="en-US" altLang="zh-CN" sz="2200" dirty="0" smtClean="0"/>
                        <a:t>C</a:t>
                      </a:r>
                      <a:r>
                        <a:rPr lang="zh-CN" altLang="en-US" sz="2200" dirty="0" smtClean="0"/>
                        <a:t>，</a:t>
                      </a:r>
                      <a:r>
                        <a:rPr lang="en-US" altLang="zh-CN" sz="2200" dirty="0" smtClean="0"/>
                        <a:t>C=12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）如果系统故障发生在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之后，说明那些事务需要重做，那些事务需要回滚。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需要重做，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需要回滚；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之后呢？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9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需要回滚；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需要重做，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需要</a:t>
            </a:r>
            <a:r>
              <a:rPr lang="zh-CN" altLang="en-US" dirty="0">
                <a:solidFill>
                  <a:srgbClr val="C00000"/>
                </a:solidFill>
              </a:rPr>
              <a:t>回</a:t>
            </a:r>
            <a:r>
              <a:rPr lang="zh-CN" altLang="en-US" dirty="0" smtClean="0">
                <a:solidFill>
                  <a:srgbClr val="C00000"/>
                </a:solidFill>
              </a:rPr>
              <a:t>滚。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假设开始时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）如果系统故障发生在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之后，写出系统恢复后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= 8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B = 7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C = 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12</a:t>
            </a:r>
            <a:r>
              <a:rPr lang="zh-CN" altLang="en-US" dirty="0" smtClean="0"/>
              <a:t>之后呢？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= 10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B = 0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C = 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9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10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如果系统故障发生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之后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	A </a:t>
            </a:r>
            <a:r>
              <a:rPr lang="en-US" altLang="zh-CN" dirty="0">
                <a:solidFill>
                  <a:srgbClr val="C00000"/>
                </a:solidFill>
              </a:rPr>
              <a:t>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 = 0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 =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2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3</a:t>
                </a:r>
                <a:r>
                  <a:rPr lang="zh-CN" altLang="en-US" dirty="0" smtClean="0"/>
                  <a:t>是如下的三个事务，设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的初值为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A:=A+2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A:=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T</a:t>
                </a:r>
                <a:r>
                  <a:rPr lang="en-US" altLang="zh-CN" baseline="-25000" dirty="0" smtClean="0"/>
                  <a:t>3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A:=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**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；（即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sym typeface="Symbol"/>
                      </a:rPr>
                      <m:t></m:t>
                    </m:r>
                  </m:oMath>
                </a14:m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）若这三个事务允许并发执行，则有多少种可能的正确结果？请一一列举出来。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答：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可能的正确结果有：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C00000"/>
                    </a:solidFill>
                  </a:rPr>
                </a:br>
                <a:r>
                  <a:rPr lang="zh-CN" altLang="en-US" dirty="0" smtClean="0">
                    <a:solidFill>
                      <a:srgbClr val="C00000"/>
                    </a:solidFill>
                  </a:rPr>
                  <a:t>因为串行执行次序有：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，对应的执行结果是：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 r="-1852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有两个关系</a:t>
                </a:r>
                <a:r>
                  <a:rPr lang="en-US" altLang="zh-CN" dirty="0" smtClean="0"/>
                  <a:t>S(A,B,C,D)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T(C,D,E,F)</a:t>
                </a:r>
                <a:r>
                  <a:rPr lang="zh-CN" altLang="en-US" dirty="0" smtClean="0"/>
                  <a:t>，写出与下列查询等价的</a:t>
                </a:r>
                <a:r>
                  <a:rPr lang="en-US" altLang="zh-CN" dirty="0" smtClean="0"/>
                  <a:t>SQL</a:t>
                </a:r>
                <a:r>
                  <a:rPr lang="zh-CN" altLang="en-US" dirty="0" smtClean="0"/>
                  <a:t>表达式：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*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 smtClean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10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8080"/>
                    </a:solidFill>
                  </a:rPr>
                  <a:t>S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SELECT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F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FROM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,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</a:p>
              <a:p>
                <a:pPr lvl="1"/>
                <a:r>
                  <a:rPr lang="en-US" altLang="zh-CN" sz="2400" dirty="0">
                    <a:solidFill>
                      <a:srgbClr val="0000FF"/>
                    </a:solidFill>
                  </a:rPr>
                  <a:t>WHERE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C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AND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808080"/>
                    </a:solidFill>
                  </a:rPr>
                  <a:t>.</a:t>
                </a:r>
                <a:r>
                  <a:rPr lang="en-US" altLang="zh-CN" sz="2400" dirty="0">
                    <a:solidFill>
                      <a:srgbClr val="008080"/>
                    </a:solidFill>
                  </a:rPr>
                  <a:t>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28752"/>
              </p:ext>
            </p:extLst>
          </p:nvPr>
        </p:nvGraphicFramePr>
        <p:xfrm>
          <a:off x="1763688" y="4185270"/>
          <a:ext cx="8270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Formula" r:id="rId5" imgW="417960" imgH="162720" progId="Equation.Ribbit">
                  <p:embed/>
                </p:oleObj>
              </mc:Choice>
              <mc:Fallback>
                <p:oleObj name="Formula" r:id="rId5" imgW="4179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4185270"/>
                        <a:ext cx="82708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5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A=Y+2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Y=A=4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289474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 smtClean="0"/>
              <a:t>2</a:t>
            </a:r>
            <a:r>
              <a:rPr lang="zh-CN" altLang="en-US" sz="2700" dirty="0" smtClean="0"/>
              <a:t>请</a:t>
            </a:r>
            <a:r>
              <a:rPr lang="zh-CN" altLang="en-US" sz="2700" dirty="0"/>
              <a:t>给出一</a:t>
            </a:r>
            <a:r>
              <a:rPr lang="zh-CN" altLang="en-US" sz="2700" dirty="0" smtClean="0"/>
              <a:t>个</a:t>
            </a:r>
            <a:r>
              <a:rPr lang="zh-CN" altLang="en-US" sz="2700" dirty="0" smtClean="0">
                <a:solidFill>
                  <a:srgbClr val="FF0000"/>
                </a:solidFill>
              </a:rPr>
              <a:t>可串行化</a:t>
            </a:r>
            <a:r>
              <a:rPr lang="zh-CN" altLang="en-US" sz="2700" dirty="0" smtClean="0"/>
              <a:t>的调度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145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2211" y="116632"/>
            <a:ext cx="805413" cy="5832648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700" dirty="0" smtClean="0"/>
              <a:t>3</a:t>
            </a:r>
            <a:r>
              <a:rPr lang="zh-CN" altLang="en-US" sz="2700" dirty="0" smtClean="0"/>
              <a:t>请给</a:t>
            </a:r>
            <a:r>
              <a:rPr lang="zh-CN" altLang="en-US" sz="2700" dirty="0"/>
              <a:t>出一</a:t>
            </a:r>
            <a:r>
              <a:rPr lang="zh-CN" altLang="en-US" sz="2700" dirty="0" smtClean="0"/>
              <a:t>个</a:t>
            </a:r>
            <a:r>
              <a:rPr lang="zh-CN" altLang="en-US" sz="2700" dirty="0" smtClean="0">
                <a:solidFill>
                  <a:srgbClr val="FF0000"/>
                </a:solidFill>
              </a:rPr>
              <a:t>非串行化</a:t>
            </a:r>
            <a:r>
              <a:rPr lang="zh-CN" altLang="en-US" sz="2700" dirty="0" smtClean="0"/>
              <a:t>的调度</a:t>
            </a:r>
            <a:endParaRPr lang="zh-CN" altLang="en-US" sz="27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763688" y="692696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9912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220" y="44624"/>
            <a:ext cx="0" cy="66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17085"/>
            <a:ext cx="1512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smtClean="0"/>
              <a:t>Unlock 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  <a:p>
            <a:r>
              <a:rPr lang="en-US" altLang="zh-CN" dirty="0" smtClean="0"/>
              <a:t>A=Y+2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9982" y="217085"/>
            <a:ext cx="15121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217085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smtClean="0"/>
              <a:t>Unlock A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198884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个事务都遵守两段锁协议，请给出一个不产生</a:t>
            </a:r>
            <a:r>
              <a:rPr lang="zh-CN" altLang="en-US" sz="27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死锁的可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串行化调度。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1728684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31840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04148" y="1269400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1253073"/>
            <a:ext cx="1512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r>
              <a:rPr lang="en-US" altLang="zh-CN" dirty="0" err="1"/>
              <a:t>XLock</a:t>
            </a:r>
            <a:r>
              <a:rPr lang="en-US" altLang="zh-CN" dirty="0"/>
              <a:t> A</a:t>
            </a:r>
          </a:p>
          <a:p>
            <a:r>
              <a:rPr lang="en-US" altLang="zh-CN" dirty="0" smtClean="0"/>
              <a:t>A=Y+2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Unlock </a:t>
            </a:r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761910" y="1253073"/>
            <a:ext cx="1512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endParaRPr lang="en-US" altLang="zh-CN" dirty="0" smtClean="0"/>
          </a:p>
          <a:p>
            <a:r>
              <a:rPr lang="en-US" altLang="zh-CN" dirty="0" smtClean="0"/>
              <a:t>Y=A=2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endParaRPr lang="en-US" altLang="zh-CN" dirty="0"/>
          </a:p>
          <a:p>
            <a:r>
              <a:rPr lang="en-US" altLang="zh-CN" dirty="0" smtClean="0"/>
              <a:t>A=Y*2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208" y="1253073"/>
            <a:ext cx="1512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/>
              <a:t>等待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en-US" altLang="zh-CN" dirty="0"/>
              <a:t>Y=A=4</a:t>
            </a:r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en-US" altLang="zh-CN" dirty="0" smtClean="0"/>
              <a:t>A=Y**2</a:t>
            </a:r>
          </a:p>
          <a:p>
            <a:r>
              <a:rPr lang="zh-CN" altLang="en-US" dirty="0" smtClean="0"/>
              <a:t>写回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Unlock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3024828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最后结果：</a:t>
            </a:r>
            <a:r>
              <a:rPr lang="en-US" altLang="zh-CN" sz="2000" dirty="0" smtClean="0">
                <a:solidFill>
                  <a:srgbClr val="C00000"/>
                </a:solidFill>
              </a:rPr>
              <a:t>A=16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）若这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个事务都遵守两段锁协议，请给出一个会产生死锁的调度。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07604" y="2321420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23828" y="1673347"/>
            <a:ext cx="0" cy="414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96136" y="1673348"/>
            <a:ext cx="0" cy="41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636" y="1845809"/>
            <a:ext cx="15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653898" y="1845809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6336196" y="1845809"/>
            <a:ext cx="1512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Y=A=0</a:t>
            </a:r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68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</a:t>
            </a:r>
            <a:r>
              <a:rPr lang="zh-CN" altLang="en-US" dirty="0" smtClean="0"/>
              <a:t>有三个事务的一个调度：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(A)w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(A)w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(B)r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(B)w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，该调度是冲突可串行化的调度吗？为什么？</a:t>
            </a:r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该调度是冲突可串行化的调度。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证明如下：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</a:rPr>
              <a:t>）交换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(A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</a:rPr>
              <a:t>和其后若干操作的顺序，得到：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(B)w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(B)</a:t>
            </a:r>
            <a:r>
              <a:rPr lang="en-US" altLang="zh-CN" sz="2400" dirty="0" smtClean="0">
                <a:solidFill>
                  <a:srgbClr val="00B05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(B)r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(A)w</a:t>
            </a:r>
            <a:r>
              <a:rPr lang="en-US" altLang="zh-CN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(B)</a:t>
            </a:r>
            <a:r>
              <a:rPr lang="en-US" altLang="zh-CN" sz="2400" dirty="0" smtClean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(B)r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(A)w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</a:rPr>
              <a:t>(A)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</a:rPr>
              <a:t>）三个事务执行顺序变为：</a:t>
            </a:r>
            <a:r>
              <a:rPr lang="en-US" altLang="zh-CN" sz="24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sz="2400" dirty="0" smtClean="0">
                <a:solidFill>
                  <a:srgbClr val="C00000"/>
                </a:solidFill>
              </a:rPr>
              <a:t>→T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>
                <a:solidFill>
                  <a:srgbClr val="C00000"/>
                </a:solidFill>
              </a:rPr>
              <a:t>→</a:t>
            </a:r>
            <a:r>
              <a:rPr lang="en-US" altLang="zh-CN" sz="24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</a:rPr>
              <a:t>，这是一个串行调度，因此原调度是冲突可串行化调度。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考虑如下的调度，说明这些调度之间的包含关系。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）正确的调度；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可串行</a:t>
            </a:r>
            <a:r>
              <a:rPr lang="zh-CN" altLang="en-US" sz="2400" dirty="0" smtClean="0"/>
              <a:t>化的调度；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）遵守两阶段封锁（</a:t>
            </a:r>
            <a:r>
              <a:rPr lang="en-US" altLang="zh-CN" sz="2400" dirty="0" smtClean="0"/>
              <a:t>2PL</a:t>
            </a:r>
            <a:r>
              <a:rPr lang="zh-CN" altLang="en-US" sz="2400" dirty="0" smtClean="0"/>
              <a:t>）的调度；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）串行调度。</a:t>
            </a:r>
            <a:endParaRPr lang="en-US" altLang="zh-CN" sz="2400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包含关系如下：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串行调度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遵守</a:t>
            </a:r>
            <a:r>
              <a:rPr lang="zh-CN" altLang="en-US" sz="2400" dirty="0">
                <a:solidFill>
                  <a:srgbClr val="C00000"/>
                </a:solidFill>
              </a:rPr>
              <a:t>两阶段</a:t>
            </a:r>
            <a:r>
              <a:rPr lang="zh-CN" altLang="en-US" sz="2400" dirty="0" smtClean="0">
                <a:solidFill>
                  <a:srgbClr val="C00000"/>
                </a:solidFill>
              </a:rPr>
              <a:t>封锁的调度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可串行</a:t>
            </a:r>
            <a:r>
              <a:rPr lang="zh-CN" altLang="en-US" sz="2400" dirty="0">
                <a:solidFill>
                  <a:srgbClr val="C00000"/>
                </a:solidFill>
              </a:rPr>
              <a:t>化的</a:t>
            </a:r>
            <a:r>
              <a:rPr lang="zh-CN" altLang="en-US" sz="2400" dirty="0" smtClean="0">
                <a:solidFill>
                  <a:srgbClr val="C00000"/>
                </a:solidFill>
              </a:rPr>
              <a:t>调度 </a:t>
            </a:r>
            <a:r>
              <a:rPr lang="zh-CN" altLang="en-US" sz="2400" dirty="0" smtClean="0">
                <a:solidFill>
                  <a:srgbClr val="C00000"/>
                </a:solidFill>
                <a:sym typeface="Symbol"/>
              </a:rPr>
              <a:t> </a:t>
            </a:r>
            <a:r>
              <a:rPr lang="zh-CN" altLang="en-US" sz="2400" dirty="0" smtClean="0">
                <a:solidFill>
                  <a:srgbClr val="C00000"/>
                </a:solidFill>
              </a:rPr>
              <a:t>正确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</a:rPr>
              <a:t>调度。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 习题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75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/>
              <a:t>两</a:t>
            </a:r>
            <a:r>
              <a:rPr lang="zh-CN" altLang="en-US" dirty="0" smtClean="0"/>
              <a:t>个事务：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R(A)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R(B)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B=A+B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W(B)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R(B)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R(A)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A=A+B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W(A)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）改写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，增加加锁操作和解锁操作，并要求遵守两阶段封锁协议。</a:t>
            </a:r>
            <a:endParaRPr lang="en-US" altLang="zh-CN" dirty="0"/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T1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A; R(A);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B; R(B); B=A+B;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Xlock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B; W(B); Unlock A; Unlock B;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T2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B; R(B);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Slock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A; R(A); </a:t>
            </a:r>
            <a:r>
              <a:rPr lang="en-US" altLang="zh-CN" sz="2400" dirty="0" smtClean="0">
                <a:solidFill>
                  <a:srgbClr val="C00000"/>
                </a:solidFill>
              </a:rPr>
              <a:t>A=A+B</a:t>
            </a:r>
            <a:r>
              <a:rPr lang="en-US" altLang="zh-CN" sz="2400" dirty="0">
                <a:solidFill>
                  <a:srgbClr val="C00000"/>
                </a:solidFill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</a:rPr>
              <a:t>Xlock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A; W(A); </a:t>
            </a:r>
            <a:r>
              <a:rPr lang="en-US" altLang="zh-CN" sz="2400" dirty="0">
                <a:solidFill>
                  <a:srgbClr val="C00000"/>
                </a:solidFill>
              </a:rPr>
              <a:t>Unlock </a:t>
            </a:r>
            <a:r>
              <a:rPr lang="en-US" altLang="zh-CN" sz="2400" dirty="0" smtClean="0">
                <a:solidFill>
                  <a:srgbClr val="C00000"/>
                </a:solidFill>
              </a:rPr>
              <a:t>B; </a:t>
            </a:r>
            <a:r>
              <a:rPr lang="en-US" altLang="zh-CN" sz="2400" dirty="0">
                <a:solidFill>
                  <a:srgbClr val="C00000"/>
                </a:solidFill>
              </a:rPr>
              <a:t>Unlock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习题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）说明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的执行是否会引起死锁，给出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zh-CN" altLang="en-US" sz="27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的一个调度并说明之</a:t>
            </a:r>
            <a:r>
              <a:rPr lang="zh-CN" altLang="en-US" sz="27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2700" b="0" dirty="0" smtClean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会的，示例如下：</a:t>
            </a:r>
            <a:endParaRPr lang="zh-CN" altLang="en-US" sz="2700" b="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55776" y="2132856"/>
            <a:ext cx="396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484784"/>
            <a:ext cx="0" cy="443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A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Slock</a:t>
            </a:r>
            <a:r>
              <a:rPr lang="en-US" altLang="zh-CN" dirty="0" smtClean="0"/>
              <a:t> B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B=A+B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B</a:t>
            </a:r>
            <a:endParaRPr lang="en-US" altLang="zh-CN" dirty="0"/>
          </a:p>
          <a:p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1674503"/>
            <a:ext cx="129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SLock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err="1"/>
              <a:t>Slock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=A+B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XLock</a:t>
            </a:r>
            <a:r>
              <a:rPr lang="en-US" altLang="zh-CN" dirty="0" smtClean="0"/>
              <a:t> A</a:t>
            </a:r>
          </a:p>
          <a:p>
            <a:r>
              <a:rPr lang="zh-CN" altLang="en-US" dirty="0" smtClean="0"/>
              <a:t>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S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 smtClean="0">
                <a:solidFill>
                  <a:srgbClr val="008080"/>
                </a:solidFill>
              </a:rPr>
              <a:t>C</a:t>
            </a:r>
            <a:r>
              <a:rPr lang="en-US" altLang="zh-CN" sz="2400" dirty="0" smtClean="0">
                <a:solidFill>
                  <a:srgbClr val="808080"/>
                </a:solidFill>
              </a:rPr>
              <a:t>=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808080"/>
                </a:solidFill>
              </a:rPr>
              <a:t>.</a:t>
            </a:r>
            <a:r>
              <a:rPr lang="en-US" altLang="zh-CN" sz="2400" dirty="0" smtClean="0">
                <a:solidFill>
                  <a:srgbClr val="008080"/>
                </a:solidFill>
              </a:rPr>
              <a:t>C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.*,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>
                <a:solidFill>
                  <a:srgbClr val="808080"/>
                </a:solidFill>
              </a:rPr>
              <a:t>.*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A</a:t>
            </a:r>
            <a:r>
              <a:rPr lang="en-US" altLang="zh-CN" sz="2400" dirty="0" smtClean="0">
                <a:solidFill>
                  <a:srgbClr val="808080"/>
                </a:solidFill>
              </a:rPr>
              <a:t>&lt;</a:t>
            </a:r>
            <a:r>
              <a:rPr lang="en-US" altLang="zh-CN" sz="2400" dirty="0" smtClean="0">
                <a:solidFill>
                  <a:srgbClr val="008080"/>
                </a:solidFill>
              </a:rPr>
              <a:t>E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Clr>
                <a:srgbClr val="2DA2BF"/>
              </a:buClr>
            </a:pPr>
            <a:r>
              <a:rPr lang="en-US" altLang="zh-CN" sz="2400" dirty="0">
                <a:solidFill>
                  <a:srgbClr val="0000FF"/>
                </a:solidFill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C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.</a:t>
            </a:r>
            <a:r>
              <a:rPr lang="en-US" altLang="zh-CN" sz="2400" dirty="0">
                <a:solidFill>
                  <a:srgbClr val="008080"/>
                </a:solidFill>
              </a:rPr>
              <a:t>D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r>
              <a:rPr lang="en-US" altLang="zh-CN" sz="2400" dirty="0" smtClean="0">
                <a:solidFill>
                  <a:srgbClr val="808080"/>
                </a:solidFill>
              </a:rPr>
              <a:t>.*	</a:t>
            </a:r>
            <a:r>
              <a:rPr lang="en-US" altLang="zh-CN" sz="2400" dirty="0" smtClean="0">
                <a:solidFill>
                  <a:srgbClr val="0000FF"/>
                </a:solidFill>
              </a:rPr>
              <a:t>FROM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8080"/>
                </a:solidFill>
              </a:rPr>
              <a:t>S</a:t>
            </a:r>
            <a:r>
              <a:rPr lang="en-US" altLang="zh-CN" sz="2400" dirty="0">
                <a:solidFill>
                  <a:srgbClr val="808080"/>
                </a:solidFill>
              </a:rPr>
              <a:t>,</a:t>
            </a:r>
            <a:r>
              <a:rPr lang="en-US" altLang="zh-CN" sz="2400" dirty="0">
                <a:solidFill>
                  <a:srgbClr val="008080"/>
                </a:solidFill>
              </a:rPr>
              <a:t>T</a:t>
            </a:r>
            <a:endParaRPr lang="en-US" altLang="zh-CN" sz="6200" dirty="0">
              <a:solidFill>
                <a:srgbClr val="008080"/>
              </a:solidFill>
            </a:endParaRPr>
          </a:p>
          <a:p>
            <a:pPr lvl="1"/>
            <a:endParaRPr lang="en-US" altLang="zh-CN" sz="2400" dirty="0" smtClean="0">
              <a:solidFill>
                <a:srgbClr val="00808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23597"/>
              </p:ext>
            </p:extLst>
          </p:nvPr>
        </p:nvGraphicFramePr>
        <p:xfrm>
          <a:off x="1835696" y="1484784"/>
          <a:ext cx="1406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Formula" r:id="rId3" imgW="708840" imgH="235080" progId="Equation.Ribbit">
                  <p:embed/>
                </p:oleObj>
              </mc:Choice>
              <mc:Fallback>
                <p:oleObj name="Formula" r:id="rId3" imgW="708840" imgH="235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484784"/>
                        <a:ext cx="14065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86566"/>
              </p:ext>
            </p:extLst>
          </p:nvPr>
        </p:nvGraphicFramePr>
        <p:xfrm>
          <a:off x="1835696" y="3213100"/>
          <a:ext cx="1009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Formula" r:id="rId5" imgW="509400" imgH="235080" progId="Equation.Ribbit">
                  <p:embed/>
                </p:oleObj>
              </mc:Choice>
              <mc:Fallback>
                <p:oleObj name="Formula" r:id="rId5" imgW="509400" imgH="2350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13100"/>
                        <a:ext cx="1009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62208"/>
              </p:ext>
            </p:extLst>
          </p:nvPr>
        </p:nvGraphicFramePr>
        <p:xfrm>
          <a:off x="1835696" y="4948783"/>
          <a:ext cx="1649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Formula" r:id="rId7" imgW="831960" imgH="177840" progId="Equation.Ribbit">
                  <p:embed/>
                </p:oleObj>
              </mc:Choice>
              <mc:Fallback>
                <p:oleObj name="Formula" r:id="rId7" imgW="831960" imgH="17784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8783"/>
                        <a:ext cx="16494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求供应工程</a:t>
            </a:r>
            <a:r>
              <a:rPr lang="en-US" altLang="zh-CN" dirty="0"/>
              <a:t>J1</a:t>
            </a:r>
            <a:r>
              <a:rPr lang="zh-CN" altLang="en-US" dirty="0"/>
              <a:t>零件</a:t>
            </a:r>
            <a:r>
              <a:rPr lang="en-US" altLang="zh-CN" dirty="0"/>
              <a:t>P1</a:t>
            </a:r>
            <a:r>
              <a:rPr lang="zh-CN" altLang="en-US" dirty="0"/>
              <a:t>的供应商号码</a:t>
            </a:r>
            <a:r>
              <a:rPr lang="en-US" altLang="zh-CN" dirty="0"/>
              <a:t>SNO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）求供应工程</a:t>
            </a:r>
            <a:r>
              <a:rPr lang="en-US" altLang="zh-CN" dirty="0" smtClean="0"/>
              <a:t>J1</a:t>
            </a:r>
            <a:r>
              <a:rPr lang="zh-CN" altLang="en-US" dirty="0" smtClean="0"/>
              <a:t>零件为红色的供应商号码</a:t>
            </a:r>
            <a:r>
              <a:rPr lang="en-US" altLang="zh-CN" dirty="0" smtClean="0"/>
              <a:t>SNO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）求没有使用天津供应商生产的红色零件的工程号</a:t>
            </a:r>
            <a:r>
              <a:rPr lang="en-US" altLang="zh-CN" dirty="0" smtClean="0"/>
              <a:t>JNO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）求至少用了供应商</a:t>
            </a:r>
            <a:r>
              <a:rPr lang="en-US" altLang="zh-CN" dirty="0" smtClean="0"/>
              <a:t>S1</a:t>
            </a:r>
            <a:r>
              <a:rPr lang="zh-CN" altLang="en-US" dirty="0" smtClean="0"/>
              <a:t>所供应的全部零件的工程号</a:t>
            </a:r>
            <a:r>
              <a:rPr lang="en-US" altLang="zh-CN" dirty="0" smtClean="0"/>
              <a:t>JNO</a:t>
            </a:r>
            <a:r>
              <a:rPr lang="zh-CN" altLang="en-US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第三章</a:t>
            </a:r>
            <a:r>
              <a:rPr lang="en-US" altLang="zh-CN" dirty="0"/>
              <a:t>	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SQL</a:t>
            </a:r>
            <a:r>
              <a:rPr lang="zh-CN" altLang="en-US" dirty="0" smtClean="0">
                <a:solidFill>
                  <a:srgbClr val="C00000"/>
                </a:solidFill>
              </a:rPr>
              <a:t>语句建立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个表，并完成查询：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1465</TotalTime>
  <Words>5666</Words>
  <Application>Microsoft Office PowerPoint</Application>
  <PresentationFormat>全屏显示(4:3)</PresentationFormat>
  <Paragraphs>939</Paragraphs>
  <Slides>77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聚合</vt:lpstr>
      <vt:lpstr>Formula</vt:lpstr>
      <vt:lpstr>《数据库系统》课后习题</vt:lpstr>
      <vt:lpstr>关系模式定义</vt:lpstr>
      <vt:lpstr>第二章 习题6 使用关系代数和ALPHA语言完成查询：</vt:lpstr>
      <vt:lpstr>第二章 习题6</vt:lpstr>
      <vt:lpstr>第二章 习题6</vt:lpstr>
      <vt:lpstr>第二章 习题6</vt:lpstr>
      <vt:lpstr>第三章 习题3</vt:lpstr>
      <vt:lpstr>第三章 习题3</vt:lpstr>
      <vt:lpstr>第三章 习题4 使用SQL语句建立4个表，并完成查询：</vt:lpstr>
      <vt:lpstr>创建表</vt:lpstr>
      <vt:lpstr>创建表</vt:lpstr>
      <vt:lpstr>创建表</vt:lpstr>
      <vt:lpstr>第三章 习题4</vt:lpstr>
      <vt:lpstr>第三章 习题5</vt:lpstr>
      <vt:lpstr>第三章 习题5</vt:lpstr>
      <vt:lpstr>第三章 习题5</vt:lpstr>
      <vt:lpstr>第三章 习题5</vt:lpstr>
      <vt:lpstr>第三章 习题5</vt:lpstr>
      <vt:lpstr>第三章 习题9</vt:lpstr>
      <vt:lpstr>第三章 习题9</vt:lpstr>
      <vt:lpstr>第四章 习题6</vt:lpstr>
      <vt:lpstr>第四章 习题6</vt:lpstr>
      <vt:lpstr>第四章 习题7</vt:lpstr>
      <vt:lpstr>第四章 习题7</vt:lpstr>
      <vt:lpstr>第四章 习题7</vt:lpstr>
      <vt:lpstr>第四章 习题7</vt:lpstr>
      <vt:lpstr>第五章 习题6</vt:lpstr>
      <vt:lpstr>第五章 习题6</vt:lpstr>
      <vt:lpstr>第五章 习题8</vt:lpstr>
      <vt:lpstr>第六章 习题2</vt:lpstr>
      <vt:lpstr>极小函数依赖集及关系的码</vt:lpstr>
      <vt:lpstr>极小函数依赖集及关系的码</vt:lpstr>
      <vt:lpstr>极小函数依赖集及关系的码</vt:lpstr>
      <vt:lpstr>第六章 习题3</vt:lpstr>
      <vt:lpstr>第六章 习题3</vt:lpstr>
      <vt:lpstr>第六章 习题3</vt:lpstr>
      <vt:lpstr>第六章 习题6</vt:lpstr>
      <vt:lpstr>第六章 习题7，判错</vt:lpstr>
      <vt:lpstr>第六章 习题8，证明</vt:lpstr>
      <vt:lpstr>第六章 习题8，证明</vt:lpstr>
      <vt:lpstr>第六章 习题8，证明</vt:lpstr>
      <vt:lpstr>第六章 附加题1</vt:lpstr>
      <vt:lpstr>第六章 附加题2</vt:lpstr>
      <vt:lpstr>第六章 附加题2</vt:lpstr>
      <vt:lpstr>PowerPoint 演示文稿</vt:lpstr>
      <vt:lpstr>PowerPoint 演示文稿</vt:lpstr>
      <vt:lpstr>PowerPoint 演示文稿</vt:lpstr>
      <vt:lpstr>第七章 习题10</vt:lpstr>
      <vt:lpstr>第七章 习题10</vt:lpstr>
      <vt:lpstr>第八章 习题1</vt:lpstr>
      <vt:lpstr>第八章 习题2</vt:lpstr>
      <vt:lpstr>第八章 习题2</vt:lpstr>
      <vt:lpstr>第八章 习题2</vt:lpstr>
      <vt:lpstr>第九章 习题2</vt:lpstr>
      <vt:lpstr>第九章 习题2</vt:lpstr>
      <vt:lpstr>第九章 习题3</vt:lpstr>
      <vt:lpstr>PowerPoint 演示文稿</vt:lpstr>
      <vt:lpstr>PowerPoint 演示文稿</vt:lpstr>
      <vt:lpstr>优化后的关系代数语法树</vt:lpstr>
      <vt:lpstr>第九章 习题4</vt:lpstr>
      <vt:lpstr>第九章 习题5</vt:lpstr>
      <vt:lpstr>PowerPoint 演示文稿</vt:lpstr>
      <vt:lpstr>PowerPoint 演示文稿</vt:lpstr>
      <vt:lpstr>PowerPoint 演示文稿</vt:lpstr>
      <vt:lpstr>第十章 习题4</vt:lpstr>
      <vt:lpstr>第十章 习题4</vt:lpstr>
      <vt:lpstr>第十章 习题5</vt:lpstr>
      <vt:lpstr>第十章 习题5</vt:lpstr>
      <vt:lpstr>第十一章 习题9</vt:lpstr>
      <vt:lpstr>PowerPoint 演示文稿</vt:lpstr>
      <vt:lpstr>PowerPoint 演示文稿</vt:lpstr>
      <vt:lpstr>（4）若这3个事务都遵守两段锁协议，请给出一个不产生死锁的可串行化调度。</vt:lpstr>
      <vt:lpstr>（5）若这3个事务都遵守两段锁协议，请给出一个会产生死锁的调度。</vt:lpstr>
      <vt:lpstr>第十一章 习题10</vt:lpstr>
      <vt:lpstr>第十一章 习题13</vt:lpstr>
      <vt:lpstr>第十一章 习题14</vt:lpstr>
      <vt:lpstr>（2）说明T1和T2的执行是否会引起死锁，给出T1和T2的一个调度并说明之。会的，示例如下：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数据库系统课堂测验</dc:title>
  <dc:creator>administrator</dc:creator>
  <cp:lastModifiedBy>lenovo</cp:lastModifiedBy>
  <cp:revision>218</cp:revision>
  <dcterms:created xsi:type="dcterms:W3CDTF">2015-06-18T10:15:15Z</dcterms:created>
  <dcterms:modified xsi:type="dcterms:W3CDTF">2015-07-13T13:59:42Z</dcterms:modified>
</cp:coreProperties>
</file>