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TCC Ciência de Dados 2019 - Gilberto Klingen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Determinação de “ODDS” em apostas de jogos de tênis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0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79304" y="2592125"/>
            <a:ext cx="590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Obrigado</a:t>
            </a:r>
            <a:r>
              <a:rPr lang="pt-BR" sz="4800" b="1" dirty="0" smtClean="0">
                <a:solidFill>
                  <a:srgbClr val="00B0F0"/>
                </a:solidFill>
              </a:rPr>
              <a:t> </a:t>
            </a:r>
            <a:r>
              <a:rPr lang="pt-BR" sz="4800" b="1" dirty="0" smtClean="0"/>
              <a:t>!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24709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23886"/>
              </p:ext>
            </p:extLst>
          </p:nvPr>
        </p:nvGraphicFramePr>
        <p:xfrm>
          <a:off x="3975654" y="3583876"/>
          <a:ext cx="5484259" cy="985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768"/>
                <a:gridCol w="603990"/>
                <a:gridCol w="781507"/>
                <a:gridCol w="603990"/>
                <a:gridCol w="781507"/>
                <a:gridCol w="603990"/>
                <a:gridCol w="781507"/>
              </a:tblGrid>
              <a:tr h="200025">
                <a:tc>
                  <a:txBody>
                    <a:bodyPr/>
                    <a:lstStyle/>
                    <a:p>
                      <a:endParaRPr lang="pt-B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2017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Jogos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Jogos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Jogos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Previsões corretas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1.787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67,87%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1.794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68,03%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1.755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67,24%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Previsões erradas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846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32,13%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843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31,97%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855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32,76%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2.633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2.637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2.610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39023" y="2513361"/>
            <a:ext cx="55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Previsões do vencedor de jogos de tênis realizadas por sites de apostas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61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98573" y="2727296"/>
            <a:ext cx="5883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Minha proposta, um pouco pretensiosa, é tentar desenvolver um modelo de predição de </a:t>
            </a:r>
            <a:r>
              <a:rPr lang="pt-BR" dirty="0" err="1"/>
              <a:t>Machine</a:t>
            </a:r>
            <a:r>
              <a:rPr lang="pt-BR" dirty="0"/>
              <a:t> Learning que seja capaz de gerar melhores ODDS e, desta forma, ser possível fazer apostas com uma margem de segurança maior.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37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Aquisição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11110" y="2719346"/>
            <a:ext cx="5701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Fontes :</a:t>
            </a:r>
          </a:p>
          <a:p>
            <a:endParaRPr lang="pt-BR" dirty="0"/>
          </a:p>
          <a:p>
            <a:r>
              <a:rPr lang="pt-BR" b="1" dirty="0"/>
              <a:t>Resultados dos jogos :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ATP </a:t>
            </a:r>
            <a:r>
              <a:rPr lang="pt-BR" dirty="0" err="1"/>
              <a:t>and</a:t>
            </a:r>
            <a:r>
              <a:rPr lang="pt-BR" dirty="0"/>
              <a:t> WTA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 smtClean="0"/>
              <a:t>Databases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ODDS de sites de apostas</a:t>
            </a:r>
            <a:r>
              <a:rPr lang="pt-BR" dirty="0"/>
              <a:t> : Tennis-Data.co.uk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80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5736" y="632062"/>
            <a:ext cx="8911687" cy="1280890"/>
          </a:xfrm>
        </p:spPr>
        <p:txBody>
          <a:bodyPr/>
          <a:lstStyle/>
          <a:p>
            <a:r>
              <a:rPr lang="pt-BR" dirty="0" smtClean="0"/>
              <a:t>Modelo de Dados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00032"/>
              </p:ext>
            </p:extLst>
          </p:nvPr>
        </p:nvGraphicFramePr>
        <p:xfrm>
          <a:off x="2655736" y="2503836"/>
          <a:ext cx="3188473" cy="3944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2904"/>
                <a:gridCol w="140556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Nome da Coluna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Descrição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tourney_id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Código de identificação do torneio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tourney_name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Nome e cidade onde está sendo disputado 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360072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surface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Tipo de superfície (dura, saibro ou grama) (Hard, Clay, Grass)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draw_size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de jogadores inscritos no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tourney_level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Código identificador do nível do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360072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tourney_date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Data de iníciodo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match_num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Número de identificação da partida no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winner_id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Chave identificadora do vencedor.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loser_id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Chave identificadora do perdedor.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4004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best_of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máxima de sets jogados (melhor de).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360072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round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Identificação da rodada (1ª, 2ª, ... , final)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36607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...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...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12002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dados sobre a partida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12602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dados sobre cada jogador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  <a:tr h="21891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dados de performance de cada jogador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 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4" marR="6034" marT="6034" marB="0" anchor="b"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6178"/>
              </p:ext>
            </p:extLst>
          </p:nvPr>
        </p:nvGraphicFramePr>
        <p:xfrm>
          <a:off x="6818103" y="2503836"/>
          <a:ext cx="2811205" cy="3997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946"/>
                <a:gridCol w="1239259"/>
              </a:tblGrid>
              <a:tr h="13099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Nome da Coluna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Descrição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ATP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Número sequencial do torneio da ATP no ano.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Location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Cidade onde está sendo disputado 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37427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Tournament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Nome do torneio.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Date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Series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Classificação do tipo de torneio da ATP.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37427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Surface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Tipo de superfície (dura, saibro ou grama) (Hard, Clay, Grass)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Round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Identificação da rodada (1ª, 2ª, ... , final)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Best of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máxima de sets jogados (melhor de).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Winner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Nome do  vencedor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249515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Loser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Nome do  perdedor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374273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AvgW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Probabilidade média de vitória atribuída ao vencedor por todos os sites de apostas.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38051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AvgL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Probabilidade média de vitória atribuída ao perdedorr por todos os sites de apostas.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1247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dados sobre a partida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 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  <a:tr h="13099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dados sobre cada jogador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 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8" marR="6238" marT="6238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55736" y="1912952"/>
            <a:ext cx="31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Resultados dos jogos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18102" y="1774438"/>
            <a:ext cx="281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ODDS de sites </a:t>
            </a:r>
            <a:r>
              <a:rPr lang="pt-BR" b="1" dirty="0" smtClean="0"/>
              <a:t>de apostas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11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do Projeto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27297" y="2353585"/>
            <a:ext cx="7760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 smtClean="0"/>
              <a:t>Aquisição, limpeza e preparação dos dados</a:t>
            </a:r>
          </a:p>
          <a:p>
            <a:pPr marL="342900" indent="-342900">
              <a:buAutoNum type="arabicParenR"/>
            </a:pPr>
            <a:r>
              <a:rPr lang="pt-BR" dirty="0" smtClean="0"/>
              <a:t>Geração da base final para modelagem dos dados</a:t>
            </a:r>
          </a:p>
          <a:p>
            <a:pPr marL="342900" indent="-342900">
              <a:buAutoNum type="arabicParenR"/>
            </a:pPr>
            <a:r>
              <a:rPr lang="pt-BR" dirty="0" smtClean="0"/>
              <a:t>Construção do modelo de </a:t>
            </a:r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 Separação das bases de treinamento e 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 Treinamento do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 Teste do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 Predição sobre a base completa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Exibição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58344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final para modelagem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2172"/>
              </p:ext>
            </p:extLst>
          </p:nvPr>
        </p:nvGraphicFramePr>
        <p:xfrm>
          <a:off x="3621213" y="1433888"/>
          <a:ext cx="5531482" cy="5211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688"/>
                <a:gridCol w="4038794"/>
              </a:tblGrid>
              <a:tr h="13120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Nome da Coluna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Descrição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pct_surface_victories_1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Percentual de vitórias do jogador 1 - jogador 2 na superfície em que está sendo disputada a partida.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24991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pct_best_of_victories_1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na quantidade de sets (3 ou 5)  em que está sendo disputada 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avg_ace_1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aces do jogador 1 - jogador 2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avg_df_1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duplas faltas do jogador 1 - jogador 2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avg_svpt_1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pontos de serviço do jogador 1  - jogador 2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avg_1stIn_1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primeiros serviços acertados pelo jogador 1  - jogador 2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avg_1stWon_1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primeiros serviços vencidos pelo jogador 1 - jogador 2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>
                          <a:effectLst/>
                        </a:rPr>
                        <a:t>avg_2ndWon_1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segundos serviços vencidos pelo jogador 1 - jogador 2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avg_SvGms_1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games de serviço do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avg_bpSaved_1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break points salvos pelo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avg_bpFaced_1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média de break points jogados pelo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age_1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Idade do jogador 1 - jogador 2 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rank_points_1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de pontos no ranking do jogador 1 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pct_victories_grand_slam_1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Grand Slam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pct_victories_master_1000_1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Master 1000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pct_victories_ATP_250_500_1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ATP 250 ou 500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pct_victories_finals_1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Finals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qty_grand_slam_titles_1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de títulos de Grand Slam obtidos pelo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qty_master_1000_titles_1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de títulos de Master 1000 obtidos pelo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qty_ATP_250_500_titles_1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de títulos de ATP 250 ou 500 obtidos pelo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qty_finals_titles_1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Quantidade de títulos de Finals obtidos pelo jogador 1 - jogador 2 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pct_player_1_surface_victories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na superfície em que está sendo disputada 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24991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pct_player_1_best_of_victories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na quantidade de sets (3 ou 5)  em que está sendo disputada a partida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pct_player_1_grand_slam_victories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Grand Slam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pct_player_1_master_1000_victories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Master 1000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pct_player_1_finals_victories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Finals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2495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pct_player_1_ATP_250_500_victories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Percentual de vitórias do jogador 1 - jogador 2  em jogos de ATP 250 ou 500 na data da partida.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  <a:tr h="13120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 err="1">
                          <a:effectLst/>
                        </a:rPr>
                        <a:t>winner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Número do jogador que venceu a partida (1 ou 2).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8" marR="6248" marT="624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6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44" y="2262809"/>
            <a:ext cx="57531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44" y="5115546"/>
            <a:ext cx="5753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34963" y="2329731"/>
            <a:ext cx="56613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final do processo de predição do modelo conseguimos obter um algoritmo que nos dá 78% de acurácia contra os 70% que os sites de apostas conseguem atingir. Podemos concluir que quanto mais dados de qualidade tivermos acerca do negócio modelado maior será a probabilidade de fazermos previsões mais precisas.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85381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1054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Cacho</vt:lpstr>
      <vt:lpstr>TCC Ciência de Dados 2019 - Gilberto Klingen</vt:lpstr>
      <vt:lpstr>Contextualização</vt:lpstr>
      <vt:lpstr>Objetivo</vt:lpstr>
      <vt:lpstr>Aquisição de Dados</vt:lpstr>
      <vt:lpstr>Modelo de Dados </vt:lpstr>
      <vt:lpstr>Etapas do Projeto</vt:lpstr>
      <vt:lpstr>Base final para modelagem</vt:lpstr>
      <vt:lpstr>Modelagem (Logistic Regression)</vt:lpstr>
      <vt:lpstr>Conclusão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Ciência de Dados 2019 - Gilberto Klingen</dc:title>
  <dc:creator>Gilberto</dc:creator>
  <cp:lastModifiedBy>Gilberto</cp:lastModifiedBy>
  <cp:revision>14</cp:revision>
  <dcterms:created xsi:type="dcterms:W3CDTF">2021-02-02T16:41:20Z</dcterms:created>
  <dcterms:modified xsi:type="dcterms:W3CDTF">2021-02-02T18:26:45Z</dcterms:modified>
</cp:coreProperties>
</file>