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2"/>
  </p:notesMasterIdLst>
  <p:handoutMasterIdLst>
    <p:handoutMasterId r:id="rId13"/>
  </p:handoutMasterIdLst>
  <p:sldIdLst>
    <p:sldId id="2442" r:id="rId2"/>
    <p:sldId id="256" r:id="rId3"/>
    <p:sldId id="2443" r:id="rId4"/>
    <p:sldId id="2444" r:id="rId5"/>
    <p:sldId id="2445" r:id="rId6"/>
    <p:sldId id="2448" r:id="rId7"/>
    <p:sldId id="2446" r:id="rId8"/>
    <p:sldId id="2447" r:id="rId9"/>
    <p:sldId id="2449" r:id="rId10"/>
    <p:sldId id="243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1" autoAdjust="0"/>
    <p:restoredTop sz="94660"/>
  </p:normalViewPr>
  <p:slideViewPr>
    <p:cSldViewPr snapToGrid="0" showGuides="1">
      <p:cViewPr>
        <p:scale>
          <a:sx n="54" d="100"/>
          <a:sy n="54" d="100"/>
        </p:scale>
        <p:origin x="1338" y="480"/>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57" d="100"/>
          <a:sy n="57" d="100"/>
        </p:scale>
        <p:origin x="193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1/11/2019</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1/11/2019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1/11/2019</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1/11/2019</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2" cstate="screen">
            <a:extLst>
              <a:ext uri="{BEBA8EAE-BF5A-486C-A8C5-ECC9F3942E4B}">
                <a14:imgProps xmlns:a14="http://schemas.microsoft.com/office/drawing/2010/main">
                  <a14:imgLayer r:embed="rId1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72" r:id="rId5"/>
    <p:sldLayoutId id="2147483673" r:id="rId6"/>
    <p:sldLayoutId id="2147483653" r:id="rId7"/>
    <p:sldLayoutId id="2147483671" r:id="rId8"/>
    <p:sldLayoutId id="2147483654" r:id="rId9"/>
    <p:sldLayoutId id="2147483655" r:id="rId10"/>
  </p:sldLayoutIdLst>
  <p:hf hdr="0" ftr="0" dt="0"/>
  <p:txStyles>
    <p:title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Limited-memory_BFG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FADC-C40D-4763-8B66-509B345B3C51}"/>
              </a:ext>
            </a:extLst>
          </p:cNvPr>
          <p:cNvSpPr>
            <a:spLocks noGrp="1"/>
          </p:cNvSpPr>
          <p:nvPr>
            <p:ph type="title"/>
          </p:nvPr>
        </p:nvSpPr>
        <p:spPr/>
        <p:txBody>
          <a:bodyPr/>
          <a:lstStyle/>
          <a:p>
            <a:pPr algn="ctr"/>
            <a:r>
              <a:rPr lang="en-US" dirty="0"/>
              <a:t>WHO AM I?</a:t>
            </a:r>
          </a:p>
        </p:txBody>
      </p:sp>
      <p:sp>
        <p:nvSpPr>
          <p:cNvPr id="3" name="Content Placeholder 2">
            <a:extLst>
              <a:ext uri="{FF2B5EF4-FFF2-40B4-BE49-F238E27FC236}">
                <a16:creationId xmlns:a16="http://schemas.microsoft.com/office/drawing/2014/main" id="{5264AE1A-2AC3-4306-AD70-A18F77869758}"/>
              </a:ext>
            </a:extLst>
          </p:cNvPr>
          <p:cNvSpPr>
            <a:spLocks noGrp="1"/>
          </p:cNvSpPr>
          <p:nvPr>
            <p:ph idx="1"/>
          </p:nvPr>
        </p:nvSpPr>
        <p:spPr>
          <a:xfrm>
            <a:off x="838200" y="1922798"/>
            <a:ext cx="10515600" cy="4254165"/>
          </a:xfrm>
        </p:spPr>
        <p:txBody>
          <a:bodyPr>
            <a:normAutofit/>
          </a:bodyPr>
          <a:lstStyle/>
          <a:p>
            <a:r>
              <a:rPr lang="en-US" sz="2200" dirty="0">
                <a:latin typeface="Arial" panose="020B0604020202020204" pitchFamily="34" charset="0"/>
                <a:cs typeface="Arial" panose="020B0604020202020204" pitchFamily="34" charset="0"/>
              </a:rPr>
              <a:t>Aspiring Machine Learning Engineer, Maxim Nyansa IT Solutions.</a:t>
            </a:r>
          </a:p>
          <a:p>
            <a:r>
              <a:rPr lang="en-US" sz="2200" dirty="0">
                <a:latin typeface="Arial" panose="020B0604020202020204" pitchFamily="34" charset="0"/>
                <a:cs typeface="Arial" panose="020B0604020202020204" pitchFamily="34" charset="0"/>
              </a:rPr>
              <a:t>Writer for Heartbeat.fritz.ai</a:t>
            </a:r>
          </a:p>
        </p:txBody>
      </p:sp>
      <p:pic>
        <p:nvPicPr>
          <p:cNvPr id="9" name="Picture 8">
            <a:extLst>
              <a:ext uri="{FF2B5EF4-FFF2-40B4-BE49-F238E27FC236}">
                <a16:creationId xmlns:a16="http://schemas.microsoft.com/office/drawing/2014/main" id="{955754E1-E098-4761-8D26-8803CE93B337}"/>
              </a:ext>
            </a:extLst>
          </p:cNvPr>
          <p:cNvPicPr>
            <a:picLocks noChangeAspect="1"/>
          </p:cNvPicPr>
          <p:nvPr/>
        </p:nvPicPr>
        <p:blipFill>
          <a:blip r:embed="rId2"/>
          <a:stretch>
            <a:fillRect/>
          </a:stretch>
        </p:blipFill>
        <p:spPr>
          <a:xfrm>
            <a:off x="1541929" y="3264875"/>
            <a:ext cx="5786262" cy="1186186"/>
          </a:xfrm>
          <a:prstGeom prst="rect">
            <a:avLst/>
          </a:prstGeom>
        </p:spPr>
      </p:pic>
      <p:pic>
        <p:nvPicPr>
          <p:cNvPr id="16" name="Picture 15">
            <a:extLst>
              <a:ext uri="{FF2B5EF4-FFF2-40B4-BE49-F238E27FC236}">
                <a16:creationId xmlns:a16="http://schemas.microsoft.com/office/drawing/2014/main" id="{5C12512C-8BB8-498F-9820-90773F50BC92}"/>
              </a:ext>
            </a:extLst>
          </p:cNvPr>
          <p:cNvPicPr>
            <a:picLocks noChangeAspect="1"/>
          </p:cNvPicPr>
          <p:nvPr/>
        </p:nvPicPr>
        <p:blipFill>
          <a:blip r:embed="rId3"/>
          <a:stretch>
            <a:fillRect/>
          </a:stretch>
        </p:blipFill>
        <p:spPr>
          <a:xfrm>
            <a:off x="5506390" y="4597463"/>
            <a:ext cx="4729246" cy="1484520"/>
          </a:xfrm>
          <a:prstGeom prst="rect">
            <a:avLst/>
          </a:prstGeom>
        </p:spPr>
      </p:pic>
    </p:spTree>
    <p:extLst>
      <p:ext uri="{BB962C8B-B14F-4D97-AF65-F5344CB8AC3E}">
        <p14:creationId xmlns:p14="http://schemas.microsoft.com/office/powerpoint/2010/main" val="263353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grpSp>
        <p:nvGrpSpPr>
          <p:cNvPr id="2" name="Group 1" descr="Contact details group">
            <a:extLst>
              <a:ext uri="{FF2B5EF4-FFF2-40B4-BE49-F238E27FC236}">
                <a16:creationId xmlns:a16="http://schemas.microsoft.com/office/drawing/2014/main" id="{F37E3B88-BEB2-4978-BCED-DBC4D736AAE5}"/>
              </a:ext>
            </a:extLst>
          </p:cNvPr>
          <p:cNvGrpSpPr/>
          <p:nvPr/>
        </p:nvGrpSpPr>
        <p:grpSpPr>
          <a:xfrm>
            <a:off x="6870272" y="4462093"/>
            <a:ext cx="4064428" cy="1168162"/>
            <a:chOff x="6870272" y="4462093"/>
            <a:chExt cx="3720792" cy="1168162"/>
          </a:xfrm>
        </p:grpSpPr>
        <p:pic>
          <p:nvPicPr>
            <p:cNvPr id="25" name="Graphic 24" descr="User" title="Icon - Presenter Name">
              <a:extLst>
                <a:ext uri="{FF2B5EF4-FFF2-40B4-BE49-F238E27FC236}">
                  <a16:creationId xmlns:a16="http://schemas.microsoft.com/office/drawing/2014/main" id="{3A177D19-C8E3-4F5C-9A4A-5AF061B0347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70272" y="4462093"/>
              <a:ext cx="265014" cy="265015"/>
            </a:xfrm>
            <a:prstGeom prst="rect">
              <a:avLst/>
            </a:prstGeom>
          </p:spPr>
        </p:pic>
        <p:sp>
          <p:nvSpPr>
            <p:cNvPr id="29" name="Subtitle 2">
              <a:extLst>
                <a:ext uri="{FF2B5EF4-FFF2-40B4-BE49-F238E27FC236}">
                  <a16:creationId xmlns:a16="http://schemas.microsoft.com/office/drawing/2014/main" id="{1A7168F2-04B7-456D-A6BF-6219D132A9A7}"/>
                </a:ext>
              </a:extLst>
            </p:cNvPr>
            <p:cNvSpPr txBox="1">
              <a:spLocks/>
            </p:cNvSpPr>
            <p:nvPr/>
          </p:nvSpPr>
          <p:spPr>
            <a:xfrm>
              <a:off x="7247468" y="4462095"/>
              <a:ext cx="3343596" cy="24782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ZA" sz="1800" spc="150" dirty="0">
                  <a:solidFill>
                    <a:schemeClr val="tx1"/>
                  </a:solidFill>
                  <a:latin typeface="+mj-lt"/>
                  <a:cs typeface="Gill Sans" panose="020B0502020104020203" pitchFamily="34" charset="-79"/>
                </a:rPr>
                <a:t>GILBERT ADJEI</a:t>
              </a:r>
              <a:endParaRPr kumimoji="0" lang="en-ZA" sz="1800" u="none" strike="noStrike" kern="1200" cap="none" spc="150" normalizeH="0" baseline="0" noProof="0" dirty="0">
                <a:ln>
                  <a:noFill/>
                </a:ln>
                <a:solidFill>
                  <a:schemeClr val="tx1"/>
                </a:solidFill>
                <a:effectLst/>
                <a:uLnTx/>
                <a:uFillTx/>
                <a:latin typeface="+mj-lt"/>
                <a:cs typeface="Gill Sans" panose="020B0502020104020203" pitchFamily="34" charset="-79"/>
              </a:endParaRPr>
            </a:p>
          </p:txBody>
        </p:sp>
        <p:pic>
          <p:nvPicPr>
            <p:cNvPr id="28" name="Graphic 27" descr="Smart Phone" title="Icon - Presenter Phone Number">
              <a:extLst>
                <a:ext uri="{FF2B5EF4-FFF2-40B4-BE49-F238E27FC236}">
                  <a16:creationId xmlns:a16="http://schemas.microsoft.com/office/drawing/2014/main" id="{B7ED8C67-9B20-4988-8626-3F7E11AC559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870272" y="4891240"/>
              <a:ext cx="265014" cy="265015"/>
            </a:xfrm>
            <a:prstGeom prst="rect">
              <a:avLst/>
            </a:prstGeom>
          </p:spPr>
        </p:pic>
        <p:sp>
          <p:nvSpPr>
            <p:cNvPr id="30" name="Text Placeholder 17">
              <a:extLst>
                <a:ext uri="{FF2B5EF4-FFF2-40B4-BE49-F238E27FC236}">
                  <a16:creationId xmlns:a16="http://schemas.microsoft.com/office/drawing/2014/main" id="{05DA5CE2-4618-4163-B778-EE5B7D499CC7}"/>
                </a:ext>
              </a:extLst>
            </p:cNvPr>
            <p:cNvSpPr txBox="1">
              <a:spLocks/>
            </p:cNvSpPr>
            <p:nvPr/>
          </p:nvSpPr>
          <p:spPr>
            <a:xfrm>
              <a:off x="7247468" y="4794017"/>
              <a:ext cx="3087708" cy="36224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ZA" sz="1800" u="none" strike="noStrike" kern="1200" cap="none" spc="150" normalizeH="0" baseline="0" noProof="0" dirty="0">
                  <a:ln>
                    <a:noFill/>
                  </a:ln>
                  <a:solidFill>
                    <a:schemeClr val="tx1"/>
                  </a:solidFill>
                  <a:effectLst/>
                  <a:uLnTx/>
                  <a:uFillTx/>
                  <a:latin typeface="+mj-lt"/>
                  <a:cs typeface="Gill Sans Light" panose="020B0302020104020203" pitchFamily="34" charset="-79"/>
                </a:rPr>
                <a:t>+233 241546346</a:t>
              </a:r>
            </a:p>
          </p:txBody>
        </p:sp>
        <p:pic>
          <p:nvPicPr>
            <p:cNvPr id="26" name="Graphic 25" descr="Envelope" title="Icon Presenter Email">
              <a:extLst>
                <a:ext uri="{FF2B5EF4-FFF2-40B4-BE49-F238E27FC236}">
                  <a16:creationId xmlns:a16="http://schemas.microsoft.com/office/drawing/2014/main" id="{DACBF4AB-293D-4DFE-B772-B09A65120786}"/>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870272" y="5365240"/>
              <a:ext cx="265014" cy="265015"/>
            </a:xfrm>
            <a:prstGeom prst="rect">
              <a:avLst/>
            </a:prstGeom>
          </p:spPr>
        </p:pic>
        <p:sp>
          <p:nvSpPr>
            <p:cNvPr id="31" name="Text Placeholder 18">
              <a:extLst>
                <a:ext uri="{FF2B5EF4-FFF2-40B4-BE49-F238E27FC236}">
                  <a16:creationId xmlns:a16="http://schemas.microsoft.com/office/drawing/2014/main" id="{EBFA468C-C482-47DB-BEFF-DA59E6F42024}"/>
                </a:ext>
              </a:extLst>
            </p:cNvPr>
            <p:cNvSpPr txBox="1">
              <a:spLocks/>
            </p:cNvSpPr>
            <p:nvPr/>
          </p:nvSpPr>
          <p:spPr>
            <a:xfrm>
              <a:off x="7247470" y="5365243"/>
              <a:ext cx="3087705" cy="18781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ZA" sz="1800" u="none" strike="noStrike" kern="1200" cap="none" spc="150" normalizeH="0" noProof="0" dirty="0">
                  <a:ln>
                    <a:noFill/>
                  </a:ln>
                  <a:solidFill>
                    <a:schemeClr val="tx1"/>
                  </a:solidFill>
                  <a:effectLst/>
                  <a:uLnTx/>
                  <a:uFillTx/>
                  <a:latin typeface="+mj-lt"/>
                  <a:cs typeface="Gill Sans Light" panose="020B0302020104020203" pitchFamily="34" charset="-79"/>
                </a:rPr>
                <a:t>gilbertadjei800@gmail.com</a:t>
              </a:r>
            </a:p>
          </p:txBody>
        </p:sp>
      </p:grpSp>
    </p:spTree>
    <p:extLst>
      <p:ext uri="{BB962C8B-B14F-4D97-AF65-F5344CB8AC3E}">
        <p14:creationId xmlns:p14="http://schemas.microsoft.com/office/powerpoint/2010/main" val="380918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p:txBody>
          <a:bodyPr/>
          <a:lstStyle/>
          <a:p>
            <a:r>
              <a:rPr lang="en-US" dirty="0"/>
              <a:t>GRADIENT DESCENT</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p:txBody>
          <a:bodyPr/>
          <a:lstStyle/>
          <a:p>
            <a:pPr algn="ctr"/>
            <a:r>
              <a:rPr lang="en-US" dirty="0"/>
              <a:t>GILBERT ADJEI</a:t>
            </a:r>
          </a:p>
        </p:txBody>
      </p:sp>
      <p:pic>
        <p:nvPicPr>
          <p:cNvPr id="8" name="Picture Placeholder 7" descr="Person holding skis looking at mountain">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2" r="42"/>
          <a:stretch/>
        </p:blipFill>
        <p:spPr/>
      </p:pic>
    </p:spTree>
    <p:extLst>
      <p:ext uri="{BB962C8B-B14F-4D97-AF65-F5344CB8AC3E}">
        <p14:creationId xmlns:p14="http://schemas.microsoft.com/office/powerpoint/2010/main" val="51785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CD76-DE15-4058-91DB-A4588CB88F22}"/>
              </a:ext>
            </a:extLst>
          </p:cNvPr>
          <p:cNvSpPr>
            <a:spLocks noGrp="1"/>
          </p:cNvSpPr>
          <p:nvPr>
            <p:ph type="title"/>
          </p:nvPr>
        </p:nvSpPr>
        <p:spPr/>
        <p:txBody>
          <a:bodyPr/>
          <a:lstStyle/>
          <a:p>
            <a:r>
              <a:rPr lang="en-US" dirty="0"/>
              <a:t>What is Gradient Descent?</a:t>
            </a:r>
          </a:p>
        </p:txBody>
      </p:sp>
      <p:sp>
        <p:nvSpPr>
          <p:cNvPr id="3" name="Content Placeholder 2">
            <a:extLst>
              <a:ext uri="{FF2B5EF4-FFF2-40B4-BE49-F238E27FC236}">
                <a16:creationId xmlns:a16="http://schemas.microsoft.com/office/drawing/2014/main" id="{BEAD7E83-8A8E-433B-99E5-F174F27480C1}"/>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Gradient Descent is an optimization algorithm that seeks to find parameters of a function that reduces the cost function.</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EC01C5-9FD4-40D1-97D2-A11EEDBEC319}"/>
              </a:ext>
            </a:extLst>
          </p:cNvPr>
          <p:cNvSpPr>
            <a:spLocks noGrp="1"/>
          </p:cNvSpPr>
          <p:nvPr>
            <p:ph type="sldNum" sz="quarter" idx="12"/>
          </p:nvPr>
        </p:nvSpPr>
        <p:spPr/>
        <p:txBody>
          <a:bodyPr/>
          <a:lstStyle/>
          <a:p>
            <a:fld id="{45C00377-489B-40EC-B059-26BDDD2E89B9}" type="slidenum">
              <a:rPr lang="en-US" smtClean="0"/>
              <a:pPr/>
              <a:t>3</a:t>
            </a:fld>
            <a:endParaRPr lang="en-US" dirty="0"/>
          </a:p>
        </p:txBody>
      </p:sp>
      <p:pic>
        <p:nvPicPr>
          <p:cNvPr id="6" name="Picture 5">
            <a:extLst>
              <a:ext uri="{FF2B5EF4-FFF2-40B4-BE49-F238E27FC236}">
                <a16:creationId xmlns:a16="http://schemas.microsoft.com/office/drawing/2014/main" id="{0B6EE439-EBF2-462B-AB61-A238BD4B7DEF}"/>
              </a:ext>
            </a:extLst>
          </p:cNvPr>
          <p:cNvPicPr>
            <a:picLocks noChangeAspect="1"/>
          </p:cNvPicPr>
          <p:nvPr/>
        </p:nvPicPr>
        <p:blipFill>
          <a:blip r:embed="rId2"/>
          <a:stretch>
            <a:fillRect/>
          </a:stretch>
        </p:blipFill>
        <p:spPr>
          <a:xfrm>
            <a:off x="2980890" y="3368010"/>
            <a:ext cx="6230219" cy="2943636"/>
          </a:xfrm>
          <a:prstGeom prst="rect">
            <a:avLst/>
          </a:prstGeom>
        </p:spPr>
      </p:pic>
    </p:spTree>
    <p:extLst>
      <p:ext uri="{BB962C8B-B14F-4D97-AF65-F5344CB8AC3E}">
        <p14:creationId xmlns:p14="http://schemas.microsoft.com/office/powerpoint/2010/main" val="268830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9128-BDF5-4C78-A2EC-865699579624}"/>
              </a:ext>
            </a:extLst>
          </p:cNvPr>
          <p:cNvSpPr>
            <a:spLocks noGrp="1"/>
          </p:cNvSpPr>
          <p:nvPr>
            <p:ph type="title"/>
          </p:nvPr>
        </p:nvSpPr>
        <p:spPr/>
        <p:txBody>
          <a:bodyPr/>
          <a:lstStyle/>
          <a:p>
            <a:r>
              <a:rPr lang="en-US" dirty="0"/>
              <a:t>MORE ON GRADIENT DESCENT</a:t>
            </a:r>
          </a:p>
        </p:txBody>
      </p:sp>
      <p:sp>
        <p:nvSpPr>
          <p:cNvPr id="4" name="Slide Number Placeholder 3">
            <a:extLst>
              <a:ext uri="{FF2B5EF4-FFF2-40B4-BE49-F238E27FC236}">
                <a16:creationId xmlns:a16="http://schemas.microsoft.com/office/drawing/2014/main" id="{F7E643B8-0FEE-400E-BA0B-18AA7B9A6D98}"/>
              </a:ext>
            </a:extLst>
          </p:cNvPr>
          <p:cNvSpPr>
            <a:spLocks noGrp="1"/>
          </p:cNvSpPr>
          <p:nvPr>
            <p:ph type="sldNum" sz="quarter" idx="12"/>
          </p:nvPr>
        </p:nvSpPr>
        <p:spPr/>
        <p:txBody>
          <a:bodyPr/>
          <a:lstStyle/>
          <a:p>
            <a:fld id="{45C00377-489B-40EC-B059-26BDDD2E89B9}" type="slidenum">
              <a:rPr lang="en-US" smtClean="0"/>
              <a:pPr/>
              <a:t>4</a:t>
            </a:fld>
            <a:endParaRPr lang="en-US" dirty="0"/>
          </a:p>
        </p:txBody>
      </p:sp>
      <p:pic>
        <p:nvPicPr>
          <p:cNvPr id="14" name="Content Placeholder 13">
            <a:extLst>
              <a:ext uri="{FF2B5EF4-FFF2-40B4-BE49-F238E27FC236}">
                <a16:creationId xmlns:a16="http://schemas.microsoft.com/office/drawing/2014/main" id="{57C1CC6D-B97E-43A2-A43A-D7D37C6AD435}"/>
              </a:ext>
            </a:extLst>
          </p:cNvPr>
          <p:cNvPicPr>
            <a:picLocks noGrp="1" noChangeAspect="1"/>
          </p:cNvPicPr>
          <p:nvPr>
            <p:ph idx="1"/>
          </p:nvPr>
        </p:nvPicPr>
        <p:blipFill>
          <a:blip r:embed="rId2"/>
          <a:stretch>
            <a:fillRect/>
          </a:stretch>
        </p:blipFill>
        <p:spPr>
          <a:xfrm>
            <a:off x="3496235" y="2099889"/>
            <a:ext cx="5199530" cy="3899648"/>
          </a:xfrm>
        </p:spPr>
      </p:pic>
    </p:spTree>
    <p:extLst>
      <p:ext uri="{BB962C8B-B14F-4D97-AF65-F5344CB8AC3E}">
        <p14:creationId xmlns:p14="http://schemas.microsoft.com/office/powerpoint/2010/main" val="218064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5B93-1938-432D-A904-38CF2F2CFA92}"/>
              </a:ext>
            </a:extLst>
          </p:cNvPr>
          <p:cNvSpPr>
            <a:spLocks noGrp="1"/>
          </p:cNvSpPr>
          <p:nvPr>
            <p:ph type="title"/>
          </p:nvPr>
        </p:nvSpPr>
        <p:spPr/>
        <p:txBody>
          <a:bodyPr/>
          <a:lstStyle/>
          <a:p>
            <a:r>
              <a:rPr lang="en-US" dirty="0"/>
              <a:t>THE MATH</a:t>
            </a:r>
          </a:p>
        </p:txBody>
      </p:sp>
      <p:pic>
        <p:nvPicPr>
          <p:cNvPr id="6" name="Content Placeholder 5">
            <a:extLst>
              <a:ext uri="{FF2B5EF4-FFF2-40B4-BE49-F238E27FC236}">
                <a16:creationId xmlns:a16="http://schemas.microsoft.com/office/drawing/2014/main" id="{6C613180-E70C-4F95-A1F4-AC51C0D611B5}"/>
              </a:ext>
            </a:extLst>
          </p:cNvPr>
          <p:cNvPicPr>
            <a:picLocks noGrp="1" noChangeAspect="1"/>
          </p:cNvPicPr>
          <p:nvPr>
            <p:ph idx="1"/>
          </p:nvPr>
        </p:nvPicPr>
        <p:blipFill>
          <a:blip r:embed="rId2"/>
          <a:stretch>
            <a:fillRect/>
          </a:stretch>
        </p:blipFill>
        <p:spPr>
          <a:xfrm>
            <a:off x="1667435" y="1796584"/>
            <a:ext cx="8857130" cy="4506258"/>
          </a:xfrm>
        </p:spPr>
      </p:pic>
      <p:sp>
        <p:nvSpPr>
          <p:cNvPr id="4" name="Slide Number Placeholder 3">
            <a:extLst>
              <a:ext uri="{FF2B5EF4-FFF2-40B4-BE49-F238E27FC236}">
                <a16:creationId xmlns:a16="http://schemas.microsoft.com/office/drawing/2014/main" id="{D5B8AE45-CA34-4EDD-9765-95E3E516A733}"/>
              </a:ext>
            </a:extLst>
          </p:cNvPr>
          <p:cNvSpPr>
            <a:spLocks noGrp="1"/>
          </p:cNvSpPr>
          <p:nvPr>
            <p:ph type="sldNum" sz="quarter" idx="12"/>
          </p:nvPr>
        </p:nvSpPr>
        <p:spPr/>
        <p:txBody>
          <a:bodyPr/>
          <a:lstStyle/>
          <a:p>
            <a:fld id="{45C00377-489B-40EC-B059-26BDDD2E89B9}" type="slidenum">
              <a:rPr lang="en-US" smtClean="0"/>
              <a:pPr/>
              <a:t>5</a:t>
            </a:fld>
            <a:endParaRPr lang="en-US" dirty="0"/>
          </a:p>
        </p:txBody>
      </p:sp>
    </p:spTree>
    <p:extLst>
      <p:ext uri="{BB962C8B-B14F-4D97-AF65-F5344CB8AC3E}">
        <p14:creationId xmlns:p14="http://schemas.microsoft.com/office/powerpoint/2010/main" val="399327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8489-AB4E-48EC-8B48-17B787FB6F99}"/>
              </a:ext>
            </a:extLst>
          </p:cNvPr>
          <p:cNvSpPr>
            <a:spLocks noGrp="1"/>
          </p:cNvSpPr>
          <p:nvPr>
            <p:ph type="title"/>
          </p:nvPr>
        </p:nvSpPr>
        <p:spPr/>
        <p:txBody>
          <a:bodyPr/>
          <a:lstStyle/>
          <a:p>
            <a:r>
              <a:rPr lang="en-US" dirty="0"/>
              <a:t>IMPLEMENTATION IN PYTHON</a:t>
            </a:r>
          </a:p>
        </p:txBody>
      </p:sp>
      <p:pic>
        <p:nvPicPr>
          <p:cNvPr id="6" name="Content Placeholder 5">
            <a:extLst>
              <a:ext uri="{FF2B5EF4-FFF2-40B4-BE49-F238E27FC236}">
                <a16:creationId xmlns:a16="http://schemas.microsoft.com/office/drawing/2014/main" id="{A04DF112-241E-4EB9-8E85-852E30CCDB0C}"/>
              </a:ext>
            </a:extLst>
          </p:cNvPr>
          <p:cNvPicPr>
            <a:picLocks noGrp="1" noChangeAspect="1"/>
          </p:cNvPicPr>
          <p:nvPr>
            <p:ph idx="1"/>
          </p:nvPr>
        </p:nvPicPr>
        <p:blipFill>
          <a:blip r:embed="rId2"/>
          <a:stretch>
            <a:fillRect/>
          </a:stretch>
        </p:blipFill>
        <p:spPr>
          <a:xfrm>
            <a:off x="1488141" y="1755933"/>
            <a:ext cx="9215718" cy="4587560"/>
          </a:xfrm>
        </p:spPr>
      </p:pic>
      <p:sp>
        <p:nvSpPr>
          <p:cNvPr id="4" name="Slide Number Placeholder 3">
            <a:extLst>
              <a:ext uri="{FF2B5EF4-FFF2-40B4-BE49-F238E27FC236}">
                <a16:creationId xmlns:a16="http://schemas.microsoft.com/office/drawing/2014/main" id="{E2BA173F-B854-4AB1-B294-B299110CBFFB}"/>
              </a:ext>
            </a:extLst>
          </p:cNvPr>
          <p:cNvSpPr>
            <a:spLocks noGrp="1"/>
          </p:cNvSpPr>
          <p:nvPr>
            <p:ph type="sldNum" sz="quarter" idx="12"/>
          </p:nvPr>
        </p:nvSpPr>
        <p:spPr/>
        <p:txBody>
          <a:bodyPr/>
          <a:lstStyle/>
          <a:p>
            <a:fld id="{45C00377-489B-40EC-B059-26BDDD2E89B9}" type="slidenum">
              <a:rPr lang="en-US" smtClean="0"/>
              <a:pPr/>
              <a:t>6</a:t>
            </a:fld>
            <a:endParaRPr lang="en-US" dirty="0"/>
          </a:p>
        </p:txBody>
      </p:sp>
    </p:spTree>
    <p:extLst>
      <p:ext uri="{BB962C8B-B14F-4D97-AF65-F5344CB8AC3E}">
        <p14:creationId xmlns:p14="http://schemas.microsoft.com/office/powerpoint/2010/main" val="315780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5734-6B1A-4300-A9A0-BB29771908F5}"/>
              </a:ext>
            </a:extLst>
          </p:cNvPr>
          <p:cNvSpPr>
            <a:spLocks noGrp="1"/>
          </p:cNvSpPr>
          <p:nvPr>
            <p:ph type="title"/>
          </p:nvPr>
        </p:nvSpPr>
        <p:spPr/>
        <p:txBody>
          <a:bodyPr/>
          <a:lstStyle/>
          <a:p>
            <a:r>
              <a:rPr lang="en-US" dirty="0"/>
              <a:t>TYPES OF GRADIENT DESCENT</a:t>
            </a:r>
          </a:p>
        </p:txBody>
      </p:sp>
      <p:sp>
        <p:nvSpPr>
          <p:cNvPr id="3" name="Content Placeholder 2">
            <a:extLst>
              <a:ext uri="{FF2B5EF4-FFF2-40B4-BE49-F238E27FC236}">
                <a16:creationId xmlns:a16="http://schemas.microsoft.com/office/drawing/2014/main" id="{51D28C79-274A-4B0A-A872-313919A945DF}"/>
              </a:ext>
            </a:extLst>
          </p:cNvPr>
          <p:cNvSpPr>
            <a:spLocks noGrp="1"/>
          </p:cNvSpPr>
          <p:nvPr>
            <p:ph idx="1"/>
          </p:nvPr>
        </p:nvSpPr>
        <p:spPr>
          <a:xfrm>
            <a:off x="838200" y="1976587"/>
            <a:ext cx="10515600" cy="4254165"/>
          </a:xfrm>
        </p:spPr>
        <p:txBody>
          <a:bodyPr>
            <a:normAutofit/>
          </a:bodyPr>
          <a:lstStyle/>
          <a:p>
            <a:r>
              <a:rPr lang="en-US" sz="2000" dirty="0"/>
              <a:t>Batch Gradient Descent – The cost is calculated for a machine learning algorithm over the entire training dataset for each iteration of the gradient descent algorithm. One iteration of the algorithm is called one batch and this form of gradient descent is referred to as batch gradient descent.</a:t>
            </a:r>
          </a:p>
          <a:p>
            <a:r>
              <a:rPr lang="en-US" sz="2000" dirty="0"/>
              <a:t>Stochastic Gradient Descent -  In this  variation, the gradient descent procedure described above is run but the update to the coefficients is performed for each training instance, rather than at the end of the batch of instances.</a:t>
            </a:r>
          </a:p>
        </p:txBody>
      </p:sp>
      <p:sp>
        <p:nvSpPr>
          <p:cNvPr id="4" name="Slide Number Placeholder 3">
            <a:extLst>
              <a:ext uri="{FF2B5EF4-FFF2-40B4-BE49-F238E27FC236}">
                <a16:creationId xmlns:a16="http://schemas.microsoft.com/office/drawing/2014/main" id="{1E4F0F82-A24F-4FF9-AD34-04B4997721A4}"/>
              </a:ext>
            </a:extLst>
          </p:cNvPr>
          <p:cNvSpPr>
            <a:spLocks noGrp="1"/>
          </p:cNvSpPr>
          <p:nvPr>
            <p:ph type="sldNum" sz="quarter" idx="12"/>
          </p:nvPr>
        </p:nvSpPr>
        <p:spPr/>
        <p:txBody>
          <a:bodyPr/>
          <a:lstStyle/>
          <a:p>
            <a:fld id="{45C00377-489B-40EC-B059-26BDDD2E89B9}" type="slidenum">
              <a:rPr lang="en-US" smtClean="0"/>
              <a:pPr/>
              <a:t>7</a:t>
            </a:fld>
            <a:endParaRPr lang="en-US" dirty="0"/>
          </a:p>
        </p:txBody>
      </p:sp>
    </p:spTree>
    <p:extLst>
      <p:ext uri="{BB962C8B-B14F-4D97-AF65-F5344CB8AC3E}">
        <p14:creationId xmlns:p14="http://schemas.microsoft.com/office/powerpoint/2010/main" val="402922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56A2-0578-438F-9D11-87BEE4A0B9ED}"/>
              </a:ext>
            </a:extLst>
          </p:cNvPr>
          <p:cNvSpPr>
            <a:spLocks noGrp="1"/>
          </p:cNvSpPr>
          <p:nvPr>
            <p:ph type="title"/>
          </p:nvPr>
        </p:nvSpPr>
        <p:spPr/>
        <p:txBody>
          <a:bodyPr/>
          <a:lstStyle/>
          <a:p>
            <a:r>
              <a:rPr lang="en-US" dirty="0"/>
              <a:t>OTHER OPTIMIZERS</a:t>
            </a:r>
          </a:p>
        </p:txBody>
      </p:sp>
      <p:sp>
        <p:nvSpPr>
          <p:cNvPr id="3" name="Content Placeholder 2">
            <a:extLst>
              <a:ext uri="{FF2B5EF4-FFF2-40B4-BE49-F238E27FC236}">
                <a16:creationId xmlns:a16="http://schemas.microsoft.com/office/drawing/2014/main" id="{F1334B65-BEF7-4D93-AF4E-1369B5048E48}"/>
              </a:ext>
            </a:extLst>
          </p:cNvPr>
          <p:cNvSpPr>
            <a:spLocks noGrp="1"/>
          </p:cNvSpPr>
          <p:nvPr>
            <p:ph idx="1"/>
          </p:nvPr>
        </p:nvSpPr>
        <p:spPr/>
        <p:txBody>
          <a:bodyPr>
            <a:normAutofit/>
          </a:bodyPr>
          <a:lstStyle/>
          <a:p>
            <a:r>
              <a:rPr lang="en-US" sz="3200" dirty="0"/>
              <a:t>Adam</a:t>
            </a:r>
          </a:p>
          <a:p>
            <a:r>
              <a:rPr lang="en-US" sz="3200" dirty="0">
                <a:hlinkClick r:id="rId2"/>
              </a:rPr>
              <a:t>L-BFGS</a:t>
            </a:r>
            <a:endParaRPr lang="en-US" sz="3200" dirty="0"/>
          </a:p>
          <a:p>
            <a:r>
              <a:rPr lang="en-US" sz="3200" dirty="0" err="1"/>
              <a:t>AdaDelta</a:t>
            </a:r>
            <a:endParaRPr lang="en-US" sz="3200" dirty="0"/>
          </a:p>
          <a:p>
            <a:r>
              <a:rPr lang="en-US" sz="3200" dirty="0" err="1"/>
              <a:t>AdaGrad</a:t>
            </a:r>
            <a:endParaRPr lang="en-US" sz="3200" dirty="0"/>
          </a:p>
        </p:txBody>
      </p:sp>
      <p:sp>
        <p:nvSpPr>
          <p:cNvPr id="4" name="Slide Number Placeholder 3">
            <a:extLst>
              <a:ext uri="{FF2B5EF4-FFF2-40B4-BE49-F238E27FC236}">
                <a16:creationId xmlns:a16="http://schemas.microsoft.com/office/drawing/2014/main" id="{70283B2B-39DA-47A4-BC19-8822361DAE1A}"/>
              </a:ext>
            </a:extLst>
          </p:cNvPr>
          <p:cNvSpPr>
            <a:spLocks noGrp="1"/>
          </p:cNvSpPr>
          <p:nvPr>
            <p:ph type="sldNum" sz="quarter" idx="12"/>
          </p:nvPr>
        </p:nvSpPr>
        <p:spPr/>
        <p:txBody>
          <a:bodyPr/>
          <a:lstStyle/>
          <a:p>
            <a:fld id="{45C00377-489B-40EC-B059-26BDDD2E89B9}" type="slidenum">
              <a:rPr lang="en-US" smtClean="0"/>
              <a:pPr/>
              <a:t>8</a:t>
            </a:fld>
            <a:endParaRPr lang="en-US" dirty="0"/>
          </a:p>
        </p:txBody>
      </p:sp>
    </p:spTree>
    <p:extLst>
      <p:ext uri="{BB962C8B-B14F-4D97-AF65-F5344CB8AC3E}">
        <p14:creationId xmlns:p14="http://schemas.microsoft.com/office/powerpoint/2010/main" val="347473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C7F3-DB42-45E1-B58E-82E8588304C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818C262-EF55-4493-A8DD-C8378A4147FC}"/>
              </a:ext>
            </a:extLst>
          </p:cNvPr>
          <p:cNvSpPr>
            <a:spLocks noGrp="1"/>
          </p:cNvSpPr>
          <p:nvPr>
            <p:ph idx="1"/>
          </p:nvPr>
        </p:nvSpPr>
        <p:spPr/>
        <p:txBody>
          <a:bodyPr>
            <a:normAutofit/>
          </a:bodyPr>
          <a:lstStyle/>
          <a:p>
            <a:pPr marL="0" indent="0">
              <a:buNone/>
            </a:pPr>
            <a:r>
              <a:rPr lang="en-US" sz="3200" dirty="0"/>
              <a:t>In this presentation we have covered what gradient descent means  the types, the math, implementations. Its benefits and the different types of optimizers.</a:t>
            </a:r>
          </a:p>
        </p:txBody>
      </p:sp>
      <p:sp>
        <p:nvSpPr>
          <p:cNvPr id="4" name="Slide Number Placeholder 3">
            <a:extLst>
              <a:ext uri="{FF2B5EF4-FFF2-40B4-BE49-F238E27FC236}">
                <a16:creationId xmlns:a16="http://schemas.microsoft.com/office/drawing/2014/main" id="{6855E161-517D-43B3-BAEF-5A60F15453BF}"/>
              </a:ext>
            </a:extLst>
          </p:cNvPr>
          <p:cNvSpPr>
            <a:spLocks noGrp="1"/>
          </p:cNvSpPr>
          <p:nvPr>
            <p:ph type="sldNum" sz="quarter" idx="12"/>
          </p:nvPr>
        </p:nvSpPr>
        <p:spPr/>
        <p:txBody>
          <a:bodyPr/>
          <a:lstStyle/>
          <a:p>
            <a:fld id="{45C00377-489B-40EC-B059-26BDDD2E89B9}" type="slidenum">
              <a:rPr lang="en-US" smtClean="0"/>
              <a:pPr/>
              <a:t>9</a:t>
            </a:fld>
            <a:endParaRPr lang="en-US" dirty="0"/>
          </a:p>
        </p:txBody>
      </p:sp>
    </p:spTree>
    <p:extLst>
      <p:ext uri="{BB962C8B-B14F-4D97-AF65-F5344CB8AC3E}">
        <p14:creationId xmlns:p14="http://schemas.microsoft.com/office/powerpoint/2010/main" val="310218633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nter_Template_AS - v5.potx" id="{C015AB26-ADC1-4682-970F-344546D64786}" vid="{6C8412DC-6F53-4CDC-BBD3-B7ECD00541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TF33670525</Template>
  <TotalTime>0</TotalTime>
  <Words>171</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Gill Sans</vt:lpstr>
      <vt:lpstr>Times New Roman</vt:lpstr>
      <vt:lpstr>Office Theme</vt:lpstr>
      <vt:lpstr>WHO AM I?</vt:lpstr>
      <vt:lpstr>GRADIENT DESCENT</vt:lpstr>
      <vt:lpstr>What is Gradient Descent?</vt:lpstr>
      <vt:lpstr>MORE ON GRADIENT DESCENT</vt:lpstr>
      <vt:lpstr>THE MATH</vt:lpstr>
      <vt:lpstr>IMPLEMENTATION IN PYTHON</vt:lpstr>
      <vt:lpstr>TYPES OF GRADIENT DESCENT</vt:lpstr>
      <vt:lpstr>OTHER OPTIMIZERS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2019-01-11T16:36:38Z</dcterms:created>
  <dcterms:modified xsi:type="dcterms:W3CDTF">2019-01-11T19:27:32Z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2018-08-01T19:01:31.0731005Z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