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8"/>
    <p:restoredTop sz="94720"/>
  </p:normalViewPr>
  <p:slideViewPr>
    <p:cSldViewPr snapToGrid="0">
      <p:cViewPr varScale="1">
        <p:scale>
          <a:sx n="78" d="100"/>
          <a:sy n="78" d="100"/>
        </p:scale>
        <p:origin x="298" y="31"/>
      </p:cViewPr>
      <p:guideLst/>
    </p:cSldViewPr>
  </p:slideViewPr>
  <p:notesTextViewPr>
    <p:cViewPr>
      <p:scale>
        <a:sx n="1" d="1"/>
        <a:sy n="1" d="1"/>
      </p:scale>
      <p:origin x="0" y="0"/>
    </p:cViewPr>
  </p:notesTextViewPr>
  <p:sorterViewPr>
    <p:cViewPr>
      <p:scale>
        <a:sx n="100" d="100"/>
        <a:sy n="100" d="100"/>
      </p:scale>
      <p:origin x="0" y="-208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AF56D-A891-1E47-ADA4-0E5256E2EB53}" type="datetimeFigureOut">
              <a:rPr lang="en-DE" smtClean="0"/>
              <a:t>06/12/2024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B74E8-2CB9-4B43-A677-99F470D1B8ED}" type="slidenum">
              <a:rPr lang="en-DE" smtClean="0"/>
              <a:t>‹Nr.›</a:t>
            </a:fld>
            <a:endParaRPr lang="en-DE"/>
          </a:p>
        </p:txBody>
      </p:sp>
    </p:spTree>
    <p:extLst>
      <p:ext uri="{BB962C8B-B14F-4D97-AF65-F5344CB8AC3E}">
        <p14:creationId xmlns:p14="http://schemas.microsoft.com/office/powerpoint/2010/main" val="119034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6</a:t>
            </a:fld>
            <a:endParaRPr lang="en-DE"/>
          </a:p>
        </p:txBody>
      </p:sp>
    </p:spTree>
    <p:extLst>
      <p:ext uri="{BB962C8B-B14F-4D97-AF65-F5344CB8AC3E}">
        <p14:creationId xmlns:p14="http://schemas.microsoft.com/office/powerpoint/2010/main" val="348112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9</a:t>
            </a:fld>
            <a:endParaRPr lang="en-DE"/>
          </a:p>
        </p:txBody>
      </p:sp>
    </p:spTree>
    <p:extLst>
      <p:ext uri="{BB962C8B-B14F-4D97-AF65-F5344CB8AC3E}">
        <p14:creationId xmlns:p14="http://schemas.microsoft.com/office/powerpoint/2010/main" val="29344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13E0-8650-118D-6B3A-0CA7052F84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AB50DA92-0225-21FD-B680-013283719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70971C88-45F7-A2B4-0AB8-00208371070B}"/>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5" name="Footer Placeholder 4">
            <a:extLst>
              <a:ext uri="{FF2B5EF4-FFF2-40B4-BE49-F238E27FC236}">
                <a16:creationId xmlns:a16="http://schemas.microsoft.com/office/drawing/2014/main" id="{AA1F99E4-6F49-A3A9-4C88-07DAFE513F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DA2D54D-FDFD-1997-C1CD-299EA9958F00}"/>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283131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EC80-E08F-813A-B159-95DE2B7EC98D}"/>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84799F-CE51-D3F9-1439-17A3455295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08FF11B-C7E5-FC08-2166-35025E533B66}"/>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5" name="Footer Placeholder 4">
            <a:extLst>
              <a:ext uri="{FF2B5EF4-FFF2-40B4-BE49-F238E27FC236}">
                <a16:creationId xmlns:a16="http://schemas.microsoft.com/office/drawing/2014/main" id="{11F18207-99E2-C61F-68A5-BB947EF42F9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D841F5F-8F7D-9B9C-8D3F-C89241D79134}"/>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51282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5545E-C89D-C503-F33C-6482694AA9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0D0AD14-5A76-A985-3D92-BB488F0638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5D91A52-ED79-D8F5-CE31-6F065011E2DA}"/>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5" name="Footer Placeholder 4">
            <a:extLst>
              <a:ext uri="{FF2B5EF4-FFF2-40B4-BE49-F238E27FC236}">
                <a16:creationId xmlns:a16="http://schemas.microsoft.com/office/drawing/2014/main" id="{45387821-D9D0-BCF1-9F55-B875AC66B3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327EACB-B273-039D-A0FC-8D477A23E76C}"/>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23552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41C-C865-B3D8-1BFC-F3FE6F5FA85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FBC45CE-AA70-29AA-18DD-FBEBC94BA9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4C1B5D9-59A8-5685-1BA1-5A20EA81DED5}"/>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5" name="Footer Placeholder 4">
            <a:extLst>
              <a:ext uri="{FF2B5EF4-FFF2-40B4-BE49-F238E27FC236}">
                <a16:creationId xmlns:a16="http://schemas.microsoft.com/office/drawing/2014/main" id="{7925710D-964F-9602-EDCE-F3734626C29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8FAF5CA-815D-F07B-1AD0-EC2C891E3A73}"/>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238376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BFCD-85AB-1977-F2A2-7D6D5B4172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F0D8BA63-167A-ACAF-3D53-5730FCAB03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87CB14-3562-7E1B-C9B4-E343EEC286B5}"/>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5" name="Footer Placeholder 4">
            <a:extLst>
              <a:ext uri="{FF2B5EF4-FFF2-40B4-BE49-F238E27FC236}">
                <a16:creationId xmlns:a16="http://schemas.microsoft.com/office/drawing/2014/main" id="{1F1AC588-2DD7-3DF1-396C-BF2D7A67CCC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137E49F-8723-AA5A-468D-FC99B062E611}"/>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48570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D1F0-D734-5761-0CA9-12815660D10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244793B-D003-D6AB-878C-68F528CE24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CA39CDA-C3A0-5271-4D01-6BC6B5395C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CABB1C1D-2C7F-8BE7-087E-482672CFAD60}"/>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6" name="Footer Placeholder 5">
            <a:extLst>
              <a:ext uri="{FF2B5EF4-FFF2-40B4-BE49-F238E27FC236}">
                <a16:creationId xmlns:a16="http://schemas.microsoft.com/office/drawing/2014/main" id="{B343D950-864F-C2BD-055B-60D75F1978A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5AEC1A5-B9FD-B7EF-6E28-E89974CD69E5}"/>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58035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C44D-2A2C-9C78-4E94-00739CB675E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7F33BA47-E7B2-68E4-C403-55E945CCF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FBCA59-2682-EA04-86EB-42C7DB34A9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3974A424-6B90-70EE-1C62-82623C6768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356E0E-FE94-2444-76A6-2E55101D561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FA4EF3BF-C2BC-3EF2-7E4F-DB3CAD1AD472}"/>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8" name="Footer Placeholder 7">
            <a:extLst>
              <a:ext uri="{FF2B5EF4-FFF2-40B4-BE49-F238E27FC236}">
                <a16:creationId xmlns:a16="http://schemas.microsoft.com/office/drawing/2014/main" id="{4D711A0A-704D-6E72-251A-F52685978877}"/>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F92C27A-6585-F3B1-7E93-6AE070860E2E}"/>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17239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F006-2184-566F-FB74-1CA5B3DE7B3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CF357706-A19A-9EBE-2A56-0574C0EB299C}"/>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4" name="Footer Placeholder 3">
            <a:extLst>
              <a:ext uri="{FF2B5EF4-FFF2-40B4-BE49-F238E27FC236}">
                <a16:creationId xmlns:a16="http://schemas.microsoft.com/office/drawing/2014/main" id="{CD129CED-3DE5-CF66-0D78-4526E38A9626}"/>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D9384DC3-9722-8A0D-043C-90A98FF7C699}"/>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130469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4183C-2DB8-8E4D-3B14-C6C25133CDDD}"/>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3" name="Footer Placeholder 2">
            <a:extLst>
              <a:ext uri="{FF2B5EF4-FFF2-40B4-BE49-F238E27FC236}">
                <a16:creationId xmlns:a16="http://schemas.microsoft.com/office/drawing/2014/main" id="{282B2EED-7FC1-379B-C9C2-03BF8E06034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9A25BA1-8C1C-CEAA-EC88-378D22D95973}"/>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8732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0137-FB16-54E7-8226-654BD4FCB6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58B3FE2-F011-F0B8-EE4E-DAE2E1B7D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59D17CC1-0654-57CF-2944-EBABFD4E9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66C82B-1338-06F8-A735-F61480542688}"/>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6" name="Footer Placeholder 5">
            <a:extLst>
              <a:ext uri="{FF2B5EF4-FFF2-40B4-BE49-F238E27FC236}">
                <a16:creationId xmlns:a16="http://schemas.microsoft.com/office/drawing/2014/main" id="{AA8F83DD-EC5C-A72D-5BBB-A0B03FC36C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A5BB826-FBDF-163A-6D56-C1DB8648BA1E}"/>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2746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C53A-D231-1D79-311D-AAF45EFEDE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92A112BA-AC4D-099D-D51D-6EF54D853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5FBE77C-CE20-8DF0-FFD6-820FD83F8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71CFA-182D-CB75-7C94-08CBFB6CB531}"/>
              </a:ext>
            </a:extLst>
          </p:cNvPr>
          <p:cNvSpPr>
            <a:spLocks noGrp="1"/>
          </p:cNvSpPr>
          <p:nvPr>
            <p:ph type="dt" sz="half" idx="10"/>
          </p:nvPr>
        </p:nvSpPr>
        <p:spPr/>
        <p:txBody>
          <a:bodyPr/>
          <a:lstStyle/>
          <a:p>
            <a:fld id="{3FB693E0-9A46-1A4F-9326-4156F3EFE763}" type="datetimeFigureOut">
              <a:rPr lang="en-DE" smtClean="0"/>
              <a:t>06/12/2024</a:t>
            </a:fld>
            <a:endParaRPr lang="en-DE"/>
          </a:p>
        </p:txBody>
      </p:sp>
      <p:sp>
        <p:nvSpPr>
          <p:cNvPr id="6" name="Footer Placeholder 5">
            <a:extLst>
              <a:ext uri="{FF2B5EF4-FFF2-40B4-BE49-F238E27FC236}">
                <a16:creationId xmlns:a16="http://schemas.microsoft.com/office/drawing/2014/main" id="{FC70EA76-80C3-2968-BC97-32E55E597C5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6B610D5-1D9F-FF59-0788-277080054D9B}"/>
              </a:ext>
            </a:extLst>
          </p:cNvPr>
          <p:cNvSpPr>
            <a:spLocks noGrp="1"/>
          </p:cNvSpPr>
          <p:nvPr>
            <p:ph type="sldNum" sz="quarter" idx="12"/>
          </p:nvPr>
        </p:nvSpPr>
        <p:spPr/>
        <p:txBody>
          <a:bodyPr/>
          <a:lstStyle/>
          <a:p>
            <a:fld id="{2B8C0FD7-E9E3-554C-BCF5-5FAFB13DAE90}" type="slidenum">
              <a:rPr lang="en-DE" smtClean="0"/>
              <a:t>‹Nr.›</a:t>
            </a:fld>
            <a:endParaRPr lang="en-DE"/>
          </a:p>
        </p:txBody>
      </p:sp>
    </p:spTree>
    <p:extLst>
      <p:ext uri="{BB962C8B-B14F-4D97-AF65-F5344CB8AC3E}">
        <p14:creationId xmlns:p14="http://schemas.microsoft.com/office/powerpoint/2010/main" val="338209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E17E1-19CF-19DB-7DAF-9743D6E72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45BBE10-55E2-179C-8D8B-ED4FA93C5A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ADAFE06-E834-40B1-C7BF-6EAA6F477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693E0-9A46-1A4F-9326-4156F3EFE763}" type="datetimeFigureOut">
              <a:rPr lang="en-DE" smtClean="0"/>
              <a:t>06/12/2024</a:t>
            </a:fld>
            <a:endParaRPr lang="en-DE"/>
          </a:p>
        </p:txBody>
      </p:sp>
      <p:sp>
        <p:nvSpPr>
          <p:cNvPr id="5" name="Footer Placeholder 4">
            <a:extLst>
              <a:ext uri="{FF2B5EF4-FFF2-40B4-BE49-F238E27FC236}">
                <a16:creationId xmlns:a16="http://schemas.microsoft.com/office/drawing/2014/main" id="{32965F30-6EE7-6846-A1B4-F089BB7D1F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9D809618-3D23-9930-2BCC-5E0BDF192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8C0FD7-E9E3-554C-BCF5-5FAFB13DAE90}" type="slidenum">
              <a:rPr lang="en-DE" smtClean="0"/>
              <a:t>‹Nr.›</a:t>
            </a:fld>
            <a:endParaRPr lang="en-DE"/>
          </a:p>
        </p:txBody>
      </p:sp>
    </p:spTree>
    <p:extLst>
      <p:ext uri="{BB962C8B-B14F-4D97-AF65-F5344CB8AC3E}">
        <p14:creationId xmlns:p14="http://schemas.microsoft.com/office/powerpoint/2010/main" val="28699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A7F0-68B1-1F6B-E007-FEAF2C887190}"/>
              </a:ext>
            </a:extLst>
          </p:cNvPr>
          <p:cNvSpPr>
            <a:spLocks noGrp="1"/>
          </p:cNvSpPr>
          <p:nvPr>
            <p:ph type="ctrTitle"/>
          </p:nvPr>
        </p:nvSpPr>
        <p:spPr/>
        <p:txBody>
          <a:bodyPr/>
          <a:lstStyle/>
          <a:p>
            <a:r>
              <a:rPr lang="en-DE" dirty="0"/>
              <a:t>Anwendungsprojekt</a:t>
            </a:r>
          </a:p>
        </p:txBody>
      </p:sp>
      <p:sp>
        <p:nvSpPr>
          <p:cNvPr id="3" name="Subtitle 2">
            <a:extLst>
              <a:ext uri="{FF2B5EF4-FFF2-40B4-BE49-F238E27FC236}">
                <a16:creationId xmlns:a16="http://schemas.microsoft.com/office/drawing/2014/main" id="{8A84B95E-A1D8-7B20-9964-F2C02158FB72}"/>
              </a:ext>
            </a:extLst>
          </p:cNvPr>
          <p:cNvSpPr>
            <a:spLocks noGrp="1"/>
          </p:cNvSpPr>
          <p:nvPr>
            <p:ph type="subTitle" idx="1"/>
          </p:nvPr>
        </p:nvSpPr>
        <p:spPr/>
        <p:txBody>
          <a:bodyPr/>
          <a:lstStyle/>
          <a:p>
            <a:r>
              <a:rPr lang="en-DE" dirty="0"/>
              <a:t>Projektmanagment</a:t>
            </a:r>
          </a:p>
        </p:txBody>
      </p:sp>
    </p:spTree>
    <p:extLst>
      <p:ext uri="{BB962C8B-B14F-4D97-AF65-F5344CB8AC3E}">
        <p14:creationId xmlns:p14="http://schemas.microsoft.com/office/powerpoint/2010/main" val="358348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6BBA-8414-3ECF-75FC-13E851634B76}"/>
              </a:ext>
            </a:extLst>
          </p:cNvPr>
          <p:cNvSpPr>
            <a:spLocks noGrp="1"/>
          </p:cNvSpPr>
          <p:nvPr>
            <p:ph type="title"/>
          </p:nvPr>
        </p:nvSpPr>
        <p:spPr/>
        <p:txBody>
          <a:bodyPr/>
          <a:lstStyle/>
          <a:p>
            <a:r>
              <a:rPr lang="en-DE" dirty="0"/>
              <a:t>Sprint Backlog</a:t>
            </a:r>
          </a:p>
        </p:txBody>
      </p:sp>
      <p:sp>
        <p:nvSpPr>
          <p:cNvPr id="3" name="Content Placeholder 2">
            <a:extLst>
              <a:ext uri="{FF2B5EF4-FFF2-40B4-BE49-F238E27FC236}">
                <a16:creationId xmlns:a16="http://schemas.microsoft.com/office/drawing/2014/main" id="{39834415-7BFF-4F8A-CA29-C11F444FE63A}"/>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4642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6824-188C-A5CD-9D9F-59BBBDF1DF7D}"/>
              </a:ext>
            </a:extLst>
          </p:cNvPr>
          <p:cNvSpPr>
            <a:spLocks noGrp="1"/>
          </p:cNvSpPr>
          <p:nvPr>
            <p:ph type="title"/>
          </p:nvPr>
        </p:nvSpPr>
        <p:spPr/>
        <p:txBody>
          <a:bodyPr/>
          <a:lstStyle/>
          <a:p>
            <a:r>
              <a:rPr lang="en-DE" dirty="0"/>
              <a:t>Projektauftrag</a:t>
            </a:r>
          </a:p>
        </p:txBody>
      </p:sp>
      <p:graphicFrame>
        <p:nvGraphicFramePr>
          <p:cNvPr id="4" name="Content Placeholder 3">
            <a:extLst>
              <a:ext uri="{FF2B5EF4-FFF2-40B4-BE49-F238E27FC236}">
                <a16:creationId xmlns:a16="http://schemas.microsoft.com/office/drawing/2014/main" id="{EA2CEE92-7758-B9D3-40DE-10212F3FF8EE}"/>
              </a:ext>
            </a:extLst>
          </p:cNvPr>
          <p:cNvGraphicFramePr>
            <a:graphicFrameLocks noGrp="1"/>
          </p:cNvGraphicFramePr>
          <p:nvPr>
            <p:ph idx="1"/>
            <p:extLst>
              <p:ext uri="{D42A27DB-BD31-4B8C-83A1-F6EECF244321}">
                <p14:modId xmlns:p14="http://schemas.microsoft.com/office/powerpoint/2010/main" val="2257877471"/>
              </p:ext>
            </p:extLst>
          </p:nvPr>
        </p:nvGraphicFramePr>
        <p:xfrm>
          <a:off x="838200" y="1825625"/>
          <a:ext cx="10515600" cy="5831840"/>
        </p:xfrm>
        <a:graphic>
          <a:graphicData uri="http://schemas.openxmlformats.org/drawingml/2006/table">
            <a:tbl>
              <a:tblPr firstCol="1" bandRow="1">
                <a:tableStyleId>{B301B821-A1FF-4177-AEE7-76D212191A09}</a:tableStyleId>
              </a:tblPr>
              <a:tblGrid>
                <a:gridCol w="5257800">
                  <a:extLst>
                    <a:ext uri="{9D8B030D-6E8A-4147-A177-3AD203B41FA5}">
                      <a16:colId xmlns:a16="http://schemas.microsoft.com/office/drawing/2014/main" val="1558454782"/>
                    </a:ext>
                  </a:extLst>
                </a:gridCol>
                <a:gridCol w="5257800">
                  <a:extLst>
                    <a:ext uri="{9D8B030D-6E8A-4147-A177-3AD203B41FA5}">
                      <a16:colId xmlns:a16="http://schemas.microsoft.com/office/drawing/2014/main" val="3928521551"/>
                    </a:ext>
                  </a:extLst>
                </a:gridCol>
              </a:tblGrid>
              <a:tr h="370840">
                <a:tc gridSpan="2">
                  <a:txBody>
                    <a:bodyPr/>
                    <a:lstStyle/>
                    <a:p>
                      <a:r>
                        <a:rPr lang="en-DE" b="1" dirty="0"/>
                        <a:t>Projektauftrag</a:t>
                      </a:r>
                    </a:p>
                  </a:txBody>
                  <a:tcPr/>
                </a:tc>
                <a:tc hMerge="1">
                  <a:txBody>
                    <a:bodyPr/>
                    <a:lstStyle/>
                    <a:p>
                      <a:endParaRPr lang="en-DE" b="0" dirty="0"/>
                    </a:p>
                  </a:txBody>
                  <a:tcPr/>
                </a:tc>
                <a:extLst>
                  <a:ext uri="{0D108BD9-81ED-4DB2-BD59-A6C34878D82A}">
                    <a16:rowId xmlns:a16="http://schemas.microsoft.com/office/drawing/2014/main" val="2434114057"/>
                  </a:ext>
                </a:extLst>
              </a:tr>
              <a:tr h="370840">
                <a:tc>
                  <a:txBody>
                    <a:bodyPr/>
                    <a:lstStyle/>
                    <a:p>
                      <a:r>
                        <a:rPr lang="en-DE" b="0" dirty="0"/>
                        <a:t>Projektname</a:t>
                      </a:r>
                    </a:p>
                  </a:txBody>
                  <a:tcPr/>
                </a:tc>
                <a:tc>
                  <a:txBody>
                    <a:bodyPr/>
                    <a:lstStyle/>
                    <a:p>
                      <a:endParaRPr lang="en-DE" b="0" dirty="0"/>
                    </a:p>
                  </a:txBody>
                  <a:tcPr/>
                </a:tc>
                <a:extLst>
                  <a:ext uri="{0D108BD9-81ED-4DB2-BD59-A6C34878D82A}">
                    <a16:rowId xmlns:a16="http://schemas.microsoft.com/office/drawing/2014/main" val="2283736840"/>
                  </a:ext>
                </a:extLst>
              </a:tr>
              <a:tr h="370840">
                <a:tc>
                  <a:txBody>
                    <a:bodyPr/>
                    <a:lstStyle/>
                    <a:p>
                      <a:r>
                        <a:rPr lang="en-DE" b="0" dirty="0"/>
                        <a:t>Projektziel</a:t>
                      </a:r>
                    </a:p>
                  </a:txBody>
                  <a:tcPr/>
                </a:tc>
                <a:tc>
                  <a:txBody>
                    <a:bodyPr/>
                    <a:lstStyle/>
                    <a:p>
                      <a:r>
                        <a:rPr lang="en-DE" b="0" dirty="0"/>
                        <a:t>Bingo</a:t>
                      </a:r>
                    </a:p>
                  </a:txBody>
                  <a:tcPr/>
                </a:tc>
                <a:extLst>
                  <a:ext uri="{0D108BD9-81ED-4DB2-BD59-A6C34878D82A}">
                    <a16:rowId xmlns:a16="http://schemas.microsoft.com/office/drawing/2014/main" val="828525269"/>
                  </a:ext>
                </a:extLst>
              </a:tr>
              <a:tr h="370840">
                <a:tc>
                  <a:txBody>
                    <a:bodyPr/>
                    <a:lstStyle/>
                    <a:p>
                      <a:r>
                        <a:rPr lang="en-DE" b="0" dirty="0"/>
                        <a:t>Beschreibung</a:t>
                      </a:r>
                    </a:p>
                  </a:txBody>
                  <a:tcPr/>
                </a:tc>
                <a:tc>
                  <a:txBody>
                    <a:bodyPr/>
                    <a:lstStyle/>
                    <a:p>
                      <a:endParaRPr lang="en-DE" b="0" dirty="0"/>
                    </a:p>
                  </a:txBody>
                  <a:tcPr/>
                </a:tc>
                <a:extLst>
                  <a:ext uri="{0D108BD9-81ED-4DB2-BD59-A6C34878D82A}">
                    <a16:rowId xmlns:a16="http://schemas.microsoft.com/office/drawing/2014/main" val="3608426067"/>
                  </a:ext>
                </a:extLst>
              </a:tr>
              <a:tr h="370840">
                <a:tc gridSpan="2">
                  <a:txBody>
                    <a:bodyPr/>
                    <a:lstStyle/>
                    <a:p>
                      <a:r>
                        <a:rPr lang="en-DE" b="1" dirty="0"/>
                        <a:t>Projektlaufzeit</a:t>
                      </a:r>
                    </a:p>
                  </a:txBody>
                  <a:tcPr/>
                </a:tc>
                <a:tc hMerge="1">
                  <a:txBody>
                    <a:bodyPr/>
                    <a:lstStyle/>
                    <a:p>
                      <a:endParaRPr lang="en-DE" b="0" dirty="0"/>
                    </a:p>
                  </a:txBody>
                  <a:tcPr/>
                </a:tc>
                <a:extLst>
                  <a:ext uri="{0D108BD9-81ED-4DB2-BD59-A6C34878D82A}">
                    <a16:rowId xmlns:a16="http://schemas.microsoft.com/office/drawing/2014/main" val="4001289950"/>
                  </a:ext>
                </a:extLst>
              </a:tr>
              <a:tr h="370840">
                <a:tc>
                  <a:txBody>
                    <a:bodyPr/>
                    <a:lstStyle/>
                    <a:p>
                      <a:r>
                        <a:rPr lang="en-DE" b="0" dirty="0"/>
                        <a:t>Anfang</a:t>
                      </a:r>
                    </a:p>
                  </a:txBody>
                  <a:tcPr/>
                </a:tc>
                <a:tc>
                  <a:txBody>
                    <a:bodyPr/>
                    <a:lstStyle/>
                    <a:p>
                      <a:r>
                        <a:rPr lang="en-DE" b="0" dirty="0"/>
                        <a:t>Juni 2024</a:t>
                      </a:r>
                    </a:p>
                  </a:txBody>
                  <a:tcPr/>
                </a:tc>
                <a:extLst>
                  <a:ext uri="{0D108BD9-81ED-4DB2-BD59-A6C34878D82A}">
                    <a16:rowId xmlns:a16="http://schemas.microsoft.com/office/drawing/2014/main" val="3336228761"/>
                  </a:ext>
                </a:extLst>
              </a:tr>
              <a:tr h="370840">
                <a:tc>
                  <a:txBody>
                    <a:bodyPr/>
                    <a:lstStyle/>
                    <a:p>
                      <a:r>
                        <a:rPr lang="en-DE" b="0" dirty="0"/>
                        <a:t>Ende</a:t>
                      </a:r>
                    </a:p>
                  </a:txBody>
                  <a:tcPr/>
                </a:tc>
                <a:tc>
                  <a:txBody>
                    <a:bodyPr/>
                    <a:lstStyle/>
                    <a:p>
                      <a:r>
                        <a:rPr lang="en-DE" b="0" dirty="0"/>
                        <a:t>Juli 2024</a:t>
                      </a:r>
                    </a:p>
                  </a:txBody>
                  <a:tcPr/>
                </a:tc>
                <a:extLst>
                  <a:ext uri="{0D108BD9-81ED-4DB2-BD59-A6C34878D82A}">
                    <a16:rowId xmlns:a16="http://schemas.microsoft.com/office/drawing/2014/main" val="3184858405"/>
                  </a:ext>
                </a:extLst>
              </a:tr>
              <a:tr h="370840">
                <a:tc gridSpan="2">
                  <a:txBody>
                    <a:bodyPr/>
                    <a:lstStyle/>
                    <a:p>
                      <a:r>
                        <a:rPr lang="en-DE" b="1" dirty="0"/>
                        <a:t>Projektbeteiligte</a:t>
                      </a:r>
                    </a:p>
                  </a:txBody>
                  <a:tcPr/>
                </a:tc>
                <a:tc hMerge="1">
                  <a:txBody>
                    <a:bodyPr/>
                    <a:lstStyle/>
                    <a:p>
                      <a:endParaRPr lang="en-DE" b="0" dirty="0"/>
                    </a:p>
                  </a:txBody>
                  <a:tcPr/>
                </a:tc>
                <a:extLst>
                  <a:ext uri="{0D108BD9-81ED-4DB2-BD59-A6C34878D82A}">
                    <a16:rowId xmlns:a16="http://schemas.microsoft.com/office/drawing/2014/main" val="1318653041"/>
                  </a:ext>
                </a:extLst>
              </a:tr>
              <a:tr h="370840">
                <a:tc>
                  <a:txBody>
                    <a:bodyPr/>
                    <a:lstStyle/>
                    <a:p>
                      <a:r>
                        <a:rPr lang="en-DE" b="0" dirty="0"/>
                        <a:t>Auftrageber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DE" b="0" dirty="0"/>
                        <a:t>Dr. Arno Mielke, Christoph Häfner</a:t>
                      </a:r>
                    </a:p>
                  </a:txBody>
                  <a:tcPr/>
                </a:tc>
                <a:extLst>
                  <a:ext uri="{0D108BD9-81ED-4DB2-BD59-A6C34878D82A}">
                    <a16:rowId xmlns:a16="http://schemas.microsoft.com/office/drawing/2014/main" val="1799464011"/>
                  </a:ext>
                </a:extLst>
              </a:tr>
              <a:tr h="370840">
                <a:tc>
                  <a:txBody>
                    <a:bodyPr/>
                    <a:lstStyle/>
                    <a:p>
                      <a:r>
                        <a:rPr lang="en-DE" b="0" dirty="0"/>
                        <a:t>Projektleiter</a:t>
                      </a:r>
                    </a:p>
                  </a:txBody>
                  <a:tcPr/>
                </a:tc>
                <a:tc>
                  <a:txBody>
                    <a:bodyPr/>
                    <a:lstStyle/>
                    <a:p>
                      <a:r>
                        <a:rPr lang="en-DE" b="0" dirty="0"/>
                        <a:t>Mathis Köder</a:t>
                      </a:r>
                    </a:p>
                  </a:txBody>
                  <a:tcPr/>
                </a:tc>
                <a:extLst>
                  <a:ext uri="{0D108BD9-81ED-4DB2-BD59-A6C34878D82A}">
                    <a16:rowId xmlns:a16="http://schemas.microsoft.com/office/drawing/2014/main" val="3294245810"/>
                  </a:ext>
                </a:extLst>
              </a:tr>
              <a:tr h="370840">
                <a:tc gridSpan="2">
                  <a:txBody>
                    <a:bodyPr/>
                    <a:lstStyle/>
                    <a:p>
                      <a:r>
                        <a:rPr lang="en-DE" b="1" dirty="0"/>
                        <a:t>Kernteam</a:t>
                      </a:r>
                    </a:p>
                  </a:txBody>
                  <a:tcPr/>
                </a:tc>
                <a:tc hMerge="1">
                  <a:txBody>
                    <a:bodyPr/>
                    <a:lstStyle/>
                    <a:p>
                      <a:endParaRPr lang="en-DE" b="0" dirty="0"/>
                    </a:p>
                  </a:txBody>
                  <a:tcPr/>
                </a:tc>
                <a:extLst>
                  <a:ext uri="{0D108BD9-81ED-4DB2-BD59-A6C34878D82A}">
                    <a16:rowId xmlns:a16="http://schemas.microsoft.com/office/drawing/2014/main" val="420041958"/>
                  </a:ext>
                </a:extLst>
              </a:tr>
              <a:tr h="370840">
                <a:tc>
                  <a:txBody>
                    <a:bodyPr/>
                    <a:lstStyle/>
                    <a:p>
                      <a:r>
                        <a:rPr lang="en-DE" b="0" dirty="0"/>
                        <a:t>Product Owner</a:t>
                      </a:r>
                    </a:p>
                  </a:txBody>
                  <a:tcPr/>
                </a:tc>
                <a:tc>
                  <a:txBody>
                    <a:bodyPr/>
                    <a:lstStyle/>
                    <a:p>
                      <a:r>
                        <a:rPr lang="en-DE" b="0" dirty="0"/>
                        <a:t>Mathis Köder</a:t>
                      </a:r>
                    </a:p>
                  </a:txBody>
                  <a:tcPr/>
                </a:tc>
                <a:extLst>
                  <a:ext uri="{0D108BD9-81ED-4DB2-BD59-A6C34878D82A}">
                    <a16:rowId xmlns:a16="http://schemas.microsoft.com/office/drawing/2014/main" val="2811320167"/>
                  </a:ext>
                </a:extLst>
              </a:tr>
              <a:tr h="370840">
                <a:tc>
                  <a:txBody>
                    <a:bodyPr/>
                    <a:lstStyle/>
                    <a:p>
                      <a:r>
                        <a:rPr lang="en-DE" b="0" dirty="0"/>
                        <a:t>Srum Master</a:t>
                      </a:r>
                    </a:p>
                  </a:txBody>
                  <a:tcPr/>
                </a:tc>
                <a:tc>
                  <a:txBody>
                    <a:bodyPr/>
                    <a:lstStyle/>
                    <a:p>
                      <a:r>
                        <a:rPr lang="en-DE" b="0" dirty="0"/>
                        <a:t>Gilbert Becker</a:t>
                      </a:r>
                    </a:p>
                  </a:txBody>
                  <a:tcPr/>
                </a:tc>
                <a:extLst>
                  <a:ext uri="{0D108BD9-81ED-4DB2-BD59-A6C34878D82A}">
                    <a16:rowId xmlns:a16="http://schemas.microsoft.com/office/drawing/2014/main" val="4050297415"/>
                  </a:ext>
                </a:extLst>
              </a:tr>
              <a:tr h="370840">
                <a:tc>
                  <a:txBody>
                    <a:bodyPr/>
                    <a:lstStyle/>
                    <a:p>
                      <a:r>
                        <a:rPr lang="en-DE" b="0" dirty="0"/>
                        <a:t>Entwickler</a:t>
                      </a:r>
                    </a:p>
                  </a:txBody>
                  <a:tcPr/>
                </a:tc>
                <a:tc>
                  <a:txBody>
                    <a:bodyPr/>
                    <a:lstStyle/>
                    <a:p>
                      <a:r>
                        <a:rPr lang="en-DE" b="0" dirty="0"/>
                        <a:t>Jakob Arne Wiesmann, Max Katzenberger, Marvin Fuchs</a:t>
                      </a:r>
                    </a:p>
                  </a:txBody>
                  <a:tcPr/>
                </a:tc>
                <a:extLst>
                  <a:ext uri="{0D108BD9-81ED-4DB2-BD59-A6C34878D82A}">
                    <a16:rowId xmlns:a16="http://schemas.microsoft.com/office/drawing/2014/main" val="187306531"/>
                  </a:ext>
                </a:extLst>
              </a:tr>
              <a:tr h="370840">
                <a:tc>
                  <a:txBody>
                    <a:bodyPr/>
                    <a:lstStyle/>
                    <a:p>
                      <a:endParaRPr lang="en-DE" b="0" dirty="0"/>
                    </a:p>
                  </a:txBody>
                  <a:tcPr/>
                </a:tc>
                <a:tc>
                  <a:txBody>
                    <a:bodyPr/>
                    <a:lstStyle/>
                    <a:p>
                      <a:endParaRPr lang="en-DE" b="0" dirty="0"/>
                    </a:p>
                  </a:txBody>
                  <a:tcPr/>
                </a:tc>
                <a:extLst>
                  <a:ext uri="{0D108BD9-81ED-4DB2-BD59-A6C34878D82A}">
                    <a16:rowId xmlns:a16="http://schemas.microsoft.com/office/drawing/2014/main" val="4236009717"/>
                  </a:ext>
                </a:extLst>
              </a:tr>
            </a:tbl>
          </a:graphicData>
        </a:graphic>
      </p:graphicFrame>
    </p:spTree>
    <p:extLst>
      <p:ext uri="{BB962C8B-B14F-4D97-AF65-F5344CB8AC3E}">
        <p14:creationId xmlns:p14="http://schemas.microsoft.com/office/powerpoint/2010/main" val="50148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E544-0634-0BA5-BF2A-3F357D3D98FE}"/>
              </a:ext>
            </a:extLst>
          </p:cNvPr>
          <p:cNvSpPr>
            <a:spLocks noGrp="1"/>
          </p:cNvSpPr>
          <p:nvPr>
            <p:ph type="title"/>
          </p:nvPr>
        </p:nvSpPr>
        <p:spPr/>
        <p:txBody>
          <a:bodyPr/>
          <a:lstStyle/>
          <a:p>
            <a:r>
              <a:rPr lang="en-DE" dirty="0"/>
              <a:t>Phasen und Meilensteine</a:t>
            </a:r>
          </a:p>
        </p:txBody>
      </p:sp>
      <p:sp>
        <p:nvSpPr>
          <p:cNvPr id="3" name="Content Placeholder 2">
            <a:extLst>
              <a:ext uri="{FF2B5EF4-FFF2-40B4-BE49-F238E27FC236}">
                <a16:creationId xmlns:a16="http://schemas.microsoft.com/office/drawing/2014/main" id="{E2075432-E86C-564B-6AD8-BEADF58C180B}"/>
              </a:ext>
            </a:extLst>
          </p:cNvPr>
          <p:cNvSpPr>
            <a:spLocks noGrp="1"/>
          </p:cNvSpPr>
          <p:nvPr>
            <p:ph idx="1"/>
          </p:nvPr>
        </p:nvSpPr>
        <p:spPr/>
        <p:txBody>
          <a:bodyPr>
            <a:normAutofit fontScale="85000" lnSpcReduction="20000"/>
          </a:bodyPr>
          <a:lstStyle/>
          <a:p>
            <a:r>
              <a:rPr lang="en-DE" dirty="0"/>
              <a:t>Start</a:t>
            </a:r>
          </a:p>
          <a:p>
            <a:r>
              <a:rPr lang="en-DE" u="sng" dirty="0"/>
              <a:t>Überblick über das Projekt und Planung der Aufgaben</a:t>
            </a:r>
          </a:p>
          <a:p>
            <a:r>
              <a:rPr lang="en-DE" dirty="0"/>
              <a:t>Fertigstellen des Backlogs</a:t>
            </a:r>
          </a:p>
          <a:p>
            <a:r>
              <a:rPr lang="en-DE" u="sng" dirty="0"/>
              <a:t>Technisches Design für Backend und Frontend</a:t>
            </a:r>
          </a:p>
          <a:p>
            <a:r>
              <a:rPr lang="en-DE" dirty="0"/>
              <a:t>Präsentation von Produkt Design und Lösungen des Backends</a:t>
            </a:r>
          </a:p>
          <a:p>
            <a:r>
              <a:rPr lang="en-DE" u="sng" dirty="0"/>
              <a:t>Implementation</a:t>
            </a:r>
          </a:p>
          <a:p>
            <a:r>
              <a:rPr lang="en-DE" dirty="0"/>
              <a:t>Fertiges Produkt</a:t>
            </a:r>
          </a:p>
          <a:p>
            <a:r>
              <a:rPr lang="en-DE" u="sng" dirty="0"/>
              <a:t>Testen und Anpassen</a:t>
            </a:r>
          </a:p>
          <a:p>
            <a:r>
              <a:rPr lang="en-DE" dirty="0"/>
              <a:t>Produkt mit 80% Code Coverage</a:t>
            </a:r>
          </a:p>
          <a:p>
            <a:r>
              <a:rPr lang="en-DE" u="sng" dirty="0"/>
              <a:t>Planung des Showcases und der Auslieferung</a:t>
            </a:r>
          </a:p>
          <a:p>
            <a:r>
              <a:rPr lang="en-DE" dirty="0"/>
              <a:t>Auslieferung</a:t>
            </a:r>
          </a:p>
        </p:txBody>
      </p:sp>
    </p:spTree>
    <p:extLst>
      <p:ext uri="{BB962C8B-B14F-4D97-AF65-F5344CB8AC3E}">
        <p14:creationId xmlns:p14="http://schemas.microsoft.com/office/powerpoint/2010/main" val="358501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5A57-3C61-5D2B-2617-B36192FF0334}"/>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387DA067-DD43-F975-70F7-74FEB88EE602}"/>
              </a:ext>
            </a:extLst>
          </p:cNvPr>
          <p:cNvSpPr>
            <a:spLocks noGrp="1"/>
          </p:cNvSpPr>
          <p:nvPr>
            <p:ph idx="1"/>
          </p:nvPr>
        </p:nvSpPr>
        <p:spPr/>
        <p:txBody>
          <a:bodyPr/>
          <a:lstStyle/>
          <a:p>
            <a:pPr marL="514350" indent="-514350">
              <a:buFont typeface="+mj-lt"/>
              <a:buAutoNum type="arabicPeriod"/>
            </a:pPr>
            <a:r>
              <a:rPr lang="en-DE" dirty="0"/>
              <a:t>Projektmanagment</a:t>
            </a:r>
          </a:p>
          <a:p>
            <a:pPr marL="971550" lvl="1" indent="-514350">
              <a:buFont typeface="+mj-lt"/>
              <a:buAutoNum type="arabicPeriod"/>
            </a:pPr>
            <a:r>
              <a:rPr lang="en-DE" dirty="0"/>
              <a:t>Verteilung der Rollen und Zuständigkeiten</a:t>
            </a:r>
          </a:p>
          <a:p>
            <a:pPr marL="971550" lvl="1" indent="-514350">
              <a:buFont typeface="+mj-lt"/>
              <a:buAutoNum type="arabicPeriod"/>
            </a:pPr>
            <a:r>
              <a:rPr lang="en-DE" dirty="0"/>
              <a:t>Planung durchführen</a:t>
            </a:r>
          </a:p>
          <a:p>
            <a:pPr marL="971550" lvl="1" indent="-514350">
              <a:buFont typeface="+mj-lt"/>
              <a:buAutoNum type="arabicPeriod"/>
            </a:pPr>
            <a:r>
              <a:rPr lang="en-DE" dirty="0"/>
              <a:t>Klärung der Anfordungen </a:t>
            </a:r>
          </a:p>
          <a:p>
            <a:pPr marL="971550" lvl="1" indent="-514350">
              <a:buFont typeface="+mj-lt"/>
              <a:buAutoNum type="arabicPeriod"/>
            </a:pPr>
            <a:r>
              <a:rPr lang="en-DE" dirty="0"/>
              <a:t>Schreiben des Backlogs</a:t>
            </a:r>
          </a:p>
          <a:p>
            <a:pPr marL="971550" lvl="1" indent="-514350">
              <a:buFont typeface="+mj-lt"/>
              <a:buAutoNum type="arabicPeriod"/>
            </a:pPr>
            <a:r>
              <a:rPr lang="en-DE" dirty="0"/>
              <a:t>Controlling durchführen</a:t>
            </a:r>
          </a:p>
          <a:p>
            <a:pPr marL="514350" indent="-514350">
              <a:buFont typeface="+mj-lt"/>
              <a:buAutoNum type="arabicPeriod"/>
            </a:pPr>
            <a:r>
              <a:rPr lang="en-DE" dirty="0"/>
              <a:t>Spezifikationsphase</a:t>
            </a:r>
          </a:p>
          <a:p>
            <a:pPr marL="971550" lvl="1" indent="-514350">
              <a:buFont typeface="+mj-lt"/>
              <a:buAutoNum type="arabicPeriod"/>
            </a:pPr>
            <a:r>
              <a:rPr lang="en-DE" dirty="0"/>
              <a:t>Festlegen der Frameworks und der Sprachen</a:t>
            </a:r>
          </a:p>
          <a:p>
            <a:pPr marL="971550" lvl="1" indent="-514350">
              <a:buFont typeface="+mj-lt"/>
              <a:buAutoNum type="arabicPeriod"/>
            </a:pPr>
            <a:r>
              <a:rPr lang="en-DE" dirty="0"/>
              <a:t>Design des Frontends </a:t>
            </a:r>
          </a:p>
          <a:p>
            <a:pPr marL="971550" lvl="1" indent="-514350">
              <a:buFont typeface="+mj-lt"/>
              <a:buAutoNum type="arabicPeriod"/>
            </a:pPr>
            <a:r>
              <a:rPr lang="en-DE" dirty="0"/>
              <a:t>Planung des Backends</a:t>
            </a:r>
          </a:p>
        </p:txBody>
      </p:sp>
    </p:spTree>
    <p:extLst>
      <p:ext uri="{BB962C8B-B14F-4D97-AF65-F5344CB8AC3E}">
        <p14:creationId xmlns:p14="http://schemas.microsoft.com/office/powerpoint/2010/main" val="120556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9FF1-E81D-6567-D9E2-679B1950535C}"/>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E3AA2C6F-1518-A9CB-5EE2-1CD3306ADA79}"/>
              </a:ext>
            </a:extLst>
          </p:cNvPr>
          <p:cNvSpPr>
            <a:spLocks noGrp="1"/>
          </p:cNvSpPr>
          <p:nvPr>
            <p:ph idx="1"/>
          </p:nvPr>
        </p:nvSpPr>
        <p:spPr/>
        <p:txBody>
          <a:bodyPr/>
          <a:lstStyle/>
          <a:p>
            <a:pPr marL="514350" indent="-514350">
              <a:buFont typeface="+mj-lt"/>
              <a:buAutoNum type="arabicPeriod"/>
            </a:pPr>
            <a:r>
              <a:rPr lang="en-DE" dirty="0"/>
              <a:t>Durchführungsphase</a:t>
            </a:r>
          </a:p>
          <a:p>
            <a:pPr marL="971550" lvl="1" indent="-514350">
              <a:buFont typeface="+mj-lt"/>
              <a:buAutoNum type="arabicPeriod"/>
            </a:pPr>
            <a:r>
              <a:rPr lang="en-DE" dirty="0"/>
              <a:t>Implementation</a:t>
            </a:r>
          </a:p>
          <a:p>
            <a:pPr marL="971550" lvl="1" indent="-514350">
              <a:buFont typeface="+mj-lt"/>
              <a:buAutoNum type="arabicPeriod"/>
            </a:pPr>
            <a:r>
              <a:rPr lang="en-DE" dirty="0"/>
              <a:t>Dokumentation erstellen</a:t>
            </a:r>
          </a:p>
          <a:p>
            <a:pPr marL="514350" indent="-514350">
              <a:buFont typeface="+mj-lt"/>
              <a:buAutoNum type="arabicPeriod"/>
            </a:pPr>
            <a:r>
              <a:rPr lang="en-DE" dirty="0"/>
              <a:t>Abschluss</a:t>
            </a:r>
          </a:p>
          <a:p>
            <a:pPr marL="971550" lvl="1" indent="-514350">
              <a:buFont typeface="+mj-lt"/>
              <a:buAutoNum type="arabicPeriod"/>
            </a:pPr>
            <a:r>
              <a:rPr lang="en-DE" dirty="0"/>
              <a:t>Test der Anwendung</a:t>
            </a:r>
          </a:p>
          <a:p>
            <a:pPr marL="971550" lvl="1" indent="-514350">
              <a:buFont typeface="+mj-lt"/>
              <a:buAutoNum type="arabicPeriod"/>
            </a:pPr>
            <a:r>
              <a:rPr lang="en-DE" dirty="0"/>
              <a:t>Erstellung der Präsentation</a:t>
            </a:r>
          </a:p>
          <a:p>
            <a:pPr marL="1428750" lvl="2" indent="-514350">
              <a:buFont typeface="+mj-lt"/>
              <a:buAutoNum type="arabicPeriod"/>
            </a:pPr>
            <a:r>
              <a:rPr lang="en-DE" dirty="0"/>
              <a:t>Planung des Showcases</a:t>
            </a:r>
          </a:p>
          <a:p>
            <a:pPr marL="1428750" lvl="2" indent="-514350">
              <a:buFont typeface="+mj-lt"/>
              <a:buAutoNum type="arabicPeriod"/>
            </a:pPr>
            <a:r>
              <a:rPr lang="en-DE" dirty="0"/>
              <a:t>Planung der Präsentation</a:t>
            </a:r>
          </a:p>
          <a:p>
            <a:pPr marL="971550" lvl="1" indent="-514350">
              <a:buFont typeface="+mj-lt"/>
              <a:buAutoNum type="arabicPeriod"/>
            </a:pPr>
            <a:r>
              <a:rPr lang="en-DE" dirty="0"/>
              <a:t>Präsentation</a:t>
            </a:r>
          </a:p>
        </p:txBody>
      </p:sp>
    </p:spTree>
    <p:extLst>
      <p:ext uri="{BB962C8B-B14F-4D97-AF65-F5344CB8AC3E}">
        <p14:creationId xmlns:p14="http://schemas.microsoft.com/office/powerpoint/2010/main" val="233107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C19F-C135-7B30-001C-EC8BFC9C757B}"/>
              </a:ext>
            </a:extLst>
          </p:cNvPr>
          <p:cNvSpPr>
            <a:spLocks noGrp="1"/>
          </p:cNvSpPr>
          <p:nvPr>
            <p:ph type="title"/>
          </p:nvPr>
        </p:nvSpPr>
        <p:spPr/>
        <p:txBody>
          <a:bodyPr/>
          <a:lstStyle/>
          <a:p>
            <a:r>
              <a:rPr lang="en-DE" dirty="0"/>
              <a:t>Ablaufplan</a:t>
            </a:r>
          </a:p>
        </p:txBody>
      </p:sp>
      <p:graphicFrame>
        <p:nvGraphicFramePr>
          <p:cNvPr id="4" name="Content Placeholder 3">
            <a:extLst>
              <a:ext uri="{FF2B5EF4-FFF2-40B4-BE49-F238E27FC236}">
                <a16:creationId xmlns:a16="http://schemas.microsoft.com/office/drawing/2014/main" id="{7372C82D-6365-7739-1C16-32E932C56DDC}"/>
              </a:ext>
            </a:extLst>
          </p:cNvPr>
          <p:cNvGraphicFramePr>
            <a:graphicFrameLocks noGrp="1"/>
          </p:cNvGraphicFramePr>
          <p:nvPr>
            <p:ph idx="1"/>
            <p:extLst>
              <p:ext uri="{D42A27DB-BD31-4B8C-83A1-F6EECF244321}">
                <p14:modId xmlns:p14="http://schemas.microsoft.com/office/powerpoint/2010/main" val="3052204824"/>
              </p:ext>
            </p:extLst>
          </p:nvPr>
        </p:nvGraphicFramePr>
        <p:xfrm>
          <a:off x="838200" y="1825625"/>
          <a:ext cx="10515600" cy="4450080"/>
        </p:xfrm>
        <a:graphic>
          <a:graphicData uri="http://schemas.openxmlformats.org/drawingml/2006/table">
            <a:tbl>
              <a:tblPr firstRow="1" bandRow="1">
                <a:solidFill>
                  <a:srgbClr val="C00000"/>
                </a:solidFill>
                <a:tableStyleId>{21E4AEA4-8DFA-4A89-87EB-49C32662AFE0}</a:tableStyleId>
              </a:tblPr>
              <a:tblGrid>
                <a:gridCol w="1079665">
                  <a:extLst>
                    <a:ext uri="{9D8B030D-6E8A-4147-A177-3AD203B41FA5}">
                      <a16:colId xmlns:a16="http://schemas.microsoft.com/office/drawing/2014/main" val="1935207542"/>
                    </a:ext>
                  </a:extLst>
                </a:gridCol>
                <a:gridCol w="4773880">
                  <a:extLst>
                    <a:ext uri="{9D8B030D-6E8A-4147-A177-3AD203B41FA5}">
                      <a16:colId xmlns:a16="http://schemas.microsoft.com/office/drawing/2014/main" val="1180961405"/>
                    </a:ext>
                  </a:extLst>
                </a:gridCol>
                <a:gridCol w="1306286">
                  <a:extLst>
                    <a:ext uri="{9D8B030D-6E8A-4147-A177-3AD203B41FA5}">
                      <a16:colId xmlns:a16="http://schemas.microsoft.com/office/drawing/2014/main" val="3318192054"/>
                    </a:ext>
                  </a:extLst>
                </a:gridCol>
                <a:gridCol w="3355769">
                  <a:extLst>
                    <a:ext uri="{9D8B030D-6E8A-4147-A177-3AD203B41FA5}">
                      <a16:colId xmlns:a16="http://schemas.microsoft.com/office/drawing/2014/main" val="2832026615"/>
                    </a:ext>
                  </a:extLst>
                </a:gridCol>
              </a:tblGrid>
              <a:tr h="370840">
                <a:tc>
                  <a:txBody>
                    <a:bodyPr/>
                    <a:lstStyle/>
                    <a:p>
                      <a:r>
                        <a:rPr lang="en-DE" dirty="0"/>
                        <a:t>ID</a:t>
                      </a:r>
                    </a:p>
                  </a:txBody>
                  <a:tcPr/>
                </a:tc>
                <a:tc>
                  <a:txBody>
                    <a:bodyPr/>
                    <a:lstStyle/>
                    <a:p>
                      <a:r>
                        <a:rPr lang="en-DE" dirty="0"/>
                        <a:t>Vorgang/Arbeitspaket</a:t>
                      </a:r>
                    </a:p>
                  </a:txBody>
                  <a:tcPr/>
                </a:tc>
                <a:tc>
                  <a:txBody>
                    <a:bodyPr/>
                    <a:lstStyle/>
                    <a:p>
                      <a:r>
                        <a:rPr lang="en-DE" dirty="0"/>
                        <a:t>Dauer</a:t>
                      </a:r>
                    </a:p>
                  </a:txBody>
                  <a:tcPr/>
                </a:tc>
                <a:tc>
                  <a:txBody>
                    <a:bodyPr/>
                    <a:lstStyle/>
                    <a:p>
                      <a:r>
                        <a:rPr lang="en-DE" dirty="0"/>
                        <a:t>Vorgänger</a:t>
                      </a:r>
                    </a:p>
                  </a:txBody>
                  <a:tcPr/>
                </a:tc>
                <a:extLst>
                  <a:ext uri="{0D108BD9-81ED-4DB2-BD59-A6C34878D82A}">
                    <a16:rowId xmlns:a16="http://schemas.microsoft.com/office/drawing/2014/main" val="712556138"/>
                  </a:ext>
                </a:extLst>
              </a:tr>
              <a:tr h="370840">
                <a:tc>
                  <a:txBody>
                    <a:bodyPr/>
                    <a:lstStyle/>
                    <a:p>
                      <a:r>
                        <a:rPr lang="en-DE" dirty="0"/>
                        <a:t>001</a:t>
                      </a:r>
                    </a:p>
                  </a:txBody>
                  <a:tcPr/>
                </a:tc>
                <a:tc>
                  <a:txBody>
                    <a:bodyPr/>
                    <a:lstStyle/>
                    <a:p>
                      <a:r>
                        <a:rPr lang="en-DE" dirty="0"/>
                        <a:t>Rollen Verteilung</a:t>
                      </a:r>
                    </a:p>
                  </a:txBody>
                  <a:tcPr/>
                </a:tc>
                <a:tc>
                  <a:txBody>
                    <a:bodyPr/>
                    <a:lstStyle/>
                    <a:p>
                      <a:r>
                        <a:rPr lang="en-DE" dirty="0"/>
                        <a:t>1 d</a:t>
                      </a:r>
                    </a:p>
                  </a:txBody>
                  <a:tcPr/>
                </a:tc>
                <a:tc>
                  <a:txBody>
                    <a:bodyPr/>
                    <a:lstStyle/>
                    <a:p>
                      <a:endParaRPr lang="en-DE" dirty="0"/>
                    </a:p>
                  </a:txBody>
                  <a:tcPr/>
                </a:tc>
                <a:extLst>
                  <a:ext uri="{0D108BD9-81ED-4DB2-BD59-A6C34878D82A}">
                    <a16:rowId xmlns:a16="http://schemas.microsoft.com/office/drawing/2014/main" val="3317126260"/>
                  </a:ext>
                </a:extLst>
              </a:tr>
              <a:tr h="370840">
                <a:tc>
                  <a:txBody>
                    <a:bodyPr/>
                    <a:lstStyle/>
                    <a:p>
                      <a:r>
                        <a:rPr lang="en-DE" dirty="0"/>
                        <a:t>002</a:t>
                      </a:r>
                    </a:p>
                  </a:txBody>
                  <a:tcPr/>
                </a:tc>
                <a:tc>
                  <a:txBody>
                    <a:bodyPr/>
                    <a:lstStyle/>
                    <a:p>
                      <a:r>
                        <a:rPr lang="en-DE" dirty="0"/>
                        <a:t>Klärung der Anforderungen</a:t>
                      </a:r>
                    </a:p>
                  </a:txBody>
                  <a:tcPr/>
                </a:tc>
                <a:tc>
                  <a:txBody>
                    <a:bodyPr/>
                    <a:lstStyle/>
                    <a:p>
                      <a:r>
                        <a:rPr lang="en-DE" dirty="0"/>
                        <a:t>1 d</a:t>
                      </a:r>
                    </a:p>
                  </a:txBody>
                  <a:tcPr/>
                </a:tc>
                <a:tc>
                  <a:txBody>
                    <a:bodyPr/>
                    <a:lstStyle/>
                    <a:p>
                      <a:endParaRPr lang="en-DE" dirty="0"/>
                    </a:p>
                  </a:txBody>
                  <a:tcPr/>
                </a:tc>
                <a:extLst>
                  <a:ext uri="{0D108BD9-81ED-4DB2-BD59-A6C34878D82A}">
                    <a16:rowId xmlns:a16="http://schemas.microsoft.com/office/drawing/2014/main" val="1119334958"/>
                  </a:ext>
                </a:extLst>
              </a:tr>
              <a:tr h="370840">
                <a:tc>
                  <a:txBody>
                    <a:bodyPr/>
                    <a:lstStyle/>
                    <a:p>
                      <a:r>
                        <a:rPr lang="en-DE" dirty="0"/>
                        <a:t>003</a:t>
                      </a:r>
                    </a:p>
                  </a:txBody>
                  <a:tcPr/>
                </a:tc>
                <a:tc>
                  <a:txBody>
                    <a:bodyPr/>
                    <a:lstStyle/>
                    <a:p>
                      <a:r>
                        <a:rPr lang="en-DE" dirty="0"/>
                        <a:t>Schreiben des Backlogs</a:t>
                      </a:r>
                    </a:p>
                  </a:txBody>
                  <a:tcPr/>
                </a:tc>
                <a:tc>
                  <a:txBody>
                    <a:bodyPr/>
                    <a:lstStyle/>
                    <a:p>
                      <a:r>
                        <a:rPr lang="en-DE" dirty="0"/>
                        <a:t>3 d</a:t>
                      </a:r>
                    </a:p>
                  </a:txBody>
                  <a:tcPr/>
                </a:tc>
                <a:tc>
                  <a:txBody>
                    <a:bodyPr/>
                    <a:lstStyle/>
                    <a:p>
                      <a:r>
                        <a:rPr lang="en-DE" dirty="0"/>
                        <a:t>001, 002</a:t>
                      </a:r>
                    </a:p>
                  </a:txBody>
                  <a:tcPr/>
                </a:tc>
                <a:extLst>
                  <a:ext uri="{0D108BD9-81ED-4DB2-BD59-A6C34878D82A}">
                    <a16:rowId xmlns:a16="http://schemas.microsoft.com/office/drawing/2014/main" val="4011287731"/>
                  </a:ext>
                </a:extLst>
              </a:tr>
              <a:tr h="370840">
                <a:tc>
                  <a:txBody>
                    <a:bodyPr/>
                    <a:lstStyle/>
                    <a:p>
                      <a:r>
                        <a:rPr lang="en-DE" dirty="0"/>
                        <a:t>004</a:t>
                      </a:r>
                    </a:p>
                  </a:txBody>
                  <a:tcPr/>
                </a:tc>
                <a:tc>
                  <a:txBody>
                    <a:bodyPr/>
                    <a:lstStyle/>
                    <a:p>
                      <a:r>
                        <a:rPr lang="en-DE" dirty="0"/>
                        <a:t>Festlegen des Frameworks und der Sprachen</a:t>
                      </a:r>
                    </a:p>
                  </a:txBody>
                  <a:tcPr/>
                </a:tc>
                <a:tc>
                  <a:txBody>
                    <a:bodyPr/>
                    <a:lstStyle/>
                    <a:p>
                      <a:r>
                        <a:rPr lang="en-DE" dirty="0"/>
                        <a:t>1 d</a:t>
                      </a:r>
                    </a:p>
                  </a:txBody>
                  <a:tcPr/>
                </a:tc>
                <a:tc>
                  <a:txBody>
                    <a:bodyPr/>
                    <a:lstStyle/>
                    <a:p>
                      <a:r>
                        <a:rPr lang="en-DE" dirty="0"/>
                        <a:t>003</a:t>
                      </a:r>
                    </a:p>
                  </a:txBody>
                  <a:tcPr/>
                </a:tc>
                <a:extLst>
                  <a:ext uri="{0D108BD9-81ED-4DB2-BD59-A6C34878D82A}">
                    <a16:rowId xmlns:a16="http://schemas.microsoft.com/office/drawing/2014/main" val="3951912939"/>
                  </a:ext>
                </a:extLst>
              </a:tr>
              <a:tr h="370840">
                <a:tc>
                  <a:txBody>
                    <a:bodyPr/>
                    <a:lstStyle/>
                    <a:p>
                      <a:r>
                        <a:rPr lang="en-DE" dirty="0"/>
                        <a:t>005</a:t>
                      </a:r>
                    </a:p>
                  </a:txBody>
                  <a:tcPr/>
                </a:tc>
                <a:tc>
                  <a:txBody>
                    <a:bodyPr/>
                    <a:lstStyle/>
                    <a:p>
                      <a:r>
                        <a:rPr lang="en-DE" dirty="0"/>
                        <a:t>Design des Frontends</a:t>
                      </a:r>
                    </a:p>
                  </a:txBody>
                  <a:tcPr/>
                </a:tc>
                <a:tc>
                  <a:txBody>
                    <a:bodyPr/>
                    <a:lstStyle/>
                    <a:p>
                      <a:r>
                        <a:rPr lang="en-DE" dirty="0"/>
                        <a:t>3 d</a:t>
                      </a:r>
                    </a:p>
                  </a:txBody>
                  <a:tcPr/>
                </a:tc>
                <a:tc>
                  <a:txBody>
                    <a:bodyPr/>
                    <a:lstStyle/>
                    <a:p>
                      <a:r>
                        <a:rPr lang="en-DE" dirty="0"/>
                        <a:t>003, 004</a:t>
                      </a:r>
                    </a:p>
                  </a:txBody>
                  <a:tcPr/>
                </a:tc>
                <a:extLst>
                  <a:ext uri="{0D108BD9-81ED-4DB2-BD59-A6C34878D82A}">
                    <a16:rowId xmlns:a16="http://schemas.microsoft.com/office/drawing/2014/main" val="910714745"/>
                  </a:ext>
                </a:extLst>
              </a:tr>
              <a:tr h="370840">
                <a:tc>
                  <a:txBody>
                    <a:bodyPr/>
                    <a:lstStyle/>
                    <a:p>
                      <a:r>
                        <a:rPr lang="en-DE" dirty="0"/>
                        <a:t>006</a:t>
                      </a:r>
                    </a:p>
                  </a:txBody>
                  <a:tcPr/>
                </a:tc>
                <a:tc>
                  <a:txBody>
                    <a:bodyPr/>
                    <a:lstStyle/>
                    <a:p>
                      <a:r>
                        <a:rPr lang="en-DE" dirty="0"/>
                        <a:t>Planung des Backends</a:t>
                      </a:r>
                    </a:p>
                  </a:txBody>
                  <a:tcPr/>
                </a:tc>
                <a:tc>
                  <a:txBody>
                    <a:bodyPr/>
                    <a:lstStyle/>
                    <a:p>
                      <a:r>
                        <a:rPr lang="en-DE" dirty="0"/>
                        <a:t>3 d</a:t>
                      </a:r>
                    </a:p>
                  </a:txBody>
                  <a:tcPr/>
                </a:tc>
                <a:tc>
                  <a:txBody>
                    <a:bodyPr/>
                    <a:lstStyle/>
                    <a:p>
                      <a:r>
                        <a:rPr lang="en-DE" dirty="0"/>
                        <a:t>003, 004</a:t>
                      </a:r>
                    </a:p>
                  </a:txBody>
                  <a:tcPr/>
                </a:tc>
                <a:extLst>
                  <a:ext uri="{0D108BD9-81ED-4DB2-BD59-A6C34878D82A}">
                    <a16:rowId xmlns:a16="http://schemas.microsoft.com/office/drawing/2014/main" val="810071938"/>
                  </a:ext>
                </a:extLst>
              </a:tr>
              <a:tr h="370840">
                <a:tc>
                  <a:txBody>
                    <a:bodyPr/>
                    <a:lstStyle/>
                    <a:p>
                      <a:r>
                        <a:rPr lang="en-DE" dirty="0"/>
                        <a:t>007</a:t>
                      </a:r>
                    </a:p>
                  </a:txBody>
                  <a:tcPr/>
                </a:tc>
                <a:tc>
                  <a:txBody>
                    <a:bodyPr/>
                    <a:lstStyle/>
                    <a:p>
                      <a:r>
                        <a:rPr lang="en-DE" dirty="0"/>
                        <a:t>Implementation</a:t>
                      </a:r>
                    </a:p>
                  </a:txBody>
                  <a:tcPr/>
                </a:tc>
                <a:tc>
                  <a:txBody>
                    <a:bodyPr/>
                    <a:lstStyle/>
                    <a:p>
                      <a:r>
                        <a:rPr lang="en-DE" dirty="0"/>
                        <a:t>15 d</a:t>
                      </a:r>
                    </a:p>
                  </a:txBody>
                  <a:tcPr/>
                </a:tc>
                <a:tc>
                  <a:txBody>
                    <a:bodyPr/>
                    <a:lstStyle/>
                    <a:p>
                      <a:r>
                        <a:rPr lang="en-DE" dirty="0"/>
                        <a:t>003, 005, 006</a:t>
                      </a:r>
                    </a:p>
                  </a:txBody>
                  <a:tcPr/>
                </a:tc>
                <a:extLst>
                  <a:ext uri="{0D108BD9-81ED-4DB2-BD59-A6C34878D82A}">
                    <a16:rowId xmlns:a16="http://schemas.microsoft.com/office/drawing/2014/main" val="646375227"/>
                  </a:ext>
                </a:extLst>
              </a:tr>
              <a:tr h="370840">
                <a:tc>
                  <a:txBody>
                    <a:bodyPr/>
                    <a:lstStyle/>
                    <a:p>
                      <a:r>
                        <a:rPr lang="en-DE" dirty="0"/>
                        <a:t>008</a:t>
                      </a:r>
                    </a:p>
                  </a:txBody>
                  <a:tcPr/>
                </a:tc>
                <a:tc>
                  <a:txBody>
                    <a:bodyPr/>
                    <a:lstStyle/>
                    <a:p>
                      <a:r>
                        <a:rPr lang="en-DE" dirty="0">
                          <a:solidFill>
                            <a:schemeClr val="tx1"/>
                          </a:solidFill>
                        </a:rPr>
                        <a:t>Dokumentation erstellen</a:t>
                      </a:r>
                    </a:p>
                  </a:txBody>
                  <a:tcPr/>
                </a:tc>
                <a:tc>
                  <a:txBody>
                    <a:bodyPr/>
                    <a:lstStyle/>
                    <a:p>
                      <a:r>
                        <a:rPr lang="en-DE" dirty="0"/>
                        <a:t>4 d</a:t>
                      </a:r>
                    </a:p>
                  </a:txBody>
                  <a:tcPr/>
                </a:tc>
                <a:tc>
                  <a:txBody>
                    <a:bodyPr/>
                    <a:lstStyle/>
                    <a:p>
                      <a:r>
                        <a:rPr lang="en-DE" dirty="0"/>
                        <a:t>007</a:t>
                      </a:r>
                    </a:p>
                  </a:txBody>
                  <a:tcPr/>
                </a:tc>
                <a:extLst>
                  <a:ext uri="{0D108BD9-81ED-4DB2-BD59-A6C34878D82A}">
                    <a16:rowId xmlns:a16="http://schemas.microsoft.com/office/drawing/2014/main" val="652125406"/>
                  </a:ext>
                </a:extLst>
              </a:tr>
              <a:tr h="370840">
                <a:tc>
                  <a:txBody>
                    <a:bodyPr/>
                    <a:lstStyle/>
                    <a:p>
                      <a:r>
                        <a:rPr lang="en-DE" dirty="0"/>
                        <a:t>009</a:t>
                      </a:r>
                    </a:p>
                  </a:txBody>
                  <a:tcPr/>
                </a:tc>
                <a:tc>
                  <a:txBody>
                    <a:bodyPr/>
                    <a:lstStyle/>
                    <a:p>
                      <a:r>
                        <a:rPr lang="en-DE" dirty="0"/>
                        <a:t>Test der Anwendung</a:t>
                      </a:r>
                    </a:p>
                  </a:txBody>
                  <a:tcPr/>
                </a:tc>
                <a:tc>
                  <a:txBody>
                    <a:bodyPr/>
                    <a:lstStyle/>
                    <a:p>
                      <a:r>
                        <a:rPr lang="en-DE" dirty="0"/>
                        <a:t>4 d</a:t>
                      </a:r>
                    </a:p>
                  </a:txBody>
                  <a:tcPr/>
                </a:tc>
                <a:tc>
                  <a:txBody>
                    <a:bodyPr/>
                    <a:lstStyle/>
                    <a:p>
                      <a:r>
                        <a:rPr lang="en-DE" dirty="0"/>
                        <a:t>002, 007</a:t>
                      </a:r>
                    </a:p>
                  </a:txBody>
                  <a:tcPr/>
                </a:tc>
                <a:extLst>
                  <a:ext uri="{0D108BD9-81ED-4DB2-BD59-A6C34878D82A}">
                    <a16:rowId xmlns:a16="http://schemas.microsoft.com/office/drawing/2014/main" val="2384931300"/>
                  </a:ext>
                </a:extLst>
              </a:tr>
              <a:tr h="370840">
                <a:tc>
                  <a:txBody>
                    <a:bodyPr/>
                    <a:lstStyle/>
                    <a:p>
                      <a:r>
                        <a:rPr lang="en-DE" dirty="0"/>
                        <a:t>010</a:t>
                      </a:r>
                    </a:p>
                  </a:txBody>
                  <a:tcPr/>
                </a:tc>
                <a:tc>
                  <a:txBody>
                    <a:bodyPr/>
                    <a:lstStyle/>
                    <a:p>
                      <a:r>
                        <a:rPr lang="en-DE" dirty="0">
                          <a:solidFill>
                            <a:srgbClr val="00B050"/>
                          </a:solidFill>
                        </a:rPr>
                        <a:t>Erstellung der Präsentation</a:t>
                      </a:r>
                    </a:p>
                  </a:txBody>
                  <a:tcPr/>
                </a:tc>
                <a:tc>
                  <a:txBody>
                    <a:bodyPr/>
                    <a:lstStyle/>
                    <a:p>
                      <a:r>
                        <a:rPr lang="en-DE" dirty="0"/>
                        <a:t>2 d</a:t>
                      </a:r>
                    </a:p>
                  </a:txBody>
                  <a:tcPr/>
                </a:tc>
                <a:tc>
                  <a:txBody>
                    <a:bodyPr/>
                    <a:lstStyle/>
                    <a:p>
                      <a:r>
                        <a:rPr lang="en-DE" dirty="0"/>
                        <a:t>002, 007</a:t>
                      </a:r>
                    </a:p>
                  </a:txBody>
                  <a:tcPr/>
                </a:tc>
                <a:extLst>
                  <a:ext uri="{0D108BD9-81ED-4DB2-BD59-A6C34878D82A}">
                    <a16:rowId xmlns:a16="http://schemas.microsoft.com/office/drawing/2014/main" val="4185326369"/>
                  </a:ext>
                </a:extLst>
              </a:tr>
              <a:tr h="370840">
                <a:tc>
                  <a:txBody>
                    <a:bodyPr/>
                    <a:lstStyle/>
                    <a:p>
                      <a:r>
                        <a:rPr lang="en-DE" dirty="0"/>
                        <a:t>011</a:t>
                      </a:r>
                    </a:p>
                  </a:txBody>
                  <a:tcPr/>
                </a:tc>
                <a:tc>
                  <a:txBody>
                    <a:bodyPr/>
                    <a:lstStyle/>
                    <a:p>
                      <a:r>
                        <a:rPr lang="en-DE" dirty="0"/>
                        <a:t>Präsentation und Übergabe</a:t>
                      </a:r>
                    </a:p>
                  </a:txBody>
                  <a:tcPr/>
                </a:tc>
                <a:tc>
                  <a:txBody>
                    <a:bodyPr/>
                    <a:lstStyle/>
                    <a:p>
                      <a:r>
                        <a:rPr lang="en-DE" dirty="0"/>
                        <a:t>1 d</a:t>
                      </a:r>
                    </a:p>
                  </a:txBody>
                  <a:tcPr/>
                </a:tc>
                <a:tc>
                  <a:txBody>
                    <a:bodyPr/>
                    <a:lstStyle/>
                    <a:p>
                      <a:r>
                        <a:rPr lang="en-DE" dirty="0"/>
                        <a:t>007, 008, 009, 010</a:t>
                      </a:r>
                    </a:p>
                  </a:txBody>
                  <a:tcPr/>
                </a:tc>
                <a:extLst>
                  <a:ext uri="{0D108BD9-81ED-4DB2-BD59-A6C34878D82A}">
                    <a16:rowId xmlns:a16="http://schemas.microsoft.com/office/drawing/2014/main" val="625360320"/>
                  </a:ext>
                </a:extLst>
              </a:tr>
            </a:tbl>
          </a:graphicData>
        </a:graphic>
      </p:graphicFrame>
    </p:spTree>
    <p:extLst>
      <p:ext uri="{BB962C8B-B14F-4D97-AF65-F5344CB8AC3E}">
        <p14:creationId xmlns:p14="http://schemas.microsoft.com/office/powerpoint/2010/main" val="407642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4995-A997-8A8D-3AAE-9F18818CE903}"/>
              </a:ext>
            </a:extLst>
          </p:cNvPr>
          <p:cNvSpPr>
            <a:spLocks noGrp="1"/>
          </p:cNvSpPr>
          <p:nvPr>
            <p:ph type="title"/>
          </p:nvPr>
        </p:nvSpPr>
        <p:spPr/>
        <p:txBody>
          <a:bodyPr/>
          <a:lstStyle/>
          <a:p>
            <a:r>
              <a:rPr lang="en-DE" dirty="0"/>
              <a:t>Balkenplan Gantt-Chart</a:t>
            </a:r>
          </a:p>
        </p:txBody>
      </p:sp>
      <p:sp>
        <p:nvSpPr>
          <p:cNvPr id="3" name="Content Placeholder 2">
            <a:extLst>
              <a:ext uri="{FF2B5EF4-FFF2-40B4-BE49-F238E27FC236}">
                <a16:creationId xmlns:a16="http://schemas.microsoft.com/office/drawing/2014/main" id="{4EA87C42-757A-469C-AE5C-417DF64B6695}"/>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07308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C652-2907-E48F-08F6-303E09C6EB10}"/>
              </a:ext>
            </a:extLst>
          </p:cNvPr>
          <p:cNvSpPr>
            <a:spLocks noGrp="1"/>
          </p:cNvSpPr>
          <p:nvPr>
            <p:ph type="title"/>
          </p:nvPr>
        </p:nvSpPr>
        <p:spPr/>
        <p:txBody>
          <a:bodyPr/>
          <a:lstStyle/>
          <a:p>
            <a:r>
              <a:rPr lang="en-DE" dirty="0"/>
              <a:t>Qualitative Risikobewertung</a:t>
            </a:r>
          </a:p>
        </p:txBody>
      </p:sp>
      <p:graphicFrame>
        <p:nvGraphicFramePr>
          <p:cNvPr id="4" name="Content Placeholder 3">
            <a:extLst>
              <a:ext uri="{FF2B5EF4-FFF2-40B4-BE49-F238E27FC236}">
                <a16:creationId xmlns:a16="http://schemas.microsoft.com/office/drawing/2014/main" id="{E1E5126C-9713-47F9-035F-A2D51A3F4AA6}"/>
              </a:ext>
            </a:extLst>
          </p:cNvPr>
          <p:cNvGraphicFramePr>
            <a:graphicFrameLocks noGrp="1"/>
          </p:cNvGraphicFramePr>
          <p:nvPr>
            <p:ph idx="1"/>
            <p:extLst>
              <p:ext uri="{D42A27DB-BD31-4B8C-83A1-F6EECF244321}">
                <p14:modId xmlns:p14="http://schemas.microsoft.com/office/powerpoint/2010/main" val="2295062658"/>
              </p:ext>
            </p:extLst>
          </p:nvPr>
        </p:nvGraphicFramePr>
        <p:xfrm>
          <a:off x="838200" y="1825625"/>
          <a:ext cx="10515600" cy="512064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030339272"/>
                    </a:ext>
                  </a:extLst>
                </a:gridCol>
                <a:gridCol w="2103120">
                  <a:extLst>
                    <a:ext uri="{9D8B030D-6E8A-4147-A177-3AD203B41FA5}">
                      <a16:colId xmlns:a16="http://schemas.microsoft.com/office/drawing/2014/main" val="982368822"/>
                    </a:ext>
                  </a:extLst>
                </a:gridCol>
                <a:gridCol w="1451363">
                  <a:extLst>
                    <a:ext uri="{9D8B030D-6E8A-4147-A177-3AD203B41FA5}">
                      <a16:colId xmlns:a16="http://schemas.microsoft.com/office/drawing/2014/main" val="3065904161"/>
                    </a:ext>
                  </a:extLst>
                </a:gridCol>
                <a:gridCol w="3051958">
                  <a:extLst>
                    <a:ext uri="{9D8B030D-6E8A-4147-A177-3AD203B41FA5}">
                      <a16:colId xmlns:a16="http://schemas.microsoft.com/office/drawing/2014/main" val="1596670242"/>
                    </a:ext>
                  </a:extLst>
                </a:gridCol>
                <a:gridCol w="1806039">
                  <a:extLst>
                    <a:ext uri="{9D8B030D-6E8A-4147-A177-3AD203B41FA5}">
                      <a16:colId xmlns:a16="http://schemas.microsoft.com/office/drawing/2014/main" val="3006475380"/>
                    </a:ext>
                  </a:extLst>
                </a:gridCol>
              </a:tblGrid>
              <a:tr h="370840">
                <a:tc>
                  <a:txBody>
                    <a:bodyPr/>
                    <a:lstStyle/>
                    <a:p>
                      <a:r>
                        <a:rPr lang="en-DE" dirty="0"/>
                        <a:t>Risiko</a:t>
                      </a:r>
                    </a:p>
                  </a:txBody>
                  <a:tcPr/>
                </a:tc>
                <a:tc>
                  <a:txBody>
                    <a:bodyPr/>
                    <a:lstStyle/>
                    <a:p>
                      <a:r>
                        <a:rPr lang="en-DE" dirty="0"/>
                        <a:t>Ursache</a:t>
                      </a:r>
                    </a:p>
                  </a:txBody>
                  <a:tcPr/>
                </a:tc>
                <a:tc>
                  <a:txBody>
                    <a:bodyPr/>
                    <a:lstStyle/>
                    <a:p>
                      <a:r>
                        <a:rPr lang="en-DE" dirty="0"/>
                        <a:t>Eintritts Wahrscheinlichkeit</a:t>
                      </a:r>
                    </a:p>
                  </a:txBody>
                  <a:tcPr/>
                </a:tc>
                <a:tc>
                  <a:txBody>
                    <a:bodyPr/>
                    <a:lstStyle/>
                    <a:p>
                      <a:r>
                        <a:rPr lang="en-DE" dirty="0"/>
                        <a:t>Mitigation / Gegenmaßnahme</a:t>
                      </a:r>
                    </a:p>
                  </a:txBody>
                  <a:tcPr/>
                </a:tc>
                <a:tc>
                  <a:txBody>
                    <a:bodyPr/>
                    <a:lstStyle/>
                    <a:p>
                      <a:r>
                        <a:rPr lang="en-DE" dirty="0"/>
                        <a:t>Stakeholder</a:t>
                      </a:r>
                    </a:p>
                  </a:txBody>
                  <a:tcPr/>
                </a:tc>
                <a:extLst>
                  <a:ext uri="{0D108BD9-81ED-4DB2-BD59-A6C34878D82A}">
                    <a16:rowId xmlns:a16="http://schemas.microsoft.com/office/drawing/2014/main" val="3558834017"/>
                  </a:ext>
                </a:extLst>
              </a:tr>
              <a:tr h="370840">
                <a:tc>
                  <a:txBody>
                    <a:bodyPr/>
                    <a:lstStyle/>
                    <a:p>
                      <a:r>
                        <a:rPr lang="en-DE" dirty="0"/>
                        <a:t>Dokumentation wird nicht rechtzeitig fertig</a:t>
                      </a:r>
                    </a:p>
                  </a:txBody>
                  <a:tcPr/>
                </a:tc>
                <a:tc>
                  <a:txBody>
                    <a:bodyPr/>
                    <a:lstStyle/>
                    <a:p>
                      <a:r>
                        <a:rPr lang="en-DE" dirty="0"/>
                        <a:t>Ausfälle bei Doku-Entwicklung</a:t>
                      </a:r>
                    </a:p>
                  </a:txBody>
                  <a:tcPr/>
                </a:tc>
                <a:tc>
                  <a:txBody>
                    <a:bodyPr/>
                    <a:lstStyle/>
                    <a:p>
                      <a:r>
                        <a:rPr lang="en-DE" dirty="0"/>
                        <a:t>5,0%</a:t>
                      </a:r>
                    </a:p>
                  </a:txBody>
                  <a:tcPr/>
                </a:tc>
                <a:tc>
                  <a:txBody>
                    <a:bodyPr/>
                    <a:lstStyle/>
                    <a:p>
                      <a:r>
                        <a:rPr lang="en-DE" dirty="0"/>
                        <a:t>Regelmäßige Absprache mit Reviews unter den Entwicklern</a:t>
                      </a:r>
                    </a:p>
                  </a:txBody>
                  <a:tcPr/>
                </a:tc>
                <a:tc>
                  <a:txBody>
                    <a:bodyPr/>
                    <a:lstStyle/>
                    <a:p>
                      <a:r>
                        <a:rPr lang="en-DE" dirty="0"/>
                        <a:t>Scrum Master</a:t>
                      </a:r>
                    </a:p>
                  </a:txBody>
                  <a:tcPr/>
                </a:tc>
                <a:extLst>
                  <a:ext uri="{0D108BD9-81ED-4DB2-BD59-A6C34878D82A}">
                    <a16:rowId xmlns:a16="http://schemas.microsoft.com/office/drawing/2014/main" val="166855193"/>
                  </a:ext>
                </a:extLst>
              </a:tr>
              <a:tr h="370840">
                <a:tc>
                  <a:txBody>
                    <a:bodyPr/>
                    <a:lstStyle/>
                    <a:p>
                      <a:r>
                        <a:rPr lang="en-DE" dirty="0"/>
                        <a:t>Produkt wird nicht rechtzeitig fertig</a:t>
                      </a:r>
                    </a:p>
                  </a:txBody>
                  <a:tcPr/>
                </a:tc>
                <a:tc>
                  <a:txBody>
                    <a:bodyPr/>
                    <a:lstStyle/>
                    <a:p>
                      <a:r>
                        <a:rPr lang="en-DE" dirty="0"/>
                        <a:t>Ausfälle in der Entwicklung</a:t>
                      </a:r>
                    </a:p>
                  </a:txBody>
                  <a:tcPr/>
                </a:tc>
                <a:tc>
                  <a:txBody>
                    <a:bodyPr/>
                    <a:lstStyle/>
                    <a:p>
                      <a:r>
                        <a:rPr lang="en-DE" dirty="0"/>
                        <a:t>0,5%</a:t>
                      </a:r>
                    </a:p>
                  </a:txBody>
                  <a:tcPr/>
                </a:tc>
                <a:tc>
                  <a:txBody>
                    <a:bodyPr/>
                    <a:lstStyle/>
                    <a:p>
                      <a:r>
                        <a:rPr lang="en-DE" dirty="0"/>
                        <a:t>Alle Entwickler werden in Front- und Backend eingebunden</a:t>
                      </a:r>
                    </a:p>
                  </a:txBody>
                  <a:tcPr/>
                </a:tc>
                <a:tc>
                  <a:txBody>
                    <a:bodyPr/>
                    <a:lstStyle/>
                    <a:p>
                      <a:r>
                        <a:rPr lang="en-DE" dirty="0"/>
                        <a:t>Scrum Master,</a:t>
                      </a:r>
                    </a:p>
                    <a:p>
                      <a:r>
                        <a:rPr lang="en-DE" dirty="0"/>
                        <a:t>Projektmanager</a:t>
                      </a:r>
                    </a:p>
                  </a:txBody>
                  <a:tcPr/>
                </a:tc>
                <a:extLst>
                  <a:ext uri="{0D108BD9-81ED-4DB2-BD59-A6C34878D82A}">
                    <a16:rowId xmlns:a16="http://schemas.microsoft.com/office/drawing/2014/main" val="2838980679"/>
                  </a:ext>
                </a:extLst>
              </a:tr>
              <a:tr h="370840">
                <a:tc>
                  <a:txBody>
                    <a:bodyPr/>
                    <a:lstStyle/>
                    <a:p>
                      <a:r>
                        <a:rPr lang="en-DE" dirty="0"/>
                        <a:t>Mangel an Fachwissen</a:t>
                      </a:r>
                    </a:p>
                  </a:txBody>
                  <a:tcPr/>
                </a:tc>
                <a:tc>
                  <a:txBody>
                    <a:bodyPr/>
                    <a:lstStyle/>
                    <a:p>
                      <a:r>
                        <a:rPr lang="en-DE" dirty="0"/>
                        <a:t>Unzureichende Kenntnisse oder Erfahrungen im Team</a:t>
                      </a:r>
                    </a:p>
                  </a:txBody>
                  <a:tcPr/>
                </a:tc>
                <a:tc>
                  <a:txBody>
                    <a:bodyPr/>
                    <a:lstStyle/>
                    <a:p>
                      <a:r>
                        <a:rPr lang="en-DE" dirty="0"/>
                        <a:t>20%</a:t>
                      </a:r>
                    </a:p>
                  </a:txBody>
                  <a:tcPr/>
                </a:tc>
                <a:tc>
                  <a:txBody>
                    <a:bodyPr/>
                    <a:lstStyle/>
                    <a:p>
                      <a:r>
                        <a:rPr lang="en-DE" dirty="0"/>
                        <a:t>Alle Entwickler werden bei der Wahl der Technologie mit einbezogen und auf ihre Kenntnisse Rücksicht genommen</a:t>
                      </a:r>
                    </a:p>
                  </a:txBody>
                  <a:tcPr/>
                </a:tc>
                <a:tc>
                  <a:txBody>
                    <a:bodyPr/>
                    <a:lstStyle/>
                    <a:p>
                      <a:r>
                        <a:rPr lang="en-DE" dirty="0"/>
                        <a:t>Projektmanager,</a:t>
                      </a:r>
                    </a:p>
                    <a:p>
                      <a:r>
                        <a:rPr lang="en-DE" dirty="0"/>
                        <a:t>Scrum Master</a:t>
                      </a:r>
                    </a:p>
                  </a:txBody>
                  <a:tcPr/>
                </a:tc>
                <a:extLst>
                  <a:ext uri="{0D108BD9-81ED-4DB2-BD59-A6C34878D82A}">
                    <a16:rowId xmlns:a16="http://schemas.microsoft.com/office/drawing/2014/main" val="715082525"/>
                  </a:ext>
                </a:extLst>
              </a:tr>
              <a:tr h="370840">
                <a:tc>
                  <a:txBody>
                    <a:bodyPr/>
                    <a:lstStyle/>
                    <a:p>
                      <a:r>
                        <a:rPr lang="en-DE" dirty="0"/>
                        <a:t>Test Coverage &lt;80%</a:t>
                      </a:r>
                    </a:p>
                  </a:txBody>
                  <a:tcPr/>
                </a:tc>
                <a:tc>
                  <a:txBody>
                    <a:bodyPr/>
                    <a:lstStyle/>
                    <a:p>
                      <a:r>
                        <a:rPr lang="en-DE" dirty="0"/>
                        <a:t>Ausfälle in der Entwicklung</a:t>
                      </a:r>
                    </a:p>
                  </a:txBody>
                  <a:tcPr/>
                </a:tc>
                <a:tc>
                  <a:txBody>
                    <a:bodyPr/>
                    <a:lstStyle/>
                    <a:p>
                      <a:r>
                        <a:rPr lang="en-DE" dirty="0"/>
                        <a:t>20%</a:t>
                      </a:r>
                    </a:p>
                  </a:txBody>
                  <a:tcPr/>
                </a:tc>
                <a:tc>
                  <a:txBody>
                    <a:bodyPr/>
                    <a:lstStyle/>
                    <a:p>
                      <a:r>
                        <a:rPr lang="en-DE" dirty="0"/>
                        <a:t>Keine- Risiko wird aufgrund der kurzen Entwicklungszeit akzeptiert </a:t>
                      </a:r>
                    </a:p>
                  </a:txBody>
                  <a:tcPr/>
                </a:tc>
                <a:tc>
                  <a:txBody>
                    <a:bodyPr/>
                    <a:lstStyle/>
                    <a:p>
                      <a:r>
                        <a:rPr lang="en-DE" dirty="0"/>
                        <a:t>Projektmanager</a:t>
                      </a:r>
                    </a:p>
                  </a:txBody>
                  <a:tcPr/>
                </a:tc>
                <a:extLst>
                  <a:ext uri="{0D108BD9-81ED-4DB2-BD59-A6C34878D82A}">
                    <a16:rowId xmlns:a16="http://schemas.microsoft.com/office/drawing/2014/main" val="2662875080"/>
                  </a:ext>
                </a:extLst>
              </a:tr>
            </a:tbl>
          </a:graphicData>
        </a:graphic>
      </p:graphicFrame>
    </p:spTree>
    <p:extLst>
      <p:ext uri="{BB962C8B-B14F-4D97-AF65-F5344CB8AC3E}">
        <p14:creationId xmlns:p14="http://schemas.microsoft.com/office/powerpoint/2010/main" val="37908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60E5-A69F-29C9-E354-CD58DBEC380D}"/>
              </a:ext>
            </a:extLst>
          </p:cNvPr>
          <p:cNvSpPr>
            <a:spLocks noGrp="1"/>
          </p:cNvSpPr>
          <p:nvPr>
            <p:ph type="title"/>
          </p:nvPr>
        </p:nvSpPr>
        <p:spPr/>
        <p:txBody>
          <a:bodyPr/>
          <a:lstStyle/>
          <a:p>
            <a:r>
              <a:rPr lang="en-DE" dirty="0"/>
              <a:t>Product Backlog</a:t>
            </a:r>
          </a:p>
        </p:txBody>
      </p:sp>
      <p:graphicFrame>
        <p:nvGraphicFramePr>
          <p:cNvPr id="4" name="Content Placeholder 3">
            <a:extLst>
              <a:ext uri="{FF2B5EF4-FFF2-40B4-BE49-F238E27FC236}">
                <a16:creationId xmlns:a16="http://schemas.microsoft.com/office/drawing/2014/main" id="{5C6E70F7-27AF-28B9-E363-472395824058}"/>
              </a:ext>
            </a:extLst>
          </p:cNvPr>
          <p:cNvGraphicFramePr>
            <a:graphicFrameLocks noGrp="1"/>
          </p:cNvGraphicFramePr>
          <p:nvPr>
            <p:ph idx="1"/>
            <p:extLst>
              <p:ext uri="{D42A27DB-BD31-4B8C-83A1-F6EECF244321}">
                <p14:modId xmlns:p14="http://schemas.microsoft.com/office/powerpoint/2010/main" val="3079057424"/>
              </p:ext>
            </p:extLst>
          </p:nvPr>
        </p:nvGraphicFramePr>
        <p:xfrm>
          <a:off x="838200" y="1825625"/>
          <a:ext cx="10515600" cy="16022320"/>
        </p:xfrm>
        <a:graphic>
          <a:graphicData uri="http://schemas.openxmlformats.org/drawingml/2006/table">
            <a:tbl>
              <a:tblPr firstRow="1" bandRow="1">
                <a:tableStyleId>{21E4AEA4-8DFA-4A89-87EB-49C32662AFE0}</a:tableStyleId>
              </a:tblPr>
              <a:tblGrid>
                <a:gridCol w="729343">
                  <a:extLst>
                    <a:ext uri="{9D8B030D-6E8A-4147-A177-3AD203B41FA5}">
                      <a16:colId xmlns:a16="http://schemas.microsoft.com/office/drawing/2014/main" val="1987750083"/>
                    </a:ext>
                  </a:extLst>
                </a:gridCol>
                <a:gridCol w="2300369">
                  <a:extLst>
                    <a:ext uri="{9D8B030D-6E8A-4147-A177-3AD203B41FA5}">
                      <a16:colId xmlns:a16="http://schemas.microsoft.com/office/drawing/2014/main" val="645368892"/>
                    </a:ext>
                  </a:extLst>
                </a:gridCol>
                <a:gridCol w="6053328">
                  <a:extLst>
                    <a:ext uri="{9D8B030D-6E8A-4147-A177-3AD203B41FA5}">
                      <a16:colId xmlns:a16="http://schemas.microsoft.com/office/drawing/2014/main" val="207721845"/>
                    </a:ext>
                  </a:extLst>
                </a:gridCol>
                <a:gridCol w="1432560">
                  <a:extLst>
                    <a:ext uri="{9D8B030D-6E8A-4147-A177-3AD203B41FA5}">
                      <a16:colId xmlns:a16="http://schemas.microsoft.com/office/drawing/2014/main" val="2256790804"/>
                    </a:ext>
                  </a:extLst>
                </a:gridCol>
              </a:tblGrid>
              <a:tr h="370840">
                <a:tc>
                  <a:txBody>
                    <a:bodyPr/>
                    <a:lstStyle/>
                    <a:p>
                      <a:r>
                        <a:rPr lang="en-DE" dirty="0"/>
                        <a:t>ID</a:t>
                      </a:r>
                    </a:p>
                  </a:txBody>
                  <a:tcPr/>
                </a:tc>
                <a:tc>
                  <a:txBody>
                    <a:bodyPr/>
                    <a:lstStyle/>
                    <a:p>
                      <a:r>
                        <a:rPr lang="en-DE" dirty="0"/>
                        <a:t>Epic</a:t>
                      </a:r>
                    </a:p>
                  </a:txBody>
                  <a:tcPr/>
                </a:tc>
                <a:tc>
                  <a:txBody>
                    <a:bodyPr/>
                    <a:lstStyle/>
                    <a:p>
                      <a:r>
                        <a:rPr lang="en-DE" dirty="0"/>
                        <a:t>User Story</a:t>
                      </a:r>
                    </a:p>
                  </a:txBody>
                  <a:tcPr/>
                </a:tc>
                <a:tc>
                  <a:txBody>
                    <a:bodyPr/>
                    <a:lstStyle/>
                    <a:p>
                      <a:r>
                        <a:rPr lang="en-DE" dirty="0"/>
                        <a:t>Priorität</a:t>
                      </a:r>
                    </a:p>
                  </a:txBody>
                  <a:tcPr/>
                </a:tc>
                <a:extLst>
                  <a:ext uri="{0D108BD9-81ED-4DB2-BD59-A6C34878D82A}">
                    <a16:rowId xmlns:a16="http://schemas.microsoft.com/office/drawing/2014/main" val="3256265648"/>
                  </a:ext>
                </a:extLst>
              </a:tr>
              <a:tr h="370840">
                <a:tc>
                  <a:txBody>
                    <a:bodyPr/>
                    <a:lstStyle/>
                    <a:p>
                      <a:r>
                        <a:rPr lang="en-DE" dirty="0"/>
                        <a:t>1001</a:t>
                      </a:r>
                    </a:p>
                  </a:txBody>
                  <a:tcPr/>
                </a:tc>
                <a:tc>
                  <a:txBody>
                    <a:bodyPr/>
                    <a:lstStyle/>
                    <a:p>
                      <a:r>
                        <a:rPr lang="en-DE" dirty="0"/>
                        <a:t>Spiel erstellen</a:t>
                      </a:r>
                    </a:p>
                  </a:txBody>
                  <a:tcPr/>
                </a:tc>
                <a:tc>
                  <a:txBody>
                    <a:bodyPr/>
                    <a:lstStyle/>
                    <a:p>
                      <a:r>
                        <a:rPr lang="en-DE" dirty="0"/>
                        <a:t>Als Benutzer möchte ich ein Spiel erstellen können, dass andere dann sehen und diesem beitreten können</a:t>
                      </a:r>
                    </a:p>
                  </a:txBody>
                  <a:tcPr/>
                </a:tc>
                <a:tc>
                  <a:txBody>
                    <a:bodyPr/>
                    <a:lstStyle/>
                    <a:p>
                      <a:endParaRPr lang="en-DE"/>
                    </a:p>
                  </a:txBody>
                  <a:tcPr/>
                </a:tc>
                <a:extLst>
                  <a:ext uri="{0D108BD9-81ED-4DB2-BD59-A6C34878D82A}">
                    <a16:rowId xmlns:a16="http://schemas.microsoft.com/office/drawing/2014/main" val="3855986042"/>
                  </a:ext>
                </a:extLst>
              </a:tr>
              <a:tr h="370840">
                <a:tc>
                  <a:txBody>
                    <a:bodyPr/>
                    <a:lstStyle/>
                    <a:p>
                      <a:r>
                        <a:rPr lang="en-DE" dirty="0"/>
                        <a:t>2001</a:t>
                      </a:r>
                    </a:p>
                  </a:txBody>
                  <a:tcPr/>
                </a:tc>
                <a:tc>
                  <a:txBody>
                    <a:bodyPr/>
                    <a:lstStyle/>
                    <a:p>
                      <a:r>
                        <a:rPr lang="en-DE" dirty="0"/>
                        <a:t>Spiel erstellen</a:t>
                      </a:r>
                    </a:p>
                  </a:txBody>
                  <a:tcPr/>
                </a:tc>
                <a:tc>
                  <a:txBody>
                    <a:bodyPr/>
                    <a:lstStyle/>
                    <a:p>
                      <a:r>
                        <a:rPr lang="en-DE" dirty="0"/>
                        <a:t>Als B</a:t>
                      </a:r>
                      <a:r>
                        <a:rPr lang="en-GB" dirty="0"/>
                        <a:t>e</a:t>
                      </a:r>
                      <a:r>
                        <a:rPr lang="en-DE" dirty="0"/>
                        <a:t>nutzer möchte ich eine Oberfläche haben, auf der ich ein Spiel erstellen und konfigurieren kann, wenn das spiel erstellt ist, werde ich in die Spielansicht weitergeleitet</a:t>
                      </a:r>
                    </a:p>
                  </a:txBody>
                  <a:tcPr/>
                </a:tc>
                <a:tc>
                  <a:txBody>
                    <a:bodyPr/>
                    <a:lstStyle/>
                    <a:p>
                      <a:endParaRPr lang="en-DE"/>
                    </a:p>
                  </a:txBody>
                  <a:tcPr/>
                </a:tc>
                <a:extLst>
                  <a:ext uri="{0D108BD9-81ED-4DB2-BD59-A6C34878D82A}">
                    <a16:rowId xmlns:a16="http://schemas.microsoft.com/office/drawing/2014/main" val="3411303007"/>
                  </a:ext>
                </a:extLst>
              </a:tr>
              <a:tr h="370840">
                <a:tc>
                  <a:txBody>
                    <a:bodyPr/>
                    <a:lstStyle/>
                    <a:p>
                      <a:r>
                        <a:rPr lang="en-DE" dirty="0"/>
                        <a:t>1002</a:t>
                      </a:r>
                    </a:p>
                  </a:txBody>
                  <a:tcPr/>
                </a:tc>
                <a:tc>
                  <a:txBody>
                    <a:bodyPr/>
                    <a:lstStyle/>
                    <a:p>
                      <a:r>
                        <a:rPr lang="en-DE" dirty="0"/>
                        <a:t>Spiel beitreten</a:t>
                      </a:r>
                    </a:p>
                  </a:txBody>
                  <a:tcPr/>
                </a:tc>
                <a:tc>
                  <a:txBody>
                    <a:bodyPr/>
                    <a:lstStyle/>
                    <a:p>
                      <a:r>
                        <a:rPr lang="en-DE" dirty="0"/>
                        <a:t>Als Benutzer möchte ich einem Spiel beitreten können und an diesem dann teilnehmen</a:t>
                      </a:r>
                    </a:p>
                  </a:txBody>
                  <a:tcPr/>
                </a:tc>
                <a:tc>
                  <a:txBody>
                    <a:bodyPr/>
                    <a:lstStyle/>
                    <a:p>
                      <a:endParaRPr lang="en-DE"/>
                    </a:p>
                  </a:txBody>
                  <a:tcPr/>
                </a:tc>
                <a:extLst>
                  <a:ext uri="{0D108BD9-81ED-4DB2-BD59-A6C34878D82A}">
                    <a16:rowId xmlns:a16="http://schemas.microsoft.com/office/drawing/2014/main" val="1293520576"/>
                  </a:ext>
                </a:extLst>
              </a:tr>
              <a:tr h="370840">
                <a:tc>
                  <a:txBody>
                    <a:bodyPr/>
                    <a:lstStyle/>
                    <a:p>
                      <a:r>
                        <a:rPr lang="en-DE" dirty="0"/>
                        <a:t>2002</a:t>
                      </a:r>
                    </a:p>
                  </a:txBody>
                  <a:tcPr/>
                </a:tc>
                <a:tc>
                  <a:txBody>
                    <a:bodyPr/>
                    <a:lstStyle/>
                    <a:p>
                      <a:r>
                        <a:rPr lang="en-DE" dirty="0"/>
                        <a:t>Spiel beitreten</a:t>
                      </a:r>
                    </a:p>
                  </a:txBody>
                  <a:tcPr/>
                </a:tc>
                <a:tc>
                  <a:txBody>
                    <a:bodyPr/>
                    <a:lstStyle/>
                    <a:p>
                      <a:r>
                        <a:rPr lang="en-DE" dirty="0"/>
                        <a:t>Als Benutzer möchte ich eine Übersicht an Spielen haben, denen ich beitreten kann</a:t>
                      </a:r>
                    </a:p>
                  </a:txBody>
                  <a:tcPr/>
                </a:tc>
                <a:tc>
                  <a:txBody>
                    <a:bodyPr/>
                    <a:lstStyle/>
                    <a:p>
                      <a:endParaRPr lang="en-DE"/>
                    </a:p>
                  </a:txBody>
                  <a:tcPr/>
                </a:tc>
                <a:extLst>
                  <a:ext uri="{0D108BD9-81ED-4DB2-BD59-A6C34878D82A}">
                    <a16:rowId xmlns:a16="http://schemas.microsoft.com/office/drawing/2014/main" val="2489901243"/>
                  </a:ext>
                </a:extLst>
              </a:tr>
              <a:tr h="370840">
                <a:tc>
                  <a:txBody>
                    <a:bodyPr/>
                    <a:lstStyle/>
                    <a:p>
                      <a:r>
                        <a:rPr lang="en-DE" dirty="0"/>
                        <a:t>2003</a:t>
                      </a:r>
                    </a:p>
                  </a:txBody>
                  <a:tcPr/>
                </a:tc>
                <a:tc>
                  <a:txBody>
                    <a:bodyPr/>
                    <a:lstStyle/>
                    <a:p>
                      <a:r>
                        <a:rPr lang="en-DE" dirty="0"/>
                        <a:t>Spiel beitreten</a:t>
                      </a:r>
                    </a:p>
                  </a:txBody>
                  <a:tcPr/>
                </a:tc>
                <a:tc>
                  <a:txBody>
                    <a:bodyPr/>
                    <a:lstStyle/>
                    <a:p>
                      <a:r>
                        <a:rPr lang="en-DE" dirty="0"/>
                        <a:t>Als Benutzer möchte ich, wenn ich einem Spiel beitrete, meinen Namen eingeben müssen und dann auf die Spielseite weitergeleitet werden</a:t>
                      </a:r>
                    </a:p>
                  </a:txBody>
                  <a:tcPr/>
                </a:tc>
                <a:tc>
                  <a:txBody>
                    <a:bodyPr/>
                    <a:lstStyle/>
                    <a:p>
                      <a:endParaRPr lang="en-DE"/>
                    </a:p>
                  </a:txBody>
                  <a:tcPr/>
                </a:tc>
                <a:extLst>
                  <a:ext uri="{0D108BD9-81ED-4DB2-BD59-A6C34878D82A}">
                    <a16:rowId xmlns:a16="http://schemas.microsoft.com/office/drawing/2014/main" val="3463875102"/>
                  </a:ext>
                </a:extLst>
              </a:tr>
              <a:tr h="370840">
                <a:tc>
                  <a:txBody>
                    <a:bodyPr/>
                    <a:lstStyle/>
                    <a:p>
                      <a:r>
                        <a:rPr lang="en-DE" dirty="0"/>
                        <a:t>1003</a:t>
                      </a:r>
                    </a:p>
                  </a:txBody>
                  <a:tcPr/>
                </a:tc>
                <a:tc>
                  <a:txBody>
                    <a:bodyPr/>
                    <a:lstStyle/>
                    <a:p>
                      <a:r>
                        <a:rPr lang="en-DE" dirty="0"/>
                        <a:t>Spiel verlassen</a:t>
                      </a:r>
                    </a:p>
                  </a:txBody>
                  <a:tcPr/>
                </a:tc>
                <a:tc>
                  <a:txBody>
                    <a:bodyPr/>
                    <a:lstStyle/>
                    <a:p>
                      <a:r>
                        <a:rPr lang="en-DE" dirty="0"/>
                        <a:t>Als Benutzer möchte ich jederzeit das Spiel wieder verlassen können</a:t>
                      </a:r>
                    </a:p>
                  </a:txBody>
                  <a:tcPr/>
                </a:tc>
                <a:tc>
                  <a:txBody>
                    <a:bodyPr/>
                    <a:lstStyle/>
                    <a:p>
                      <a:endParaRPr lang="en-DE"/>
                    </a:p>
                  </a:txBody>
                  <a:tcPr/>
                </a:tc>
                <a:extLst>
                  <a:ext uri="{0D108BD9-81ED-4DB2-BD59-A6C34878D82A}">
                    <a16:rowId xmlns:a16="http://schemas.microsoft.com/office/drawing/2014/main" val="1907830566"/>
                  </a:ext>
                </a:extLst>
              </a:tr>
              <a:tr h="370840">
                <a:tc>
                  <a:txBody>
                    <a:bodyPr/>
                    <a:lstStyle/>
                    <a:p>
                      <a:r>
                        <a:rPr lang="en-DE" dirty="0"/>
                        <a:t>2004</a:t>
                      </a:r>
                    </a:p>
                  </a:txBody>
                  <a:tcPr/>
                </a:tc>
                <a:tc>
                  <a:txBody>
                    <a:bodyPr/>
                    <a:lstStyle/>
                    <a:p>
                      <a:r>
                        <a:rPr lang="en-DE" dirty="0"/>
                        <a:t>Spiel verlassen</a:t>
                      </a:r>
                    </a:p>
                  </a:txBody>
                  <a:tcPr/>
                </a:tc>
                <a:tc>
                  <a:txBody>
                    <a:bodyPr/>
                    <a:lstStyle/>
                    <a:p>
                      <a:r>
                        <a:rPr lang="en-DE" dirty="0"/>
                        <a:t>Als Benutzer möchte ich jederzeit über eine Knopf das Spiel verlassen können und werde dann wieder auf die Seite, auf der man Spielen beitreten kann, weitergeleitet</a:t>
                      </a:r>
                    </a:p>
                  </a:txBody>
                  <a:tcPr/>
                </a:tc>
                <a:tc>
                  <a:txBody>
                    <a:bodyPr/>
                    <a:lstStyle/>
                    <a:p>
                      <a:endParaRPr lang="en-DE"/>
                    </a:p>
                  </a:txBody>
                  <a:tcPr/>
                </a:tc>
                <a:extLst>
                  <a:ext uri="{0D108BD9-81ED-4DB2-BD59-A6C34878D82A}">
                    <a16:rowId xmlns:a16="http://schemas.microsoft.com/office/drawing/2014/main" val="3996010894"/>
                  </a:ext>
                </a:extLst>
              </a:tr>
              <a:tr h="370840">
                <a:tc>
                  <a:txBody>
                    <a:bodyPr/>
                    <a:lstStyle/>
                    <a:p>
                      <a:r>
                        <a:rPr lang="en-DE" dirty="0"/>
                        <a:t>1004</a:t>
                      </a:r>
                    </a:p>
                  </a:txBody>
                  <a:tcPr/>
                </a:tc>
                <a:tc>
                  <a:txBody>
                    <a:bodyPr/>
                    <a:lstStyle/>
                    <a:p>
                      <a:r>
                        <a:rPr lang="en-DE" dirty="0"/>
                        <a:t>Bingofeld erstellen</a:t>
                      </a:r>
                    </a:p>
                  </a:txBody>
                  <a:tcPr/>
                </a:tc>
                <a:tc>
                  <a:txBody>
                    <a:bodyPr/>
                    <a:lstStyle/>
                    <a:p>
                      <a:r>
                        <a:rPr lang="en-DE" dirty="0"/>
                        <a:t>Als Benutzer möchte ich eine Bingofeld erstellen können indem ich dort meine eigenen Begriffe eintrage</a:t>
                      </a:r>
                    </a:p>
                  </a:txBody>
                  <a:tcPr/>
                </a:tc>
                <a:tc>
                  <a:txBody>
                    <a:bodyPr/>
                    <a:lstStyle/>
                    <a:p>
                      <a:endParaRPr lang="en-DE"/>
                    </a:p>
                  </a:txBody>
                  <a:tcPr/>
                </a:tc>
                <a:extLst>
                  <a:ext uri="{0D108BD9-81ED-4DB2-BD59-A6C34878D82A}">
                    <a16:rowId xmlns:a16="http://schemas.microsoft.com/office/drawing/2014/main" val="1946434553"/>
                  </a:ext>
                </a:extLst>
              </a:tr>
              <a:tr h="370840">
                <a:tc>
                  <a:txBody>
                    <a:bodyPr/>
                    <a:lstStyle/>
                    <a:p>
                      <a:r>
                        <a:rPr lang="en-DE" dirty="0"/>
                        <a:t>2005</a:t>
                      </a:r>
                    </a:p>
                  </a:txBody>
                  <a:tcPr/>
                </a:tc>
                <a:tc>
                  <a:txBody>
                    <a:bodyPr/>
                    <a:lstStyle/>
                    <a:p>
                      <a:r>
                        <a:rPr lang="en-DE" dirty="0"/>
                        <a:t>Bingofeld erstellen</a:t>
                      </a:r>
                    </a:p>
                  </a:txBody>
                  <a:tcPr/>
                </a:tc>
                <a:tc>
                  <a:txBody>
                    <a:bodyPr/>
                    <a:lstStyle/>
                    <a:p>
                      <a:r>
                        <a:rPr lang="en-DE" dirty="0"/>
                        <a:t>Als Benutzer möchte ich auf der Spielseite in die Bingofelder eigene Begriffe eintragen können</a:t>
                      </a:r>
                    </a:p>
                  </a:txBody>
                  <a:tcPr/>
                </a:tc>
                <a:tc>
                  <a:txBody>
                    <a:bodyPr/>
                    <a:lstStyle/>
                    <a:p>
                      <a:endParaRPr lang="en-DE" dirty="0"/>
                    </a:p>
                  </a:txBody>
                  <a:tcPr/>
                </a:tc>
                <a:extLst>
                  <a:ext uri="{0D108BD9-81ED-4DB2-BD59-A6C34878D82A}">
                    <a16:rowId xmlns:a16="http://schemas.microsoft.com/office/drawing/2014/main" val="2074463469"/>
                  </a:ext>
                </a:extLst>
              </a:tr>
              <a:tr h="370840">
                <a:tc>
                  <a:txBody>
                    <a:bodyPr/>
                    <a:lstStyle/>
                    <a:p>
                      <a:r>
                        <a:rPr lang="en-DE" dirty="0"/>
                        <a:t>1005</a:t>
                      </a:r>
                    </a:p>
                  </a:txBody>
                  <a:tcPr/>
                </a:tc>
                <a:tc>
                  <a:txBody>
                    <a:bodyPr/>
                    <a:lstStyle/>
                    <a:p>
                      <a:r>
                        <a:rPr lang="en-DE" dirty="0"/>
                        <a:t>Spiel starten</a:t>
                      </a:r>
                    </a:p>
                  </a:txBody>
                  <a:tcPr/>
                </a:tc>
                <a:tc>
                  <a:txBody>
                    <a:bodyPr/>
                    <a:lstStyle/>
                    <a:p>
                      <a:r>
                        <a:rPr lang="en-DE" dirty="0"/>
                        <a:t>Als Benutzer, der eine Spiel erstellt hat, möchte ich ein Spiel starten können, die Spieler sollen darüber informiert werden</a:t>
                      </a:r>
                    </a:p>
                  </a:txBody>
                  <a:tcPr/>
                </a:tc>
                <a:tc>
                  <a:txBody>
                    <a:bodyPr/>
                    <a:lstStyle/>
                    <a:p>
                      <a:endParaRPr lang="en-DE" dirty="0"/>
                    </a:p>
                  </a:txBody>
                  <a:tcPr/>
                </a:tc>
                <a:extLst>
                  <a:ext uri="{0D108BD9-81ED-4DB2-BD59-A6C34878D82A}">
                    <a16:rowId xmlns:a16="http://schemas.microsoft.com/office/drawing/2014/main" val="2709662696"/>
                  </a:ext>
                </a:extLst>
              </a:tr>
              <a:tr h="370840">
                <a:tc>
                  <a:txBody>
                    <a:bodyPr/>
                    <a:lstStyle/>
                    <a:p>
                      <a:r>
                        <a:rPr lang="en-DE" dirty="0"/>
                        <a:t>2006</a:t>
                      </a:r>
                    </a:p>
                  </a:txBody>
                  <a:tcPr/>
                </a:tc>
                <a:tc>
                  <a:txBody>
                    <a:bodyPr/>
                    <a:lstStyle/>
                    <a:p>
                      <a:r>
                        <a:rPr lang="en-DE" dirty="0"/>
                        <a:t>Spiel starten</a:t>
                      </a:r>
                    </a:p>
                  </a:txBody>
                  <a:tcPr/>
                </a:tc>
                <a:tc>
                  <a:txBody>
                    <a:bodyPr/>
                    <a:lstStyle/>
                    <a:p>
                      <a:r>
                        <a:rPr lang="en-DE" dirty="0"/>
                        <a:t>Als Benutzer, der eine Spiel erstellt hat, möchte ich ein Spiel über eine Button starten können, die Spieler sollen dann über eine N</a:t>
                      </a:r>
                      <a:r>
                        <a:rPr lang="en-GB" dirty="0"/>
                        <a:t>a</a:t>
                      </a:r>
                      <a:r>
                        <a:rPr lang="en-DE" dirty="0"/>
                        <a:t>chricht und eine Veränderung des Status darüber informiert werden, dass das Spiel gestartet wurde</a:t>
                      </a:r>
                    </a:p>
                  </a:txBody>
                  <a:tcPr/>
                </a:tc>
                <a:tc>
                  <a:txBody>
                    <a:bodyPr/>
                    <a:lstStyle/>
                    <a:p>
                      <a:endParaRPr lang="en-DE" dirty="0"/>
                    </a:p>
                  </a:txBody>
                  <a:tcPr/>
                </a:tc>
                <a:extLst>
                  <a:ext uri="{0D108BD9-81ED-4DB2-BD59-A6C34878D82A}">
                    <a16:rowId xmlns:a16="http://schemas.microsoft.com/office/drawing/2014/main" val="243785666"/>
                  </a:ext>
                </a:extLst>
              </a:tr>
              <a:tr h="370840">
                <a:tc>
                  <a:txBody>
                    <a:bodyPr/>
                    <a:lstStyle/>
                    <a:p>
                      <a:r>
                        <a:rPr lang="en-DE" dirty="0"/>
                        <a:t>1006</a:t>
                      </a:r>
                    </a:p>
                  </a:txBody>
                  <a:tcPr/>
                </a:tc>
                <a:tc>
                  <a:txBody>
                    <a:bodyPr/>
                    <a:lstStyle/>
                    <a:p>
                      <a:r>
                        <a:rPr lang="en-DE" dirty="0"/>
                        <a:t>Bingofeld abkreuzen</a:t>
                      </a:r>
                    </a:p>
                  </a:txBody>
                  <a:tcPr/>
                </a:tc>
                <a:tc>
                  <a:txBody>
                    <a:bodyPr/>
                    <a:lstStyle/>
                    <a:p>
                      <a:r>
                        <a:rPr lang="en-DE" dirty="0"/>
                        <a:t>Als Benutzer möchte ich ein Feld abkreuzen können.</a:t>
                      </a:r>
                    </a:p>
                  </a:txBody>
                  <a:tcPr/>
                </a:tc>
                <a:tc>
                  <a:txBody>
                    <a:bodyPr/>
                    <a:lstStyle/>
                    <a:p>
                      <a:endParaRPr lang="en-DE" dirty="0"/>
                    </a:p>
                  </a:txBody>
                  <a:tcPr/>
                </a:tc>
                <a:extLst>
                  <a:ext uri="{0D108BD9-81ED-4DB2-BD59-A6C34878D82A}">
                    <a16:rowId xmlns:a16="http://schemas.microsoft.com/office/drawing/2014/main" val="4090877107"/>
                  </a:ext>
                </a:extLst>
              </a:tr>
              <a:tr h="370840">
                <a:tc>
                  <a:txBody>
                    <a:bodyPr/>
                    <a:lstStyle/>
                    <a:p>
                      <a:r>
                        <a:rPr lang="en-DE" dirty="0"/>
                        <a:t>2007</a:t>
                      </a:r>
                    </a:p>
                  </a:txBody>
                  <a:tcPr/>
                </a:tc>
                <a:tc>
                  <a:txBody>
                    <a:bodyPr/>
                    <a:lstStyle/>
                    <a:p>
                      <a:r>
                        <a:rPr lang="en-DE" dirty="0"/>
                        <a:t>Bingofeld abkreuzen</a:t>
                      </a:r>
                    </a:p>
                  </a:txBody>
                  <a:tcPr/>
                </a:tc>
                <a:tc>
                  <a:txBody>
                    <a:bodyPr/>
                    <a:lstStyle/>
                    <a:p>
                      <a:r>
                        <a:rPr lang="en-DE" dirty="0"/>
                        <a:t>Als Benutzer möchte ich durch anklicken eines Feldes dieses Abkreuzen können.</a:t>
                      </a:r>
                    </a:p>
                  </a:txBody>
                  <a:tcPr/>
                </a:tc>
                <a:tc>
                  <a:txBody>
                    <a:bodyPr/>
                    <a:lstStyle/>
                    <a:p>
                      <a:endParaRPr lang="en-DE" dirty="0"/>
                    </a:p>
                  </a:txBody>
                  <a:tcPr/>
                </a:tc>
                <a:extLst>
                  <a:ext uri="{0D108BD9-81ED-4DB2-BD59-A6C34878D82A}">
                    <a16:rowId xmlns:a16="http://schemas.microsoft.com/office/drawing/2014/main" val="2376865773"/>
                  </a:ext>
                </a:extLst>
              </a:tr>
              <a:tr h="370840">
                <a:tc>
                  <a:txBody>
                    <a:bodyPr/>
                    <a:lstStyle/>
                    <a:p>
                      <a:r>
                        <a:rPr lang="en-DE" dirty="0"/>
                        <a:t>1007</a:t>
                      </a:r>
                    </a:p>
                  </a:txBody>
                  <a:tcPr/>
                </a:tc>
                <a:tc>
                  <a:txBody>
                    <a:bodyPr/>
                    <a:lstStyle/>
                    <a:p>
                      <a:r>
                        <a:rPr lang="en-DE" dirty="0"/>
                        <a:t>Bingo ausgeben</a:t>
                      </a:r>
                    </a:p>
                  </a:txBody>
                  <a:tcPr/>
                </a:tc>
                <a:tc>
                  <a:txBody>
                    <a:bodyPr/>
                    <a:lstStyle/>
                    <a:p>
                      <a:r>
                        <a:rPr lang="en-DE" dirty="0"/>
                        <a:t>Als Benutzer möchte ich, dass das Spiel erkennt, wenn jemand ein Bingo hat</a:t>
                      </a:r>
                    </a:p>
                  </a:txBody>
                  <a:tcPr/>
                </a:tc>
                <a:tc>
                  <a:txBody>
                    <a:bodyPr/>
                    <a:lstStyle/>
                    <a:p>
                      <a:endParaRPr lang="en-DE" dirty="0"/>
                    </a:p>
                  </a:txBody>
                  <a:tcPr/>
                </a:tc>
                <a:extLst>
                  <a:ext uri="{0D108BD9-81ED-4DB2-BD59-A6C34878D82A}">
                    <a16:rowId xmlns:a16="http://schemas.microsoft.com/office/drawing/2014/main" val="2019315468"/>
                  </a:ext>
                </a:extLst>
              </a:tr>
              <a:tr h="370840">
                <a:tc>
                  <a:txBody>
                    <a:bodyPr/>
                    <a:lstStyle/>
                    <a:p>
                      <a:r>
                        <a:rPr lang="en-DE" dirty="0"/>
                        <a:t>2008</a:t>
                      </a:r>
                    </a:p>
                  </a:txBody>
                  <a:tcPr/>
                </a:tc>
                <a:tc>
                  <a:txBody>
                    <a:bodyPr/>
                    <a:lstStyle/>
                    <a:p>
                      <a:r>
                        <a:rPr lang="en-DE" dirty="0"/>
                        <a:t>Bingo ausgeben</a:t>
                      </a:r>
                    </a:p>
                  </a:txBody>
                  <a:tcPr/>
                </a:tc>
                <a:tc>
                  <a:txBody>
                    <a:bodyPr/>
                    <a:lstStyle/>
                    <a:p>
                      <a:r>
                        <a:rPr lang="en-DE" dirty="0"/>
                        <a:t>Als Benutzer möchte ich, dass das Spiel auf dem Bingofeld ein Bingo markiert und die anderen Spieler über mein Bingo informiert. Außerdem soll auch ich informiert werden, wenn jemand anderes ein Bingo macht</a:t>
                      </a:r>
                    </a:p>
                  </a:txBody>
                  <a:tcPr/>
                </a:tc>
                <a:tc>
                  <a:txBody>
                    <a:bodyPr/>
                    <a:lstStyle/>
                    <a:p>
                      <a:endParaRPr lang="en-DE" dirty="0"/>
                    </a:p>
                  </a:txBody>
                  <a:tcPr/>
                </a:tc>
                <a:extLst>
                  <a:ext uri="{0D108BD9-81ED-4DB2-BD59-A6C34878D82A}">
                    <a16:rowId xmlns:a16="http://schemas.microsoft.com/office/drawing/2014/main" val="683198553"/>
                  </a:ext>
                </a:extLst>
              </a:tr>
              <a:tr h="370840">
                <a:tc>
                  <a:txBody>
                    <a:bodyPr/>
                    <a:lstStyle/>
                    <a:p>
                      <a:r>
                        <a:rPr lang="en-DE" dirty="0"/>
                        <a:t>1008</a:t>
                      </a:r>
                    </a:p>
                  </a:txBody>
                  <a:tcPr/>
                </a:tc>
                <a:tc>
                  <a:txBody>
                    <a:bodyPr/>
                    <a:lstStyle/>
                    <a:p>
                      <a:r>
                        <a:rPr lang="en-DE" dirty="0"/>
                        <a:t>Spielstand einsehen</a:t>
                      </a:r>
                    </a:p>
                  </a:txBody>
                  <a:tcPr/>
                </a:tc>
                <a:tc>
                  <a:txBody>
                    <a:bodyPr/>
                    <a:lstStyle/>
                    <a:p>
                      <a:r>
                        <a:rPr lang="en-DE" dirty="0"/>
                        <a:t>Als Benutzer möchte ich wissen, wie viel Felder in einer Reihe alle anderen Spieler haben</a:t>
                      </a:r>
                    </a:p>
                  </a:txBody>
                  <a:tcPr/>
                </a:tc>
                <a:tc>
                  <a:txBody>
                    <a:bodyPr/>
                    <a:lstStyle/>
                    <a:p>
                      <a:endParaRPr lang="en-DE" dirty="0"/>
                    </a:p>
                  </a:txBody>
                  <a:tcPr/>
                </a:tc>
                <a:extLst>
                  <a:ext uri="{0D108BD9-81ED-4DB2-BD59-A6C34878D82A}">
                    <a16:rowId xmlns:a16="http://schemas.microsoft.com/office/drawing/2014/main" val="3990464832"/>
                  </a:ext>
                </a:extLst>
              </a:tr>
              <a:tr h="370840">
                <a:tc>
                  <a:txBody>
                    <a:bodyPr/>
                    <a:lstStyle/>
                    <a:p>
                      <a:r>
                        <a:rPr lang="en-DE" dirty="0"/>
                        <a:t>2009</a:t>
                      </a:r>
                    </a:p>
                  </a:txBody>
                  <a:tcPr/>
                </a:tc>
                <a:tc>
                  <a:txBody>
                    <a:bodyPr/>
                    <a:lstStyle/>
                    <a:p>
                      <a:r>
                        <a:rPr lang="en-DE" dirty="0"/>
                        <a:t>Spielstand einsehen</a:t>
                      </a:r>
                    </a:p>
                  </a:txBody>
                  <a:tcPr/>
                </a:tc>
                <a:tc>
                  <a:txBody>
                    <a:bodyPr/>
                    <a:lstStyle/>
                    <a:p>
                      <a:r>
                        <a:rPr lang="en-DE" dirty="0"/>
                        <a:t>Als Benutzer möchte ich in der Liste am Rand, in der alle andere Spieler stehen, neben dem Name sehen, wie viele Felder in einer Reihe sie haben. Außerdem sollen hier auch die Sieger angezeigt werden</a:t>
                      </a:r>
                    </a:p>
                  </a:txBody>
                  <a:tcPr/>
                </a:tc>
                <a:tc>
                  <a:txBody>
                    <a:bodyPr/>
                    <a:lstStyle/>
                    <a:p>
                      <a:endParaRPr lang="en-DE" dirty="0"/>
                    </a:p>
                  </a:txBody>
                  <a:tcPr/>
                </a:tc>
                <a:extLst>
                  <a:ext uri="{0D108BD9-81ED-4DB2-BD59-A6C34878D82A}">
                    <a16:rowId xmlns:a16="http://schemas.microsoft.com/office/drawing/2014/main" val="1019733955"/>
                  </a:ext>
                </a:extLst>
              </a:tr>
              <a:tr h="370840">
                <a:tc>
                  <a:txBody>
                    <a:bodyPr/>
                    <a:lstStyle/>
                    <a:p>
                      <a:r>
                        <a:rPr lang="en-DE" dirty="0"/>
                        <a:t>1009</a:t>
                      </a:r>
                    </a:p>
                  </a:txBody>
                  <a:tcPr/>
                </a:tc>
                <a:tc>
                  <a:txBody>
                    <a:bodyPr/>
                    <a:lstStyle/>
                    <a:p>
                      <a:r>
                        <a:rPr lang="en-DE" dirty="0"/>
                        <a:t>Spielfelder ansehen</a:t>
                      </a:r>
                    </a:p>
                  </a:txBody>
                  <a:tcPr/>
                </a:tc>
                <a:tc>
                  <a:txBody>
                    <a:bodyPr/>
                    <a:lstStyle/>
                    <a:p>
                      <a:r>
                        <a:rPr lang="en-DE" dirty="0"/>
                        <a:t>Als Benutzer möchte ich mir die aktuellen Spielfelder der anderen Spieler ansehen können.</a:t>
                      </a:r>
                    </a:p>
                  </a:txBody>
                  <a:tcPr/>
                </a:tc>
                <a:tc>
                  <a:txBody>
                    <a:bodyPr/>
                    <a:lstStyle/>
                    <a:p>
                      <a:endParaRPr lang="en-DE" dirty="0"/>
                    </a:p>
                  </a:txBody>
                  <a:tcPr/>
                </a:tc>
                <a:extLst>
                  <a:ext uri="{0D108BD9-81ED-4DB2-BD59-A6C34878D82A}">
                    <a16:rowId xmlns:a16="http://schemas.microsoft.com/office/drawing/2014/main" val="2716980319"/>
                  </a:ext>
                </a:extLst>
              </a:tr>
              <a:tr h="370840">
                <a:tc>
                  <a:txBody>
                    <a:bodyPr/>
                    <a:lstStyle/>
                    <a:p>
                      <a:r>
                        <a:rPr lang="en-DE" dirty="0"/>
                        <a:t>2010</a:t>
                      </a:r>
                    </a:p>
                  </a:txBody>
                  <a:tcPr/>
                </a:tc>
                <a:tc>
                  <a:txBody>
                    <a:bodyPr/>
                    <a:lstStyle/>
                    <a:p>
                      <a:r>
                        <a:rPr lang="en-DE" dirty="0"/>
                        <a:t>Spielfelder ansehen</a:t>
                      </a:r>
                    </a:p>
                  </a:txBody>
                  <a:tcPr/>
                </a:tc>
                <a:tc>
                  <a:txBody>
                    <a:bodyPr/>
                    <a:lstStyle/>
                    <a:p>
                      <a:r>
                        <a:rPr lang="en-DE" dirty="0"/>
                        <a:t>Als Benutzer möchte ich die Mitspieler in der Liste rechts vom Spiel anklicken können, um mir ihre Spielfelder anschauen zu können</a:t>
                      </a:r>
                    </a:p>
                  </a:txBody>
                  <a:tcPr/>
                </a:tc>
                <a:tc>
                  <a:txBody>
                    <a:bodyPr/>
                    <a:lstStyle/>
                    <a:p>
                      <a:endParaRPr lang="en-DE" dirty="0"/>
                    </a:p>
                  </a:txBody>
                  <a:tcPr/>
                </a:tc>
                <a:extLst>
                  <a:ext uri="{0D108BD9-81ED-4DB2-BD59-A6C34878D82A}">
                    <a16:rowId xmlns:a16="http://schemas.microsoft.com/office/drawing/2014/main" val="1477488863"/>
                  </a:ext>
                </a:extLst>
              </a:tr>
              <a:tr h="370840">
                <a:tc>
                  <a:txBody>
                    <a:bodyPr/>
                    <a:lstStyle/>
                    <a:p>
                      <a:r>
                        <a:rPr lang="en-DE" dirty="0"/>
                        <a:t>1010</a:t>
                      </a:r>
                    </a:p>
                  </a:txBody>
                  <a:tcPr/>
                </a:tc>
                <a:tc>
                  <a:txBody>
                    <a:bodyPr/>
                    <a:lstStyle/>
                    <a:p>
                      <a:r>
                        <a:rPr lang="en-DE" dirty="0"/>
                        <a:t>Test</a:t>
                      </a:r>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511092063"/>
                  </a:ext>
                </a:extLst>
              </a:tr>
              <a:tr h="370840">
                <a:tc>
                  <a:txBody>
                    <a:bodyPr/>
                    <a:lstStyle/>
                    <a:p>
                      <a:r>
                        <a:rPr lang="en-DE" dirty="0"/>
                        <a:t>2011</a:t>
                      </a:r>
                    </a:p>
                  </a:txBody>
                  <a:tcPr/>
                </a:tc>
                <a:tc>
                  <a:txBody>
                    <a:bodyPr/>
                    <a:lstStyle/>
                    <a:p>
                      <a:r>
                        <a:rPr lang="en-DE"/>
                        <a:t>Usertest</a:t>
                      </a:r>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154090631"/>
                  </a:ext>
                </a:extLst>
              </a:tr>
            </a:tbl>
          </a:graphicData>
        </a:graphic>
      </p:graphicFrame>
    </p:spTree>
    <p:extLst>
      <p:ext uri="{BB962C8B-B14F-4D97-AF65-F5344CB8AC3E}">
        <p14:creationId xmlns:p14="http://schemas.microsoft.com/office/powerpoint/2010/main" val="134216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813</Words>
  <Application>Microsoft Office PowerPoint</Application>
  <PresentationFormat>Breitbild</PresentationFormat>
  <Paragraphs>203</Paragraphs>
  <Slides>10</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Aptos</vt:lpstr>
      <vt:lpstr>Aptos Display</vt:lpstr>
      <vt:lpstr>Arial</vt:lpstr>
      <vt:lpstr>Office Theme</vt:lpstr>
      <vt:lpstr>Anwendungsprojekt</vt:lpstr>
      <vt:lpstr>Projektauftrag</vt:lpstr>
      <vt:lpstr>Phasen und Meilensteine</vt:lpstr>
      <vt:lpstr>Projektstrukturplan</vt:lpstr>
      <vt:lpstr>Projektstrukturplan</vt:lpstr>
      <vt:lpstr>Ablaufplan</vt:lpstr>
      <vt:lpstr>Balkenplan Gantt-Chart</vt:lpstr>
      <vt:lpstr>Qualitative Risikobewertung</vt:lpstr>
      <vt:lpstr>Product Backlog</vt:lpstr>
      <vt:lpstr>Sprint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Koeder, Mathis</dc:creator>
  <cp:lastModifiedBy>Marvin Fuchs</cp:lastModifiedBy>
  <cp:revision>6</cp:revision>
  <dcterms:created xsi:type="dcterms:W3CDTF">2024-05-22T14:31:48Z</dcterms:created>
  <dcterms:modified xsi:type="dcterms:W3CDTF">2024-06-12T13:43:11Z</dcterms:modified>
</cp:coreProperties>
</file>