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handoutMasterIdLst>
    <p:handoutMasterId r:id="rId20"/>
  </p:handoutMasterIdLst>
  <p:sldIdLst>
    <p:sldId id="322" r:id="rId5"/>
    <p:sldId id="323" r:id="rId6"/>
    <p:sldId id="325" r:id="rId7"/>
    <p:sldId id="326" r:id="rId8"/>
    <p:sldId id="327" r:id="rId9"/>
    <p:sldId id="328" r:id="rId10"/>
    <p:sldId id="329" r:id="rId11"/>
    <p:sldId id="330" r:id="rId12"/>
    <p:sldId id="331" r:id="rId13"/>
    <p:sldId id="332" r:id="rId14"/>
    <p:sldId id="333" r:id="rId15"/>
    <p:sldId id="334" r:id="rId16"/>
    <p:sldId id="324" r:id="rId17"/>
    <p:sldId id="335"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581" autoAdjust="0"/>
  </p:normalViewPr>
  <p:slideViewPr>
    <p:cSldViewPr showGuides="1">
      <p:cViewPr>
        <p:scale>
          <a:sx n="80" d="100"/>
          <a:sy n="80" d="100"/>
        </p:scale>
        <p:origin x="390" y="5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3/5/2019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3/5/2019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3/5/2019</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3/5/2019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3/5/2019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3/5/2019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smtClean="0"/>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3/5/2019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3/5/2019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3/5/2019</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3/5/2019</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3/5/2019</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3/5/2019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3/5/2019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3/5/2019</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i1314.photobucket.com/albums/t579/saifuddinazhar/Duniadigit%20Blog/A%20Star%20Tutorial/4_zpsbfa79194.png~origin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404664"/>
            <a:ext cx="8229600" cy="2895600"/>
          </a:xfrm>
        </p:spPr>
        <p:txBody>
          <a:bodyPr/>
          <a:lstStyle/>
          <a:p>
            <a:r>
              <a:rPr lang="en-ID" dirty="0" smtClean="0"/>
              <a:t>ALGORITMA A*</a:t>
            </a:r>
            <a:br>
              <a:rPr lang="en-ID" dirty="0" smtClean="0"/>
            </a:br>
            <a:r>
              <a:rPr lang="en-ID" dirty="0" smtClean="0"/>
              <a:t>(A-STAR)</a:t>
            </a:r>
            <a:endParaRPr lang="en-US" dirty="0"/>
          </a:p>
        </p:txBody>
      </p:sp>
      <p:sp>
        <p:nvSpPr>
          <p:cNvPr id="3" name="Subtitle 2"/>
          <p:cNvSpPr>
            <a:spLocks noGrp="1"/>
          </p:cNvSpPr>
          <p:nvPr>
            <p:ph type="subTitle" idx="1"/>
          </p:nvPr>
        </p:nvSpPr>
        <p:spPr>
          <a:xfrm>
            <a:off x="888590" y="3429000"/>
            <a:ext cx="8229600" cy="1800200"/>
          </a:xfrm>
        </p:spPr>
        <p:txBody>
          <a:bodyPr>
            <a:noAutofit/>
          </a:bodyPr>
          <a:lstStyle/>
          <a:p>
            <a:pPr lvl="0"/>
            <a:r>
              <a:rPr lang="id-ID" sz="1600" dirty="0"/>
              <a:t>Giyani Rayani</a:t>
            </a:r>
            <a:r>
              <a:rPr lang="en-US" sz="1600" dirty="0"/>
              <a:t>			 	</a:t>
            </a:r>
            <a:r>
              <a:rPr lang="en-US" sz="1600" dirty="0" smtClean="0"/>
              <a:t>	</a:t>
            </a:r>
            <a:r>
              <a:rPr lang="id-ID" sz="1600" dirty="0" smtClean="0"/>
              <a:t>(</a:t>
            </a:r>
            <a:r>
              <a:rPr lang="id-ID" sz="1600" dirty="0"/>
              <a:t>D121171002)</a:t>
            </a:r>
            <a:endParaRPr lang="en-US" sz="1600" dirty="0"/>
          </a:p>
          <a:p>
            <a:pPr lvl="0"/>
            <a:r>
              <a:rPr lang="id-ID" sz="1600" dirty="0"/>
              <a:t>Jumraini </a:t>
            </a:r>
            <a:r>
              <a:rPr lang="en-US" sz="1600" dirty="0"/>
              <a:t>.</a:t>
            </a:r>
            <a:r>
              <a:rPr lang="id-ID" sz="1600" dirty="0"/>
              <a:t>J. Jamaluddin </a:t>
            </a:r>
            <a:r>
              <a:rPr lang="en-US" sz="1600" dirty="0"/>
              <a:t>				</a:t>
            </a:r>
            <a:r>
              <a:rPr lang="id-ID" sz="1600" dirty="0"/>
              <a:t>(D121171013)</a:t>
            </a:r>
            <a:endParaRPr lang="en-US" sz="1600" dirty="0"/>
          </a:p>
          <a:p>
            <a:pPr lvl="0"/>
            <a:r>
              <a:rPr lang="id-ID" sz="1600" dirty="0"/>
              <a:t>Gilbert Hyman Goes </a:t>
            </a:r>
            <a:r>
              <a:rPr lang="en-US" sz="1600" dirty="0"/>
              <a:t>					</a:t>
            </a:r>
            <a:r>
              <a:rPr lang="id-ID" sz="1600" dirty="0"/>
              <a:t>(D121171306)</a:t>
            </a:r>
            <a:endParaRPr lang="en-US" sz="1600" dirty="0"/>
          </a:p>
          <a:p>
            <a:pPr lvl="0"/>
            <a:r>
              <a:rPr lang="id-ID" sz="1600" dirty="0"/>
              <a:t>Muh.Ikbal </a:t>
            </a:r>
            <a:r>
              <a:rPr lang="en-US" sz="1600" dirty="0"/>
              <a:t>						</a:t>
            </a:r>
            <a:r>
              <a:rPr lang="id-ID" sz="1600" dirty="0"/>
              <a:t>(D121171317)</a:t>
            </a:r>
            <a:endParaRPr lang="en-US" sz="1600" dirty="0"/>
          </a:p>
          <a:p>
            <a:pPr lvl="0"/>
            <a:r>
              <a:rPr lang="id-ID" sz="1600" dirty="0"/>
              <a:t>Irmansyah Saad</a:t>
            </a:r>
            <a:r>
              <a:rPr lang="en-US" sz="1600" dirty="0"/>
              <a:t>					</a:t>
            </a:r>
            <a:r>
              <a:rPr lang="id-ID" sz="1600" dirty="0"/>
              <a:t>(D121171508)</a:t>
            </a:r>
            <a:endParaRPr lang="en-US" sz="1600" dirty="0"/>
          </a:p>
          <a:p>
            <a:pPr lvl="0"/>
            <a:r>
              <a:rPr lang="id-ID" sz="1600" dirty="0"/>
              <a:t>Muhammad Ikhwan Ramadhani </a:t>
            </a:r>
            <a:r>
              <a:rPr lang="en-US" sz="1600" dirty="0"/>
              <a:t>			</a:t>
            </a:r>
            <a:r>
              <a:rPr lang="id-ID" sz="1600" dirty="0"/>
              <a:t>(D121171512)</a:t>
            </a:r>
            <a:endParaRPr lang="en-US" sz="1600" dirty="0"/>
          </a:p>
          <a:p>
            <a:pPr lvl="0"/>
            <a:r>
              <a:rPr lang="id-ID" sz="1600" dirty="0"/>
              <a:t>Muhammad rido ramadhan  </a:t>
            </a:r>
            <a:r>
              <a:rPr lang="en-US" sz="1600" dirty="0"/>
              <a:t>			</a:t>
            </a:r>
            <a:r>
              <a:rPr lang="id-ID" sz="1600" dirty="0"/>
              <a:t>(D121171513)</a:t>
            </a:r>
            <a:endParaRPr lang="en-US" sz="1600" dirty="0"/>
          </a:p>
          <a:p>
            <a:pPr lvl="0"/>
            <a:r>
              <a:rPr lang="id-ID" sz="1600" dirty="0"/>
              <a:t>Muhammad Kaisar Agung Daeng </a:t>
            </a:r>
            <a:r>
              <a:rPr lang="id-ID" sz="1600" dirty="0" smtClean="0"/>
              <a:t>Maraja</a:t>
            </a:r>
            <a:r>
              <a:rPr lang="en-US" sz="1600" dirty="0"/>
              <a:t>		</a:t>
            </a:r>
            <a:r>
              <a:rPr lang="id-ID" sz="1600" dirty="0"/>
              <a:t>(D121171703)</a:t>
            </a:r>
            <a:endParaRPr lang="en-US" sz="1600" dirty="0"/>
          </a:p>
          <a:p>
            <a:pPr lvl="0"/>
            <a:r>
              <a:rPr lang="id-ID" sz="1600" dirty="0"/>
              <a:t>Muhammad Ridwan Kambori </a:t>
            </a:r>
            <a:r>
              <a:rPr lang="en-US" sz="1600" dirty="0"/>
              <a:t>			</a:t>
            </a:r>
            <a:r>
              <a:rPr lang="id-ID" sz="1600" dirty="0"/>
              <a:t>(D121171702)</a:t>
            </a:r>
            <a:endParaRPr lang="en-US" sz="1600" dirty="0"/>
          </a:p>
          <a:p>
            <a:endParaRPr lang="en-US" sz="1600" dirty="0"/>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820" y="2492896"/>
            <a:ext cx="5328592" cy="1224136"/>
          </a:xfrm>
        </p:spPr>
        <p:txBody>
          <a:bodyPr>
            <a:normAutofit fontScale="92500"/>
          </a:bodyPr>
          <a:lstStyle/>
          <a:p>
            <a:pPr algn="just"/>
            <a:r>
              <a:rPr lang="id-ID" dirty="0"/>
              <a:t>Dari setiap nilai tersebut kita ambil keputusan dengan mengambil langkah dengan nilai F terkecil.</a:t>
            </a:r>
            <a:endParaRPr lang="en-US" dirty="0"/>
          </a:p>
          <a:p>
            <a:pPr marL="0" indent="0">
              <a:buNone/>
            </a:pPr>
            <a:endParaRPr lang="en-US" dirty="0"/>
          </a:p>
        </p:txBody>
      </p:sp>
      <p:pic>
        <p:nvPicPr>
          <p:cNvPr id="6" name="Picture 5" descr="http://i1314.photobucket.com/albums/t579/saifuddinazhar/Duniadigit%20Blog/A%20Star%20Tutorial/4_zpsbfa79194.png~original">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376445" y="864562"/>
            <a:ext cx="5118567" cy="4796686"/>
          </a:xfrm>
          <a:prstGeom prst="rect">
            <a:avLst/>
          </a:prstGeom>
          <a:noFill/>
          <a:ln>
            <a:noFill/>
          </a:ln>
        </p:spPr>
      </p:pic>
    </p:spTree>
    <p:extLst>
      <p:ext uri="{BB962C8B-B14F-4D97-AF65-F5344CB8AC3E}">
        <p14:creationId xmlns:p14="http://schemas.microsoft.com/office/powerpoint/2010/main" val="1901775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548680"/>
            <a:ext cx="9144001" cy="987896"/>
          </a:xfrm>
        </p:spPr>
        <p:txBody>
          <a:bodyPr/>
          <a:lstStyle/>
          <a:p>
            <a:r>
              <a:rPr lang="en-ID" dirty="0" err="1" smtClean="0"/>
              <a:t>Langkah</a:t>
            </a:r>
            <a:r>
              <a:rPr lang="en-ID" dirty="0" smtClean="0"/>
              <a:t> 5 : Looping/</a:t>
            </a:r>
            <a:r>
              <a:rPr lang="en-ID" dirty="0" err="1" smtClean="0"/>
              <a:t>Perulangan</a:t>
            </a:r>
            <a:endParaRPr lang="en-US" dirty="0"/>
          </a:p>
        </p:txBody>
      </p:sp>
      <p:sp>
        <p:nvSpPr>
          <p:cNvPr id="3" name="Content Placeholder 2"/>
          <p:cNvSpPr>
            <a:spLocks noGrp="1"/>
          </p:cNvSpPr>
          <p:nvPr>
            <p:ph idx="1"/>
          </p:nvPr>
        </p:nvSpPr>
        <p:spPr>
          <a:xfrm>
            <a:off x="693812" y="1590341"/>
            <a:ext cx="11089231" cy="1296144"/>
          </a:xfrm>
        </p:spPr>
        <p:txBody>
          <a:bodyPr/>
          <a:lstStyle/>
          <a:p>
            <a:pPr marL="0" indent="0" algn="just">
              <a:buNone/>
            </a:pPr>
            <a:r>
              <a:rPr lang="id-ID" dirty="0"/>
              <a:t>Setelah pergerakan pertama selesai selanjutnya lakukan perulangan dari dari langkah 1 sampai 4. Untuk lebih jelasnya setiap pergerakan akan digambarkan di bawah :</a:t>
            </a:r>
            <a:endParaRPr lang="en-US" dirty="0"/>
          </a:p>
          <a:p>
            <a:pPr marL="0" indent="0">
              <a:buNone/>
            </a:pPr>
            <a:endParaRPr lang="en-US" dirty="0"/>
          </a:p>
        </p:txBody>
      </p:sp>
      <p:pic>
        <p:nvPicPr>
          <p:cNvPr id="4" name="Picture 3" descr="http://i1314.photobucket.com/albums/t579/saifuddinazhar/Duniadigit%20Blog/A%20Star%20Tutorial/5_zps48d8cd69.png~original"/>
          <p:cNvPicPr/>
          <p:nvPr/>
        </p:nvPicPr>
        <p:blipFill>
          <a:blip r:embed="rId2">
            <a:extLst>
              <a:ext uri="{28A0092B-C50C-407E-A947-70E740481C1C}">
                <a14:useLocalDpi xmlns:a14="http://schemas.microsoft.com/office/drawing/2010/main" val="0"/>
              </a:ext>
            </a:extLst>
          </a:blip>
          <a:srcRect/>
          <a:stretch>
            <a:fillRect/>
          </a:stretch>
        </p:blipFill>
        <p:spPr bwMode="auto">
          <a:xfrm>
            <a:off x="477788" y="2940250"/>
            <a:ext cx="4752528" cy="3513086"/>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4412" y="2890165"/>
            <a:ext cx="5040560" cy="3563171"/>
          </a:xfrm>
          <a:prstGeom prst="rect">
            <a:avLst/>
          </a:prstGeom>
        </p:spPr>
      </p:pic>
    </p:spTree>
    <p:extLst>
      <p:ext uri="{BB962C8B-B14F-4D97-AF65-F5344CB8AC3E}">
        <p14:creationId xmlns:p14="http://schemas.microsoft.com/office/powerpoint/2010/main" val="955916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5820" y="1268760"/>
            <a:ext cx="4608512" cy="417646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4412" y="1265970"/>
            <a:ext cx="5112568" cy="4176464"/>
          </a:xfrm>
          <a:prstGeom prst="rect">
            <a:avLst/>
          </a:prstGeom>
        </p:spPr>
      </p:pic>
    </p:spTree>
    <p:extLst>
      <p:ext uri="{BB962C8B-B14F-4D97-AF65-F5344CB8AC3E}">
        <p14:creationId xmlns:p14="http://schemas.microsoft.com/office/powerpoint/2010/main" val="11510917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76672"/>
            <a:ext cx="9144001" cy="987896"/>
          </a:xfrm>
        </p:spPr>
        <p:txBody>
          <a:bodyPr/>
          <a:lstStyle/>
          <a:p>
            <a:r>
              <a:rPr lang="en-ID" dirty="0" err="1" smtClean="0"/>
              <a:t>Penerapan</a:t>
            </a:r>
            <a:r>
              <a:rPr lang="en-ID" dirty="0" smtClean="0"/>
              <a:t> A* </a:t>
            </a:r>
            <a:r>
              <a:rPr lang="en-ID" dirty="0" err="1" smtClean="0"/>
              <a:t>atau</a:t>
            </a:r>
            <a:r>
              <a:rPr lang="en-ID" dirty="0" smtClean="0"/>
              <a:t> A </a:t>
            </a:r>
            <a:r>
              <a:rPr lang="en-ID" dirty="0" err="1" smtClean="0"/>
              <a:t>Bintang</a:t>
            </a:r>
            <a:endParaRPr lang="en-US" dirty="0"/>
          </a:p>
        </p:txBody>
      </p:sp>
      <p:sp>
        <p:nvSpPr>
          <p:cNvPr id="3" name="Content Placeholder 2"/>
          <p:cNvSpPr>
            <a:spLocks noGrp="1"/>
          </p:cNvSpPr>
          <p:nvPr>
            <p:ph idx="1"/>
          </p:nvPr>
        </p:nvSpPr>
        <p:spPr>
          <a:xfrm>
            <a:off x="477788" y="1628800"/>
            <a:ext cx="10729192" cy="4752528"/>
          </a:xfrm>
        </p:spPr>
        <p:txBody>
          <a:bodyPr>
            <a:normAutofit lnSpcReduction="10000"/>
          </a:bodyPr>
          <a:lstStyle/>
          <a:p>
            <a:pPr lvl="0"/>
            <a:r>
              <a:rPr lang="en-US" b="1" dirty="0" err="1"/>
              <a:t>Penerapan</a:t>
            </a:r>
            <a:r>
              <a:rPr lang="en-US" b="1" dirty="0"/>
              <a:t> </a:t>
            </a:r>
            <a:r>
              <a:rPr lang="en-US" b="1" dirty="0" err="1"/>
              <a:t>Algoritma</a:t>
            </a:r>
            <a:r>
              <a:rPr lang="en-US" b="1" dirty="0"/>
              <a:t> A* (A Star) </a:t>
            </a:r>
            <a:r>
              <a:rPr lang="en-US" b="1" dirty="0" err="1"/>
              <a:t>Sebagai</a:t>
            </a:r>
            <a:r>
              <a:rPr lang="en-US" b="1" dirty="0"/>
              <a:t> </a:t>
            </a:r>
            <a:r>
              <a:rPr lang="en-US" b="1" dirty="0" err="1"/>
              <a:t>Solusi</a:t>
            </a:r>
            <a:r>
              <a:rPr lang="en-US" b="1" dirty="0"/>
              <a:t> </a:t>
            </a:r>
            <a:r>
              <a:rPr lang="en-US" b="1" dirty="0" err="1"/>
              <a:t>Pencarian</a:t>
            </a:r>
            <a:r>
              <a:rPr lang="en-US" b="1" dirty="0"/>
              <a:t> </a:t>
            </a:r>
            <a:r>
              <a:rPr lang="en-US" b="1" dirty="0" err="1"/>
              <a:t>Rute</a:t>
            </a:r>
            <a:r>
              <a:rPr lang="en-US" b="1" dirty="0"/>
              <a:t> </a:t>
            </a:r>
            <a:r>
              <a:rPr lang="en-US" b="1" dirty="0" err="1"/>
              <a:t>Terpendek</a:t>
            </a:r>
            <a:r>
              <a:rPr lang="en-US" b="1" dirty="0"/>
              <a:t> </a:t>
            </a:r>
            <a:r>
              <a:rPr lang="en-US" b="1" dirty="0" err="1"/>
              <a:t>Pada</a:t>
            </a:r>
            <a:r>
              <a:rPr lang="en-US" b="1" dirty="0"/>
              <a:t> Maze</a:t>
            </a:r>
            <a:endParaRPr lang="en-US" dirty="0"/>
          </a:p>
          <a:p>
            <a:r>
              <a:rPr lang="en-US" dirty="0"/>
              <a:t>Maze </a:t>
            </a:r>
            <a:r>
              <a:rPr lang="en-US" dirty="0" err="1"/>
              <a:t>digunakan</a:t>
            </a:r>
            <a:r>
              <a:rPr lang="en-US" dirty="0"/>
              <a:t> </a:t>
            </a:r>
            <a:r>
              <a:rPr lang="en-US" dirty="0" err="1"/>
              <a:t>untuk</a:t>
            </a:r>
            <a:r>
              <a:rPr lang="en-US" dirty="0"/>
              <a:t> </a:t>
            </a:r>
            <a:r>
              <a:rPr lang="en-US" dirty="0" err="1"/>
              <a:t>memberikan</a:t>
            </a:r>
            <a:r>
              <a:rPr lang="en-US" dirty="0"/>
              <a:t> </a:t>
            </a:r>
            <a:r>
              <a:rPr lang="en-US" dirty="0" err="1"/>
              <a:t>sebutan</a:t>
            </a:r>
            <a:r>
              <a:rPr lang="en-US" dirty="0"/>
              <a:t> </a:t>
            </a:r>
            <a:r>
              <a:rPr lang="en-US" dirty="0" err="1"/>
              <a:t>pada</a:t>
            </a:r>
            <a:r>
              <a:rPr lang="en-US" dirty="0"/>
              <a:t> </a:t>
            </a:r>
            <a:r>
              <a:rPr lang="en-US" dirty="0" err="1"/>
              <a:t>suatu</a:t>
            </a:r>
            <a:r>
              <a:rPr lang="en-US" dirty="0"/>
              <a:t> </a:t>
            </a:r>
            <a:r>
              <a:rPr lang="en-US" dirty="0" err="1"/>
              <a:t>lokasi</a:t>
            </a:r>
            <a:r>
              <a:rPr lang="en-US" dirty="0"/>
              <a:t> yang </a:t>
            </a:r>
            <a:r>
              <a:rPr lang="en-US" dirty="0" err="1"/>
              <a:t>terdapat</a:t>
            </a:r>
            <a:r>
              <a:rPr lang="en-US" dirty="0"/>
              <a:t> </a:t>
            </a:r>
            <a:r>
              <a:rPr lang="en-US" dirty="0" err="1"/>
              <a:t>banyak</a:t>
            </a:r>
            <a:r>
              <a:rPr lang="en-US" dirty="0"/>
              <a:t> </a:t>
            </a:r>
            <a:r>
              <a:rPr lang="en-US" dirty="0" err="1"/>
              <a:t>jalan</a:t>
            </a:r>
            <a:r>
              <a:rPr lang="en-US" dirty="0"/>
              <a:t> </a:t>
            </a:r>
            <a:r>
              <a:rPr lang="en-US" dirty="0" err="1"/>
              <a:t>dan</a:t>
            </a:r>
            <a:r>
              <a:rPr lang="en-US" dirty="0"/>
              <a:t> </a:t>
            </a:r>
            <a:r>
              <a:rPr lang="en-US" dirty="0" err="1"/>
              <a:t>sedikit</a:t>
            </a:r>
            <a:r>
              <a:rPr lang="en-US" dirty="0"/>
              <a:t> </a:t>
            </a:r>
            <a:r>
              <a:rPr lang="en-US" dirty="0" err="1"/>
              <a:t>pintu</a:t>
            </a:r>
            <a:r>
              <a:rPr lang="en-US" dirty="0"/>
              <a:t> </a:t>
            </a:r>
            <a:r>
              <a:rPr lang="en-US" dirty="0" err="1"/>
              <a:t>masuk</a:t>
            </a:r>
            <a:r>
              <a:rPr lang="en-US" dirty="0"/>
              <a:t> </a:t>
            </a:r>
            <a:r>
              <a:rPr lang="en-US" dirty="0" err="1"/>
              <a:t>ataupun</a:t>
            </a:r>
            <a:r>
              <a:rPr lang="en-US" dirty="0"/>
              <a:t> </a:t>
            </a:r>
            <a:r>
              <a:rPr lang="en-US" dirty="0" err="1"/>
              <a:t>keluar</a:t>
            </a:r>
            <a:r>
              <a:rPr lang="en-US" dirty="0"/>
              <a:t>. Agar </a:t>
            </a:r>
            <a:r>
              <a:rPr lang="en-US" dirty="0" err="1"/>
              <a:t>dapat</a:t>
            </a:r>
            <a:r>
              <a:rPr lang="en-US" dirty="0"/>
              <a:t> </a:t>
            </a:r>
            <a:r>
              <a:rPr lang="en-US" dirty="0" err="1"/>
              <a:t>menemukan</a:t>
            </a:r>
            <a:r>
              <a:rPr lang="en-US" dirty="0"/>
              <a:t> </a:t>
            </a:r>
            <a:r>
              <a:rPr lang="en-US" dirty="0" err="1"/>
              <a:t>solusi</a:t>
            </a:r>
            <a:r>
              <a:rPr lang="en-US" dirty="0"/>
              <a:t> </a:t>
            </a:r>
            <a:r>
              <a:rPr lang="en-US" dirty="0" err="1"/>
              <a:t>terbaik</a:t>
            </a:r>
            <a:r>
              <a:rPr lang="en-US" dirty="0"/>
              <a:t> </a:t>
            </a:r>
            <a:r>
              <a:rPr lang="en-US" dirty="0" err="1"/>
              <a:t>dari</a:t>
            </a:r>
            <a:r>
              <a:rPr lang="en-US" dirty="0"/>
              <a:t> </a:t>
            </a:r>
            <a:r>
              <a:rPr lang="en-US" dirty="0" err="1"/>
              <a:t>setiap</a:t>
            </a:r>
            <a:r>
              <a:rPr lang="en-US" dirty="0"/>
              <a:t> maze </a:t>
            </a:r>
            <a:r>
              <a:rPr lang="en-US" dirty="0" err="1"/>
              <a:t>baik</a:t>
            </a:r>
            <a:r>
              <a:rPr lang="en-US" dirty="0"/>
              <a:t> yang </a:t>
            </a:r>
            <a:r>
              <a:rPr lang="en-US" dirty="0" err="1"/>
              <a:t>memiliki</a:t>
            </a:r>
            <a:r>
              <a:rPr lang="en-US" dirty="0"/>
              <a:t> </a:t>
            </a:r>
            <a:r>
              <a:rPr lang="en-US" dirty="0" err="1"/>
              <a:t>kompleksitas</a:t>
            </a:r>
            <a:r>
              <a:rPr lang="en-US" dirty="0"/>
              <a:t> yang </a:t>
            </a:r>
            <a:r>
              <a:rPr lang="en-US" dirty="0" err="1"/>
              <a:t>rendah</a:t>
            </a:r>
            <a:r>
              <a:rPr lang="en-US" dirty="0"/>
              <a:t> </a:t>
            </a:r>
            <a:r>
              <a:rPr lang="en-US" dirty="0" err="1"/>
              <a:t>maupun</a:t>
            </a:r>
            <a:r>
              <a:rPr lang="en-US" dirty="0"/>
              <a:t> yang </a:t>
            </a:r>
            <a:r>
              <a:rPr lang="en-US" dirty="0" err="1"/>
              <a:t>tinggi</a:t>
            </a:r>
            <a:r>
              <a:rPr lang="en-US" dirty="0"/>
              <a:t>, </a:t>
            </a:r>
            <a:r>
              <a:rPr lang="en-US" dirty="0" err="1"/>
              <a:t>digunakan</a:t>
            </a:r>
            <a:r>
              <a:rPr lang="en-US" dirty="0"/>
              <a:t> </a:t>
            </a:r>
            <a:r>
              <a:rPr lang="en-US" dirty="0" err="1"/>
              <a:t>suatu</a:t>
            </a:r>
            <a:r>
              <a:rPr lang="en-US" dirty="0"/>
              <a:t> </a:t>
            </a:r>
            <a:r>
              <a:rPr lang="en-US" dirty="0" err="1"/>
              <a:t>algoritma</a:t>
            </a:r>
            <a:r>
              <a:rPr lang="en-US" dirty="0"/>
              <a:t> </a:t>
            </a:r>
            <a:r>
              <a:rPr lang="en-US" dirty="0" err="1"/>
              <a:t>pencarian</a:t>
            </a:r>
            <a:r>
              <a:rPr lang="en-US" dirty="0"/>
              <a:t>. </a:t>
            </a:r>
            <a:r>
              <a:rPr lang="en-US" dirty="0" err="1"/>
              <a:t>Dalam</a:t>
            </a:r>
            <a:r>
              <a:rPr lang="en-US" dirty="0"/>
              <a:t> </a:t>
            </a:r>
            <a:r>
              <a:rPr lang="en-US" dirty="0" err="1"/>
              <a:t>penyelesaian</a:t>
            </a:r>
            <a:r>
              <a:rPr lang="en-US" dirty="0"/>
              <a:t> maze </a:t>
            </a:r>
            <a:r>
              <a:rPr lang="en-US" dirty="0" err="1"/>
              <a:t>ini</a:t>
            </a:r>
            <a:r>
              <a:rPr lang="en-US" dirty="0"/>
              <a:t>, </a:t>
            </a:r>
            <a:r>
              <a:rPr lang="en-US" dirty="0" err="1"/>
              <a:t>akan</a:t>
            </a:r>
            <a:r>
              <a:rPr lang="en-US" dirty="0"/>
              <a:t> </a:t>
            </a:r>
            <a:r>
              <a:rPr lang="en-US" dirty="0" err="1"/>
              <a:t>digunakan</a:t>
            </a:r>
            <a:r>
              <a:rPr lang="en-US" dirty="0"/>
              <a:t> </a:t>
            </a:r>
            <a:r>
              <a:rPr lang="en-US" dirty="0" err="1"/>
              <a:t>Algoritma</a:t>
            </a:r>
            <a:r>
              <a:rPr lang="en-US" dirty="0"/>
              <a:t> A*.</a:t>
            </a:r>
          </a:p>
          <a:p>
            <a:r>
              <a:rPr lang="en-US" dirty="0" err="1"/>
              <a:t>Kenapa</a:t>
            </a:r>
            <a:r>
              <a:rPr lang="en-US" dirty="0"/>
              <a:t> </a:t>
            </a:r>
            <a:r>
              <a:rPr lang="en-US" dirty="0" err="1"/>
              <a:t>harus</a:t>
            </a:r>
            <a:r>
              <a:rPr lang="en-US" dirty="0"/>
              <a:t> A * </a:t>
            </a:r>
            <a:r>
              <a:rPr lang="en-US" dirty="0" err="1"/>
              <a:t>karena</a:t>
            </a:r>
            <a:r>
              <a:rPr lang="en-US" dirty="0"/>
              <a:t>:</a:t>
            </a:r>
          </a:p>
          <a:p>
            <a:r>
              <a:rPr lang="en-US" dirty="0" err="1"/>
              <a:t>Algoritma</a:t>
            </a:r>
            <a:r>
              <a:rPr lang="en-US" dirty="0"/>
              <a:t> A* </a:t>
            </a:r>
            <a:r>
              <a:rPr lang="en-US" dirty="0" err="1"/>
              <a:t>dapat</a:t>
            </a:r>
            <a:r>
              <a:rPr lang="en-US" dirty="0"/>
              <a:t> </a:t>
            </a:r>
            <a:r>
              <a:rPr lang="en-US" dirty="0" err="1"/>
              <a:t>menemukan</a:t>
            </a:r>
            <a:r>
              <a:rPr lang="en-US" dirty="0"/>
              <a:t> </a:t>
            </a:r>
            <a:r>
              <a:rPr lang="en-US" dirty="0" err="1"/>
              <a:t>rute</a:t>
            </a:r>
            <a:r>
              <a:rPr lang="en-US" dirty="0"/>
              <a:t> </a:t>
            </a:r>
            <a:r>
              <a:rPr lang="en-US" dirty="0" err="1"/>
              <a:t>terpendek</a:t>
            </a:r>
            <a:r>
              <a:rPr lang="en-US" dirty="0"/>
              <a:t> yang </a:t>
            </a:r>
            <a:r>
              <a:rPr lang="en-US" dirty="0" err="1"/>
              <a:t>dapat</a:t>
            </a:r>
            <a:r>
              <a:rPr lang="en-US" dirty="0"/>
              <a:t> </a:t>
            </a:r>
            <a:r>
              <a:rPr lang="en-US" dirty="0" err="1"/>
              <a:t>dilalui</a:t>
            </a:r>
            <a:r>
              <a:rPr lang="en-US" dirty="0"/>
              <a:t> </a:t>
            </a:r>
            <a:r>
              <a:rPr lang="en-US" dirty="0" err="1"/>
              <a:t>dari</a:t>
            </a:r>
            <a:r>
              <a:rPr lang="en-US" dirty="0"/>
              <a:t> start node </a:t>
            </a:r>
            <a:r>
              <a:rPr lang="en-US" dirty="0" err="1"/>
              <a:t>menuju</a:t>
            </a:r>
            <a:r>
              <a:rPr lang="en-US" dirty="0"/>
              <a:t> goal node </a:t>
            </a:r>
            <a:r>
              <a:rPr lang="en-US" dirty="0" err="1"/>
              <a:t>serta</a:t>
            </a:r>
            <a:r>
              <a:rPr lang="en-US" dirty="0"/>
              <a:t> </a:t>
            </a:r>
            <a:r>
              <a:rPr lang="en-US" dirty="0" err="1"/>
              <a:t>Algoritma</a:t>
            </a:r>
            <a:r>
              <a:rPr lang="en-US" dirty="0"/>
              <a:t> A* </a:t>
            </a:r>
            <a:r>
              <a:rPr lang="en-US" dirty="0" err="1"/>
              <a:t>hanya</a:t>
            </a:r>
            <a:r>
              <a:rPr lang="en-US" dirty="0"/>
              <a:t> </a:t>
            </a:r>
            <a:r>
              <a:rPr lang="en-US" dirty="0" err="1"/>
              <a:t>menghitung</a:t>
            </a:r>
            <a:r>
              <a:rPr lang="en-US" dirty="0"/>
              <a:t> cost path yang </a:t>
            </a:r>
            <a:r>
              <a:rPr lang="en-US" dirty="0" err="1"/>
              <a:t>dilaluinya</a:t>
            </a:r>
            <a:r>
              <a:rPr lang="en-US" dirty="0"/>
              <a:t> </a:t>
            </a:r>
            <a:r>
              <a:rPr lang="en-US" dirty="0" err="1"/>
              <a:t>saja</a:t>
            </a:r>
            <a:r>
              <a:rPr lang="en-US" dirty="0"/>
              <a:t>, </a:t>
            </a:r>
            <a:r>
              <a:rPr lang="en-US" dirty="0" err="1"/>
              <a:t>sehingga</a:t>
            </a:r>
            <a:r>
              <a:rPr lang="en-US" dirty="0"/>
              <a:t> </a:t>
            </a:r>
            <a:r>
              <a:rPr lang="en-US" dirty="0" err="1"/>
              <a:t>memungkinkan</a:t>
            </a:r>
            <a:r>
              <a:rPr lang="en-US" dirty="0"/>
              <a:t> </a:t>
            </a:r>
            <a:r>
              <a:rPr lang="en-US" dirty="0" err="1"/>
              <a:t>untuk</a:t>
            </a:r>
            <a:r>
              <a:rPr lang="en-US" dirty="0"/>
              <a:t> </a:t>
            </a:r>
            <a:r>
              <a:rPr lang="en-US" dirty="0" err="1"/>
              <a:t>tidak</a:t>
            </a:r>
            <a:r>
              <a:rPr lang="en-US" dirty="0"/>
              <a:t> </a:t>
            </a:r>
            <a:r>
              <a:rPr lang="en-US" dirty="0" err="1"/>
              <a:t>menemukan</a:t>
            </a:r>
            <a:r>
              <a:rPr lang="en-US" dirty="0"/>
              <a:t> </a:t>
            </a:r>
            <a:r>
              <a:rPr lang="en-US" dirty="0" err="1"/>
              <a:t>rute</a:t>
            </a:r>
            <a:r>
              <a:rPr lang="en-US" dirty="0"/>
              <a:t> </a:t>
            </a:r>
            <a:r>
              <a:rPr lang="en-US" dirty="0" err="1"/>
              <a:t>terbaik</a:t>
            </a:r>
            <a:endParaRPr lang="en-US" dirty="0"/>
          </a:p>
          <a:p>
            <a:pPr marL="0" indent="0">
              <a:buNone/>
            </a:pPr>
            <a:endParaRPr lang="en-US" dirty="0"/>
          </a:p>
        </p:txBody>
      </p:sp>
    </p:spTree>
    <p:extLst>
      <p:ext uri="{BB962C8B-B14F-4D97-AF65-F5344CB8AC3E}">
        <p14:creationId xmlns:p14="http://schemas.microsoft.com/office/powerpoint/2010/main" val="1851830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620688"/>
            <a:ext cx="9144001" cy="843880"/>
          </a:xfrm>
        </p:spPr>
        <p:txBody>
          <a:bodyPr/>
          <a:lstStyle/>
          <a:p>
            <a:pPr algn="ctr"/>
            <a:r>
              <a:rPr lang="en-ID" dirty="0" err="1" smtClean="0"/>
              <a:t>Kesimpulan</a:t>
            </a:r>
            <a:endParaRPr lang="en-US" dirty="0"/>
          </a:p>
        </p:txBody>
      </p:sp>
      <p:sp>
        <p:nvSpPr>
          <p:cNvPr id="3" name="Content Placeholder 2"/>
          <p:cNvSpPr>
            <a:spLocks noGrp="1"/>
          </p:cNvSpPr>
          <p:nvPr>
            <p:ph idx="1"/>
          </p:nvPr>
        </p:nvSpPr>
        <p:spPr/>
        <p:txBody>
          <a:bodyPr/>
          <a:lstStyle/>
          <a:p>
            <a:pPr marL="0" indent="0" algn="just">
              <a:buNone/>
            </a:pPr>
            <a:r>
              <a:rPr lang="en-US" dirty="0"/>
              <a:t>A*</a:t>
            </a:r>
            <a:r>
              <a:rPr lang="id-ID" dirty="0"/>
              <a:t> menggunakan Best first seacrh dan menemukan jalur dengan biaya terkecil (least-cost path) dari node awal (initial node)  yang diberikan ke node tujuan ( goal node)  Algoritma A Star (A*) adalah adalah algoritma pencarian terbaik dalam mencari jalur terpendek dengan perhitungan terkecil pada jalur dengan simpul awal menuju simpul akhir.Algoritma ini menggunakan fungsi heuristik jarak ditambah biaya (biasanya dinotasikan dengan f (x))   untuk menentukan urutan dimana seacrhnya melalui node-node yang ada dipohon (tree) dan Komputer menggunakan Algoritma A Star (A*) untuk mencari makanannya. </a:t>
            </a:r>
            <a:endParaRPr lang="en-US" dirty="0"/>
          </a:p>
          <a:p>
            <a:pPr marL="0" indent="0" algn="just">
              <a:buNone/>
            </a:pPr>
            <a:endParaRPr lang="en-US" dirty="0"/>
          </a:p>
        </p:txBody>
      </p:sp>
    </p:spTree>
    <p:extLst>
      <p:ext uri="{BB962C8B-B14F-4D97-AF65-F5344CB8AC3E}">
        <p14:creationId xmlns:p14="http://schemas.microsoft.com/office/powerpoint/2010/main" val="3576414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21804" y="404664"/>
            <a:ext cx="9144001" cy="1059904"/>
          </a:xfrm>
        </p:spPr>
        <p:txBody>
          <a:bodyPr/>
          <a:lstStyle/>
          <a:p>
            <a:r>
              <a:rPr lang="en-ID" dirty="0" err="1" smtClean="0"/>
              <a:t>Pengertian</a:t>
            </a:r>
            <a:r>
              <a:rPr lang="en-ID" dirty="0" smtClean="0"/>
              <a:t> </a:t>
            </a:r>
            <a:r>
              <a:rPr lang="en-ID" dirty="0" err="1" smtClean="0"/>
              <a:t>Algoritma</a:t>
            </a:r>
            <a:r>
              <a:rPr lang="en-ID" dirty="0" smtClean="0"/>
              <a:t> A*</a:t>
            </a:r>
            <a:endParaRPr lang="en-US" dirty="0"/>
          </a:p>
        </p:txBody>
      </p:sp>
      <p:sp>
        <p:nvSpPr>
          <p:cNvPr id="14" name="Content Placeholder 13"/>
          <p:cNvSpPr>
            <a:spLocks noGrp="1"/>
          </p:cNvSpPr>
          <p:nvPr>
            <p:ph idx="1"/>
          </p:nvPr>
        </p:nvSpPr>
        <p:spPr>
          <a:xfrm>
            <a:off x="1522413" y="2481063"/>
            <a:ext cx="9134391" cy="3468217"/>
          </a:xfrm>
        </p:spPr>
        <p:txBody>
          <a:bodyPr>
            <a:normAutofit/>
          </a:bodyPr>
          <a:lstStyle/>
          <a:p>
            <a:pPr lvl="0"/>
            <a:r>
              <a:rPr lang="en-US" dirty="0" err="1"/>
              <a:t>Algoritma</a:t>
            </a:r>
            <a:r>
              <a:rPr lang="en-US" dirty="0"/>
              <a:t> A*(A-Star)A* </a:t>
            </a:r>
            <a:r>
              <a:rPr lang="en-US" dirty="0" err="1"/>
              <a:t>merupakan</a:t>
            </a:r>
            <a:r>
              <a:rPr lang="en-US" dirty="0"/>
              <a:t> </a:t>
            </a:r>
            <a:r>
              <a:rPr lang="en-US" dirty="0" err="1"/>
              <a:t>algoritma</a:t>
            </a:r>
            <a:r>
              <a:rPr lang="en-US" dirty="0"/>
              <a:t> yang </a:t>
            </a:r>
            <a:r>
              <a:rPr lang="en-US" dirty="0" err="1"/>
              <a:t>pertama</a:t>
            </a:r>
            <a:r>
              <a:rPr lang="en-US" dirty="0"/>
              <a:t> kali </a:t>
            </a:r>
            <a:r>
              <a:rPr lang="en-US" dirty="0" err="1"/>
              <a:t>dikembangkan</a:t>
            </a:r>
            <a:r>
              <a:rPr lang="en-US" dirty="0"/>
              <a:t> </a:t>
            </a:r>
            <a:r>
              <a:rPr lang="en-US" dirty="0" err="1"/>
              <a:t>oleh</a:t>
            </a:r>
            <a:r>
              <a:rPr lang="en-US" dirty="0"/>
              <a:t> Nils Nilsson </a:t>
            </a:r>
            <a:r>
              <a:rPr lang="en-US" dirty="0" err="1"/>
              <a:t>pada</a:t>
            </a:r>
            <a:r>
              <a:rPr lang="en-US" dirty="0"/>
              <a:t> 1964 </a:t>
            </a:r>
            <a:r>
              <a:rPr lang="en-US" dirty="0" err="1"/>
              <a:t>berdasarkan</a:t>
            </a:r>
            <a:r>
              <a:rPr lang="en-US" dirty="0"/>
              <a:t> </a:t>
            </a:r>
            <a:r>
              <a:rPr lang="en-US" dirty="0" err="1"/>
              <a:t>algoritma</a:t>
            </a:r>
            <a:r>
              <a:rPr lang="en-US" dirty="0"/>
              <a:t> </a:t>
            </a:r>
            <a:r>
              <a:rPr lang="en-US" dirty="0" err="1"/>
              <a:t>Dijkstra</a:t>
            </a:r>
            <a:r>
              <a:rPr lang="en-US" dirty="0" smtClean="0"/>
              <a:t>.</a:t>
            </a:r>
          </a:p>
          <a:p>
            <a:pPr lvl="0"/>
            <a:r>
              <a:rPr lang="en-US" dirty="0" err="1"/>
              <a:t>Algoritma</a:t>
            </a:r>
            <a:r>
              <a:rPr lang="en-US" dirty="0"/>
              <a:t> A Star </a:t>
            </a:r>
            <a:r>
              <a:rPr lang="en-US" dirty="0" err="1"/>
              <a:t>atau</a:t>
            </a:r>
            <a:r>
              <a:rPr lang="en-US" dirty="0"/>
              <a:t> A* </a:t>
            </a:r>
            <a:r>
              <a:rPr lang="en-US" dirty="0" err="1"/>
              <a:t>adalah</a:t>
            </a:r>
            <a:r>
              <a:rPr lang="en-US" dirty="0"/>
              <a:t> </a:t>
            </a:r>
            <a:r>
              <a:rPr lang="en-US" dirty="0" err="1"/>
              <a:t>salah</a:t>
            </a:r>
            <a:r>
              <a:rPr lang="en-US" dirty="0"/>
              <a:t> </a:t>
            </a:r>
            <a:r>
              <a:rPr lang="en-US" dirty="0" err="1"/>
              <a:t>satu</a:t>
            </a:r>
            <a:r>
              <a:rPr lang="en-US" dirty="0"/>
              <a:t> </a:t>
            </a:r>
            <a:r>
              <a:rPr lang="en-US" dirty="0" err="1"/>
              <a:t>algoritma</a:t>
            </a:r>
            <a:r>
              <a:rPr lang="en-US" dirty="0"/>
              <a:t> </a:t>
            </a:r>
            <a:r>
              <a:rPr lang="en-US" dirty="0" err="1"/>
              <a:t>pencarian</a:t>
            </a:r>
            <a:r>
              <a:rPr lang="en-US" dirty="0"/>
              <a:t> yang </a:t>
            </a:r>
            <a:r>
              <a:rPr lang="en-US" dirty="0" err="1"/>
              <a:t>menganalisa</a:t>
            </a:r>
            <a:r>
              <a:rPr lang="en-US" dirty="0"/>
              <a:t> input, </a:t>
            </a:r>
            <a:r>
              <a:rPr lang="en-US" dirty="0" err="1"/>
              <a:t>mengevaluasi</a:t>
            </a:r>
            <a:r>
              <a:rPr lang="en-US" dirty="0"/>
              <a:t> </a:t>
            </a:r>
            <a:r>
              <a:rPr lang="en-US" dirty="0" err="1"/>
              <a:t>sejumlah</a:t>
            </a:r>
            <a:r>
              <a:rPr lang="en-US" dirty="0"/>
              <a:t> </a:t>
            </a:r>
            <a:r>
              <a:rPr lang="en-US" dirty="0" err="1"/>
              <a:t>jalur</a:t>
            </a:r>
            <a:r>
              <a:rPr lang="en-US" dirty="0"/>
              <a:t> yang </a:t>
            </a:r>
            <a:r>
              <a:rPr lang="en-US" dirty="0" err="1"/>
              <a:t>mungkin</a:t>
            </a:r>
            <a:r>
              <a:rPr lang="en-US" dirty="0"/>
              <a:t> </a:t>
            </a:r>
            <a:r>
              <a:rPr lang="en-US" dirty="0" err="1"/>
              <a:t>dilewati</a:t>
            </a:r>
            <a:r>
              <a:rPr lang="en-US" dirty="0"/>
              <a:t> </a:t>
            </a:r>
            <a:r>
              <a:rPr lang="en-US" dirty="0" err="1"/>
              <a:t>dan</a:t>
            </a:r>
            <a:r>
              <a:rPr lang="en-US" dirty="0"/>
              <a:t> </a:t>
            </a:r>
            <a:r>
              <a:rPr lang="en-US" dirty="0" err="1"/>
              <a:t>menghasilkan</a:t>
            </a:r>
            <a:r>
              <a:rPr lang="en-US" dirty="0"/>
              <a:t> </a:t>
            </a:r>
            <a:r>
              <a:rPr lang="en-US" dirty="0" err="1" smtClean="0"/>
              <a:t>solusi</a:t>
            </a:r>
            <a:r>
              <a:rPr lang="en-US" dirty="0" smtClean="0"/>
              <a:t>.</a:t>
            </a:r>
          </a:p>
          <a:p>
            <a:pPr marL="0" lvl="0" indent="0">
              <a:buNone/>
            </a:pPr>
            <a:endParaRPr lang="en-US" dirty="0" smtClean="0"/>
          </a:p>
        </p:txBody>
      </p:sp>
    </p:spTree>
    <p:extLst>
      <p:ext uri="{BB962C8B-B14F-4D97-AF65-F5344CB8AC3E}">
        <p14:creationId xmlns:p14="http://schemas.microsoft.com/office/powerpoint/2010/main" val="1994694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barn(inVertical)">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barn(inVertical)">
                                      <p:cBhvr>
                                        <p:cTn id="19"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3" y="836713"/>
            <a:ext cx="9134391" cy="5183088"/>
          </a:xfrm>
        </p:spPr>
        <p:txBody>
          <a:bodyPr>
            <a:normAutofit/>
          </a:bodyPr>
          <a:lstStyle/>
          <a:p>
            <a:r>
              <a:rPr lang="en-US" dirty="0" err="1"/>
              <a:t>Algoritma</a:t>
            </a:r>
            <a:r>
              <a:rPr lang="en-US" dirty="0"/>
              <a:t> A* </a:t>
            </a:r>
            <a:r>
              <a:rPr lang="en-US" dirty="0" err="1"/>
              <a:t>menggunakan</a:t>
            </a:r>
            <a:r>
              <a:rPr lang="en-US" dirty="0"/>
              <a:t> path </a:t>
            </a:r>
            <a:r>
              <a:rPr lang="en-US" dirty="0" err="1"/>
              <a:t>dengan</a:t>
            </a:r>
            <a:r>
              <a:rPr lang="en-US" dirty="0"/>
              <a:t> cost paling </a:t>
            </a:r>
            <a:r>
              <a:rPr lang="en-US" dirty="0" err="1"/>
              <a:t>rendah</a:t>
            </a:r>
            <a:r>
              <a:rPr lang="en-US" dirty="0"/>
              <a:t> </a:t>
            </a:r>
            <a:r>
              <a:rPr lang="en-US" dirty="0" err="1"/>
              <a:t>ke</a:t>
            </a:r>
            <a:r>
              <a:rPr lang="en-US" dirty="0"/>
              <a:t> node yang </a:t>
            </a:r>
            <a:r>
              <a:rPr lang="en-US" dirty="0" err="1"/>
              <a:t>membuatnya</a:t>
            </a:r>
            <a:r>
              <a:rPr lang="en-US" dirty="0"/>
              <a:t> </a:t>
            </a:r>
            <a:r>
              <a:rPr lang="en-US" dirty="0" err="1"/>
              <a:t>sebagai</a:t>
            </a:r>
            <a:r>
              <a:rPr lang="en-US" dirty="0"/>
              <a:t> </a:t>
            </a:r>
            <a:r>
              <a:rPr lang="en-US" dirty="0" err="1"/>
              <a:t>algoritma</a:t>
            </a:r>
            <a:r>
              <a:rPr lang="en-US" dirty="0"/>
              <a:t> </a:t>
            </a:r>
            <a:r>
              <a:rPr lang="en-US" dirty="0" err="1"/>
              <a:t>pencarian</a:t>
            </a:r>
            <a:r>
              <a:rPr lang="en-US" dirty="0"/>
              <a:t> </a:t>
            </a:r>
            <a:r>
              <a:rPr lang="en-US" dirty="0" err="1"/>
              <a:t>nilai</a:t>
            </a:r>
            <a:r>
              <a:rPr lang="en-US" dirty="0"/>
              <a:t> </a:t>
            </a:r>
            <a:r>
              <a:rPr lang="en-US" dirty="0" err="1"/>
              <a:t>pertama</a:t>
            </a:r>
            <a:r>
              <a:rPr lang="en-US" dirty="0"/>
              <a:t> yang </a:t>
            </a:r>
            <a:r>
              <a:rPr lang="en-US" dirty="0" err="1"/>
              <a:t>terbaik</a:t>
            </a:r>
            <a:r>
              <a:rPr lang="en-US" dirty="0"/>
              <a:t> </a:t>
            </a:r>
            <a:r>
              <a:rPr lang="en-US" dirty="0" err="1"/>
              <a:t>atau</a:t>
            </a:r>
            <a:r>
              <a:rPr lang="en-US" dirty="0"/>
              <a:t> best first search. </a:t>
            </a:r>
            <a:r>
              <a:rPr lang="en-US" dirty="0" err="1"/>
              <a:t>Menggunakan</a:t>
            </a:r>
            <a:r>
              <a:rPr lang="en-US" dirty="0"/>
              <a:t> </a:t>
            </a:r>
            <a:r>
              <a:rPr lang="en-US" dirty="0" err="1"/>
              <a:t>rumus</a:t>
            </a:r>
            <a:r>
              <a:rPr lang="en-US" dirty="0"/>
              <a:t>  </a:t>
            </a:r>
            <a:r>
              <a:rPr lang="en-US" dirty="0" smtClean="0"/>
              <a:t>:</a:t>
            </a:r>
          </a:p>
          <a:p>
            <a:pPr marL="0" indent="0">
              <a:buNone/>
            </a:pPr>
            <a:r>
              <a:rPr lang="en-ID" dirty="0"/>
              <a:t>	</a:t>
            </a:r>
            <a:r>
              <a:rPr lang="en-US" dirty="0"/>
              <a:t>(𝑥) = 𝑔(𝑥) + ℎ(𝑥) ……………………..(1)  </a:t>
            </a:r>
            <a:endParaRPr lang="en-US" dirty="0" smtClean="0"/>
          </a:p>
          <a:p>
            <a:pPr marL="0" indent="0">
              <a:buNone/>
            </a:pPr>
            <a:r>
              <a:rPr lang="en-ID" dirty="0" smtClean="0"/>
              <a:t>   </a:t>
            </a:r>
            <a:r>
              <a:rPr lang="en-ID" dirty="0" err="1" smtClean="0"/>
              <a:t>dimana</a:t>
            </a:r>
            <a:endParaRPr lang="en-US" dirty="0"/>
          </a:p>
          <a:p>
            <a:pPr lvl="0"/>
            <a:r>
              <a:rPr lang="en-US" dirty="0"/>
              <a:t>f(x) </a:t>
            </a:r>
            <a:r>
              <a:rPr lang="en-US" dirty="0" err="1"/>
              <a:t>adalah</a:t>
            </a:r>
            <a:r>
              <a:rPr lang="en-US" dirty="0"/>
              <a:t> </a:t>
            </a:r>
            <a:r>
              <a:rPr lang="en-US" dirty="0" err="1"/>
              <a:t>jarak</a:t>
            </a:r>
            <a:r>
              <a:rPr lang="en-US" dirty="0"/>
              <a:t> </a:t>
            </a:r>
            <a:r>
              <a:rPr lang="en-US" dirty="0" err="1"/>
              <a:t>estimasi</a:t>
            </a:r>
            <a:r>
              <a:rPr lang="en-US" dirty="0"/>
              <a:t> </a:t>
            </a:r>
            <a:r>
              <a:rPr lang="en-US" dirty="0" err="1"/>
              <a:t>terendah</a:t>
            </a:r>
            <a:endParaRPr lang="en-US" dirty="0"/>
          </a:p>
          <a:p>
            <a:pPr lvl="0"/>
            <a:r>
              <a:rPr lang="en-US" dirty="0"/>
              <a:t>(𝑥) </a:t>
            </a:r>
            <a:r>
              <a:rPr lang="en-US" dirty="0" err="1"/>
              <a:t>adalah</a:t>
            </a:r>
            <a:r>
              <a:rPr lang="en-US" dirty="0"/>
              <a:t> </a:t>
            </a:r>
            <a:r>
              <a:rPr lang="en-US" dirty="0" err="1"/>
              <a:t>jarak</a:t>
            </a:r>
            <a:r>
              <a:rPr lang="en-US" dirty="0"/>
              <a:t> total </a:t>
            </a:r>
            <a:r>
              <a:rPr lang="en-US" dirty="0" err="1"/>
              <a:t>dari</a:t>
            </a:r>
            <a:r>
              <a:rPr lang="en-US" dirty="0"/>
              <a:t> </a:t>
            </a:r>
            <a:r>
              <a:rPr lang="en-US" dirty="0" err="1"/>
              <a:t>posisi</a:t>
            </a:r>
            <a:r>
              <a:rPr lang="en-US" dirty="0"/>
              <a:t> </a:t>
            </a:r>
            <a:r>
              <a:rPr lang="en-US" dirty="0" err="1"/>
              <a:t>asal</a:t>
            </a:r>
            <a:r>
              <a:rPr lang="en-US" dirty="0"/>
              <a:t> </a:t>
            </a:r>
            <a:r>
              <a:rPr lang="en-US" dirty="0" err="1"/>
              <a:t>ke</a:t>
            </a:r>
            <a:r>
              <a:rPr lang="en-US" dirty="0"/>
              <a:t> </a:t>
            </a:r>
            <a:r>
              <a:rPr lang="en-US" dirty="0" err="1"/>
              <a:t>lokasi</a:t>
            </a:r>
            <a:r>
              <a:rPr lang="en-US" dirty="0"/>
              <a:t> </a:t>
            </a:r>
            <a:r>
              <a:rPr lang="en-US" dirty="0" err="1"/>
              <a:t>sekarang</a:t>
            </a:r>
            <a:r>
              <a:rPr lang="en-US" dirty="0"/>
              <a:t>. </a:t>
            </a:r>
          </a:p>
          <a:p>
            <a:pPr lvl="0"/>
            <a:r>
              <a:rPr lang="en-US" dirty="0"/>
              <a:t> ℎ(𝑥) </a:t>
            </a:r>
            <a:r>
              <a:rPr lang="en-US" dirty="0" err="1"/>
              <a:t>adalah</a:t>
            </a:r>
            <a:r>
              <a:rPr lang="en-US" dirty="0"/>
              <a:t> </a:t>
            </a:r>
            <a:r>
              <a:rPr lang="en-US" dirty="0" err="1"/>
              <a:t>fungsi</a:t>
            </a:r>
            <a:r>
              <a:rPr lang="en-US" dirty="0"/>
              <a:t> </a:t>
            </a:r>
            <a:r>
              <a:rPr lang="en-US" dirty="0" err="1"/>
              <a:t>heuristik</a:t>
            </a:r>
            <a:r>
              <a:rPr lang="en-US" dirty="0"/>
              <a:t> yang </a:t>
            </a:r>
            <a:r>
              <a:rPr lang="en-US" dirty="0" err="1"/>
              <a:t>digunakan</a:t>
            </a:r>
            <a:r>
              <a:rPr lang="en-US" dirty="0"/>
              <a:t> </a:t>
            </a:r>
            <a:r>
              <a:rPr lang="en-US" dirty="0" err="1"/>
              <a:t>untuk</a:t>
            </a:r>
            <a:r>
              <a:rPr lang="en-US" dirty="0"/>
              <a:t> </a:t>
            </a:r>
            <a:r>
              <a:rPr lang="en-US" dirty="0" err="1"/>
              <a:t>memperkirakan</a:t>
            </a:r>
            <a:r>
              <a:rPr lang="en-US" dirty="0"/>
              <a:t> </a:t>
            </a:r>
            <a:r>
              <a:rPr lang="en-US" dirty="0" err="1"/>
              <a:t>jarak</a:t>
            </a:r>
            <a:r>
              <a:rPr lang="en-US" dirty="0"/>
              <a:t> </a:t>
            </a:r>
            <a:r>
              <a:rPr lang="en-US" dirty="0" err="1"/>
              <a:t>dari</a:t>
            </a:r>
            <a:r>
              <a:rPr lang="en-US" dirty="0"/>
              <a:t> </a:t>
            </a:r>
            <a:r>
              <a:rPr lang="en-US" dirty="0" err="1"/>
              <a:t>lokasi</a:t>
            </a:r>
            <a:r>
              <a:rPr lang="en-US" dirty="0"/>
              <a:t> </a:t>
            </a:r>
            <a:r>
              <a:rPr lang="en-US" dirty="0" err="1"/>
              <a:t>sekarang</a:t>
            </a:r>
            <a:r>
              <a:rPr lang="en-US" dirty="0"/>
              <a:t> </a:t>
            </a:r>
            <a:r>
              <a:rPr lang="en-US" dirty="0" err="1"/>
              <a:t>ke</a:t>
            </a:r>
            <a:r>
              <a:rPr lang="en-US" dirty="0"/>
              <a:t> </a:t>
            </a:r>
            <a:r>
              <a:rPr lang="en-US" dirty="0" err="1"/>
              <a:t>lokasi</a:t>
            </a:r>
            <a:r>
              <a:rPr lang="en-US" dirty="0"/>
              <a:t> </a:t>
            </a:r>
            <a:r>
              <a:rPr lang="en-US" dirty="0" err="1"/>
              <a:t>tujuan</a:t>
            </a:r>
            <a:r>
              <a:rPr lang="en-US" dirty="0"/>
              <a:t>. </a:t>
            </a:r>
          </a:p>
        </p:txBody>
      </p:sp>
    </p:spTree>
    <p:extLst>
      <p:ext uri="{BB962C8B-B14F-4D97-AF65-F5344CB8AC3E}">
        <p14:creationId xmlns:p14="http://schemas.microsoft.com/office/powerpoint/2010/main" val="30003914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332656"/>
            <a:ext cx="9144001" cy="1371600"/>
          </a:xfrm>
        </p:spPr>
        <p:txBody>
          <a:bodyPr/>
          <a:lstStyle/>
          <a:p>
            <a:r>
              <a:rPr lang="en-ID" dirty="0" err="1" smtClean="0"/>
              <a:t>Algoritma</a:t>
            </a:r>
            <a:r>
              <a:rPr lang="en-ID" dirty="0" smtClean="0"/>
              <a:t> </a:t>
            </a:r>
            <a:r>
              <a:rPr lang="en-ID" dirty="0"/>
              <a:t>D</a:t>
            </a:r>
            <a:r>
              <a:rPr lang="en-ID" dirty="0" smtClean="0"/>
              <a:t>ari A* </a:t>
            </a:r>
            <a:r>
              <a:rPr lang="en-ID" dirty="0" err="1"/>
              <a:t>D</a:t>
            </a:r>
            <a:r>
              <a:rPr lang="en-ID" dirty="0" err="1" smtClean="0"/>
              <a:t>alam</a:t>
            </a:r>
            <a:r>
              <a:rPr lang="en-ID" dirty="0" smtClean="0"/>
              <a:t> </a:t>
            </a:r>
            <a:r>
              <a:rPr lang="en-ID" dirty="0" err="1"/>
              <a:t>M</a:t>
            </a:r>
            <a:r>
              <a:rPr lang="en-ID" dirty="0" err="1" smtClean="0"/>
              <a:t>encari</a:t>
            </a:r>
            <a:r>
              <a:rPr lang="en-ID" dirty="0" smtClean="0"/>
              <a:t> </a:t>
            </a:r>
            <a:r>
              <a:rPr lang="en-ID" dirty="0" err="1"/>
              <a:t>R</a:t>
            </a:r>
            <a:r>
              <a:rPr lang="en-ID" dirty="0" err="1" smtClean="0"/>
              <a:t>ute</a:t>
            </a:r>
            <a:r>
              <a:rPr lang="en-ID" dirty="0" smtClean="0"/>
              <a:t> </a:t>
            </a:r>
            <a:r>
              <a:rPr lang="en-ID" dirty="0" err="1"/>
              <a:t>T</a:t>
            </a:r>
            <a:r>
              <a:rPr lang="en-ID" dirty="0" err="1" smtClean="0"/>
              <a:t>erdekat</a:t>
            </a:r>
            <a:endParaRPr lang="en-US" dirty="0"/>
          </a:p>
        </p:txBody>
      </p:sp>
      <p:sp>
        <p:nvSpPr>
          <p:cNvPr id="3" name="Content Placeholder 2"/>
          <p:cNvSpPr>
            <a:spLocks noGrp="1"/>
          </p:cNvSpPr>
          <p:nvPr>
            <p:ph idx="1"/>
          </p:nvPr>
        </p:nvSpPr>
        <p:spPr>
          <a:xfrm>
            <a:off x="1485900" y="2060848"/>
            <a:ext cx="9134391" cy="4114801"/>
          </a:xfrm>
        </p:spPr>
        <p:txBody>
          <a:bodyPr/>
          <a:lstStyle/>
          <a:p>
            <a:r>
              <a:rPr lang="en-US" dirty="0" err="1"/>
              <a:t>Algoritma</a:t>
            </a:r>
            <a:r>
              <a:rPr lang="en-US" dirty="0"/>
              <a:t> A* </a:t>
            </a:r>
            <a:r>
              <a:rPr lang="en-US" dirty="0" err="1"/>
              <a:t>menggunakan</a:t>
            </a:r>
            <a:r>
              <a:rPr lang="en-US" dirty="0"/>
              <a:t> </a:t>
            </a:r>
            <a:r>
              <a:rPr lang="en-US" dirty="0" err="1"/>
              <a:t>pendekatan</a:t>
            </a:r>
            <a:r>
              <a:rPr lang="en-US" dirty="0"/>
              <a:t> </a:t>
            </a:r>
            <a:r>
              <a:rPr lang="en-US" dirty="0" err="1"/>
              <a:t>heuristik</a:t>
            </a:r>
            <a:r>
              <a:rPr lang="en-US" dirty="0"/>
              <a:t> h(x)  yang </a:t>
            </a:r>
            <a:r>
              <a:rPr lang="en-US" dirty="0" err="1"/>
              <a:t>memberikan</a:t>
            </a:r>
            <a:r>
              <a:rPr lang="en-US" dirty="0"/>
              <a:t> </a:t>
            </a:r>
            <a:r>
              <a:rPr lang="en-US" dirty="0" err="1"/>
              <a:t>peringkat</a:t>
            </a:r>
            <a:r>
              <a:rPr lang="en-US" dirty="0"/>
              <a:t> </a:t>
            </a:r>
            <a:r>
              <a:rPr lang="en-US" dirty="0" err="1"/>
              <a:t>ke</a:t>
            </a:r>
            <a:r>
              <a:rPr lang="en-US" dirty="0"/>
              <a:t> </a:t>
            </a:r>
            <a:r>
              <a:rPr lang="en-US" dirty="0" err="1"/>
              <a:t>tiap-tiap</a:t>
            </a:r>
            <a:r>
              <a:rPr lang="en-US" dirty="0"/>
              <a:t> </a:t>
            </a:r>
            <a:r>
              <a:rPr lang="en-US" dirty="0" err="1"/>
              <a:t>titik</a:t>
            </a:r>
            <a:r>
              <a:rPr lang="en-US" dirty="0"/>
              <a:t> x </a:t>
            </a:r>
            <a:r>
              <a:rPr lang="en-US" dirty="0" err="1"/>
              <a:t>dengan</a:t>
            </a:r>
            <a:r>
              <a:rPr lang="en-US" dirty="0"/>
              <a:t>  </a:t>
            </a:r>
            <a:r>
              <a:rPr lang="en-US" dirty="0" err="1"/>
              <a:t>cara</a:t>
            </a:r>
            <a:r>
              <a:rPr lang="en-US" dirty="0"/>
              <a:t> </a:t>
            </a:r>
            <a:r>
              <a:rPr lang="en-US" dirty="0" err="1"/>
              <a:t>memperkirakan</a:t>
            </a:r>
            <a:r>
              <a:rPr lang="en-US" dirty="0"/>
              <a:t> </a:t>
            </a:r>
            <a:r>
              <a:rPr lang="en-US" dirty="0" err="1"/>
              <a:t>rute</a:t>
            </a:r>
            <a:r>
              <a:rPr lang="en-US" dirty="0"/>
              <a:t> </a:t>
            </a:r>
            <a:r>
              <a:rPr lang="en-US" dirty="0" err="1"/>
              <a:t>terbaik</a:t>
            </a:r>
            <a:r>
              <a:rPr lang="en-US" dirty="0"/>
              <a:t> yang </a:t>
            </a:r>
            <a:r>
              <a:rPr lang="en-US" dirty="0" err="1"/>
              <a:t>dapat</a:t>
            </a:r>
            <a:r>
              <a:rPr lang="en-US" dirty="0"/>
              <a:t> </a:t>
            </a:r>
            <a:r>
              <a:rPr lang="en-US" dirty="0" err="1"/>
              <a:t>dilalui</a:t>
            </a:r>
            <a:r>
              <a:rPr lang="en-US" dirty="0"/>
              <a:t> </a:t>
            </a:r>
            <a:r>
              <a:rPr lang="en-US" dirty="0" err="1"/>
              <a:t>dari</a:t>
            </a:r>
            <a:r>
              <a:rPr lang="en-US" dirty="0"/>
              <a:t> </a:t>
            </a:r>
            <a:r>
              <a:rPr lang="en-US" dirty="0" err="1"/>
              <a:t>titik</a:t>
            </a:r>
            <a:r>
              <a:rPr lang="en-US" dirty="0"/>
              <a:t> </a:t>
            </a:r>
            <a:r>
              <a:rPr lang="en-US" dirty="0" err="1"/>
              <a:t>tersebut</a:t>
            </a:r>
            <a:r>
              <a:rPr lang="en-US" dirty="0"/>
              <a:t>. </a:t>
            </a:r>
            <a:r>
              <a:rPr lang="en-US" dirty="0" err="1"/>
              <a:t>Setelah</a:t>
            </a:r>
            <a:r>
              <a:rPr lang="en-US" dirty="0"/>
              <a:t> </a:t>
            </a:r>
            <a:r>
              <a:rPr lang="en-US" dirty="0" err="1"/>
              <a:t>itu</a:t>
            </a:r>
            <a:r>
              <a:rPr lang="en-US" dirty="0"/>
              <a:t> </a:t>
            </a:r>
            <a:r>
              <a:rPr lang="en-US" dirty="0" err="1"/>
              <a:t>tiap-tiap</a:t>
            </a:r>
            <a:r>
              <a:rPr lang="en-US" dirty="0"/>
              <a:t> </a:t>
            </a:r>
            <a:r>
              <a:rPr lang="en-US" dirty="0" err="1"/>
              <a:t>titik</a:t>
            </a:r>
            <a:r>
              <a:rPr lang="en-US" dirty="0"/>
              <a:t> x </a:t>
            </a:r>
            <a:r>
              <a:rPr lang="en-US" dirty="0" err="1"/>
              <a:t>tersebut</a:t>
            </a:r>
            <a:r>
              <a:rPr lang="en-US" dirty="0"/>
              <a:t> </a:t>
            </a:r>
            <a:r>
              <a:rPr lang="en-US" dirty="0" err="1"/>
              <a:t>dicek</a:t>
            </a:r>
            <a:r>
              <a:rPr lang="en-US" dirty="0"/>
              <a:t> </a:t>
            </a:r>
            <a:r>
              <a:rPr lang="en-US" dirty="0" err="1"/>
              <a:t>satu-persatu</a:t>
            </a:r>
            <a:r>
              <a:rPr lang="en-US" dirty="0"/>
              <a:t> </a:t>
            </a:r>
            <a:r>
              <a:rPr lang="en-US" dirty="0" err="1"/>
              <a:t>berdasarkan</a:t>
            </a:r>
            <a:r>
              <a:rPr lang="en-US" dirty="0"/>
              <a:t> </a:t>
            </a:r>
            <a:r>
              <a:rPr lang="en-US" dirty="0" err="1"/>
              <a:t>urutan</a:t>
            </a:r>
            <a:r>
              <a:rPr lang="en-US" dirty="0"/>
              <a:t> yang </a:t>
            </a:r>
            <a:r>
              <a:rPr lang="en-US" dirty="0" err="1"/>
              <a:t>dibuat</a:t>
            </a:r>
            <a:r>
              <a:rPr lang="en-US" dirty="0"/>
              <a:t> </a:t>
            </a:r>
            <a:r>
              <a:rPr lang="en-US" dirty="0" err="1"/>
              <a:t>dengan</a:t>
            </a:r>
            <a:r>
              <a:rPr lang="en-US" dirty="0"/>
              <a:t>  </a:t>
            </a:r>
            <a:r>
              <a:rPr lang="en-US" dirty="0" err="1"/>
              <a:t>pendekatan</a:t>
            </a:r>
            <a:r>
              <a:rPr lang="en-US" dirty="0"/>
              <a:t> </a:t>
            </a:r>
            <a:r>
              <a:rPr lang="en-US" dirty="0" err="1" smtClean="0"/>
              <a:t>heuristik</a:t>
            </a:r>
            <a:r>
              <a:rPr lang="en-US" dirty="0" smtClean="0"/>
              <a:t> </a:t>
            </a:r>
            <a:r>
              <a:rPr lang="en-US" dirty="0" err="1"/>
              <a:t>tersebut</a:t>
            </a:r>
            <a:r>
              <a:rPr lang="en-US" dirty="0" smtClean="0"/>
              <a:t>.</a:t>
            </a:r>
          </a:p>
          <a:p>
            <a:r>
              <a:rPr lang="en-ID" dirty="0" err="1" smtClean="0"/>
              <a:t>Heuristik</a:t>
            </a:r>
            <a:r>
              <a:rPr lang="en-ID" dirty="0" smtClean="0"/>
              <a:t> </a:t>
            </a:r>
            <a:r>
              <a:rPr lang="en-ID" dirty="0" err="1" smtClean="0"/>
              <a:t>sendiri</a:t>
            </a:r>
            <a:r>
              <a:rPr lang="en-ID" dirty="0" smtClean="0"/>
              <a:t> </a:t>
            </a:r>
            <a:r>
              <a:rPr lang="en-ID" dirty="0" err="1" smtClean="0"/>
              <a:t>adalah</a:t>
            </a:r>
            <a:r>
              <a:rPr lang="en-ID" dirty="0" smtClean="0"/>
              <a:t> </a:t>
            </a:r>
            <a:r>
              <a:rPr lang="en-ID" dirty="0" err="1" smtClean="0"/>
              <a:t>penilai</a:t>
            </a:r>
            <a:r>
              <a:rPr lang="en-ID" dirty="0" smtClean="0"/>
              <a:t> yang </a:t>
            </a:r>
            <a:r>
              <a:rPr lang="en-ID" dirty="0" err="1" smtClean="0"/>
              <a:t>memberi</a:t>
            </a:r>
            <a:r>
              <a:rPr lang="en-ID" dirty="0" smtClean="0"/>
              <a:t> </a:t>
            </a:r>
            <a:r>
              <a:rPr lang="en-ID" dirty="0" err="1" smtClean="0"/>
              <a:t>harga</a:t>
            </a:r>
            <a:r>
              <a:rPr lang="en-ID" dirty="0" smtClean="0"/>
              <a:t> </a:t>
            </a:r>
            <a:r>
              <a:rPr lang="en-ID" dirty="0" err="1" smtClean="0"/>
              <a:t>pada</a:t>
            </a:r>
            <a:r>
              <a:rPr lang="en-ID" dirty="0" smtClean="0"/>
              <a:t> </a:t>
            </a:r>
            <a:r>
              <a:rPr lang="en-ID" dirty="0" err="1" smtClean="0"/>
              <a:t>tiap</a:t>
            </a:r>
            <a:r>
              <a:rPr lang="en-ID" dirty="0" smtClean="0"/>
              <a:t> </a:t>
            </a:r>
            <a:r>
              <a:rPr lang="en-ID" dirty="0" err="1" smtClean="0"/>
              <a:t>simpul</a:t>
            </a:r>
            <a:r>
              <a:rPr lang="en-ID" dirty="0" smtClean="0"/>
              <a:t> yang </a:t>
            </a:r>
            <a:r>
              <a:rPr lang="en-ID" dirty="0" err="1" smtClean="0"/>
              <a:t>memandu</a:t>
            </a:r>
            <a:r>
              <a:rPr lang="en-ID" dirty="0" smtClean="0"/>
              <a:t> A* </a:t>
            </a:r>
            <a:r>
              <a:rPr lang="en-ID" dirty="0" err="1" smtClean="0"/>
              <a:t>mendapatkan</a:t>
            </a:r>
            <a:r>
              <a:rPr lang="en-ID" dirty="0" smtClean="0"/>
              <a:t> </a:t>
            </a:r>
            <a:r>
              <a:rPr lang="en-ID" dirty="0" err="1" smtClean="0"/>
              <a:t>solusi</a:t>
            </a:r>
            <a:r>
              <a:rPr lang="en-ID" dirty="0" smtClean="0"/>
              <a:t> yang di </a:t>
            </a:r>
            <a:r>
              <a:rPr lang="en-ID" dirty="0" err="1" smtClean="0"/>
              <a:t>inginkan</a:t>
            </a:r>
            <a:r>
              <a:rPr lang="en-ID" dirty="0" smtClean="0"/>
              <a:t>.</a:t>
            </a:r>
            <a:endParaRPr lang="en-US" dirty="0"/>
          </a:p>
        </p:txBody>
      </p:sp>
    </p:spTree>
    <p:extLst>
      <p:ext uri="{BB962C8B-B14F-4D97-AF65-F5344CB8AC3E}">
        <p14:creationId xmlns:p14="http://schemas.microsoft.com/office/powerpoint/2010/main" val="2555304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476672"/>
            <a:ext cx="9144001" cy="867544"/>
          </a:xfrm>
        </p:spPr>
        <p:txBody>
          <a:bodyPr/>
          <a:lstStyle/>
          <a:p>
            <a:r>
              <a:rPr lang="en-ID" dirty="0" err="1" smtClean="0"/>
              <a:t>Elemen</a:t>
            </a:r>
            <a:r>
              <a:rPr lang="en-ID" dirty="0" smtClean="0"/>
              <a:t> – </a:t>
            </a:r>
            <a:r>
              <a:rPr lang="en-ID" dirty="0" err="1" smtClean="0"/>
              <a:t>Elemen</a:t>
            </a:r>
            <a:r>
              <a:rPr lang="en-ID" dirty="0" smtClean="0"/>
              <a:t> </a:t>
            </a:r>
            <a:r>
              <a:rPr lang="en-ID" dirty="0" err="1" smtClean="0"/>
              <a:t>Algoritma</a:t>
            </a:r>
            <a:r>
              <a:rPr lang="en-ID" dirty="0" smtClean="0"/>
              <a:t> A*</a:t>
            </a:r>
            <a:endParaRPr lang="en-US" dirty="0"/>
          </a:p>
        </p:txBody>
      </p:sp>
      <p:sp>
        <p:nvSpPr>
          <p:cNvPr id="3" name="Content Placeholder 2"/>
          <p:cNvSpPr>
            <a:spLocks noGrp="1"/>
          </p:cNvSpPr>
          <p:nvPr>
            <p:ph idx="1"/>
          </p:nvPr>
        </p:nvSpPr>
        <p:spPr>
          <a:xfrm>
            <a:off x="1269876" y="1628800"/>
            <a:ext cx="9134391" cy="4463008"/>
          </a:xfrm>
        </p:spPr>
        <p:txBody>
          <a:bodyPr>
            <a:normAutofit fontScale="70000" lnSpcReduction="20000"/>
          </a:bodyPr>
          <a:lstStyle/>
          <a:p>
            <a:pPr lvl="0"/>
            <a:r>
              <a:rPr lang="id-ID" dirty="0"/>
              <a:t>Starting point adalah sebuah terminologi posisi awal sebuah benda.</a:t>
            </a:r>
            <a:endParaRPr lang="en-US" dirty="0"/>
          </a:p>
          <a:p>
            <a:pPr lvl="0"/>
            <a:r>
              <a:rPr lang="id-ID" dirty="0"/>
              <a:t>A adalah simpul yang sedang dijalankan algortima pencarian jalan terpendek.</a:t>
            </a:r>
            <a:endParaRPr lang="en-US" dirty="0"/>
          </a:p>
          <a:p>
            <a:pPr lvl="0"/>
            <a:r>
              <a:rPr lang="id-ID" dirty="0"/>
              <a:t>Simpul adalah petak-petak kecil sebagai representasi  dari areapathfinding. Bentuknya dapat berupa persegi, lingkaran, maupun segitiga.</a:t>
            </a:r>
            <a:endParaRPr lang="en-US" dirty="0"/>
          </a:p>
          <a:p>
            <a:pPr lvl="0"/>
            <a:r>
              <a:rPr lang="id-ID" dirty="0"/>
              <a:t>open list adalah tempat menyimpan data simpul yang mungkin diakses dari starting point maupun simpul yang sedang dijalankan.</a:t>
            </a:r>
            <a:endParaRPr lang="en-US" dirty="0"/>
          </a:p>
          <a:p>
            <a:pPr lvl="0"/>
            <a:r>
              <a:rPr lang="id-ID" dirty="0"/>
              <a:t>Closed list adalah tempat menyimpan data simpul sebelum A yang juga merupakan bagian dari jalur terpendek yang telah berhasil didapatkan.</a:t>
            </a:r>
            <a:endParaRPr lang="en-US" dirty="0"/>
          </a:p>
          <a:p>
            <a:pPr lvl="0"/>
            <a:r>
              <a:rPr lang="id-ID" dirty="0"/>
              <a:t>Harga (F) adalah nilai yang diperoleh dari penjumlahan nilai G, jumlah nilai tiap simpul dalam jalur terpendek dari starting point ke A, dan H, jumlah nilai perkiraan dari sebuah simpul ke simpul tujuan.</a:t>
            </a:r>
            <a:endParaRPr lang="en-US" dirty="0"/>
          </a:p>
          <a:p>
            <a:pPr lvl="0"/>
            <a:r>
              <a:rPr lang="id-ID" dirty="0"/>
              <a:t>Simpul tujuan yaitu simpul yang dituju.</a:t>
            </a:r>
            <a:endParaRPr lang="en-US" dirty="0"/>
          </a:p>
          <a:p>
            <a:pPr lvl="0"/>
            <a:r>
              <a:rPr lang="id-ID" dirty="0"/>
              <a:t>Rintangan adalah sebuah atribut yang menyatakan bahwa sebuah simpul tidak dapat dilalui oleh A.</a:t>
            </a:r>
            <a:endParaRPr lang="en-US" dirty="0"/>
          </a:p>
          <a:p>
            <a:endParaRPr lang="en-US" dirty="0"/>
          </a:p>
        </p:txBody>
      </p:sp>
    </p:spTree>
    <p:extLst>
      <p:ext uri="{BB962C8B-B14F-4D97-AF65-F5344CB8AC3E}">
        <p14:creationId xmlns:p14="http://schemas.microsoft.com/office/powerpoint/2010/main" val="2366311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arn(inVertic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barn(inVertical)">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332656"/>
            <a:ext cx="9144001" cy="1371600"/>
          </a:xfrm>
        </p:spPr>
        <p:txBody>
          <a:bodyPr/>
          <a:lstStyle/>
          <a:p>
            <a:r>
              <a:rPr lang="en-ID" dirty="0" err="1" smtClean="0"/>
              <a:t>Langkah</a:t>
            </a:r>
            <a:r>
              <a:rPr lang="en-ID" dirty="0" smtClean="0"/>
              <a:t> </a:t>
            </a:r>
            <a:r>
              <a:rPr lang="en-ID" dirty="0" err="1" smtClean="0"/>
              <a:t>Kerja</a:t>
            </a:r>
            <a:r>
              <a:rPr lang="en-ID" dirty="0" smtClean="0"/>
              <a:t/>
            </a:r>
            <a:br>
              <a:rPr lang="en-ID" dirty="0" smtClean="0"/>
            </a:br>
            <a:r>
              <a:rPr lang="en-ID" dirty="0" err="1" smtClean="0"/>
              <a:t>Langkah</a:t>
            </a:r>
            <a:r>
              <a:rPr lang="en-ID" dirty="0" smtClean="0"/>
              <a:t> 1 : Arena</a:t>
            </a:r>
            <a:endParaRPr lang="en-US" dirty="0"/>
          </a:p>
        </p:txBody>
      </p:sp>
      <p:sp>
        <p:nvSpPr>
          <p:cNvPr id="3" name="Content Placeholder 2"/>
          <p:cNvSpPr>
            <a:spLocks noGrp="1"/>
          </p:cNvSpPr>
          <p:nvPr>
            <p:ph idx="1"/>
          </p:nvPr>
        </p:nvSpPr>
        <p:spPr>
          <a:xfrm>
            <a:off x="608590" y="1844824"/>
            <a:ext cx="6192688" cy="4114801"/>
          </a:xfrm>
        </p:spPr>
        <p:txBody>
          <a:bodyPr/>
          <a:lstStyle/>
          <a:p>
            <a:pPr marL="0" indent="0">
              <a:buNone/>
            </a:pPr>
            <a:endParaRPr lang="en-ID" dirty="0" smtClean="0"/>
          </a:p>
          <a:p>
            <a:pPr marL="0" indent="0" algn="just">
              <a:buNone/>
            </a:pPr>
            <a:r>
              <a:rPr lang="id-ID" dirty="0" smtClean="0"/>
              <a:t>Berikut </a:t>
            </a:r>
            <a:r>
              <a:rPr lang="id-ID" dirty="0"/>
              <a:t>adalah contoh simple arena yang akan kita gunakan. Warna hijau adalah starting point, warna merah adalah goal/end point, dan biru adalah penghalang. Goal dari aplikasi ini adalah mencari rute dari titik hijau ke merah tanpa melewati penghalang biru</a:t>
            </a:r>
            <a:endParaRPr lang="en-US" dirty="0"/>
          </a:p>
          <a:p>
            <a:endParaRPr lang="en-US" dirty="0"/>
          </a:p>
        </p:txBody>
      </p:sp>
      <p:pic>
        <p:nvPicPr>
          <p:cNvPr id="4" name="Picture 3" descr="http://i1314.photobucket.com/albums/t579/saifuddinazhar/Duniadigit%20Blog/A%20Star%20Tutorial/2013-06-2822_15_55-AStarodt-LibreOfficeWriter_zps470fb21f.png~original"/>
          <p:cNvPicPr/>
          <p:nvPr/>
        </p:nvPicPr>
        <p:blipFill>
          <a:blip r:embed="rId2">
            <a:extLst>
              <a:ext uri="{28A0092B-C50C-407E-A947-70E740481C1C}">
                <a14:useLocalDpi xmlns:a14="http://schemas.microsoft.com/office/drawing/2010/main" val="0"/>
              </a:ext>
            </a:extLst>
          </a:blip>
          <a:srcRect/>
          <a:stretch>
            <a:fillRect/>
          </a:stretch>
        </p:blipFill>
        <p:spPr bwMode="auto">
          <a:xfrm>
            <a:off x="7174532" y="836712"/>
            <a:ext cx="4896544" cy="4968552"/>
          </a:xfrm>
          <a:prstGeom prst="rect">
            <a:avLst/>
          </a:prstGeom>
          <a:noFill/>
          <a:ln>
            <a:noFill/>
          </a:ln>
        </p:spPr>
      </p:pic>
    </p:spTree>
    <p:extLst>
      <p:ext uri="{BB962C8B-B14F-4D97-AF65-F5344CB8AC3E}">
        <p14:creationId xmlns:p14="http://schemas.microsoft.com/office/powerpoint/2010/main" val="29235667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332656"/>
            <a:ext cx="9144001" cy="1371600"/>
          </a:xfrm>
        </p:spPr>
        <p:txBody>
          <a:bodyPr/>
          <a:lstStyle/>
          <a:p>
            <a:r>
              <a:rPr lang="en-ID" dirty="0" err="1" smtClean="0"/>
              <a:t>Langkah</a:t>
            </a:r>
            <a:r>
              <a:rPr lang="en-ID" dirty="0" smtClean="0"/>
              <a:t> 2 : Movement Cost/</a:t>
            </a:r>
            <a:r>
              <a:rPr lang="en-ID" dirty="0" err="1" smtClean="0"/>
              <a:t>Biaya</a:t>
            </a:r>
            <a:r>
              <a:rPr lang="en-ID" dirty="0" smtClean="0"/>
              <a:t> </a:t>
            </a:r>
            <a:r>
              <a:rPr lang="en-ID" dirty="0" err="1" smtClean="0"/>
              <a:t>Pergerakan</a:t>
            </a:r>
            <a:endParaRPr lang="en-US" dirty="0"/>
          </a:p>
        </p:txBody>
      </p:sp>
      <p:sp>
        <p:nvSpPr>
          <p:cNvPr id="3" name="Content Placeholder 2"/>
          <p:cNvSpPr>
            <a:spLocks noGrp="1"/>
          </p:cNvSpPr>
          <p:nvPr>
            <p:ph idx="1"/>
          </p:nvPr>
        </p:nvSpPr>
        <p:spPr>
          <a:xfrm>
            <a:off x="477789" y="1916832"/>
            <a:ext cx="7128792" cy="4114801"/>
          </a:xfrm>
        </p:spPr>
        <p:txBody>
          <a:bodyPr>
            <a:normAutofit/>
          </a:bodyPr>
          <a:lstStyle/>
          <a:p>
            <a:pPr marL="0" indent="0" algn="just">
              <a:buNone/>
            </a:pPr>
            <a:r>
              <a:rPr lang="en-US" dirty="0"/>
              <a:t>Kita </a:t>
            </a:r>
            <a:r>
              <a:rPr lang="en-US" dirty="0" err="1"/>
              <a:t>asumsikan</a:t>
            </a:r>
            <a:r>
              <a:rPr lang="en-US" dirty="0"/>
              <a:t> </a:t>
            </a:r>
            <a:r>
              <a:rPr lang="en-US" dirty="0" err="1"/>
              <a:t>setiap</a:t>
            </a:r>
            <a:r>
              <a:rPr lang="en-US" dirty="0"/>
              <a:t> </a:t>
            </a:r>
            <a:r>
              <a:rPr lang="en-US" dirty="0" err="1"/>
              <a:t>langkah</a:t>
            </a:r>
            <a:r>
              <a:rPr lang="en-US" dirty="0"/>
              <a:t> </a:t>
            </a:r>
            <a:r>
              <a:rPr lang="en-US" dirty="0" err="1"/>
              <a:t>dari</a:t>
            </a:r>
            <a:r>
              <a:rPr lang="en-US" dirty="0"/>
              <a:t> </a:t>
            </a:r>
            <a:r>
              <a:rPr lang="en-US" dirty="0" err="1"/>
              <a:t>hijau</a:t>
            </a:r>
            <a:r>
              <a:rPr lang="en-US" dirty="0"/>
              <a:t> </a:t>
            </a:r>
            <a:r>
              <a:rPr lang="en-US" dirty="0" err="1"/>
              <a:t>adalah</a:t>
            </a:r>
            <a:r>
              <a:rPr lang="en-US" dirty="0"/>
              <a:t> legal </a:t>
            </a:r>
            <a:r>
              <a:rPr lang="en-US" dirty="0" err="1"/>
              <a:t>baik</a:t>
            </a:r>
            <a:r>
              <a:rPr lang="en-US" dirty="0"/>
              <a:t> </a:t>
            </a:r>
            <a:r>
              <a:rPr lang="en-US" dirty="0" err="1"/>
              <a:t>vertikal</a:t>
            </a:r>
            <a:r>
              <a:rPr lang="en-US" dirty="0"/>
              <a:t>, horizontal, </a:t>
            </a:r>
            <a:r>
              <a:rPr lang="en-US" dirty="0" err="1"/>
              <a:t>maupun</a:t>
            </a:r>
            <a:r>
              <a:rPr lang="en-US" dirty="0"/>
              <a:t> diagonal </a:t>
            </a:r>
            <a:r>
              <a:rPr lang="en-US" dirty="0" err="1"/>
              <a:t>dengan</a:t>
            </a:r>
            <a:r>
              <a:rPr lang="en-US" dirty="0"/>
              <a:t> </a:t>
            </a:r>
            <a:r>
              <a:rPr lang="en-US" dirty="0" err="1"/>
              <a:t>catatan</a:t>
            </a:r>
            <a:r>
              <a:rPr lang="en-US" dirty="0"/>
              <a:t> </a:t>
            </a:r>
            <a:r>
              <a:rPr lang="en-US" dirty="0" err="1"/>
              <a:t>tidak</a:t>
            </a:r>
            <a:r>
              <a:rPr lang="en-US" dirty="0"/>
              <a:t> </a:t>
            </a:r>
            <a:r>
              <a:rPr lang="en-US" dirty="0" err="1"/>
              <a:t>membentur</a:t>
            </a:r>
            <a:r>
              <a:rPr lang="en-US" dirty="0"/>
              <a:t> </a:t>
            </a:r>
            <a:r>
              <a:rPr lang="en-US" dirty="0" err="1"/>
              <a:t>tembok</a:t>
            </a:r>
            <a:r>
              <a:rPr lang="en-US" dirty="0"/>
              <a:t>. </a:t>
            </a:r>
            <a:r>
              <a:rPr lang="en-US" dirty="0" err="1"/>
              <a:t>Setiap</a:t>
            </a:r>
            <a:r>
              <a:rPr lang="en-US" dirty="0"/>
              <a:t> </a:t>
            </a:r>
            <a:r>
              <a:rPr lang="en-US" dirty="0" err="1"/>
              <a:t>langkah</a:t>
            </a:r>
            <a:r>
              <a:rPr lang="en-US" dirty="0"/>
              <a:t> yang </a:t>
            </a:r>
            <a:r>
              <a:rPr lang="en-US" dirty="0" err="1"/>
              <a:t>diizinkan</a:t>
            </a:r>
            <a:r>
              <a:rPr lang="en-US" dirty="0"/>
              <a:t> </a:t>
            </a:r>
            <a:r>
              <a:rPr lang="en-US" dirty="0" err="1"/>
              <a:t>kita</a:t>
            </a:r>
            <a:r>
              <a:rPr lang="en-US" dirty="0"/>
              <a:t> </a:t>
            </a:r>
            <a:r>
              <a:rPr lang="en-US" dirty="0" err="1"/>
              <a:t>berikan</a:t>
            </a:r>
            <a:r>
              <a:rPr lang="en-US" dirty="0"/>
              <a:t> </a:t>
            </a:r>
            <a:r>
              <a:rPr lang="en-US" dirty="0" err="1"/>
              <a:t>nilai</a:t>
            </a:r>
            <a:r>
              <a:rPr lang="en-US" dirty="0"/>
              <a:t> G </a:t>
            </a:r>
            <a:r>
              <a:rPr lang="en-US" dirty="0" err="1"/>
              <a:t>dimana</a:t>
            </a:r>
            <a:r>
              <a:rPr lang="en-US" dirty="0"/>
              <a:t> G </a:t>
            </a:r>
            <a:r>
              <a:rPr lang="en-US" dirty="0" err="1"/>
              <a:t>adalah</a:t>
            </a:r>
            <a:r>
              <a:rPr lang="en-US" dirty="0"/>
              <a:t> cost </a:t>
            </a:r>
            <a:r>
              <a:rPr lang="en-US" dirty="0" err="1"/>
              <a:t>atau</a:t>
            </a:r>
            <a:r>
              <a:rPr lang="en-US" dirty="0"/>
              <a:t> </a:t>
            </a:r>
            <a:r>
              <a:rPr lang="en-US" dirty="0" err="1"/>
              <a:t>biaya</a:t>
            </a:r>
            <a:r>
              <a:rPr lang="en-US" dirty="0"/>
              <a:t> </a:t>
            </a:r>
            <a:r>
              <a:rPr lang="en-US" dirty="0" err="1"/>
              <a:t>dalam</a:t>
            </a:r>
            <a:r>
              <a:rPr lang="en-US" dirty="0"/>
              <a:t> </a:t>
            </a:r>
            <a:r>
              <a:rPr lang="en-US" dirty="0" err="1"/>
              <a:t>setiap</a:t>
            </a:r>
            <a:r>
              <a:rPr lang="en-US" dirty="0"/>
              <a:t> </a:t>
            </a:r>
            <a:r>
              <a:rPr lang="en-US" dirty="0" err="1"/>
              <a:t>langkah</a:t>
            </a:r>
            <a:r>
              <a:rPr lang="en-US" dirty="0"/>
              <a:t>. </a:t>
            </a:r>
            <a:r>
              <a:rPr lang="en-US" dirty="0" err="1"/>
              <a:t>Dalam</a:t>
            </a:r>
            <a:r>
              <a:rPr lang="en-US" dirty="0"/>
              <a:t> </a:t>
            </a:r>
            <a:r>
              <a:rPr lang="en-US" dirty="0" err="1"/>
              <a:t>kasus</a:t>
            </a:r>
            <a:r>
              <a:rPr lang="en-US" dirty="0"/>
              <a:t> </a:t>
            </a:r>
            <a:r>
              <a:rPr lang="en-US" dirty="0" err="1"/>
              <a:t>ini</a:t>
            </a:r>
            <a:r>
              <a:rPr lang="en-US" dirty="0"/>
              <a:t> </a:t>
            </a:r>
            <a:r>
              <a:rPr lang="en-US" dirty="0" err="1"/>
              <a:t>kita</a:t>
            </a:r>
            <a:r>
              <a:rPr lang="en-US" dirty="0"/>
              <a:t> </a:t>
            </a:r>
            <a:r>
              <a:rPr lang="en-US" dirty="0" err="1"/>
              <a:t>akan</a:t>
            </a:r>
            <a:r>
              <a:rPr lang="en-US" dirty="0"/>
              <a:t> </a:t>
            </a:r>
            <a:r>
              <a:rPr lang="en-US" dirty="0" err="1"/>
              <a:t>berikan</a:t>
            </a:r>
            <a:r>
              <a:rPr lang="en-US" dirty="0"/>
              <a:t> </a:t>
            </a:r>
            <a:r>
              <a:rPr lang="en-US" dirty="0" err="1"/>
              <a:t>nilai</a:t>
            </a:r>
            <a:r>
              <a:rPr lang="en-US" dirty="0"/>
              <a:t> 10 </a:t>
            </a:r>
            <a:r>
              <a:rPr lang="en-US" dirty="0" err="1"/>
              <a:t>untuk</a:t>
            </a:r>
            <a:r>
              <a:rPr lang="en-US" dirty="0"/>
              <a:t> </a:t>
            </a:r>
            <a:r>
              <a:rPr lang="en-US" dirty="0" err="1"/>
              <a:t>setiap</a:t>
            </a:r>
            <a:r>
              <a:rPr lang="en-US" dirty="0"/>
              <a:t> </a:t>
            </a:r>
            <a:r>
              <a:rPr lang="en-US" dirty="0" err="1"/>
              <a:t>langkah</a:t>
            </a:r>
            <a:r>
              <a:rPr lang="en-US" dirty="0"/>
              <a:t> </a:t>
            </a:r>
            <a:r>
              <a:rPr lang="en-US" dirty="0" err="1"/>
              <a:t>vertikal</a:t>
            </a:r>
            <a:r>
              <a:rPr lang="en-US" dirty="0"/>
              <a:t> </a:t>
            </a:r>
            <a:r>
              <a:rPr lang="en-US" dirty="0" err="1"/>
              <a:t>maupun</a:t>
            </a:r>
            <a:r>
              <a:rPr lang="en-US" dirty="0"/>
              <a:t> horizontal, </a:t>
            </a:r>
            <a:r>
              <a:rPr lang="en-US" dirty="0" err="1"/>
              <a:t>dan</a:t>
            </a:r>
            <a:r>
              <a:rPr lang="en-US" dirty="0"/>
              <a:t> 14 </a:t>
            </a:r>
            <a:r>
              <a:rPr lang="en-US" dirty="0" err="1"/>
              <a:t>untuk</a:t>
            </a:r>
            <a:r>
              <a:rPr lang="en-US" dirty="0"/>
              <a:t> diagonal. </a:t>
            </a:r>
            <a:r>
              <a:rPr lang="en-US" dirty="0" err="1"/>
              <a:t>Nilai</a:t>
            </a:r>
            <a:r>
              <a:rPr lang="en-US" dirty="0"/>
              <a:t> 14 </a:t>
            </a:r>
            <a:r>
              <a:rPr lang="en-US" dirty="0" err="1"/>
              <a:t>kita</a:t>
            </a:r>
            <a:r>
              <a:rPr lang="en-US" dirty="0"/>
              <a:t> </a:t>
            </a:r>
            <a:r>
              <a:rPr lang="en-US" dirty="0" err="1"/>
              <a:t>dapatkan</a:t>
            </a:r>
            <a:r>
              <a:rPr lang="en-US" dirty="0"/>
              <a:t> </a:t>
            </a:r>
            <a:r>
              <a:rPr lang="en-US" dirty="0" err="1"/>
              <a:t>dari</a:t>
            </a:r>
            <a:r>
              <a:rPr lang="en-US" dirty="0"/>
              <a:t> </a:t>
            </a:r>
            <a:r>
              <a:rPr lang="en-US" dirty="0" err="1"/>
              <a:t>perhitungan</a:t>
            </a:r>
            <a:r>
              <a:rPr lang="en-US" dirty="0"/>
              <a:t> </a:t>
            </a:r>
            <a:r>
              <a:rPr lang="en-US" dirty="0" err="1"/>
              <a:t>pitagoras</a:t>
            </a:r>
            <a:r>
              <a:rPr lang="en-US" dirty="0"/>
              <a:t> </a:t>
            </a:r>
            <a:r>
              <a:rPr lang="en-US" dirty="0" err="1"/>
              <a:t>dimana</a:t>
            </a:r>
            <a:r>
              <a:rPr lang="en-US" dirty="0"/>
              <a:t> 14,1421 = </a:t>
            </a:r>
            <a:r>
              <a:rPr lang="en-US" dirty="0" err="1"/>
              <a:t>sqrt</a:t>
            </a:r>
            <a:r>
              <a:rPr lang="en-US" dirty="0"/>
              <a:t>(</a:t>
            </a:r>
            <a:r>
              <a:rPr lang="en-US" dirty="0" err="1"/>
              <a:t>sqr</a:t>
            </a:r>
            <a:r>
              <a:rPr lang="en-US" dirty="0"/>
              <a:t>(10)+</a:t>
            </a:r>
            <a:r>
              <a:rPr lang="en-US" dirty="0" err="1"/>
              <a:t>sqr</a:t>
            </a:r>
            <a:r>
              <a:rPr lang="en-US" dirty="0"/>
              <a:t>(10)). </a:t>
            </a:r>
            <a:r>
              <a:rPr lang="en-US" dirty="0" err="1"/>
              <a:t>Hasil</a:t>
            </a:r>
            <a:r>
              <a:rPr lang="en-US" dirty="0"/>
              <a:t> data </a:t>
            </a:r>
            <a:r>
              <a:rPr lang="en-US" dirty="0" err="1"/>
              <a:t>nilai</a:t>
            </a:r>
            <a:r>
              <a:rPr lang="en-US" dirty="0"/>
              <a:t> G </a:t>
            </a:r>
            <a:r>
              <a:rPr lang="en-US" dirty="0" err="1"/>
              <a:t>ini</a:t>
            </a:r>
            <a:r>
              <a:rPr lang="en-US" dirty="0"/>
              <a:t> </a:t>
            </a:r>
            <a:r>
              <a:rPr lang="en-US" dirty="0" err="1"/>
              <a:t>selanjutnya</a:t>
            </a:r>
            <a:r>
              <a:rPr lang="en-US" dirty="0"/>
              <a:t> </a:t>
            </a:r>
            <a:r>
              <a:rPr lang="en-US" dirty="0" err="1"/>
              <a:t>kita</a:t>
            </a:r>
            <a:r>
              <a:rPr lang="en-US" dirty="0"/>
              <a:t> </a:t>
            </a:r>
            <a:r>
              <a:rPr lang="en-US" dirty="0" err="1"/>
              <a:t>gambarkan</a:t>
            </a:r>
            <a:r>
              <a:rPr lang="en-US" dirty="0"/>
              <a:t> </a:t>
            </a:r>
            <a:r>
              <a:rPr lang="en-US" dirty="0" err="1"/>
              <a:t>sbb</a:t>
            </a:r>
            <a:r>
              <a:rPr lang="en-US" dirty="0"/>
              <a:t> :</a:t>
            </a:r>
          </a:p>
          <a:p>
            <a:pPr marL="0" indent="0">
              <a:buNone/>
            </a:pPr>
            <a:endParaRPr lang="en-US" dirty="0"/>
          </a:p>
        </p:txBody>
      </p:sp>
      <p:pic>
        <p:nvPicPr>
          <p:cNvPr id="4" name="Picture 3" descr="http://i1314.photobucket.com/albums/t579/saifuddinazhar/Duniadigit%20Blog/A%20Star%20Tutorial/1_zps052c791a.png~original"/>
          <p:cNvPicPr/>
          <p:nvPr/>
        </p:nvPicPr>
        <p:blipFill>
          <a:blip r:embed="rId2">
            <a:extLst>
              <a:ext uri="{28A0092B-C50C-407E-A947-70E740481C1C}">
                <a14:useLocalDpi xmlns:a14="http://schemas.microsoft.com/office/drawing/2010/main" val="0"/>
              </a:ext>
            </a:extLst>
          </a:blip>
          <a:srcRect/>
          <a:stretch>
            <a:fillRect/>
          </a:stretch>
        </p:blipFill>
        <p:spPr bwMode="auto">
          <a:xfrm>
            <a:off x="7606581" y="1556792"/>
            <a:ext cx="4464495" cy="4474841"/>
          </a:xfrm>
          <a:prstGeom prst="rect">
            <a:avLst/>
          </a:prstGeom>
          <a:noFill/>
          <a:ln>
            <a:noFill/>
          </a:ln>
        </p:spPr>
      </p:pic>
    </p:spTree>
    <p:extLst>
      <p:ext uri="{BB962C8B-B14F-4D97-AF65-F5344CB8AC3E}">
        <p14:creationId xmlns:p14="http://schemas.microsoft.com/office/powerpoint/2010/main" val="955595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04664"/>
            <a:ext cx="9144001" cy="1371600"/>
          </a:xfrm>
        </p:spPr>
        <p:txBody>
          <a:bodyPr/>
          <a:lstStyle/>
          <a:p>
            <a:r>
              <a:rPr lang="en-ID" dirty="0" err="1" smtClean="0"/>
              <a:t>Langkah</a:t>
            </a:r>
            <a:r>
              <a:rPr lang="en-ID" dirty="0" smtClean="0"/>
              <a:t> 3 : Estimated Movement/</a:t>
            </a:r>
            <a:r>
              <a:rPr lang="en-ID" dirty="0" err="1" smtClean="0"/>
              <a:t>Estimasi</a:t>
            </a:r>
            <a:r>
              <a:rPr lang="en-ID" dirty="0" smtClean="0"/>
              <a:t> </a:t>
            </a:r>
            <a:r>
              <a:rPr lang="en-ID" dirty="0" err="1"/>
              <a:t>G</a:t>
            </a:r>
            <a:r>
              <a:rPr lang="en-ID" dirty="0" err="1" smtClean="0"/>
              <a:t>erakan</a:t>
            </a:r>
            <a:endParaRPr lang="en-US" dirty="0"/>
          </a:p>
        </p:txBody>
      </p:sp>
      <p:sp>
        <p:nvSpPr>
          <p:cNvPr id="3" name="Content Placeholder 2"/>
          <p:cNvSpPr>
            <a:spLocks noGrp="1"/>
          </p:cNvSpPr>
          <p:nvPr>
            <p:ph idx="1"/>
          </p:nvPr>
        </p:nvSpPr>
        <p:spPr>
          <a:xfrm>
            <a:off x="1773932" y="2492896"/>
            <a:ext cx="7695246" cy="2808312"/>
          </a:xfrm>
        </p:spPr>
        <p:txBody>
          <a:bodyPr/>
          <a:lstStyle/>
          <a:p>
            <a:pPr marL="0" indent="0" algn="just">
              <a:buNone/>
            </a:pPr>
            <a:r>
              <a:rPr lang="id-ID" dirty="0"/>
              <a:t>Langkah selanjutnya kita hitung biaya estimasi pergerakan dan kita simbolkan dengan H. Nilai H ini secara singkat adalah nilai jarak / estimasi biaya dari pergerakan dari suatu titik terhadap titik finish dengan mengabaikan penghalang yang ada. </a:t>
            </a:r>
            <a:endParaRPr lang="en-US" dirty="0"/>
          </a:p>
          <a:p>
            <a:pPr marL="0" indent="0">
              <a:buNone/>
            </a:pPr>
            <a:endParaRPr lang="en-US" dirty="0"/>
          </a:p>
        </p:txBody>
      </p:sp>
    </p:spTree>
    <p:extLst>
      <p:ext uri="{BB962C8B-B14F-4D97-AF65-F5344CB8AC3E}">
        <p14:creationId xmlns:p14="http://schemas.microsoft.com/office/powerpoint/2010/main" val="1884209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76672"/>
            <a:ext cx="9144001" cy="987896"/>
          </a:xfrm>
        </p:spPr>
        <p:txBody>
          <a:bodyPr/>
          <a:lstStyle/>
          <a:p>
            <a:r>
              <a:rPr lang="en-ID" dirty="0" err="1" smtClean="0"/>
              <a:t>Langkah</a:t>
            </a:r>
            <a:r>
              <a:rPr lang="en-ID" dirty="0" smtClean="0"/>
              <a:t> 4 : Scoring/</a:t>
            </a:r>
            <a:r>
              <a:rPr lang="en-ID" dirty="0" err="1" smtClean="0"/>
              <a:t>Penilaian</a:t>
            </a:r>
            <a:r>
              <a:rPr lang="en-ID" dirty="0" smtClean="0"/>
              <a:t> </a:t>
            </a:r>
            <a:endParaRPr lang="en-US" dirty="0"/>
          </a:p>
        </p:txBody>
      </p:sp>
      <p:sp>
        <p:nvSpPr>
          <p:cNvPr id="3" name="Content Placeholder 2"/>
          <p:cNvSpPr>
            <a:spLocks noGrp="1"/>
          </p:cNvSpPr>
          <p:nvPr>
            <p:ph idx="1"/>
          </p:nvPr>
        </p:nvSpPr>
        <p:spPr>
          <a:xfrm>
            <a:off x="765821" y="1916832"/>
            <a:ext cx="6552727" cy="4114801"/>
          </a:xfrm>
        </p:spPr>
        <p:txBody>
          <a:bodyPr/>
          <a:lstStyle/>
          <a:p>
            <a:pPr algn="just"/>
            <a:r>
              <a:rPr lang="en-US" dirty="0" err="1"/>
              <a:t>Setelah</a:t>
            </a:r>
            <a:r>
              <a:rPr lang="en-US" dirty="0"/>
              <a:t> </a:t>
            </a:r>
            <a:r>
              <a:rPr lang="en-US" dirty="0" err="1"/>
              <a:t>nilai</a:t>
            </a:r>
            <a:r>
              <a:rPr lang="en-US" dirty="0"/>
              <a:t> G </a:t>
            </a:r>
            <a:r>
              <a:rPr lang="en-US" dirty="0" err="1"/>
              <a:t>dan</a:t>
            </a:r>
            <a:r>
              <a:rPr lang="en-US" dirty="0"/>
              <a:t> H </a:t>
            </a:r>
            <a:r>
              <a:rPr lang="en-US" dirty="0" err="1"/>
              <a:t>kita</a:t>
            </a:r>
            <a:r>
              <a:rPr lang="en-US" dirty="0"/>
              <a:t> </a:t>
            </a:r>
            <a:r>
              <a:rPr lang="en-US" dirty="0" err="1"/>
              <a:t>dapatkan</a:t>
            </a:r>
            <a:r>
              <a:rPr lang="en-US" dirty="0"/>
              <a:t>, </a:t>
            </a:r>
            <a:r>
              <a:rPr lang="en-US" dirty="0" err="1"/>
              <a:t>maka</a:t>
            </a:r>
            <a:r>
              <a:rPr lang="en-US" dirty="0"/>
              <a:t> </a:t>
            </a:r>
            <a:r>
              <a:rPr lang="en-US" dirty="0" err="1"/>
              <a:t>kita</a:t>
            </a:r>
            <a:r>
              <a:rPr lang="en-US" dirty="0"/>
              <a:t> </a:t>
            </a:r>
            <a:r>
              <a:rPr lang="en-US" dirty="0" err="1"/>
              <a:t>berikan</a:t>
            </a:r>
            <a:r>
              <a:rPr lang="en-US" dirty="0"/>
              <a:t> </a:t>
            </a:r>
            <a:r>
              <a:rPr lang="en-US" dirty="0" err="1"/>
              <a:t>skor</a:t>
            </a:r>
            <a:r>
              <a:rPr lang="en-US" dirty="0"/>
              <a:t> </a:t>
            </a:r>
            <a:r>
              <a:rPr lang="en-US" dirty="0" err="1"/>
              <a:t>dari</a:t>
            </a:r>
            <a:r>
              <a:rPr lang="en-US" dirty="0"/>
              <a:t> </a:t>
            </a:r>
            <a:r>
              <a:rPr lang="en-US" dirty="0" err="1"/>
              <a:t>masing-masing</a:t>
            </a:r>
            <a:r>
              <a:rPr lang="en-US" dirty="0"/>
              <a:t> </a:t>
            </a:r>
            <a:r>
              <a:rPr lang="en-US" dirty="0" err="1"/>
              <a:t>titik</a:t>
            </a:r>
            <a:r>
              <a:rPr lang="en-US" dirty="0"/>
              <a:t> yang </a:t>
            </a:r>
            <a:r>
              <a:rPr lang="en-US" dirty="0" err="1"/>
              <a:t>akan</a:t>
            </a:r>
            <a:r>
              <a:rPr lang="en-US" dirty="0"/>
              <a:t> </a:t>
            </a:r>
            <a:r>
              <a:rPr lang="en-US" dirty="0" err="1"/>
              <a:t>dilalui</a:t>
            </a:r>
            <a:r>
              <a:rPr lang="en-US" dirty="0"/>
              <a:t>. </a:t>
            </a:r>
            <a:r>
              <a:rPr lang="en-US" dirty="0" err="1"/>
              <a:t>Skor</a:t>
            </a:r>
            <a:r>
              <a:rPr lang="en-US" dirty="0"/>
              <a:t> </a:t>
            </a:r>
            <a:r>
              <a:rPr lang="en-US" dirty="0" err="1"/>
              <a:t>kita</a:t>
            </a:r>
            <a:r>
              <a:rPr lang="en-US" dirty="0"/>
              <a:t> </a:t>
            </a:r>
            <a:r>
              <a:rPr lang="en-US" dirty="0" err="1"/>
              <a:t>lambangkan</a:t>
            </a:r>
            <a:r>
              <a:rPr lang="en-US" dirty="0"/>
              <a:t> </a:t>
            </a:r>
            <a:r>
              <a:rPr lang="en-US" dirty="0" err="1"/>
              <a:t>misalnya</a:t>
            </a:r>
            <a:r>
              <a:rPr lang="en-US" dirty="0"/>
              <a:t> </a:t>
            </a:r>
            <a:r>
              <a:rPr lang="en-US" dirty="0" err="1"/>
              <a:t>dengan</a:t>
            </a:r>
            <a:r>
              <a:rPr lang="en-US" dirty="0"/>
              <a:t> F </a:t>
            </a:r>
            <a:r>
              <a:rPr lang="en-US" dirty="0" err="1"/>
              <a:t>dimana</a:t>
            </a:r>
            <a:r>
              <a:rPr lang="en-US" dirty="0"/>
              <a:t> </a:t>
            </a:r>
            <a:r>
              <a:rPr lang="en-US" dirty="0" err="1"/>
              <a:t>nilai</a:t>
            </a:r>
            <a:r>
              <a:rPr lang="en-US" dirty="0"/>
              <a:t> F = G + H. </a:t>
            </a:r>
            <a:r>
              <a:rPr lang="en-US" dirty="0" err="1"/>
              <a:t>Nilai</a:t>
            </a:r>
            <a:r>
              <a:rPr lang="en-US" dirty="0"/>
              <a:t> F </a:t>
            </a:r>
            <a:r>
              <a:rPr lang="en-US" dirty="0" err="1"/>
              <a:t>selanjutnya</a:t>
            </a:r>
            <a:r>
              <a:rPr lang="en-US" dirty="0"/>
              <a:t> </a:t>
            </a:r>
            <a:r>
              <a:rPr lang="en-US" dirty="0" err="1"/>
              <a:t>kita</a:t>
            </a:r>
            <a:r>
              <a:rPr lang="en-US" dirty="0"/>
              <a:t> </a:t>
            </a:r>
            <a:r>
              <a:rPr lang="en-US" dirty="0" err="1"/>
              <a:t>masukkan</a:t>
            </a:r>
            <a:r>
              <a:rPr lang="en-US" dirty="0"/>
              <a:t> </a:t>
            </a:r>
            <a:r>
              <a:rPr lang="en-US" dirty="0" err="1"/>
              <a:t>dalam</a:t>
            </a:r>
            <a:r>
              <a:rPr lang="en-US" dirty="0"/>
              <a:t> </a:t>
            </a:r>
            <a:r>
              <a:rPr lang="en-US" dirty="0" err="1"/>
              <a:t>setiap</a:t>
            </a:r>
            <a:r>
              <a:rPr lang="en-US" dirty="0"/>
              <a:t> </a:t>
            </a:r>
            <a:r>
              <a:rPr lang="en-US" dirty="0" err="1"/>
              <a:t>titik</a:t>
            </a:r>
            <a:r>
              <a:rPr lang="en-US" dirty="0"/>
              <a:t> </a:t>
            </a:r>
            <a:r>
              <a:rPr lang="en-US" dirty="0" err="1"/>
              <a:t>dari</a:t>
            </a:r>
            <a:r>
              <a:rPr lang="en-US" dirty="0"/>
              <a:t> </a:t>
            </a:r>
            <a:r>
              <a:rPr lang="en-US" dirty="0" err="1"/>
              <a:t>setiap</a:t>
            </a:r>
            <a:r>
              <a:rPr lang="en-US" dirty="0"/>
              <a:t> </a:t>
            </a:r>
            <a:r>
              <a:rPr lang="en-US" dirty="0" err="1"/>
              <a:t>langkah</a:t>
            </a:r>
            <a:r>
              <a:rPr lang="en-US" dirty="0"/>
              <a:t> yang </a:t>
            </a:r>
            <a:r>
              <a:rPr lang="en-US" dirty="0" err="1"/>
              <a:t>akan</a:t>
            </a:r>
            <a:r>
              <a:rPr lang="en-US" dirty="0"/>
              <a:t> </a:t>
            </a:r>
            <a:r>
              <a:rPr lang="en-US" dirty="0" err="1"/>
              <a:t>dilalui</a:t>
            </a:r>
            <a:r>
              <a:rPr lang="en-US" dirty="0"/>
              <a:t>. </a:t>
            </a:r>
            <a:r>
              <a:rPr lang="en-US" dirty="0" err="1"/>
              <a:t>Untuk</a:t>
            </a:r>
            <a:r>
              <a:rPr lang="en-US" dirty="0"/>
              <a:t> </a:t>
            </a:r>
            <a:r>
              <a:rPr lang="en-US" dirty="0" err="1"/>
              <a:t>lebih</a:t>
            </a:r>
            <a:r>
              <a:rPr lang="en-US" dirty="0"/>
              <a:t> </a:t>
            </a:r>
            <a:r>
              <a:rPr lang="en-US" dirty="0" err="1"/>
              <a:t>jelasnya</a:t>
            </a:r>
            <a:r>
              <a:rPr lang="en-US" dirty="0"/>
              <a:t> </a:t>
            </a:r>
            <a:r>
              <a:rPr lang="en-US" dirty="0" err="1"/>
              <a:t>lihat</a:t>
            </a:r>
            <a:r>
              <a:rPr lang="en-US" dirty="0"/>
              <a:t> </a:t>
            </a:r>
            <a:r>
              <a:rPr lang="en-US" dirty="0" err="1"/>
              <a:t>gambar</a:t>
            </a:r>
            <a:r>
              <a:rPr lang="en-US" dirty="0"/>
              <a:t> di </a:t>
            </a:r>
            <a:r>
              <a:rPr lang="en-US" dirty="0" err="1" smtClean="0"/>
              <a:t>samping</a:t>
            </a:r>
            <a:r>
              <a:rPr lang="en-US" dirty="0" smtClean="0"/>
              <a:t> </a:t>
            </a:r>
            <a:r>
              <a:rPr lang="en-US" dirty="0"/>
              <a:t>:</a:t>
            </a:r>
          </a:p>
          <a:p>
            <a:pPr marL="0" indent="0">
              <a:buNone/>
            </a:pPr>
            <a:endParaRPr lang="en-US" dirty="0"/>
          </a:p>
        </p:txBody>
      </p:sp>
      <p:pic>
        <p:nvPicPr>
          <p:cNvPr id="4" name="Picture 3" descr="http://i1314.photobucket.com/albums/t579/saifuddinazhar/Duniadigit%20Blog/A%20Star%20Tutorial/3_zps226b63e6.png~original"/>
          <p:cNvPicPr/>
          <p:nvPr/>
        </p:nvPicPr>
        <p:blipFill>
          <a:blip r:embed="rId2">
            <a:extLst>
              <a:ext uri="{28A0092B-C50C-407E-A947-70E740481C1C}">
                <a14:useLocalDpi xmlns:a14="http://schemas.microsoft.com/office/drawing/2010/main" val="0"/>
              </a:ext>
            </a:extLst>
          </a:blip>
          <a:srcRect/>
          <a:stretch>
            <a:fillRect/>
          </a:stretch>
        </p:blipFill>
        <p:spPr bwMode="auto">
          <a:xfrm>
            <a:off x="7300948" y="1390651"/>
            <a:ext cx="4554103" cy="4640982"/>
          </a:xfrm>
          <a:prstGeom prst="rect">
            <a:avLst/>
          </a:prstGeom>
          <a:noFill/>
          <a:ln>
            <a:noFill/>
          </a:ln>
        </p:spPr>
      </p:pic>
    </p:spTree>
    <p:extLst>
      <p:ext uri="{BB962C8B-B14F-4D97-AF65-F5344CB8AC3E}">
        <p14:creationId xmlns:p14="http://schemas.microsoft.com/office/powerpoint/2010/main" val="334357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47</TotalTime>
  <Words>544</Words>
  <Application>Microsoft Office PowerPoint</Application>
  <PresentationFormat>Custom</PresentationFormat>
  <Paragraphs>51</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Blue atom design template</vt:lpstr>
      <vt:lpstr>ALGORITMA A* (A-STAR)</vt:lpstr>
      <vt:lpstr>Pengertian Algoritma A*</vt:lpstr>
      <vt:lpstr>PowerPoint Presentation</vt:lpstr>
      <vt:lpstr>Algoritma Dari A* Dalam Mencari Rute Terdekat</vt:lpstr>
      <vt:lpstr>Elemen – Elemen Algoritma A*</vt:lpstr>
      <vt:lpstr>Langkah Kerja Langkah 1 : Arena</vt:lpstr>
      <vt:lpstr>Langkah 2 : Movement Cost/Biaya Pergerakan</vt:lpstr>
      <vt:lpstr>Langkah 3 : Estimated Movement/Estimasi Gerakan</vt:lpstr>
      <vt:lpstr>Langkah 4 : Scoring/Penilaian </vt:lpstr>
      <vt:lpstr>PowerPoint Presentation</vt:lpstr>
      <vt:lpstr>Langkah 5 : Looping/Perulangan</vt:lpstr>
      <vt:lpstr>PowerPoint Presentation</vt:lpstr>
      <vt:lpstr>Penerapan A* atau A Bintang</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 (A-STAR)</dc:title>
  <dc:creator>Windows User</dc:creator>
  <cp:lastModifiedBy>Windows User</cp:lastModifiedBy>
  <cp:revision>6</cp:revision>
  <dcterms:created xsi:type="dcterms:W3CDTF">2019-03-04T19:23:48Z</dcterms:created>
  <dcterms:modified xsi:type="dcterms:W3CDTF">2019-03-04T20:11:00Z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