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6" r:id="rId2"/>
    <p:sldId id="479" r:id="rId3"/>
    <p:sldId id="6465" r:id="rId4"/>
    <p:sldId id="4794" r:id="rId5"/>
    <p:sldId id="6463" r:id="rId6"/>
    <p:sldId id="6457" r:id="rId7"/>
    <p:sldId id="6466" r:id="rId8"/>
    <p:sldId id="488" r:id="rId9"/>
    <p:sldId id="6460" r:id="rId10"/>
    <p:sldId id="4795" r:id="rId11"/>
    <p:sldId id="4797" r:id="rId12"/>
    <p:sldId id="4800" r:id="rId13"/>
    <p:sldId id="2783" r:id="rId14"/>
    <p:sldId id="2782" r:id="rId15"/>
    <p:sldId id="6459" r:id="rId16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A2A2A2"/>
    <a:srgbClr val="0050D2"/>
    <a:srgbClr val="0049B4"/>
    <a:srgbClr val="2B59ED"/>
    <a:srgbClr val="344BF8"/>
    <a:srgbClr val="FFD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16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44" y="-372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9BCCFD0-3DCF-4395-8D4C-F5A138BE1198}" type="datetimeFigureOut">
              <a:rPr lang="ko-KR" altLang="en-US"/>
              <a:pPr>
                <a:defRPr/>
              </a:pPr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AFCA1-73D0-453D-A0C3-203BAD7AAD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343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140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A56A14-7D91-4FC3-9646-5536B54DF099}" type="datetimeFigureOut">
              <a:rPr lang="ko-KR" altLang="en-US"/>
              <a:pPr>
                <a:defRPr/>
              </a:pPr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21225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140" y="9440864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1FB0DA3-C449-4533-96BD-169A8193AF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356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5141" y="9440864"/>
            <a:ext cx="2948887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3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5141" y="9440864"/>
            <a:ext cx="2948887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48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766">
              <a:defRPr/>
            </a:pPr>
            <a:r>
              <a:rPr lang="en-US" altLang="ko-KR" b="1">
                <a:solidFill>
                  <a:srgbClr val="344BF8"/>
                </a:solidFill>
              </a:rPr>
              <a:t>2/6 v1.0 </a:t>
            </a:r>
            <a:r>
              <a:rPr lang="ko-KR" altLang="en-US" b="1">
                <a:solidFill>
                  <a:srgbClr val="344BF8"/>
                </a:solidFill>
              </a:rPr>
              <a:t>작성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55141" y="9440864"/>
            <a:ext cx="2948887" cy="49688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1FB0DA3-C449-4533-96BD-169A8193AF7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4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704779"/>
            <a:ext cx="7772400" cy="1084261"/>
          </a:xfrm>
        </p:spPr>
        <p:txBody>
          <a:bodyPr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noProof="0" dirty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00514"/>
            <a:ext cx="6400800" cy="900122"/>
          </a:xfrm>
        </p:spPr>
        <p:txBody>
          <a:bodyPr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noProof="0"/>
              <a:t>마스터 부제목 스타일 편집</a:t>
            </a:r>
            <a:endParaRPr lang="en-US" altLang="ko-KR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0F2A44-14E4-454E-B584-4C783A3EF01A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53651" y="431801"/>
            <a:ext cx="8036700" cy="599440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9FC7A3B8-E789-4253-B00E-5A80E6A88662}"/>
              </a:ext>
            </a:extLst>
          </p:cNvPr>
          <p:cNvSpPr>
            <a:spLocks noChangeShapeType="1"/>
          </p:cNvSpPr>
          <p:nvPr userDrawn="1"/>
        </p:nvSpPr>
        <p:spPr bwMode="black">
          <a:xfrm>
            <a:off x="1349375" y="3789363"/>
            <a:ext cx="6445250" cy="0"/>
          </a:xfrm>
          <a:prstGeom prst="line">
            <a:avLst/>
          </a:prstGeom>
          <a:noFill/>
          <a:ln w="28575">
            <a:solidFill>
              <a:srgbClr val="0049B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  <p:pic>
        <p:nvPicPr>
          <p:cNvPr id="13" name="Picture 31" descr="\\10.46.49.50\마케팅커뮤니케이션팀 자료실\20140522_CI Renewal Guideline\로고\ADT캡스\ADT캡스 팔각로고_JPG.jpg">
            <a:extLst>
              <a:ext uri="{FF2B5EF4-FFF2-40B4-BE49-F238E27FC236}">
                <a16:creationId xmlns:a16="http://schemas.microsoft.com/office/drawing/2014/main" id="{06E1D82A-2AA7-4396-8A6B-B514D7046B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1031875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C8D4BF5-FBF6-4784-BADC-6C69C1A8C8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4" y="540278"/>
            <a:ext cx="1485900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5">
            <a:extLst>
              <a:ext uri="{FF2B5EF4-FFF2-40B4-BE49-F238E27FC236}">
                <a16:creationId xmlns:a16="http://schemas.microsoft.com/office/drawing/2014/main" id="{10C7349A-6F0B-48EE-8FC8-1B6651BA011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062038" y="6226283"/>
            <a:ext cx="7018337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2724" tIns="32724" rIns="32724" bIns="32724" anchor="ctr">
            <a:spAutoFit/>
          </a:bodyPr>
          <a:lstStyle>
            <a:lvl1pPr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18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ctr" defTabSz="83185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Univers" pitchFamily="34" charset="0"/>
                <a:ea typeface="굴림" charset="-127"/>
                <a:cs typeface="Arial" charset="0"/>
              </a:rPr>
              <a:t>CONFIDENTIAL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480376-FE28-4F3B-ABB3-D89682829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097" y="6163540"/>
            <a:ext cx="1641852" cy="1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>
            <a:noAutofit/>
          </a:bodyPr>
          <a:lstStyle>
            <a:lvl1pPr algn="l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5170968"/>
          </a:xfrm>
        </p:spPr>
        <p:txBody>
          <a:bodyPr/>
          <a:lstStyle>
            <a:lvl1pPr marL="209550" indent="-209550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/>
            </a:lvl1pPr>
            <a:lvl2pPr marL="388938" indent="-160338" algn="l" defTabSz="806450">
              <a:lnSpc>
                <a:spcPct val="14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/>
            </a:lvl2pPr>
            <a:lvl3pPr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4664D8-18FA-43E9-96E3-043628EF8839}"/>
              </a:ext>
            </a:extLst>
          </p:cNvPr>
          <p:cNvCxnSpPr>
            <a:cxnSpLocks/>
          </p:cNvCxnSpPr>
          <p:nvPr userDrawn="1"/>
        </p:nvCxnSpPr>
        <p:spPr>
          <a:xfrm>
            <a:off x="223838" y="692696"/>
            <a:ext cx="869722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3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7664" y="3214686"/>
            <a:ext cx="6192688" cy="428628"/>
          </a:xfrm>
        </p:spPr>
        <p:txBody>
          <a:bodyPr>
            <a:noAutofit/>
          </a:bodyPr>
          <a:lstStyle>
            <a:lvl1pPr algn="ctr">
              <a:defRPr sz="24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5AD10-8822-4F8B-9599-1639D22AE0D9}"/>
              </a:ext>
            </a:extLst>
          </p:cNvPr>
          <p:cNvSpPr txBox="1"/>
          <p:nvPr userDrawn="1"/>
        </p:nvSpPr>
        <p:spPr>
          <a:xfrm>
            <a:off x="6776566" y="6525344"/>
            <a:ext cx="2259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78EC74D-A98E-4D76-82E8-66E486721528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FF973D3D-94E3-4EC1-BF7B-FE069BC0D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136" y="6237311"/>
            <a:ext cx="364270" cy="462997"/>
          </a:xfrm>
          <a:prstGeom prst="rect">
            <a:avLst/>
          </a:prstGeom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1234E1D-BAF2-4EA9-9E84-AB48D23606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20" y="6589397"/>
            <a:ext cx="1172554" cy="11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8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맑은고딕 </a:t>
            </a:r>
            <a:r>
              <a:rPr lang="en-US" altLang="ko-KR"/>
              <a:t>18pts / Arial 18pts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7C06D48-56E4-4E78-A7B9-A77416336D9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CE9868A-1B95-447C-85D7-97014485D92A}"/>
              </a:ext>
            </a:extLst>
          </p:cNvPr>
          <p:cNvSpPr txBox="1">
            <a:spLocks/>
          </p:cNvSpPr>
          <p:nvPr/>
        </p:nvSpPr>
        <p:spPr bwMode="auto">
          <a:xfrm>
            <a:off x="688444" y="2492896"/>
            <a:ext cx="7772400" cy="13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spc="-150" dirty="0">
                <a:latin typeface="+mn-ea"/>
                <a:cs typeface="Arial"/>
              </a:rPr>
              <a:t>통합인증</a:t>
            </a:r>
            <a:r>
              <a:rPr lang="en-US" altLang="ko-KR" spc="-150" dirty="0">
                <a:latin typeface="+mn-ea"/>
                <a:cs typeface="Arial"/>
              </a:rPr>
              <a:t>(ID </a:t>
            </a:r>
            <a:r>
              <a:rPr lang="ko-KR" altLang="en-US" spc="-150" dirty="0">
                <a:latin typeface="+mn-ea"/>
                <a:cs typeface="Arial"/>
              </a:rPr>
              <a:t>통합</a:t>
            </a:r>
            <a:r>
              <a:rPr lang="en-US" altLang="ko-KR" spc="-150" dirty="0">
                <a:latin typeface="+mn-ea"/>
                <a:cs typeface="Arial"/>
              </a:rPr>
              <a:t>)</a:t>
            </a:r>
            <a:r>
              <a:rPr lang="ko-KR" altLang="en-US" spc="-150" dirty="0">
                <a:latin typeface="+mn-ea"/>
                <a:cs typeface="Arial"/>
              </a:rPr>
              <a:t> 시스템</a:t>
            </a:r>
            <a:r>
              <a:rPr lang="ko-KR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개발계획</a:t>
            </a:r>
            <a:endParaRPr lang="en-US" altLang="ko-KR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8521A6A1-2062-45EF-9658-73A36F86878F}"/>
              </a:ext>
            </a:extLst>
          </p:cNvPr>
          <p:cNvSpPr txBox="1">
            <a:spLocks/>
          </p:cNvSpPr>
          <p:nvPr/>
        </p:nvSpPr>
        <p:spPr bwMode="auto">
          <a:xfrm>
            <a:off x="1357313" y="5567640"/>
            <a:ext cx="6400800" cy="74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800" kern="1200" baseline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TP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본부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/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cs typeface="Arial" charset="0"/>
              </a:rPr>
              <a:t>보안기술연구소</a:t>
            </a:r>
            <a:endParaRPr lang="en-US" altLang="ko-KR" sz="2000" b="1" dirty="0">
              <a:solidFill>
                <a:srgbClr val="000000"/>
              </a:solidFill>
              <a:latin typeface="맑은 고딕" pitchFamily="50" charset="-127"/>
              <a:cs typeface="Arial" charset="0"/>
            </a:endParaRPr>
          </a:p>
          <a:p>
            <a:pPr marL="0" marR="0" lvl="0" indent="0" algn="ctr" defTabSz="914400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Arial" charset="0"/>
              </a:rPr>
              <a:t>2020. 08. 23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5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>
                <a:latin typeface="+mn-ea"/>
              </a:rPr>
              <a:t>고객앱 가입 프로세스</a:t>
            </a:r>
            <a:r>
              <a:rPr lang="en-US" altLang="ko-KR" dirty="0">
                <a:latin typeface="+mn-ea"/>
              </a:rPr>
              <a:t> [</a:t>
            </a:r>
            <a:r>
              <a:rPr lang="ko-KR" altLang="en-US" dirty="0">
                <a:latin typeface="+mn-ea"/>
              </a:rPr>
              <a:t>신규 </a:t>
            </a:r>
            <a:r>
              <a:rPr lang="en-US" altLang="ko-KR" dirty="0">
                <a:latin typeface="+mn-ea"/>
              </a:rPr>
              <a:t>ID]</a:t>
            </a:r>
            <a:endParaRPr lang="ko-KR" altLang="en-US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DE4177F9-4002-49D4-9B48-980562D8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en-US" altLang="ko-KR" sz="1400" dirty="0">
                <a:latin typeface="+mn-ea"/>
              </a:rPr>
              <a:t>ADT </a:t>
            </a:r>
            <a:r>
              <a:rPr lang="ko-KR" altLang="en-US" sz="1400" dirty="0">
                <a:latin typeface="+mn-ea"/>
              </a:rPr>
              <a:t>통합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신규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통합인증센터를 통해 신규가입</a:t>
            </a:r>
            <a:endParaRPr lang="en-US" altLang="ko-KR" sz="12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ID </a:t>
            </a:r>
            <a:r>
              <a:rPr lang="ko-KR" altLang="en-US" sz="1200" dirty="0">
                <a:latin typeface="+mn-ea"/>
              </a:rPr>
              <a:t>중복 체크</a:t>
            </a:r>
            <a:endParaRPr lang="en-US" altLang="ko-KR" sz="120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200" b="0" dirty="0">
                <a:latin typeface="+mn-ea"/>
              </a:rPr>
              <a:t>ID/PW </a:t>
            </a:r>
            <a:r>
              <a:rPr lang="ko-KR" altLang="en-US" sz="1200" b="0" dirty="0">
                <a:latin typeface="+mn-ea"/>
              </a:rPr>
              <a:t>찾기 등</a:t>
            </a:r>
            <a:endParaRPr lang="en-US" altLang="ko-KR" sz="12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200" dirty="0">
                <a:latin typeface="+mn-ea"/>
              </a:rPr>
              <a:t>TID </a:t>
            </a:r>
            <a:r>
              <a:rPr lang="ko-KR" altLang="en-US" sz="1200" dirty="0">
                <a:latin typeface="+mn-ea"/>
              </a:rPr>
              <a:t>선택 </a:t>
            </a:r>
            <a:r>
              <a:rPr lang="en-US" altLang="ko-KR" sz="1200" dirty="0">
                <a:latin typeface="+mn-ea"/>
              </a:rPr>
              <a:t>or ADT ID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실명인증</a:t>
            </a:r>
            <a:endParaRPr lang="en-US" altLang="ko-KR" sz="1200" b="0" dirty="0">
              <a:latin typeface="+mn-ea"/>
            </a:endParaRPr>
          </a:p>
          <a:p>
            <a:pPr lvl="2"/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휴대폰 번호 기반</a:t>
            </a:r>
            <a:r>
              <a:rPr lang="en-US" altLang="ko-KR" sz="1200" dirty="0">
                <a:latin typeface="+mn-ea"/>
              </a:rPr>
              <a:t>(CI </a:t>
            </a:r>
            <a:r>
              <a:rPr lang="ko-KR" altLang="en-US" sz="1200" dirty="0">
                <a:latin typeface="+mn-ea"/>
              </a:rPr>
              <a:t>생성</a:t>
            </a:r>
            <a:r>
              <a:rPr lang="en-US" altLang="ko-KR" sz="1200" dirty="0">
                <a:latin typeface="+mn-ea"/>
              </a:rPr>
              <a:t>)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en-US" altLang="ko-KR" sz="1200" b="0" dirty="0">
                <a:latin typeface="+mn-ea"/>
              </a:rPr>
              <a:t>App</a:t>
            </a:r>
            <a:r>
              <a:rPr lang="ko-KR" altLang="en-US" sz="1200" b="0" dirty="0">
                <a:latin typeface="+mn-ea"/>
              </a:rPr>
              <a:t>서버에 회원 별 식별</a:t>
            </a:r>
            <a:r>
              <a:rPr lang="en-US" altLang="ko-KR" sz="1200" b="0" dirty="0">
                <a:latin typeface="+mn-ea"/>
              </a:rPr>
              <a:t> </a:t>
            </a:r>
            <a:r>
              <a:rPr lang="ko-KR" altLang="en-US" sz="1200" b="0" dirty="0">
                <a:latin typeface="+mn-ea"/>
              </a:rPr>
              <a:t>키</a:t>
            </a:r>
            <a:r>
              <a:rPr lang="en-US" altLang="ko-KR" sz="1200" b="0" dirty="0">
                <a:latin typeface="+mn-ea"/>
              </a:rPr>
              <a:t> </a:t>
            </a:r>
            <a:r>
              <a:rPr lang="ko-KR" altLang="en-US" sz="1200" b="0" dirty="0">
                <a:latin typeface="+mn-ea"/>
              </a:rPr>
              <a:t>전달</a:t>
            </a:r>
            <a:endParaRPr lang="en-US" altLang="ko-KR" sz="1200" b="0" dirty="0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25C8B4E-DB2C-4264-870C-D633209B09EB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C3DB69F-98D9-49E3-829C-837ED640CC3C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B08CAC-BB14-4E5C-A953-1081F4C2FCEE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E53A0431-E969-438B-890D-3FEF5511A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B17B7EE5-24FA-4AC6-8CDD-AEE22E8D5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8379AB19-A5A5-45A7-956D-42F0D0D787FD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61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9EE39B90-6271-4F1E-8C8D-3EBED7153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 descr="Person Free Icon of Eva Fill Icons">
              <a:extLst>
                <a:ext uri="{FF2B5EF4-FFF2-40B4-BE49-F238E27FC236}">
                  <a16:creationId xmlns:a16="http://schemas.microsoft.com/office/drawing/2014/main" id="{031FD88F-FB29-4860-8061-57A10B24A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184667E-8D42-42CE-9F04-2CE789F14614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5E8C41D1-C15C-4639-A440-E05AE319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7CEE933D-36C0-4E46-A566-56F5371A2601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C11CECE-7CAB-4A87-8CF2-66CB1CAE0AC5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4C0497-DA07-4478-B7B8-7EBBB882EABE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1425E6-D066-40A5-9CC8-4DA53DAAE3D2}"/>
              </a:ext>
            </a:extLst>
          </p:cNvPr>
          <p:cNvSpPr/>
          <p:nvPr/>
        </p:nvSpPr>
        <p:spPr>
          <a:xfrm>
            <a:off x="4633203" y="1529779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회원가입 요청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9C0C6B4-FDDB-461D-BDC3-E70DE7F9FBA8}"/>
              </a:ext>
            </a:extLst>
          </p:cNvPr>
          <p:cNvCxnSpPr>
            <a:cxnSpLocks/>
          </p:cNvCxnSpPr>
          <p:nvPr/>
        </p:nvCxnSpPr>
        <p:spPr>
          <a:xfrm flipH="1">
            <a:off x="5915123" y="2326679"/>
            <a:ext cx="1296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7D73839-388D-41E0-8577-1EB749C2BC4E}"/>
              </a:ext>
            </a:extLst>
          </p:cNvPr>
          <p:cNvCxnSpPr>
            <a:cxnSpLocks/>
          </p:cNvCxnSpPr>
          <p:nvPr/>
        </p:nvCxnSpPr>
        <p:spPr>
          <a:xfrm flipH="1">
            <a:off x="4689999" y="2511239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EAEF566-1BA7-449E-A592-5798F85AB849}"/>
              </a:ext>
            </a:extLst>
          </p:cNvPr>
          <p:cNvCxnSpPr>
            <a:cxnSpLocks/>
          </p:cNvCxnSpPr>
          <p:nvPr/>
        </p:nvCxnSpPr>
        <p:spPr>
          <a:xfrm>
            <a:off x="4682603" y="2725519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9D03571-8C56-41B4-A4EB-78736E011D47}"/>
              </a:ext>
            </a:extLst>
          </p:cNvPr>
          <p:cNvSpPr/>
          <p:nvPr/>
        </p:nvSpPr>
        <p:spPr>
          <a:xfrm>
            <a:off x="4803013" y="2535612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회원정보 입력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CE22BD7-7EA0-40DD-9F8A-489BC0F3BDAD}"/>
              </a:ext>
            </a:extLst>
          </p:cNvPr>
          <p:cNvSpPr/>
          <p:nvPr/>
        </p:nvSpPr>
        <p:spPr>
          <a:xfrm>
            <a:off x="5949738" y="2101192"/>
            <a:ext cx="13302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통합 회원가입 요청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F5DF0E9-3EB6-4361-951B-B37FFF56C850}"/>
              </a:ext>
            </a:extLst>
          </p:cNvPr>
          <p:cNvSpPr/>
          <p:nvPr/>
        </p:nvSpPr>
        <p:spPr>
          <a:xfrm>
            <a:off x="4799801" y="2297825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회원정보 요청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2666322-527A-400D-9524-F82B2F619841}"/>
              </a:ext>
            </a:extLst>
          </p:cNvPr>
          <p:cNvCxnSpPr>
            <a:cxnSpLocks/>
          </p:cNvCxnSpPr>
          <p:nvPr/>
        </p:nvCxnSpPr>
        <p:spPr>
          <a:xfrm>
            <a:off x="5928796" y="2806189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E904BA4-D2AD-400C-8730-14C645104F5F}"/>
              </a:ext>
            </a:extLst>
          </p:cNvPr>
          <p:cNvSpPr/>
          <p:nvPr/>
        </p:nvSpPr>
        <p:spPr>
          <a:xfrm>
            <a:off x="6005438" y="2572737"/>
            <a:ext cx="120609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식별 키 전달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D2D174EC-DAE6-446F-B9B5-1AEEA5351B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0B6D13A-ABF3-49C4-A44D-B2D2A29CA54F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11C9B95-3949-42F3-93F8-32468A4FBAD2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CEE997F-5F17-4FBA-A623-AC0DA06B7232}"/>
              </a:ext>
            </a:extLst>
          </p:cNvPr>
          <p:cNvCxnSpPr>
            <a:cxnSpLocks/>
          </p:cNvCxnSpPr>
          <p:nvPr/>
        </p:nvCxnSpPr>
        <p:spPr>
          <a:xfrm>
            <a:off x="7345326" y="191416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9FA421A-F0AC-4D82-BB59-01A69F52F300}"/>
              </a:ext>
            </a:extLst>
          </p:cNvPr>
          <p:cNvSpPr/>
          <p:nvPr/>
        </p:nvSpPr>
        <p:spPr>
          <a:xfrm>
            <a:off x="7498359" y="171554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012F78D-2BE2-417B-8A47-C3F15C63FDA9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2163226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F4F8F3B-39BA-4246-B823-D1138724DE93}"/>
              </a:ext>
            </a:extLst>
          </p:cNvPr>
          <p:cNvSpPr/>
          <p:nvPr/>
        </p:nvSpPr>
        <p:spPr>
          <a:xfrm>
            <a:off x="7498359" y="1958009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3.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B65EEBF-E481-4E66-85F3-BE1BC1DC9EBC}"/>
              </a:ext>
            </a:extLst>
          </p:cNvPr>
          <p:cNvCxnSpPr>
            <a:cxnSpLocks/>
          </p:cNvCxnSpPr>
          <p:nvPr/>
        </p:nvCxnSpPr>
        <p:spPr>
          <a:xfrm flipH="1">
            <a:off x="4783759" y="3178189"/>
            <a:ext cx="24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2FDAC8C-AA8B-49C1-93F5-74CC339493A2}"/>
              </a:ext>
            </a:extLst>
          </p:cNvPr>
          <p:cNvSpPr/>
          <p:nvPr/>
        </p:nvSpPr>
        <p:spPr>
          <a:xfrm>
            <a:off x="6083387" y="295171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회원가입 완료</a:t>
            </a:r>
          </a:p>
        </p:txBody>
      </p:sp>
      <p:sp>
        <p:nvSpPr>
          <p:cNvPr id="112" name="사각형: 둥근 모서리 272">
            <a:extLst>
              <a:ext uri="{FF2B5EF4-FFF2-40B4-BE49-F238E27FC236}">
                <a16:creationId xmlns:a16="http://schemas.microsoft.com/office/drawing/2014/main" id="{008AFFF8-8C4C-43F7-A4F5-F4D64D8029D7}"/>
              </a:ext>
            </a:extLst>
          </p:cNvPr>
          <p:cNvSpPr/>
          <p:nvPr/>
        </p:nvSpPr>
        <p:spPr bwMode="auto">
          <a:xfrm>
            <a:off x="2222271" y="366663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3" name="양쪽 모서리가 둥근 사각형 793">
            <a:extLst>
              <a:ext uri="{FF2B5EF4-FFF2-40B4-BE49-F238E27FC236}">
                <a16:creationId xmlns:a16="http://schemas.microsoft.com/office/drawing/2014/main" id="{F57DAA26-2223-4AEC-832A-902D0CB09347}"/>
              </a:ext>
            </a:extLst>
          </p:cNvPr>
          <p:cNvSpPr/>
          <p:nvPr/>
        </p:nvSpPr>
        <p:spPr>
          <a:xfrm>
            <a:off x="2222271" y="364819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4" name="Rectangle 60">
            <a:extLst>
              <a:ext uri="{FF2B5EF4-FFF2-40B4-BE49-F238E27FC236}">
                <a16:creationId xmlns:a16="http://schemas.microsoft.com/office/drawing/2014/main" id="{9BF12CC5-13C0-4D1A-B4F9-6EEA9525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640" y="362628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 확인</a:t>
            </a:r>
          </a:p>
        </p:txBody>
      </p:sp>
      <p:sp>
        <p:nvSpPr>
          <p:cNvPr id="115" name="양쪽 모서리가 둥근 사각형 793">
            <a:extLst>
              <a:ext uri="{FF2B5EF4-FFF2-40B4-BE49-F238E27FC236}">
                <a16:creationId xmlns:a16="http://schemas.microsoft.com/office/drawing/2014/main" id="{52ECE0B5-686F-4A39-B8E8-D3115FDC6029}"/>
              </a:ext>
            </a:extLst>
          </p:cNvPr>
          <p:cNvSpPr/>
          <p:nvPr/>
        </p:nvSpPr>
        <p:spPr>
          <a:xfrm rot="10800000">
            <a:off x="2224942" y="571285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6" name="Rectangle 60">
            <a:extLst>
              <a:ext uri="{FF2B5EF4-FFF2-40B4-BE49-F238E27FC236}">
                <a16:creationId xmlns:a16="http://schemas.microsoft.com/office/drawing/2014/main" id="{718BAFD0-849F-47F4-9AF5-850947A0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554" y="421850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계약번호</a:t>
            </a:r>
          </a:p>
        </p:txBody>
      </p:sp>
      <p:sp>
        <p:nvSpPr>
          <p:cNvPr id="117" name="Rectangle 60">
            <a:extLst>
              <a:ext uri="{FF2B5EF4-FFF2-40B4-BE49-F238E27FC236}">
                <a16:creationId xmlns:a16="http://schemas.microsoft.com/office/drawing/2014/main" id="{3E6CC578-6DC3-45B2-B6F6-9842E363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583" y="453468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계약자명</a:t>
            </a:r>
          </a:p>
        </p:txBody>
      </p:sp>
      <p:sp>
        <p:nvSpPr>
          <p:cNvPr id="118" name="사각형: 둥근 모서리 272">
            <a:extLst>
              <a:ext uri="{FF2B5EF4-FFF2-40B4-BE49-F238E27FC236}">
                <a16:creationId xmlns:a16="http://schemas.microsoft.com/office/drawing/2014/main" id="{648B167C-9D32-4AAF-93D8-9A9BB9207471}"/>
              </a:ext>
            </a:extLst>
          </p:cNvPr>
          <p:cNvSpPr/>
          <p:nvPr/>
        </p:nvSpPr>
        <p:spPr bwMode="auto">
          <a:xfrm>
            <a:off x="3557174" y="3688549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9" name="양쪽 모서리가 둥근 사각형 793">
            <a:extLst>
              <a:ext uri="{FF2B5EF4-FFF2-40B4-BE49-F238E27FC236}">
                <a16:creationId xmlns:a16="http://schemas.microsoft.com/office/drawing/2014/main" id="{D39BB862-AF9A-4580-B722-D8E269D731F6}"/>
              </a:ext>
            </a:extLst>
          </p:cNvPr>
          <p:cNvSpPr/>
          <p:nvPr/>
        </p:nvSpPr>
        <p:spPr>
          <a:xfrm>
            <a:off x="3557174" y="367011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0" name="Rectangle 60">
            <a:extLst>
              <a:ext uri="{FF2B5EF4-FFF2-40B4-BE49-F238E27FC236}">
                <a16:creationId xmlns:a16="http://schemas.microsoft.com/office/drawing/2014/main" id="{26E4724F-D5EC-427C-AB1C-2A1CFFB9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543" y="3648199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회원가입</a:t>
            </a:r>
          </a:p>
        </p:txBody>
      </p:sp>
      <p:sp>
        <p:nvSpPr>
          <p:cNvPr id="121" name="양쪽 모서리가 둥근 사각형 793">
            <a:extLst>
              <a:ext uri="{FF2B5EF4-FFF2-40B4-BE49-F238E27FC236}">
                <a16:creationId xmlns:a16="http://schemas.microsoft.com/office/drawing/2014/main" id="{6B8F3F2C-287A-4959-AC0D-5A97E5CDC758}"/>
              </a:ext>
            </a:extLst>
          </p:cNvPr>
          <p:cNvSpPr/>
          <p:nvPr/>
        </p:nvSpPr>
        <p:spPr>
          <a:xfrm rot="10800000">
            <a:off x="3559845" y="5734771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2" name="Rectangle 60">
            <a:extLst>
              <a:ext uri="{FF2B5EF4-FFF2-40B4-BE49-F238E27FC236}">
                <a16:creationId xmlns:a16="http://schemas.microsoft.com/office/drawing/2014/main" id="{6C2EFB4B-561B-4D0D-933A-216090A5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457" y="4484259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3" name="Rectangle 60">
            <a:extLst>
              <a:ext uri="{FF2B5EF4-FFF2-40B4-BE49-F238E27FC236}">
                <a16:creationId xmlns:a16="http://schemas.microsoft.com/office/drawing/2014/main" id="{A1700201-3BB4-458B-9AD4-BA1A9AAB8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486" y="4800437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ADT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4" name="사각형: 둥근 모서리 272">
            <a:extLst>
              <a:ext uri="{FF2B5EF4-FFF2-40B4-BE49-F238E27FC236}">
                <a16:creationId xmlns:a16="http://schemas.microsoft.com/office/drawing/2014/main" id="{CEC916CE-198C-40F4-AE62-0D1F5578F6B9}"/>
              </a:ext>
            </a:extLst>
          </p:cNvPr>
          <p:cNvSpPr/>
          <p:nvPr/>
        </p:nvSpPr>
        <p:spPr bwMode="auto">
          <a:xfrm>
            <a:off x="4905356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25" name="양쪽 모서리가 둥근 사각형 793">
            <a:extLst>
              <a:ext uri="{FF2B5EF4-FFF2-40B4-BE49-F238E27FC236}">
                <a16:creationId xmlns:a16="http://schemas.microsoft.com/office/drawing/2014/main" id="{718C0841-6522-48DE-9AB5-E71A3A245F47}"/>
              </a:ext>
            </a:extLst>
          </p:cNvPr>
          <p:cNvSpPr/>
          <p:nvPr/>
        </p:nvSpPr>
        <p:spPr>
          <a:xfrm>
            <a:off x="4905356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6" name="Rectangle 60">
            <a:extLst>
              <a:ext uri="{FF2B5EF4-FFF2-40B4-BE49-F238E27FC236}">
                <a16:creationId xmlns:a16="http://schemas.microsoft.com/office/drawing/2014/main" id="{4761C0ED-B4D8-4C58-AABC-8A712B5B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725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아이디생성</a:t>
            </a:r>
          </a:p>
        </p:txBody>
      </p:sp>
      <p:sp>
        <p:nvSpPr>
          <p:cNvPr id="127" name="양쪽 모서리가 둥근 사각형 793">
            <a:extLst>
              <a:ext uri="{FF2B5EF4-FFF2-40B4-BE49-F238E27FC236}">
                <a16:creationId xmlns:a16="http://schemas.microsoft.com/office/drawing/2014/main" id="{055C253F-9160-48AF-9F82-85EDFC6EF0BC}"/>
              </a:ext>
            </a:extLst>
          </p:cNvPr>
          <p:cNvSpPr/>
          <p:nvPr/>
        </p:nvSpPr>
        <p:spPr>
          <a:xfrm rot="10800000">
            <a:off x="4908027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8" name="Rectangle 60">
            <a:extLst>
              <a:ext uri="{FF2B5EF4-FFF2-40B4-BE49-F238E27FC236}">
                <a16:creationId xmlns:a16="http://schemas.microsoft.com/office/drawing/2014/main" id="{F151341D-17E5-4B6D-9522-4500E08D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639" y="450269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메일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9" name="Rectangle 60">
            <a:extLst>
              <a:ext uri="{FF2B5EF4-FFF2-40B4-BE49-F238E27FC236}">
                <a16:creationId xmlns:a16="http://schemas.microsoft.com/office/drawing/2014/main" id="{E4025440-B55C-4604-B2D9-9DC7CEE38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668" y="481887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비밀번호</a:t>
            </a:r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7414750A-65CC-4D31-9977-168E478A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145" y="483419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생년월일</a:t>
            </a:r>
          </a:p>
        </p:txBody>
      </p:sp>
      <p:sp>
        <p:nvSpPr>
          <p:cNvPr id="131" name="Rectangle 60">
            <a:extLst>
              <a:ext uri="{FF2B5EF4-FFF2-40B4-BE49-F238E27FC236}">
                <a16:creationId xmlns:a16="http://schemas.microsoft.com/office/drawing/2014/main" id="{6CA3B22E-97ED-41BF-ADFF-AF55C429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174" y="515037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</a:p>
        </p:txBody>
      </p:sp>
      <p:sp>
        <p:nvSpPr>
          <p:cNvPr id="132" name="Rectangle 60">
            <a:extLst>
              <a:ext uri="{FF2B5EF4-FFF2-40B4-BE49-F238E27FC236}">
                <a16:creationId xmlns:a16="http://schemas.microsoft.com/office/drawing/2014/main" id="{953E71E0-7091-4C21-81C6-1EC82FF0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7" y="3712300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 뷰가드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DVR/NVR </a:t>
            </a:r>
            <a:r>
              <a:rPr kumimoji="1" lang="ko-KR" altLang="en-US" sz="800" spc="-150" dirty="0">
                <a:latin typeface="+mn-ea"/>
                <a:ea typeface="+mn-ea"/>
              </a:rPr>
              <a:t>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solidFill>
                  <a:srgbClr val="FF0000"/>
                </a:solidFill>
                <a:latin typeface="+mn-ea"/>
                <a:ea typeface="+mn-ea"/>
              </a:rPr>
              <a:t>대원앱</a:t>
            </a:r>
            <a:r>
              <a:rPr kumimoji="1" lang="ko-KR" altLang="en-US" sz="800" spc="-15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kumimoji="1" lang="en-US" altLang="ko-KR" sz="800" spc="-15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kumimoji="1" lang="ko-KR" altLang="en-US" sz="800" spc="-150" dirty="0">
                <a:solidFill>
                  <a:srgbClr val="FF0000"/>
                </a:solidFill>
                <a:latin typeface="+mn-ea"/>
                <a:ea typeface="+mn-ea"/>
              </a:rPr>
              <a:t>생성</a:t>
            </a:r>
            <a:endParaRPr kumimoji="1" lang="en-US" altLang="ko-KR" sz="800" spc="-15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뷰가드앱</a:t>
            </a:r>
            <a:r>
              <a:rPr kumimoji="1" lang="ko-KR" altLang="en-US" sz="800" spc="-150" dirty="0">
                <a:latin typeface="+mn-ea"/>
                <a:ea typeface="+mn-ea"/>
              </a:rPr>
              <a:t>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로그인</a:t>
            </a:r>
          </a:p>
        </p:txBody>
      </p:sp>
      <p:sp>
        <p:nvSpPr>
          <p:cNvPr id="133" name="사각형: 둥근 모서리 272">
            <a:extLst>
              <a:ext uri="{FF2B5EF4-FFF2-40B4-BE49-F238E27FC236}">
                <a16:creationId xmlns:a16="http://schemas.microsoft.com/office/drawing/2014/main" id="{94F66DE1-2C99-4F54-A961-A38DAEA30C58}"/>
              </a:ext>
            </a:extLst>
          </p:cNvPr>
          <p:cNvSpPr/>
          <p:nvPr/>
        </p:nvSpPr>
        <p:spPr bwMode="auto">
          <a:xfrm>
            <a:off x="6227008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4" name="양쪽 모서리가 둥근 사각형 793">
            <a:extLst>
              <a:ext uri="{FF2B5EF4-FFF2-40B4-BE49-F238E27FC236}">
                <a16:creationId xmlns:a16="http://schemas.microsoft.com/office/drawing/2014/main" id="{11FD8DBC-4882-4849-B12A-EC6B1C42FF83}"/>
              </a:ext>
            </a:extLst>
          </p:cNvPr>
          <p:cNvSpPr/>
          <p:nvPr/>
        </p:nvSpPr>
        <p:spPr>
          <a:xfrm>
            <a:off x="6227008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86A4D873-491F-4291-ABFD-88CD20CE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377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136" name="양쪽 모서리가 둥근 사각형 793">
            <a:extLst>
              <a:ext uri="{FF2B5EF4-FFF2-40B4-BE49-F238E27FC236}">
                <a16:creationId xmlns:a16="http://schemas.microsoft.com/office/drawing/2014/main" id="{0660F528-ED71-4DBA-AA99-E00E3B1C9164}"/>
              </a:ext>
            </a:extLst>
          </p:cNvPr>
          <p:cNvSpPr/>
          <p:nvPr/>
        </p:nvSpPr>
        <p:spPr>
          <a:xfrm rot="10800000">
            <a:off x="6229679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7" name="Rectangle 60">
            <a:extLst>
              <a:ext uri="{FF2B5EF4-FFF2-40B4-BE49-F238E27FC236}">
                <a16:creationId xmlns:a16="http://schemas.microsoft.com/office/drawing/2014/main" id="{D8BB0B67-06D2-40F8-9609-7C4DB2337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291" y="436934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본인명의 휴대폰 인증</a:t>
            </a:r>
          </a:p>
        </p:txBody>
      </p:sp>
      <p:sp>
        <p:nvSpPr>
          <p:cNvPr id="138" name="Rectangle 60">
            <a:extLst>
              <a:ext uri="{FF2B5EF4-FFF2-40B4-BE49-F238E27FC236}">
                <a16:creationId xmlns:a16="http://schemas.microsoft.com/office/drawing/2014/main" id="{D6BA5342-2ED5-47BF-B045-C122EFB5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20" y="468552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아이핀 인증</a:t>
            </a:r>
          </a:p>
        </p:txBody>
      </p:sp>
      <p:sp>
        <p:nvSpPr>
          <p:cNvPr id="139" name="Rectangle 60">
            <a:extLst>
              <a:ext uri="{FF2B5EF4-FFF2-40B4-BE49-F238E27FC236}">
                <a16:creationId xmlns:a16="http://schemas.microsoft.com/office/drawing/2014/main" id="{C3B5957A-9228-466C-B9F6-B332CAF9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20" y="499460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문자 인증</a:t>
            </a:r>
            <a:r>
              <a:rPr kumimoji="1" lang="en-US" altLang="ko-KR" sz="800" b="1" spc="-150" dirty="0">
                <a:latin typeface="+mn-ea"/>
                <a:ea typeface="+mn-ea"/>
              </a:rPr>
              <a:t>(</a:t>
            </a:r>
            <a:r>
              <a:rPr kumimoji="1" lang="ko-KR" altLang="en-US" sz="800" b="1" spc="-150" dirty="0">
                <a:latin typeface="+mn-ea"/>
                <a:ea typeface="+mn-ea"/>
              </a:rPr>
              <a:t>법인</a:t>
            </a:r>
            <a:r>
              <a:rPr kumimoji="1" lang="en-US" altLang="ko-KR" sz="800" b="1" spc="-150" dirty="0">
                <a:latin typeface="+mn-ea"/>
                <a:ea typeface="+mn-ea"/>
              </a:rPr>
              <a:t>)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D02E791F-6092-4E84-B528-BFDE0B9C2E5C}"/>
              </a:ext>
            </a:extLst>
          </p:cNvPr>
          <p:cNvSpPr/>
          <p:nvPr/>
        </p:nvSpPr>
        <p:spPr>
          <a:xfrm>
            <a:off x="1985092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5B4FC82F-8578-435D-BC7D-BAC5E3564408}"/>
              </a:ext>
            </a:extLst>
          </p:cNvPr>
          <p:cNvSpPr/>
          <p:nvPr/>
        </p:nvSpPr>
        <p:spPr>
          <a:xfrm>
            <a:off x="3343101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FF2918D5-8905-41AC-8B16-BE52E5DE452E}"/>
              </a:ext>
            </a:extLst>
          </p:cNvPr>
          <p:cNvSpPr/>
          <p:nvPr/>
        </p:nvSpPr>
        <p:spPr>
          <a:xfrm>
            <a:off x="4663620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3" name="화살표: 오른쪽 142">
            <a:extLst>
              <a:ext uri="{FF2B5EF4-FFF2-40B4-BE49-F238E27FC236}">
                <a16:creationId xmlns:a16="http://schemas.microsoft.com/office/drawing/2014/main" id="{BE0C1534-A948-46E6-92E5-45002FA67B35}"/>
              </a:ext>
            </a:extLst>
          </p:cNvPr>
          <p:cNvSpPr/>
          <p:nvPr/>
        </p:nvSpPr>
        <p:spPr>
          <a:xfrm>
            <a:off x="6006190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4" name="화살표: 오른쪽 143">
            <a:extLst>
              <a:ext uri="{FF2B5EF4-FFF2-40B4-BE49-F238E27FC236}">
                <a16:creationId xmlns:a16="http://schemas.microsoft.com/office/drawing/2014/main" id="{F1094D17-3DD4-44F2-8A62-FCA36059641F}"/>
              </a:ext>
            </a:extLst>
          </p:cNvPr>
          <p:cNvSpPr/>
          <p:nvPr/>
        </p:nvSpPr>
        <p:spPr>
          <a:xfrm>
            <a:off x="7327842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5" name="Rectangle 60">
            <a:extLst>
              <a:ext uri="{FF2B5EF4-FFF2-40B4-BE49-F238E27FC236}">
                <a16:creationId xmlns:a16="http://schemas.microsoft.com/office/drawing/2014/main" id="{87DA49E3-6540-4138-B894-E22C9A38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78" y="369142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인증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</a:t>
            </a:r>
            <a:r>
              <a:rPr kumimoji="1" lang="en-US" altLang="ko-KR" sz="800" spc="-150" dirty="0">
                <a:latin typeface="+mn-ea"/>
                <a:ea typeface="+mn-ea"/>
              </a:rPr>
              <a:t>/</a:t>
            </a:r>
            <a:r>
              <a:rPr kumimoji="1" lang="ko-KR" altLang="en-US" sz="800" spc="-150" dirty="0">
                <a:latin typeface="+mn-ea"/>
                <a:ea typeface="+mn-ea"/>
              </a:rPr>
              <a:t>비밀번호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가입서비스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46" name="Rectangle 60">
            <a:extLst>
              <a:ext uri="{FF2B5EF4-FFF2-40B4-BE49-F238E27FC236}">
                <a16:creationId xmlns:a16="http://schemas.microsoft.com/office/drawing/2014/main" id="{6C2C099D-FCBB-4441-BCFA-F2807997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7" y="4443971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캡스홈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디바이스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대원앱</a:t>
            </a:r>
            <a:r>
              <a:rPr kumimoji="1" lang="ko-KR" altLang="en-US" sz="800" spc="-150" dirty="0">
                <a:latin typeface="+mn-ea"/>
                <a:ea typeface="+mn-ea"/>
              </a:rPr>
              <a:t>  회원가입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            SMS </a:t>
            </a:r>
            <a:r>
              <a:rPr kumimoji="1" lang="ko-KR" altLang="en-US" sz="800" spc="-150" dirty="0">
                <a:latin typeface="+mn-ea"/>
                <a:ea typeface="+mn-ea"/>
              </a:rPr>
              <a:t>발송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47" name="Rectangle 60">
            <a:extLst>
              <a:ext uri="{FF2B5EF4-FFF2-40B4-BE49-F238E27FC236}">
                <a16:creationId xmlns:a16="http://schemas.microsoft.com/office/drawing/2014/main" id="{3A4BDAD9-BDAD-490C-83D8-F758E2F3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17" y="5181727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고객센터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설치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67AC93E-A985-4288-991C-F569ABAB662F}"/>
              </a:ext>
            </a:extLst>
          </p:cNvPr>
          <p:cNvSpPr/>
          <p:nvPr/>
        </p:nvSpPr>
        <p:spPr>
          <a:xfrm>
            <a:off x="933577" y="6252928"/>
            <a:ext cx="62376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>
                <a:latin typeface="+mn-ea"/>
              </a:rPr>
              <a:t>* </a:t>
            </a:r>
            <a:r>
              <a:rPr lang="ko-KR" altLang="en-US" sz="1000" u="sng" dirty="0">
                <a:latin typeface="+mn-ea"/>
              </a:rPr>
              <a:t>뷰가드 </a:t>
            </a:r>
            <a:r>
              <a:rPr lang="ko-KR" altLang="en-US" sz="1000" u="sng" dirty="0" err="1">
                <a:latin typeface="+mn-ea"/>
              </a:rPr>
              <a:t>대원앱</a:t>
            </a:r>
            <a:r>
              <a:rPr lang="ko-KR" altLang="en-US" sz="1000" u="sng" dirty="0">
                <a:latin typeface="+mn-ea"/>
              </a:rPr>
              <a:t> </a:t>
            </a:r>
            <a:r>
              <a:rPr lang="en-US" altLang="ko-KR" sz="1000" u="sng" dirty="0">
                <a:latin typeface="+mn-ea"/>
              </a:rPr>
              <a:t>ID</a:t>
            </a:r>
            <a:r>
              <a:rPr lang="ko-KR" altLang="en-US" sz="1000" u="sng" dirty="0">
                <a:latin typeface="+mn-ea"/>
              </a:rPr>
              <a:t>생성 프로세스로 인해 </a:t>
            </a:r>
            <a:r>
              <a:rPr lang="en-US" altLang="ko-KR" sz="1000" u="sng" dirty="0">
                <a:latin typeface="+mn-ea"/>
              </a:rPr>
              <a:t>T</a:t>
            </a:r>
            <a:r>
              <a:rPr lang="ko-KR" altLang="en-US" sz="1000" u="sng" dirty="0">
                <a:latin typeface="+mn-ea"/>
              </a:rPr>
              <a:t>아이디</a:t>
            </a:r>
            <a:r>
              <a:rPr lang="en-US" altLang="ko-KR" sz="1000" u="sng" dirty="0">
                <a:latin typeface="+mn-ea"/>
              </a:rPr>
              <a:t>, ADT</a:t>
            </a:r>
            <a:r>
              <a:rPr lang="ko-KR" altLang="en-US" sz="1000" u="sng" dirty="0">
                <a:latin typeface="+mn-ea"/>
              </a:rPr>
              <a:t>아이디 적용 불가</a:t>
            </a:r>
            <a:r>
              <a:rPr lang="en-US" altLang="ko-KR" sz="1000" u="sng" dirty="0">
                <a:latin typeface="+mn-ea"/>
              </a:rPr>
              <a:t>, </a:t>
            </a:r>
            <a:r>
              <a:rPr lang="ko-KR" altLang="en-US" sz="1000" u="sng" dirty="0">
                <a:latin typeface="+mn-ea"/>
              </a:rPr>
              <a:t>선 셀프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프로세스 선적용 예정</a:t>
            </a:r>
          </a:p>
        </p:txBody>
      </p:sp>
      <p:sp>
        <p:nvSpPr>
          <p:cNvPr id="149" name="Rectangle 60">
            <a:extLst>
              <a:ext uri="{FF2B5EF4-FFF2-40B4-BE49-F238E27FC236}">
                <a16:creationId xmlns:a16="http://schemas.microsoft.com/office/drawing/2014/main" id="{5C048022-C379-44B5-8682-0ABA1184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78" y="440596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u="sng" spc="-150" dirty="0">
                <a:latin typeface="+mn-ea"/>
                <a:ea typeface="+mn-ea"/>
              </a:rPr>
              <a:t>(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뷰가드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캡스홈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고객센터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인증방법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50" name="Rectangle 60">
            <a:extLst>
              <a:ext uri="{FF2B5EF4-FFF2-40B4-BE49-F238E27FC236}">
                <a16:creationId xmlns:a16="http://schemas.microsoft.com/office/drawing/2014/main" id="{1F7F4C7D-35DD-4C5E-B012-6E2E392E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978" y="5120502"/>
            <a:ext cx="983686" cy="100541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스마트폰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인증방법값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자동로그인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아이디저장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앱  실행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1B83293-497C-4EEA-8F6A-E8140E9F6EB9}"/>
              </a:ext>
            </a:extLst>
          </p:cNvPr>
          <p:cNvSpPr/>
          <p:nvPr/>
        </p:nvSpPr>
        <p:spPr>
          <a:xfrm>
            <a:off x="2208911" y="589508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973FFBA-4A8F-47FE-BC27-5CCCB70A882E}"/>
              </a:ext>
            </a:extLst>
          </p:cNvPr>
          <p:cNvSpPr/>
          <p:nvPr/>
        </p:nvSpPr>
        <p:spPr>
          <a:xfrm>
            <a:off x="3551435" y="5909946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D59627E-671D-4DFD-BE8D-623CD79E41CF}"/>
              </a:ext>
            </a:extLst>
          </p:cNvPr>
          <p:cNvSpPr/>
          <p:nvPr/>
        </p:nvSpPr>
        <p:spPr>
          <a:xfrm>
            <a:off x="4904254" y="5926012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540332E-4822-4E91-B3D8-5C48B90CD73E}"/>
              </a:ext>
            </a:extLst>
          </p:cNvPr>
          <p:cNvSpPr/>
          <p:nvPr/>
        </p:nvSpPr>
        <p:spPr>
          <a:xfrm>
            <a:off x="6206542" y="5941585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4162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>
                <a:latin typeface="+mn-ea"/>
              </a:rPr>
              <a:t>고객앱 가입 프로세스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로그인</a:t>
            </a:r>
            <a:r>
              <a:rPr lang="en-US" altLang="ko-KR" dirty="0">
                <a:latin typeface="+mn-ea"/>
              </a:rPr>
              <a:t>]</a:t>
            </a:r>
            <a:endParaRPr lang="ko-KR" altLang="en-US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6310B0F5-5CED-42D0-A01A-C08523309A21}"/>
              </a:ext>
            </a:extLst>
          </p:cNvPr>
          <p:cNvSpPr txBox="1">
            <a:spLocks/>
          </p:cNvSpPr>
          <p:nvPr/>
        </p:nvSpPr>
        <p:spPr bwMode="auto">
          <a:xfrm>
            <a:off x="411480" y="757020"/>
            <a:ext cx="3918783" cy="5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n-ea"/>
              </a:rPr>
              <a:t>ADT </a:t>
            </a:r>
            <a:r>
              <a:rPr lang="ko-KR" altLang="en-US" sz="1400" dirty="0">
                <a:latin typeface="+mn-ea"/>
              </a:rPr>
              <a:t>통합 </a:t>
            </a:r>
            <a:r>
              <a:rPr lang="en-US" altLang="ko-KR" sz="1400" dirty="0">
                <a:latin typeface="+mn-ea"/>
              </a:rPr>
              <a:t>ID </a:t>
            </a:r>
            <a:r>
              <a:rPr lang="ko-KR" altLang="en-US" sz="1400" dirty="0">
                <a:latin typeface="+mn-ea"/>
              </a:rPr>
              <a:t>로그인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400" b="0" dirty="0">
                <a:latin typeface="+mn-ea"/>
              </a:rPr>
              <a:t>통합인증센터 로그인</a:t>
            </a:r>
            <a:endParaRPr lang="en-US" altLang="ko-KR" sz="1400" b="0" dirty="0">
              <a:latin typeface="+mn-ea"/>
            </a:endParaRPr>
          </a:p>
          <a:p>
            <a:pPr lvl="2"/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액세스 토큰 생성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en-US" altLang="ko-KR" sz="1400" b="0" dirty="0">
                <a:latin typeface="+mn-ea"/>
              </a:rPr>
              <a:t>App</a:t>
            </a:r>
            <a:r>
              <a:rPr lang="ko-KR" altLang="en-US" sz="1400" b="0" dirty="0">
                <a:latin typeface="+mn-ea"/>
              </a:rPr>
              <a:t>서버</a:t>
            </a:r>
            <a:r>
              <a:rPr lang="en-US" altLang="ko-KR" sz="1400" b="0" dirty="0">
                <a:latin typeface="+mn-ea"/>
              </a:rPr>
              <a:t>(</a:t>
            </a:r>
            <a:r>
              <a:rPr lang="ko-KR" altLang="en-US" sz="1400" b="0" dirty="0">
                <a:latin typeface="+mn-ea"/>
              </a:rPr>
              <a:t>뷰가드 등</a:t>
            </a:r>
            <a:r>
              <a:rPr lang="en-US" altLang="ko-KR" sz="1400" b="0" dirty="0">
                <a:latin typeface="+mn-ea"/>
              </a:rPr>
              <a:t>) </a:t>
            </a:r>
            <a:r>
              <a:rPr lang="ko-KR" altLang="en-US" sz="1400" b="0" dirty="0">
                <a:latin typeface="+mn-ea"/>
              </a:rPr>
              <a:t>서비스 전달</a:t>
            </a:r>
            <a:endParaRPr lang="en-US" altLang="ko-KR" sz="1400" b="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EA78F9-BDCD-45B8-9AC0-1E9806BC74EA}"/>
              </a:ext>
            </a:extLst>
          </p:cNvPr>
          <p:cNvSpPr/>
          <p:nvPr/>
        </p:nvSpPr>
        <p:spPr>
          <a:xfrm>
            <a:off x="4598761" y="1454580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8E143A-06D7-4184-BD76-F7C826039816}"/>
              </a:ext>
            </a:extLst>
          </p:cNvPr>
          <p:cNvSpPr/>
          <p:nvPr/>
        </p:nvSpPr>
        <p:spPr>
          <a:xfrm>
            <a:off x="5835628" y="1454580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F5BFBE-E966-4E21-B584-37F73479718B}"/>
              </a:ext>
            </a:extLst>
          </p:cNvPr>
          <p:cNvSpPr/>
          <p:nvPr/>
        </p:nvSpPr>
        <p:spPr>
          <a:xfrm>
            <a:off x="8534513" y="1454580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A32C42E0-8250-4F84-A552-6C0DA6CE6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69860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3C240516-88B2-48A1-8E93-2915E2E9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69655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F0383DA8-A022-4951-ABD3-E5155639DD8C}"/>
              </a:ext>
            </a:extLst>
          </p:cNvPr>
          <p:cNvGrpSpPr/>
          <p:nvPr/>
        </p:nvGrpSpPr>
        <p:grpSpPr>
          <a:xfrm>
            <a:off x="4330263" y="843476"/>
            <a:ext cx="604183" cy="571384"/>
            <a:chOff x="4016745" y="966056"/>
            <a:chExt cx="604183" cy="571384"/>
          </a:xfrm>
        </p:grpSpPr>
        <p:pic>
          <p:nvPicPr>
            <p:cNvPr id="52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2B5126BB-9547-4B52-B789-82D0738A6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Person Free Icon of Eva Fill Icons">
              <a:extLst>
                <a:ext uri="{FF2B5EF4-FFF2-40B4-BE49-F238E27FC236}">
                  <a16:creationId xmlns:a16="http://schemas.microsoft.com/office/drawing/2014/main" id="{EB503FBE-1386-4717-BDF6-99506A09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42D0DBA-BB9D-464D-8D4C-024CEB752141}"/>
              </a:ext>
            </a:extLst>
          </p:cNvPr>
          <p:cNvCxnSpPr>
            <a:cxnSpLocks/>
          </p:cNvCxnSpPr>
          <p:nvPr/>
        </p:nvCxnSpPr>
        <p:spPr>
          <a:xfrm>
            <a:off x="4678256" y="1727741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EFAB1DC9-18EF-4C30-B991-1D6858B8C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04451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75FF7B-F7E3-412E-B81C-FC8B34C2086F}"/>
              </a:ext>
            </a:extLst>
          </p:cNvPr>
          <p:cNvSpPr/>
          <p:nvPr/>
        </p:nvSpPr>
        <p:spPr>
          <a:xfrm>
            <a:off x="4716573" y="1401144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23762AC-3639-461F-AA16-5A9DA6940C42}"/>
              </a:ext>
            </a:extLst>
          </p:cNvPr>
          <p:cNvSpPr/>
          <p:nvPr/>
        </p:nvSpPr>
        <p:spPr>
          <a:xfrm>
            <a:off x="5613349" y="1344914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3FDC94-85EF-4E90-9DD2-2BEAAC21306B}"/>
              </a:ext>
            </a:extLst>
          </p:cNvPr>
          <p:cNvSpPr/>
          <p:nvPr/>
        </p:nvSpPr>
        <p:spPr>
          <a:xfrm>
            <a:off x="7025275" y="1259286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9E8A3B5-9A6A-490E-A8E7-D4702093CB68}"/>
              </a:ext>
            </a:extLst>
          </p:cNvPr>
          <p:cNvSpPr/>
          <p:nvPr/>
        </p:nvSpPr>
        <p:spPr>
          <a:xfrm>
            <a:off x="4633203" y="1520416"/>
            <a:ext cx="12859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어플리케이션 실행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B077FE8-48DE-448A-BD81-B571D51CF536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1941354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582CD3-A11F-4C34-9DAC-FC3B2427593E}"/>
              </a:ext>
            </a:extLst>
          </p:cNvPr>
          <p:cNvCxnSpPr>
            <a:cxnSpLocks/>
          </p:cNvCxnSpPr>
          <p:nvPr/>
        </p:nvCxnSpPr>
        <p:spPr>
          <a:xfrm flipH="1">
            <a:off x="4725072" y="2137285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A39FA85-8E50-49D9-961F-0B83870E935E}"/>
              </a:ext>
            </a:extLst>
          </p:cNvPr>
          <p:cNvCxnSpPr>
            <a:cxnSpLocks/>
          </p:cNvCxnSpPr>
          <p:nvPr/>
        </p:nvCxnSpPr>
        <p:spPr>
          <a:xfrm>
            <a:off x="4682603" y="2332968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DCF7BE7-6B38-43FD-A9A7-7467A1F7D389}"/>
              </a:ext>
            </a:extLst>
          </p:cNvPr>
          <p:cNvSpPr/>
          <p:nvPr/>
        </p:nvSpPr>
        <p:spPr>
          <a:xfrm>
            <a:off x="4907521" y="2151770"/>
            <a:ext cx="6687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로그인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42DF517-E5F8-4441-8EB2-8BC1530EFB09}"/>
              </a:ext>
            </a:extLst>
          </p:cNvPr>
          <p:cNvSpPr/>
          <p:nvPr/>
        </p:nvSpPr>
        <p:spPr>
          <a:xfrm>
            <a:off x="6267916" y="1736137"/>
            <a:ext cx="78418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인증확인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1D370E-1250-4950-B521-935646EF9827}"/>
              </a:ext>
            </a:extLst>
          </p:cNvPr>
          <p:cNvSpPr/>
          <p:nvPr/>
        </p:nvSpPr>
        <p:spPr>
          <a:xfrm>
            <a:off x="4895837" y="1915162"/>
            <a:ext cx="9396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로그인 요청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B2CFD12-FC24-47CF-AADC-189B477373D2}"/>
              </a:ext>
            </a:extLst>
          </p:cNvPr>
          <p:cNvCxnSpPr>
            <a:cxnSpLocks/>
          </p:cNvCxnSpPr>
          <p:nvPr/>
        </p:nvCxnSpPr>
        <p:spPr>
          <a:xfrm>
            <a:off x="4689999" y="2825774"/>
            <a:ext cx="253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0E7ACD9-FE3D-48BC-9B30-D115B9501A85}"/>
              </a:ext>
            </a:extLst>
          </p:cNvPr>
          <p:cNvSpPr/>
          <p:nvPr/>
        </p:nvSpPr>
        <p:spPr>
          <a:xfrm>
            <a:off x="4882208" y="2353736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 err="1"/>
              <a:t>엑세스</a:t>
            </a:r>
            <a:r>
              <a:rPr lang="ko-KR" altLang="en-US" sz="900" b="1" dirty="0"/>
              <a:t> 토큰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FF10EF0-D2C2-45A6-9F59-19E4E4B719F8}"/>
              </a:ext>
            </a:extLst>
          </p:cNvPr>
          <p:cNvCxnSpPr>
            <a:cxnSpLocks/>
          </p:cNvCxnSpPr>
          <p:nvPr/>
        </p:nvCxnSpPr>
        <p:spPr>
          <a:xfrm flipH="1">
            <a:off x="4333847" y="3222968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96C5DFD-0BC2-497B-8A11-D25EA203B737}"/>
              </a:ext>
            </a:extLst>
          </p:cNvPr>
          <p:cNvSpPr/>
          <p:nvPr/>
        </p:nvSpPr>
        <p:spPr>
          <a:xfrm>
            <a:off x="5944048" y="3004405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서비스 전달</a:t>
            </a:r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80CA6C1-A368-478A-AC2B-478959D45A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894412"/>
            <a:ext cx="639665" cy="326079"/>
          </a:xfrm>
          <a:prstGeom prst="rect">
            <a:avLst/>
          </a:prstGeom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AF6A2D1C-9189-4671-BB7D-1956B9B74F07}"/>
              </a:ext>
            </a:extLst>
          </p:cNvPr>
          <p:cNvSpPr/>
          <p:nvPr/>
        </p:nvSpPr>
        <p:spPr>
          <a:xfrm>
            <a:off x="8421171" y="1230178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2A56D0A-8F6A-4F85-90A2-0ED79094D8B5}"/>
              </a:ext>
            </a:extLst>
          </p:cNvPr>
          <p:cNvSpPr/>
          <p:nvPr/>
        </p:nvSpPr>
        <p:spPr>
          <a:xfrm>
            <a:off x="7225201" y="1449575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A86A15A-879C-4A35-9760-754F75A142FC}"/>
              </a:ext>
            </a:extLst>
          </p:cNvPr>
          <p:cNvCxnSpPr>
            <a:cxnSpLocks/>
          </p:cNvCxnSpPr>
          <p:nvPr/>
        </p:nvCxnSpPr>
        <p:spPr>
          <a:xfrm>
            <a:off x="7345326" y="2923708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0B041A3-4DEA-45B5-8BD9-899961133E6E}"/>
              </a:ext>
            </a:extLst>
          </p:cNvPr>
          <p:cNvSpPr/>
          <p:nvPr/>
        </p:nvSpPr>
        <p:spPr>
          <a:xfrm>
            <a:off x="5132097" y="2620908"/>
            <a:ext cx="14515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6. </a:t>
            </a:r>
            <a:r>
              <a:rPr lang="ko-KR" altLang="en-US" sz="900" b="1" dirty="0"/>
              <a:t>액세스 토큰 전달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2E13E70-2FBA-4444-9DB8-55C65F337146}"/>
              </a:ext>
            </a:extLst>
          </p:cNvPr>
          <p:cNvCxnSpPr>
            <a:cxnSpLocks/>
          </p:cNvCxnSpPr>
          <p:nvPr/>
        </p:nvCxnSpPr>
        <p:spPr>
          <a:xfrm flipH="1" flipV="1">
            <a:off x="6941885" y="3122704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8F1E602-994A-4693-9479-AA2BC909C111}"/>
              </a:ext>
            </a:extLst>
          </p:cNvPr>
          <p:cNvSpPr/>
          <p:nvPr/>
        </p:nvSpPr>
        <p:spPr>
          <a:xfrm>
            <a:off x="7419978" y="2932727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9. </a:t>
            </a:r>
            <a:r>
              <a:rPr lang="ko-KR" altLang="en-US" sz="900" b="1" dirty="0">
                <a:ea typeface="맑은 고딕"/>
              </a:rPr>
              <a:t>계약정보 전달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6AF7430-A4ED-4CF1-A24A-FCD8E80C5853}"/>
              </a:ext>
            </a:extLst>
          </p:cNvPr>
          <p:cNvCxnSpPr>
            <a:cxnSpLocks/>
          </p:cNvCxnSpPr>
          <p:nvPr/>
        </p:nvCxnSpPr>
        <p:spPr>
          <a:xfrm flipH="1" flipV="1">
            <a:off x="4660351" y="2593159"/>
            <a:ext cx="1171268" cy="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C8D18DE-CE89-4B6F-B0E1-9E946BF98E30}"/>
              </a:ext>
            </a:extLst>
          </p:cNvPr>
          <p:cNvSpPr/>
          <p:nvPr/>
        </p:nvSpPr>
        <p:spPr>
          <a:xfrm>
            <a:off x="7388871" y="2695858"/>
            <a:ext cx="1112405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900" b="1" dirty="0">
                <a:ea typeface="맑은 고딕"/>
              </a:rPr>
              <a:t>8. </a:t>
            </a:r>
            <a:r>
              <a:rPr lang="ko-KR" altLang="en-US" sz="900" b="1" dirty="0">
                <a:ea typeface="맑은 고딕"/>
              </a:rPr>
              <a:t>계약정보 요청</a:t>
            </a:r>
          </a:p>
        </p:txBody>
      </p:sp>
      <p:sp>
        <p:nvSpPr>
          <p:cNvPr id="103" name="사각형: 둥근 모서리 272">
            <a:extLst>
              <a:ext uri="{FF2B5EF4-FFF2-40B4-BE49-F238E27FC236}">
                <a16:creationId xmlns:a16="http://schemas.microsoft.com/office/drawing/2014/main" id="{C5E14EE5-5D59-45BF-86DF-9EB680C94E29}"/>
              </a:ext>
            </a:extLst>
          </p:cNvPr>
          <p:cNvSpPr/>
          <p:nvPr/>
        </p:nvSpPr>
        <p:spPr bwMode="auto">
          <a:xfrm>
            <a:off x="848493" y="3696022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4" name="양쪽 모서리가 둥근 사각형 793">
            <a:extLst>
              <a:ext uri="{FF2B5EF4-FFF2-40B4-BE49-F238E27FC236}">
                <a16:creationId xmlns:a16="http://schemas.microsoft.com/office/drawing/2014/main" id="{9113088C-CD88-47A2-9F85-840B39917ABA}"/>
              </a:ext>
            </a:extLst>
          </p:cNvPr>
          <p:cNvSpPr/>
          <p:nvPr/>
        </p:nvSpPr>
        <p:spPr>
          <a:xfrm>
            <a:off x="848493" y="367758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5" name="Rectangle 60">
            <a:extLst>
              <a:ext uri="{FF2B5EF4-FFF2-40B4-BE49-F238E27FC236}">
                <a16:creationId xmlns:a16="http://schemas.microsoft.com/office/drawing/2014/main" id="{C4E76B30-BCF5-4484-B22B-B6C16863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62" y="3655672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앱 실행</a:t>
            </a:r>
          </a:p>
        </p:txBody>
      </p:sp>
      <p:sp>
        <p:nvSpPr>
          <p:cNvPr id="106" name="양쪽 모서리가 둥근 사각형 793">
            <a:extLst>
              <a:ext uri="{FF2B5EF4-FFF2-40B4-BE49-F238E27FC236}">
                <a16:creationId xmlns:a16="http://schemas.microsoft.com/office/drawing/2014/main" id="{528BCEC7-FB4D-4D1F-84EB-8100E70F920D}"/>
              </a:ext>
            </a:extLst>
          </p:cNvPr>
          <p:cNvSpPr/>
          <p:nvPr/>
        </p:nvSpPr>
        <p:spPr>
          <a:xfrm rot="10800000">
            <a:off x="851164" y="574224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7" name="Rectangle 60">
            <a:extLst>
              <a:ext uri="{FF2B5EF4-FFF2-40B4-BE49-F238E27FC236}">
                <a16:creationId xmlns:a16="http://schemas.microsoft.com/office/drawing/2014/main" id="{37F786F7-B52D-44DD-B805-C7E7EBA9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6" y="440791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108" name="Rectangle 60">
            <a:extLst>
              <a:ext uri="{FF2B5EF4-FFF2-40B4-BE49-F238E27FC236}">
                <a16:creationId xmlns:a16="http://schemas.microsoft.com/office/drawing/2014/main" id="{E0B45BC8-DA53-40F3-9E08-51E0A099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05" y="472409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캡스홈</a:t>
            </a:r>
          </a:p>
        </p:txBody>
      </p:sp>
      <p:sp>
        <p:nvSpPr>
          <p:cNvPr id="109" name="Rectangle 60">
            <a:extLst>
              <a:ext uri="{FF2B5EF4-FFF2-40B4-BE49-F238E27FC236}">
                <a16:creationId xmlns:a16="http://schemas.microsoft.com/office/drawing/2014/main" id="{459C31FD-6298-48CB-B40A-5CB2F05E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67" y="502360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110" name="화살표: 오른쪽 109">
            <a:extLst>
              <a:ext uri="{FF2B5EF4-FFF2-40B4-BE49-F238E27FC236}">
                <a16:creationId xmlns:a16="http://schemas.microsoft.com/office/drawing/2014/main" id="{F63524D4-3CA3-44A2-8593-AC446912B126}"/>
              </a:ext>
            </a:extLst>
          </p:cNvPr>
          <p:cNvSpPr/>
          <p:nvPr/>
        </p:nvSpPr>
        <p:spPr>
          <a:xfrm>
            <a:off x="1969323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1" name="화살표: 오른쪽 110">
            <a:extLst>
              <a:ext uri="{FF2B5EF4-FFF2-40B4-BE49-F238E27FC236}">
                <a16:creationId xmlns:a16="http://schemas.microsoft.com/office/drawing/2014/main" id="{FF50F10F-DC20-46C7-9A27-60F74725D654}"/>
              </a:ext>
            </a:extLst>
          </p:cNvPr>
          <p:cNvSpPr/>
          <p:nvPr/>
        </p:nvSpPr>
        <p:spPr>
          <a:xfrm>
            <a:off x="3289842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2" name="화살표: 오른쪽 111">
            <a:extLst>
              <a:ext uri="{FF2B5EF4-FFF2-40B4-BE49-F238E27FC236}">
                <a16:creationId xmlns:a16="http://schemas.microsoft.com/office/drawing/2014/main" id="{90BDECB7-C9F1-4F2C-B574-48D21C2BABB1}"/>
              </a:ext>
            </a:extLst>
          </p:cNvPr>
          <p:cNvSpPr/>
          <p:nvPr/>
        </p:nvSpPr>
        <p:spPr>
          <a:xfrm>
            <a:off x="4731472" y="433586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3" name="Rectangle 60">
            <a:extLst>
              <a:ext uri="{FF2B5EF4-FFF2-40B4-BE49-F238E27FC236}">
                <a16:creationId xmlns:a16="http://schemas.microsoft.com/office/drawing/2014/main" id="{A21E19D4-A0AC-403D-89E6-74837E53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936" y="4391623"/>
            <a:ext cx="983686" cy="8431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스마트폰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 </a:t>
            </a:r>
            <a:r>
              <a:rPr kumimoji="1" lang="ko-KR" altLang="en-US" sz="800" spc="-150" dirty="0">
                <a:latin typeface="+mn-ea"/>
                <a:ea typeface="+mn-ea"/>
              </a:rPr>
              <a:t>인증서 </a:t>
            </a:r>
            <a:r>
              <a:rPr kumimoji="1" lang="en-US" altLang="ko-KR" sz="800" spc="-150" dirty="0">
                <a:latin typeface="+mn-ea"/>
                <a:ea typeface="+mn-ea"/>
              </a:rPr>
              <a:t> </a:t>
            </a:r>
            <a:r>
              <a:rPr kumimoji="1" lang="ko-KR" altLang="en-US" sz="800" spc="-150" dirty="0">
                <a:latin typeface="+mn-ea"/>
                <a:ea typeface="+mn-ea"/>
              </a:rPr>
              <a:t>또는 </a:t>
            </a:r>
            <a:r>
              <a:rPr kumimoji="1" lang="en-US" altLang="ko-KR" sz="800" spc="-150" dirty="0">
                <a:latin typeface="+mn-ea"/>
                <a:ea typeface="+mn-ea"/>
              </a:rPr>
              <a:t>ID/PWD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 </a:t>
            </a:r>
            <a:r>
              <a:rPr kumimoji="1" lang="ko-KR" altLang="en-US" sz="800" spc="-150" dirty="0">
                <a:latin typeface="+mn-ea"/>
                <a:ea typeface="+mn-ea"/>
              </a:rPr>
              <a:t>자동</a:t>
            </a:r>
            <a:r>
              <a:rPr kumimoji="1" lang="en-US" altLang="ko-KR" sz="800" spc="-150" dirty="0">
                <a:latin typeface="+mn-ea"/>
                <a:ea typeface="+mn-ea"/>
              </a:rPr>
              <a:t> 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 </a:t>
            </a:r>
            <a:r>
              <a:rPr kumimoji="1" lang="ko-KR" altLang="en-US" sz="800" spc="-150" dirty="0">
                <a:latin typeface="+mn-ea"/>
                <a:ea typeface="+mn-ea"/>
              </a:rPr>
              <a:t>로그인 방법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77FF678-403E-4770-A4E1-98C7D996B288}"/>
              </a:ext>
            </a:extLst>
          </p:cNvPr>
          <p:cNvSpPr/>
          <p:nvPr/>
        </p:nvSpPr>
        <p:spPr>
          <a:xfrm>
            <a:off x="933577" y="6224600"/>
            <a:ext cx="52758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>
                <a:latin typeface="+mn-ea"/>
              </a:rPr>
              <a:t>* </a:t>
            </a:r>
            <a:r>
              <a:rPr lang="ko-KR" altLang="en-US" sz="1000" u="sng" dirty="0">
                <a:latin typeface="+mn-ea"/>
              </a:rPr>
              <a:t>기존 고객은 </a:t>
            </a:r>
            <a:r>
              <a:rPr lang="en-US" altLang="ko-KR" sz="1000" u="sng" dirty="0">
                <a:latin typeface="+mn-ea"/>
              </a:rPr>
              <a:t>ID/PWD, PASS </a:t>
            </a:r>
            <a:r>
              <a:rPr lang="ko-KR" altLang="en-US" sz="1000" u="sng" dirty="0">
                <a:latin typeface="+mn-ea"/>
              </a:rPr>
              <a:t>로그인 화면 표시</a:t>
            </a:r>
            <a:r>
              <a:rPr lang="en-US" altLang="ko-KR" sz="1000" u="sng" dirty="0">
                <a:latin typeface="+mn-ea"/>
              </a:rPr>
              <a:t>, </a:t>
            </a:r>
            <a:r>
              <a:rPr lang="ko-KR" altLang="en-US" sz="1000" u="sng" dirty="0">
                <a:latin typeface="+mn-ea"/>
              </a:rPr>
              <a:t>통합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생성 시 등록된 인증 방법만 표시</a:t>
            </a:r>
          </a:p>
        </p:txBody>
      </p:sp>
      <p:sp>
        <p:nvSpPr>
          <p:cNvPr id="115" name="Rectangle 60">
            <a:extLst>
              <a:ext uri="{FF2B5EF4-FFF2-40B4-BE49-F238E27FC236}">
                <a16:creationId xmlns:a16="http://schemas.microsoft.com/office/drawing/2014/main" id="{DFC9AE84-9F36-49BF-9781-E4BA73E5B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794" y="3948548"/>
            <a:ext cx="983686" cy="8431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인증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T</a:t>
            </a:r>
            <a:r>
              <a:rPr kumimoji="1" lang="ko-KR" altLang="en-US" sz="800" spc="-150" dirty="0">
                <a:latin typeface="+mn-ea"/>
              </a:rPr>
              <a:t>아이디 로그인 인증</a:t>
            </a: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ADT</a:t>
            </a:r>
            <a:r>
              <a:rPr kumimoji="1" lang="ko-KR" altLang="en-US" sz="800" spc="-150" dirty="0">
                <a:latin typeface="+mn-ea"/>
              </a:rPr>
              <a:t>아이디 인증</a:t>
            </a:r>
            <a:endParaRPr kumimoji="1" lang="en-US" altLang="ko-KR" sz="800" spc="-150" dirty="0">
              <a:latin typeface="+mn-ea"/>
            </a:endParaRPr>
          </a:p>
        </p:txBody>
      </p:sp>
      <p:sp>
        <p:nvSpPr>
          <p:cNvPr id="116" name="사각형: 둥근 모서리 272">
            <a:extLst>
              <a:ext uri="{FF2B5EF4-FFF2-40B4-BE49-F238E27FC236}">
                <a16:creationId xmlns:a16="http://schemas.microsoft.com/office/drawing/2014/main" id="{5E2D3E8B-B0D4-4475-9C3F-EB7B43D6353B}"/>
              </a:ext>
            </a:extLst>
          </p:cNvPr>
          <p:cNvSpPr/>
          <p:nvPr/>
        </p:nvSpPr>
        <p:spPr bwMode="auto">
          <a:xfrm>
            <a:off x="3556553" y="3719965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7" name="양쪽 모서리가 둥근 사각형 793">
            <a:extLst>
              <a:ext uri="{FF2B5EF4-FFF2-40B4-BE49-F238E27FC236}">
                <a16:creationId xmlns:a16="http://schemas.microsoft.com/office/drawing/2014/main" id="{4719A87C-2D91-4CFF-BBD6-4D6AE01C9DD2}"/>
              </a:ext>
            </a:extLst>
          </p:cNvPr>
          <p:cNvSpPr/>
          <p:nvPr/>
        </p:nvSpPr>
        <p:spPr>
          <a:xfrm>
            <a:off x="3556553" y="3701530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8" name="Rectangle 60">
            <a:extLst>
              <a:ext uri="{FF2B5EF4-FFF2-40B4-BE49-F238E27FC236}">
                <a16:creationId xmlns:a16="http://schemas.microsoft.com/office/drawing/2014/main" id="{43EB848C-B13D-40E6-B6B4-6D96A1CB9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922" y="3679615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로그인</a:t>
            </a:r>
          </a:p>
        </p:txBody>
      </p:sp>
      <p:sp>
        <p:nvSpPr>
          <p:cNvPr id="119" name="양쪽 모서리가 둥근 사각형 793">
            <a:extLst>
              <a:ext uri="{FF2B5EF4-FFF2-40B4-BE49-F238E27FC236}">
                <a16:creationId xmlns:a16="http://schemas.microsoft.com/office/drawing/2014/main" id="{780221B2-7F87-4168-AD4F-0C267C1B3A75}"/>
              </a:ext>
            </a:extLst>
          </p:cNvPr>
          <p:cNvSpPr/>
          <p:nvPr/>
        </p:nvSpPr>
        <p:spPr>
          <a:xfrm rot="10800000">
            <a:off x="3559224" y="576618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20" name="Rectangle 60">
            <a:extLst>
              <a:ext uri="{FF2B5EF4-FFF2-40B4-BE49-F238E27FC236}">
                <a16:creationId xmlns:a16="http://schemas.microsoft.com/office/drawing/2014/main" id="{C7FE6D43-1697-49E1-91B3-42BDE705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36" y="4167327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1" name="Rectangle 60">
            <a:extLst>
              <a:ext uri="{FF2B5EF4-FFF2-40B4-BE49-F238E27FC236}">
                <a16:creationId xmlns:a16="http://schemas.microsoft.com/office/drawing/2014/main" id="{629A6E3D-C619-4375-9F23-F1AD1639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65" y="4483505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ADT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22" name="Rectangle 60">
            <a:extLst>
              <a:ext uri="{FF2B5EF4-FFF2-40B4-BE49-F238E27FC236}">
                <a16:creationId xmlns:a16="http://schemas.microsoft.com/office/drawing/2014/main" id="{49E62A31-7B3E-4F45-AB9C-003BF7CE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27" y="5035578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ID/PWD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123" name="Rectangle 60">
            <a:extLst>
              <a:ext uri="{FF2B5EF4-FFF2-40B4-BE49-F238E27FC236}">
                <a16:creationId xmlns:a16="http://schemas.microsoft.com/office/drawing/2014/main" id="{324C4AC6-67BA-48AB-A2DE-8D2811D4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456" y="5351756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PASS</a:t>
            </a:r>
            <a:r>
              <a:rPr kumimoji="1" lang="ko-KR" altLang="en-US" sz="800" b="1" spc="-150" dirty="0">
                <a:latin typeface="+mn-ea"/>
                <a:ea typeface="+mn-ea"/>
              </a:rPr>
              <a:t>간편로그인</a:t>
            </a:r>
          </a:p>
        </p:txBody>
      </p:sp>
      <p:sp>
        <p:nvSpPr>
          <p:cNvPr id="124" name="Rectangle 60">
            <a:extLst>
              <a:ext uri="{FF2B5EF4-FFF2-40B4-BE49-F238E27FC236}">
                <a16:creationId xmlns:a16="http://schemas.microsoft.com/office/drawing/2014/main" id="{1D0C4B4E-1BFD-4C55-8038-80C5163A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794" y="4865135"/>
            <a:ext cx="983686" cy="84312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ID/PWD</a:t>
            </a:r>
            <a:r>
              <a:rPr kumimoji="1" lang="ko-KR" altLang="en-US" sz="800" spc="-150" dirty="0">
                <a:latin typeface="+mn-ea"/>
                <a:ea typeface="+mn-ea"/>
              </a:rPr>
              <a:t>  로그인 인증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 - PASS</a:t>
            </a:r>
            <a:r>
              <a:rPr kumimoji="1" lang="ko-KR" altLang="en-US" sz="800" spc="-150" dirty="0">
                <a:latin typeface="+mn-ea"/>
                <a:ea typeface="+mn-ea"/>
              </a:rPr>
              <a:t>간편로그인 인증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90904674-CB7B-45D0-9ABF-75BB20FAA21E}"/>
              </a:ext>
            </a:extLst>
          </p:cNvPr>
          <p:cNvSpPr/>
          <p:nvPr/>
        </p:nvSpPr>
        <p:spPr>
          <a:xfrm>
            <a:off x="4722748" y="523474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6" name="화살표: 오른쪽 125">
            <a:extLst>
              <a:ext uri="{FF2B5EF4-FFF2-40B4-BE49-F238E27FC236}">
                <a16:creationId xmlns:a16="http://schemas.microsoft.com/office/drawing/2014/main" id="{06C498A5-0347-42F4-8273-D4BC917F1FB3}"/>
              </a:ext>
            </a:extLst>
          </p:cNvPr>
          <p:cNvSpPr/>
          <p:nvPr/>
        </p:nvSpPr>
        <p:spPr>
          <a:xfrm>
            <a:off x="6009511" y="433586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7" name="화살표: 오른쪽 126">
            <a:extLst>
              <a:ext uri="{FF2B5EF4-FFF2-40B4-BE49-F238E27FC236}">
                <a16:creationId xmlns:a16="http://schemas.microsoft.com/office/drawing/2014/main" id="{D7F897DD-5601-4435-93B7-C145B27527C1}"/>
              </a:ext>
            </a:extLst>
          </p:cNvPr>
          <p:cNvSpPr/>
          <p:nvPr/>
        </p:nvSpPr>
        <p:spPr>
          <a:xfrm>
            <a:off x="6009511" y="5220149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8" name="Rectangle 60">
            <a:extLst>
              <a:ext uri="{FF2B5EF4-FFF2-40B4-BE49-F238E27FC236}">
                <a16:creationId xmlns:a16="http://schemas.microsoft.com/office/drawing/2014/main" id="{81AF246C-341F-4E41-B696-340AAA36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214" y="3935886"/>
            <a:ext cx="983686" cy="176633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</a:t>
            </a:r>
            <a:r>
              <a:rPr kumimoji="1" lang="ko-KR" altLang="en-US" sz="800" spc="-150" dirty="0">
                <a:latin typeface="+mn-ea"/>
              </a:rPr>
              <a:t>서비스 권한확인</a:t>
            </a: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</a:t>
            </a:r>
            <a:r>
              <a:rPr kumimoji="1" lang="ko-KR" altLang="en-US" sz="800" spc="-150" dirty="0">
                <a:latin typeface="+mn-ea"/>
              </a:rPr>
              <a:t>등록 장비 리스트</a:t>
            </a:r>
            <a:endParaRPr kumimoji="1" lang="en-US" altLang="ko-KR" sz="800" spc="-150" dirty="0"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</a:rPr>
              <a:t> - </a:t>
            </a:r>
            <a:r>
              <a:rPr kumimoji="1" lang="ko-KR" altLang="en-US" sz="800" spc="-150" dirty="0">
                <a:latin typeface="+mn-ea"/>
              </a:rPr>
              <a:t>계약여부 확인</a:t>
            </a:r>
            <a:endParaRPr kumimoji="1" lang="en-US" altLang="ko-KR" sz="800" spc="-150" dirty="0">
              <a:latin typeface="+mn-ea"/>
            </a:endParaRPr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F165DE06-2AF5-41DC-93E4-D241448B739E}"/>
              </a:ext>
            </a:extLst>
          </p:cNvPr>
          <p:cNvSpPr/>
          <p:nvPr/>
        </p:nvSpPr>
        <p:spPr>
          <a:xfrm>
            <a:off x="7264224" y="4724090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130" name="78c647cd-827b-42f1-a9a2-a118e2ea1c9d" descr="Image">
            <a:extLst>
              <a:ext uri="{FF2B5EF4-FFF2-40B4-BE49-F238E27FC236}">
                <a16:creationId xmlns:a16="http://schemas.microsoft.com/office/drawing/2014/main" id="{462A01F4-64BB-402A-9FFC-15B8E9A98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09" y="3820593"/>
            <a:ext cx="1044393" cy="19969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D644452-6B59-4677-9809-4796F2DD5CF3}"/>
              </a:ext>
            </a:extLst>
          </p:cNvPr>
          <p:cNvSpPr/>
          <p:nvPr/>
        </p:nvSpPr>
        <p:spPr>
          <a:xfrm>
            <a:off x="7460386" y="5822717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완료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BC17A69-B8C2-4EBA-80C2-5CC0B67D27E4}"/>
              </a:ext>
            </a:extLst>
          </p:cNvPr>
          <p:cNvSpPr/>
          <p:nvPr/>
        </p:nvSpPr>
        <p:spPr>
          <a:xfrm>
            <a:off x="827620" y="5925002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C339989-B4B6-471B-851E-602ACCEE6851}"/>
              </a:ext>
            </a:extLst>
          </p:cNvPr>
          <p:cNvSpPr/>
          <p:nvPr/>
        </p:nvSpPr>
        <p:spPr>
          <a:xfrm>
            <a:off x="3540522" y="5956565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647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620990" cy="428628"/>
          </a:xfrm>
        </p:spPr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. </a:t>
            </a:r>
            <a:r>
              <a:rPr lang="ko-KR" altLang="en-US" dirty="0">
                <a:latin typeface="+mn-ea"/>
              </a:rPr>
              <a:t>고객앱 가입 프로세스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기존고객 가입유도</a:t>
            </a:r>
            <a:r>
              <a:rPr lang="en-US" altLang="ko-KR" dirty="0">
                <a:latin typeface="+mn-ea"/>
              </a:rPr>
              <a:t>]</a:t>
            </a:r>
            <a:endParaRPr lang="ko-KR" altLang="en-US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1CCADF33-1127-49EC-822F-799A1828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3918783" cy="525154"/>
          </a:xfrm>
        </p:spPr>
        <p:txBody>
          <a:bodyPr/>
          <a:lstStyle/>
          <a:p>
            <a:r>
              <a:rPr lang="ko-KR" altLang="en-US" sz="1400" dirty="0">
                <a:latin typeface="맑은 고딕"/>
                <a:ea typeface="맑은 고딕"/>
              </a:rPr>
              <a:t>ADT 통합 ID 전환</a:t>
            </a:r>
            <a:r>
              <a:rPr lang="en-US" altLang="ko-KR" sz="1400" dirty="0">
                <a:latin typeface="맑은 고딕"/>
                <a:ea typeface="맑은 고딕"/>
              </a:rPr>
              <a:t>(</a:t>
            </a:r>
            <a:r>
              <a:rPr lang="ko-KR" altLang="en-US" sz="1400" dirty="0">
                <a:latin typeface="맑은 고딕"/>
                <a:ea typeface="맑은 고딕"/>
              </a:rPr>
              <a:t>기존고객</a:t>
            </a:r>
            <a:r>
              <a:rPr lang="en-US" altLang="ko-KR" sz="1400" dirty="0">
                <a:latin typeface="맑은 고딕"/>
                <a:ea typeface="맑은 고딕"/>
              </a:rPr>
              <a:t>)</a:t>
            </a:r>
            <a:endParaRPr lang="ko-KR" altLang="en-US" sz="1400" dirty="0">
              <a:latin typeface="맑은 고딕"/>
              <a:ea typeface="맑은 고딕"/>
            </a:endParaRPr>
          </a:p>
          <a:p>
            <a:pPr marL="388620" lvl="1" indent="-160020"/>
            <a:r>
              <a:rPr lang="en-US" altLang="ko-KR" sz="1400" b="0" dirty="0">
                <a:latin typeface="+mn-ea"/>
              </a:rPr>
              <a:t>ADT</a:t>
            </a:r>
            <a:r>
              <a:rPr lang="ko-KR" altLang="en-US" sz="1400" b="0" dirty="0">
                <a:latin typeface="+mn-ea"/>
              </a:rPr>
              <a:t> 통합 아이디 전환 선택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en-US" altLang="ko-KR" sz="1400" dirty="0">
                <a:latin typeface="+mn-ea"/>
              </a:rPr>
              <a:t>ADT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 or TID </a:t>
            </a:r>
            <a:r>
              <a:rPr lang="ko-KR" altLang="en-US" sz="1400" dirty="0">
                <a:latin typeface="+mn-ea"/>
              </a:rPr>
              <a:t>선택</a:t>
            </a:r>
            <a:endParaRPr lang="en-US" altLang="ko-KR" sz="1400" b="0" dirty="0">
              <a:latin typeface="+mn-ea"/>
            </a:endParaRPr>
          </a:p>
          <a:p>
            <a:pPr marL="388620" lvl="1" indent="-160020"/>
            <a:r>
              <a:rPr lang="ko-KR" altLang="en-US" sz="1400" b="0" dirty="0">
                <a:latin typeface="+mn-ea"/>
              </a:rPr>
              <a:t>기존 입력정보 활용</a:t>
            </a:r>
            <a:endParaRPr lang="en-US" altLang="ko-KR" sz="1400" b="0" dirty="0">
              <a:latin typeface="+mn-ea"/>
            </a:endParaRPr>
          </a:p>
          <a:p>
            <a:pPr marL="1200150" lvl="2" indent="-285750">
              <a:buFontTx/>
              <a:buChar char="-"/>
            </a:pPr>
            <a:r>
              <a:rPr lang="ko-KR" altLang="en-US" sz="1400" dirty="0">
                <a:latin typeface="+mn-ea"/>
              </a:rPr>
              <a:t>전환 편의성 제공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543FEB-9C3C-4717-A89A-2007BF7DB09D}"/>
              </a:ext>
            </a:extLst>
          </p:cNvPr>
          <p:cNvSpPr/>
          <p:nvPr/>
        </p:nvSpPr>
        <p:spPr>
          <a:xfrm>
            <a:off x="4598761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63E36E-2975-4382-A708-297BB39A214A}"/>
              </a:ext>
            </a:extLst>
          </p:cNvPr>
          <p:cNvSpPr/>
          <p:nvPr/>
        </p:nvSpPr>
        <p:spPr>
          <a:xfrm>
            <a:off x="5835628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BA19E9-92E8-4C84-8400-DA06E32EB0C3}"/>
              </a:ext>
            </a:extLst>
          </p:cNvPr>
          <p:cNvSpPr/>
          <p:nvPr/>
        </p:nvSpPr>
        <p:spPr>
          <a:xfrm>
            <a:off x="8534513" y="1463943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10" descr="Angular authentication revisited. Most of the applications we build… | by  Gábor Soós | Medium">
            <a:extLst>
              <a:ext uri="{FF2B5EF4-FFF2-40B4-BE49-F238E27FC236}">
                <a16:creationId xmlns:a16="http://schemas.microsoft.com/office/drawing/2014/main" id="{073D17A5-E7BD-4EEC-A0D3-BAB5D83D7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77" y="879223"/>
            <a:ext cx="440822" cy="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What is the Difference Between Web Server and Application Server -  Pediaa.Com">
            <a:extLst>
              <a:ext uri="{FF2B5EF4-FFF2-40B4-BE49-F238E27FC236}">
                <a16:creationId xmlns:a16="http://schemas.microsoft.com/office/drawing/2014/main" id="{FBA84EC6-DAA0-4AD5-AACE-961367C39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51" y="879018"/>
            <a:ext cx="375995" cy="44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FB76D004-A4B5-4D99-84AD-8D88168E7778}"/>
              </a:ext>
            </a:extLst>
          </p:cNvPr>
          <p:cNvGrpSpPr/>
          <p:nvPr/>
        </p:nvGrpSpPr>
        <p:grpSpPr>
          <a:xfrm>
            <a:off x="4330263" y="852839"/>
            <a:ext cx="604183" cy="571384"/>
            <a:chOff x="4016745" y="966056"/>
            <a:chExt cx="604183" cy="571384"/>
          </a:xfrm>
        </p:grpSpPr>
        <p:pic>
          <p:nvPicPr>
            <p:cNvPr id="47" name="Picture 12" descr="스마트폰 무료 아이콘 의 Data And Devices icon pack">
              <a:extLst>
                <a:ext uri="{FF2B5EF4-FFF2-40B4-BE49-F238E27FC236}">
                  <a16:creationId xmlns:a16="http://schemas.microsoft.com/office/drawing/2014/main" id="{42C127EE-5591-4CC6-B433-772717A58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7014" y="1153526"/>
              <a:ext cx="383914" cy="38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Person Free Icon of Eva Fill Icons">
              <a:extLst>
                <a:ext uri="{FF2B5EF4-FFF2-40B4-BE49-F238E27FC236}">
                  <a16:creationId xmlns:a16="http://schemas.microsoft.com/office/drawing/2014/main" id="{5C0038B4-028F-404A-B6C6-EC865B6C3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745" y="966056"/>
              <a:ext cx="536996" cy="53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C490538-2791-4F6A-805A-493CBC33090B}"/>
              </a:ext>
            </a:extLst>
          </p:cNvPr>
          <p:cNvCxnSpPr>
            <a:cxnSpLocks/>
          </p:cNvCxnSpPr>
          <p:nvPr/>
        </p:nvCxnSpPr>
        <p:spPr>
          <a:xfrm>
            <a:off x="4678256" y="1737104"/>
            <a:ext cx="254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16" descr="Products | Hikvision - Video Security System and IoT Solutions | Hikvision">
            <a:extLst>
              <a:ext uri="{FF2B5EF4-FFF2-40B4-BE49-F238E27FC236}">
                <a16:creationId xmlns:a16="http://schemas.microsoft.com/office/drawing/2014/main" id="{2F4A8287-7E21-4FDC-862A-DA9B1EA06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894" y="813814"/>
            <a:ext cx="309158" cy="2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34A88C5-238D-4619-9F6E-7EBE9EB2A3D8}"/>
              </a:ext>
            </a:extLst>
          </p:cNvPr>
          <p:cNvSpPr/>
          <p:nvPr/>
        </p:nvSpPr>
        <p:spPr>
          <a:xfrm>
            <a:off x="4716573" y="1410507"/>
            <a:ext cx="4507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Client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4E4644D-CDD4-43BC-9D16-444A8769E3A4}"/>
              </a:ext>
            </a:extLst>
          </p:cNvPr>
          <p:cNvSpPr/>
          <p:nvPr/>
        </p:nvSpPr>
        <p:spPr>
          <a:xfrm>
            <a:off x="5613349" y="135427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인증서버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2CA82DB-C1F9-42E2-B45B-E647EB515301}"/>
              </a:ext>
            </a:extLst>
          </p:cNvPr>
          <p:cNvSpPr/>
          <p:nvPr/>
        </p:nvSpPr>
        <p:spPr>
          <a:xfrm>
            <a:off x="7025275" y="1268649"/>
            <a:ext cx="57900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+mn-ea"/>
              </a:rPr>
              <a:t>App</a:t>
            </a:r>
            <a:r>
              <a:rPr lang="ko-KR" altLang="en-US" sz="800" dirty="0">
                <a:latin typeface="+mn-ea"/>
              </a:rPr>
              <a:t>서버</a:t>
            </a:r>
            <a:endParaRPr lang="en-US" altLang="ko-KR" sz="800" dirty="0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343FE9A-6FE1-42E3-8DB3-0E1BDC46561D}"/>
              </a:ext>
            </a:extLst>
          </p:cNvPr>
          <p:cNvSpPr/>
          <p:nvPr/>
        </p:nvSpPr>
        <p:spPr>
          <a:xfrm>
            <a:off x="4633203" y="1529779"/>
            <a:ext cx="12170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1. 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전환 요청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8F6B831-0E9B-4F71-A4FD-9F3C7146447C}"/>
              </a:ext>
            </a:extLst>
          </p:cNvPr>
          <p:cNvCxnSpPr>
            <a:cxnSpLocks/>
          </p:cNvCxnSpPr>
          <p:nvPr/>
        </p:nvCxnSpPr>
        <p:spPr>
          <a:xfrm flipH="1" flipV="1">
            <a:off x="5952982" y="2011680"/>
            <a:ext cx="1284912" cy="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81DCA75-3F28-42CD-B6AE-F7E5FBAB89E5}"/>
              </a:ext>
            </a:extLst>
          </p:cNvPr>
          <p:cNvCxnSpPr>
            <a:cxnSpLocks/>
          </p:cNvCxnSpPr>
          <p:nvPr/>
        </p:nvCxnSpPr>
        <p:spPr>
          <a:xfrm flipH="1">
            <a:off x="4709030" y="2285992"/>
            <a:ext cx="1110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13CF252-BACE-4813-B7DB-56447657DCC7}"/>
              </a:ext>
            </a:extLst>
          </p:cNvPr>
          <p:cNvCxnSpPr>
            <a:cxnSpLocks/>
          </p:cNvCxnSpPr>
          <p:nvPr/>
        </p:nvCxnSpPr>
        <p:spPr>
          <a:xfrm>
            <a:off x="4682603" y="2551347"/>
            <a:ext cx="1153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C72D487-638D-4735-84A6-1573F28DCEE8}"/>
              </a:ext>
            </a:extLst>
          </p:cNvPr>
          <p:cNvSpPr/>
          <p:nvPr/>
        </p:nvSpPr>
        <p:spPr>
          <a:xfrm>
            <a:off x="4794304" y="2361440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4. </a:t>
            </a:r>
            <a:r>
              <a:rPr lang="ko-KR" altLang="en-US" sz="900" b="1" dirty="0"/>
              <a:t>추가정보 입력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9D95CA-C306-40C8-9D37-E772F7809EC5}"/>
              </a:ext>
            </a:extLst>
          </p:cNvPr>
          <p:cNvSpPr/>
          <p:nvPr/>
        </p:nvSpPr>
        <p:spPr>
          <a:xfrm>
            <a:off x="6157608" y="1806463"/>
            <a:ext cx="10675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2. </a:t>
            </a:r>
            <a:r>
              <a:rPr lang="ko-KR" altLang="en-US" sz="900" b="1" dirty="0"/>
              <a:t>회원정보 전달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16F92BB-607B-4406-BF1D-039DA73AA9BB}"/>
              </a:ext>
            </a:extLst>
          </p:cNvPr>
          <p:cNvSpPr/>
          <p:nvPr/>
        </p:nvSpPr>
        <p:spPr>
          <a:xfrm>
            <a:off x="4834874" y="2055160"/>
            <a:ext cx="10550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dirty="0"/>
              <a:t>3. </a:t>
            </a:r>
            <a:r>
              <a:rPr lang="ko-KR" altLang="en-US" sz="900" b="1" dirty="0"/>
              <a:t>추가정보 요청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6C1A0E8-DA3A-4E12-9954-3FD1790B212B}"/>
              </a:ext>
            </a:extLst>
          </p:cNvPr>
          <p:cNvCxnSpPr>
            <a:cxnSpLocks/>
          </p:cNvCxnSpPr>
          <p:nvPr/>
        </p:nvCxnSpPr>
        <p:spPr>
          <a:xfrm>
            <a:off x="5928796" y="2684277"/>
            <a:ext cx="1309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EABAC6-7F5E-42AD-80F5-A3BBE4DDCBB2}"/>
              </a:ext>
            </a:extLst>
          </p:cNvPr>
          <p:cNvSpPr/>
          <p:nvPr/>
        </p:nvSpPr>
        <p:spPr>
          <a:xfrm>
            <a:off x="6153710" y="2485661"/>
            <a:ext cx="10055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5. </a:t>
            </a:r>
            <a:r>
              <a:rPr lang="ko-KR" altLang="en-US" sz="900" b="1" dirty="0"/>
              <a:t>식별 키 전달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2562C1B-C975-435A-A8D9-3976CE74F9FE}"/>
              </a:ext>
            </a:extLst>
          </p:cNvPr>
          <p:cNvCxnSpPr>
            <a:cxnSpLocks/>
          </p:cNvCxnSpPr>
          <p:nvPr/>
        </p:nvCxnSpPr>
        <p:spPr>
          <a:xfrm flipH="1">
            <a:off x="4707227" y="3247571"/>
            <a:ext cx="2504301" cy="1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9DBFA1C-0BE5-4C18-841B-9BA9A0F348CA}"/>
              </a:ext>
            </a:extLst>
          </p:cNvPr>
          <p:cNvSpPr/>
          <p:nvPr/>
        </p:nvSpPr>
        <p:spPr>
          <a:xfrm>
            <a:off x="6083387" y="3005059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8. </a:t>
            </a:r>
            <a:r>
              <a:rPr lang="ko-KR" altLang="en-US" sz="900" b="1" dirty="0"/>
              <a:t>회원가입 완료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22D189B2-C111-484C-8061-EABB59226D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175" y="903775"/>
            <a:ext cx="639665" cy="326079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5F57C7A8-9CB5-4504-A994-C5B853149964}"/>
              </a:ext>
            </a:extLst>
          </p:cNvPr>
          <p:cNvSpPr/>
          <p:nvPr/>
        </p:nvSpPr>
        <p:spPr>
          <a:xfrm>
            <a:off x="8421171" y="1207457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>
                <a:latin typeface="+mn-ea"/>
              </a:rPr>
              <a:t>계약정보</a:t>
            </a:r>
            <a:endParaRPr lang="en-US" altLang="ko-KR" sz="800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2938654-E2D1-45BD-BDC8-E167122ECBD9}"/>
              </a:ext>
            </a:extLst>
          </p:cNvPr>
          <p:cNvSpPr/>
          <p:nvPr/>
        </p:nvSpPr>
        <p:spPr>
          <a:xfrm>
            <a:off x="7225201" y="1458938"/>
            <a:ext cx="79495" cy="182172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755AF01-6159-4C3D-98F8-59331F753B14}"/>
              </a:ext>
            </a:extLst>
          </p:cNvPr>
          <p:cNvCxnSpPr>
            <a:cxnSpLocks/>
          </p:cNvCxnSpPr>
          <p:nvPr/>
        </p:nvCxnSpPr>
        <p:spPr>
          <a:xfrm>
            <a:off x="7345326" y="2854690"/>
            <a:ext cx="1184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35C20E-1D24-443A-9D79-44B4592356CA}"/>
              </a:ext>
            </a:extLst>
          </p:cNvPr>
          <p:cNvSpPr/>
          <p:nvPr/>
        </p:nvSpPr>
        <p:spPr>
          <a:xfrm>
            <a:off x="7498359" y="2656074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6</a:t>
            </a:r>
            <a:r>
              <a:rPr lang="en-US" altLang="ko-KR" sz="900" b="1"/>
              <a:t>. </a:t>
            </a:r>
            <a:r>
              <a:rPr lang="ko-KR" altLang="en-US" sz="900" b="1" dirty="0"/>
              <a:t>계약정보 요청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E2734F6-DC4E-43AB-B492-6000F0CE5190}"/>
              </a:ext>
            </a:extLst>
          </p:cNvPr>
          <p:cNvCxnSpPr>
            <a:cxnSpLocks/>
          </p:cNvCxnSpPr>
          <p:nvPr/>
        </p:nvCxnSpPr>
        <p:spPr>
          <a:xfrm flipH="1" flipV="1">
            <a:off x="7315265" y="3121180"/>
            <a:ext cx="1215025" cy="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BC9849B-3966-4815-9DF5-0CC3B5455B23}"/>
              </a:ext>
            </a:extLst>
          </p:cNvPr>
          <p:cNvSpPr/>
          <p:nvPr/>
        </p:nvSpPr>
        <p:spPr>
          <a:xfrm>
            <a:off x="7498359" y="2915963"/>
            <a:ext cx="1112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7. </a:t>
            </a:r>
            <a:r>
              <a:rPr lang="ko-KR" altLang="en-US" sz="900" b="1" dirty="0"/>
              <a:t>계약관계 전달</a:t>
            </a:r>
          </a:p>
        </p:txBody>
      </p:sp>
      <p:sp>
        <p:nvSpPr>
          <p:cNvPr id="74" name="사각형: 둥근 모서리 272">
            <a:extLst>
              <a:ext uri="{FF2B5EF4-FFF2-40B4-BE49-F238E27FC236}">
                <a16:creationId xmlns:a16="http://schemas.microsoft.com/office/drawing/2014/main" id="{C6DAAB48-EB2A-4AE7-9B11-C664701B08E5}"/>
              </a:ext>
            </a:extLst>
          </p:cNvPr>
          <p:cNvSpPr/>
          <p:nvPr/>
        </p:nvSpPr>
        <p:spPr bwMode="auto">
          <a:xfrm>
            <a:off x="848493" y="3696022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5" name="양쪽 모서리가 둥근 사각형 793">
            <a:extLst>
              <a:ext uri="{FF2B5EF4-FFF2-40B4-BE49-F238E27FC236}">
                <a16:creationId xmlns:a16="http://schemas.microsoft.com/office/drawing/2014/main" id="{C524ED5B-B167-42D6-A2D0-CE790AD9CA6D}"/>
              </a:ext>
            </a:extLst>
          </p:cNvPr>
          <p:cNvSpPr/>
          <p:nvPr/>
        </p:nvSpPr>
        <p:spPr>
          <a:xfrm>
            <a:off x="848493" y="367758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76" name="Rectangle 60">
            <a:extLst>
              <a:ext uri="{FF2B5EF4-FFF2-40B4-BE49-F238E27FC236}">
                <a16:creationId xmlns:a16="http://schemas.microsoft.com/office/drawing/2014/main" id="{BF46AE74-BDBC-4B54-913D-5A428435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62" y="3655672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앱 실행</a:t>
            </a:r>
          </a:p>
        </p:txBody>
      </p:sp>
      <p:sp>
        <p:nvSpPr>
          <p:cNvPr id="77" name="양쪽 모서리가 둥근 사각형 793">
            <a:extLst>
              <a:ext uri="{FF2B5EF4-FFF2-40B4-BE49-F238E27FC236}">
                <a16:creationId xmlns:a16="http://schemas.microsoft.com/office/drawing/2014/main" id="{AE2888D9-B9CA-446C-A643-6EAE161CCCF1}"/>
              </a:ext>
            </a:extLst>
          </p:cNvPr>
          <p:cNvSpPr/>
          <p:nvPr/>
        </p:nvSpPr>
        <p:spPr>
          <a:xfrm rot="10800000">
            <a:off x="851164" y="574224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78" name="Rectangle 60">
            <a:extLst>
              <a:ext uri="{FF2B5EF4-FFF2-40B4-BE49-F238E27FC236}">
                <a16:creationId xmlns:a16="http://schemas.microsoft.com/office/drawing/2014/main" id="{2ED1B7EC-4F02-4EB2-9745-0EB70FD8C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6" y="440791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79" name="Rectangle 60">
            <a:extLst>
              <a:ext uri="{FF2B5EF4-FFF2-40B4-BE49-F238E27FC236}">
                <a16:creationId xmlns:a16="http://schemas.microsoft.com/office/drawing/2014/main" id="{0C4937CB-E5BF-435D-92E2-2FAD8ED96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05" y="472409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캡스홈</a:t>
            </a:r>
          </a:p>
        </p:txBody>
      </p:sp>
      <p:sp>
        <p:nvSpPr>
          <p:cNvPr id="80" name="Rectangle 60">
            <a:extLst>
              <a:ext uri="{FF2B5EF4-FFF2-40B4-BE49-F238E27FC236}">
                <a16:creationId xmlns:a16="http://schemas.microsoft.com/office/drawing/2014/main" id="{6CE2C623-B3D1-4AAD-8482-34A57A406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67" y="502360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A4C533E6-E021-4A49-BEA7-D4E136599791}"/>
              </a:ext>
            </a:extLst>
          </p:cNvPr>
          <p:cNvSpPr/>
          <p:nvPr/>
        </p:nvSpPr>
        <p:spPr>
          <a:xfrm>
            <a:off x="1969323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0904A16B-860A-44C0-ADAE-7561C04A3A73}"/>
              </a:ext>
            </a:extLst>
          </p:cNvPr>
          <p:cNvSpPr/>
          <p:nvPr/>
        </p:nvSpPr>
        <p:spPr>
          <a:xfrm>
            <a:off x="3289842" y="4732101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BA7620D-133D-4E27-94B1-B73039897898}"/>
              </a:ext>
            </a:extLst>
          </p:cNvPr>
          <p:cNvSpPr/>
          <p:nvPr/>
        </p:nvSpPr>
        <p:spPr>
          <a:xfrm>
            <a:off x="933577" y="6224600"/>
            <a:ext cx="5208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>
                <a:latin typeface="+mn-ea"/>
              </a:rPr>
              <a:t>* </a:t>
            </a:r>
            <a:r>
              <a:rPr lang="ko-KR" altLang="en-US" sz="1000" u="sng" dirty="0">
                <a:latin typeface="+mn-ea"/>
              </a:rPr>
              <a:t>기존 고객은 </a:t>
            </a:r>
            <a:r>
              <a:rPr lang="en-US" altLang="ko-KR" sz="1000" u="sng" dirty="0">
                <a:latin typeface="+mn-ea"/>
              </a:rPr>
              <a:t>ID/PWD, PASS </a:t>
            </a:r>
            <a:r>
              <a:rPr lang="ko-KR" altLang="en-US" sz="1000" u="sng" dirty="0">
                <a:latin typeface="+mn-ea"/>
              </a:rPr>
              <a:t>로그인</a:t>
            </a:r>
            <a:r>
              <a:rPr lang="en-US" altLang="ko-KR" sz="1000" u="sng" dirty="0">
                <a:latin typeface="+mn-ea"/>
              </a:rPr>
              <a:t> </a:t>
            </a:r>
            <a:r>
              <a:rPr lang="ko-KR" altLang="en-US" sz="1000" u="sng" dirty="0">
                <a:latin typeface="+mn-ea"/>
              </a:rPr>
              <a:t>후 공지사항</a:t>
            </a:r>
            <a:r>
              <a:rPr lang="en-US" altLang="ko-KR" sz="1000" u="sng" dirty="0">
                <a:latin typeface="+mn-ea"/>
              </a:rPr>
              <a:t>/</a:t>
            </a:r>
            <a:r>
              <a:rPr lang="ko-KR" altLang="en-US" sz="1000" u="sng" dirty="0">
                <a:latin typeface="+mn-ea"/>
              </a:rPr>
              <a:t>팝업 메시지를 통해 통합</a:t>
            </a:r>
            <a:r>
              <a:rPr lang="en-US" altLang="ko-KR" sz="1000" u="sng" dirty="0">
                <a:latin typeface="+mn-ea"/>
              </a:rPr>
              <a:t>ID </a:t>
            </a:r>
            <a:r>
              <a:rPr lang="ko-KR" altLang="en-US" sz="1000" u="sng" dirty="0">
                <a:latin typeface="+mn-ea"/>
              </a:rPr>
              <a:t>가입 안내</a:t>
            </a:r>
          </a:p>
        </p:txBody>
      </p:sp>
      <p:pic>
        <p:nvPicPr>
          <p:cNvPr id="84" name="3c658bcb-82ef-4581-8ca7-f3dd3c8667ae" descr="Image">
            <a:extLst>
              <a:ext uri="{FF2B5EF4-FFF2-40B4-BE49-F238E27FC236}">
                <a16:creationId xmlns:a16="http://schemas.microsoft.com/office/drawing/2014/main" id="{BE2B7302-0380-42C6-BA77-B5D3AC45B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4" y="3719947"/>
            <a:ext cx="1044393" cy="2204833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8FE58BA3-291B-400E-9869-B5C0952A973A}"/>
              </a:ext>
            </a:extLst>
          </p:cNvPr>
          <p:cNvSpPr/>
          <p:nvPr/>
        </p:nvSpPr>
        <p:spPr>
          <a:xfrm>
            <a:off x="2115549" y="3466716"/>
            <a:ext cx="1211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통합</a:t>
            </a:r>
            <a:r>
              <a:rPr lang="en-US" altLang="ko-KR" sz="900" b="1" dirty="0"/>
              <a:t>ID </a:t>
            </a:r>
            <a:r>
              <a:rPr lang="ko-KR" altLang="en-US" sz="900" b="1" dirty="0"/>
              <a:t>가입유도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86" name="사각형: 둥근 모서리 272">
            <a:extLst>
              <a:ext uri="{FF2B5EF4-FFF2-40B4-BE49-F238E27FC236}">
                <a16:creationId xmlns:a16="http://schemas.microsoft.com/office/drawing/2014/main" id="{AD6DA371-F457-432B-9601-524EBC90EE15}"/>
              </a:ext>
            </a:extLst>
          </p:cNvPr>
          <p:cNvSpPr/>
          <p:nvPr/>
        </p:nvSpPr>
        <p:spPr bwMode="auto">
          <a:xfrm>
            <a:off x="3564236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양쪽 모서리가 둥근 사각형 793">
            <a:extLst>
              <a:ext uri="{FF2B5EF4-FFF2-40B4-BE49-F238E27FC236}">
                <a16:creationId xmlns:a16="http://schemas.microsoft.com/office/drawing/2014/main" id="{EE219994-81A0-421E-967D-E4BE0C53C218}"/>
              </a:ext>
            </a:extLst>
          </p:cNvPr>
          <p:cNvSpPr/>
          <p:nvPr/>
        </p:nvSpPr>
        <p:spPr>
          <a:xfrm>
            <a:off x="3564236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88" name="Rectangle 60">
            <a:extLst>
              <a:ext uri="{FF2B5EF4-FFF2-40B4-BE49-F238E27FC236}">
                <a16:creationId xmlns:a16="http://schemas.microsoft.com/office/drawing/2014/main" id="{AFDC2B36-BB2E-4A24-87AC-A124E76BA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05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아이디생성</a:t>
            </a:r>
          </a:p>
        </p:txBody>
      </p:sp>
      <p:sp>
        <p:nvSpPr>
          <p:cNvPr id="89" name="양쪽 모서리가 둥근 사각형 793">
            <a:extLst>
              <a:ext uri="{FF2B5EF4-FFF2-40B4-BE49-F238E27FC236}">
                <a16:creationId xmlns:a16="http://schemas.microsoft.com/office/drawing/2014/main" id="{B7A1EC34-6700-4C2F-BF91-F04E1168347D}"/>
              </a:ext>
            </a:extLst>
          </p:cNvPr>
          <p:cNvSpPr/>
          <p:nvPr/>
        </p:nvSpPr>
        <p:spPr>
          <a:xfrm rot="10800000">
            <a:off x="3566907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0" name="Rectangle 60">
            <a:extLst>
              <a:ext uri="{FF2B5EF4-FFF2-40B4-BE49-F238E27FC236}">
                <a16:creationId xmlns:a16="http://schemas.microsoft.com/office/drawing/2014/main" id="{77B2E7F3-6FF5-49D4-9032-B1B946B5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519" y="450269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메일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91" name="Rectangle 60">
            <a:extLst>
              <a:ext uri="{FF2B5EF4-FFF2-40B4-BE49-F238E27FC236}">
                <a16:creationId xmlns:a16="http://schemas.microsoft.com/office/drawing/2014/main" id="{370C13D4-3C98-4395-9FEA-8622BEE0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548" y="481887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비밀번호</a:t>
            </a:r>
          </a:p>
        </p:txBody>
      </p:sp>
      <p:sp>
        <p:nvSpPr>
          <p:cNvPr id="92" name="사각형: 둥근 모서리 272">
            <a:extLst>
              <a:ext uri="{FF2B5EF4-FFF2-40B4-BE49-F238E27FC236}">
                <a16:creationId xmlns:a16="http://schemas.microsoft.com/office/drawing/2014/main" id="{3010F114-BD94-41BD-8711-8106CA556943}"/>
              </a:ext>
            </a:extLst>
          </p:cNvPr>
          <p:cNvSpPr/>
          <p:nvPr/>
        </p:nvSpPr>
        <p:spPr bwMode="auto">
          <a:xfrm>
            <a:off x="4885888" y="3706984"/>
            <a:ext cx="1080311" cy="2137635"/>
          </a:xfrm>
          <a:prstGeom prst="roundRect">
            <a:avLst>
              <a:gd name="adj" fmla="val 5303"/>
            </a:avLst>
          </a:prstGeom>
          <a:noFill/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3" name="양쪽 모서리가 둥근 사각형 793">
            <a:extLst>
              <a:ext uri="{FF2B5EF4-FFF2-40B4-BE49-F238E27FC236}">
                <a16:creationId xmlns:a16="http://schemas.microsoft.com/office/drawing/2014/main" id="{1DB46D72-78A9-4BDC-8AE5-E2D7A4D6CE90}"/>
              </a:ext>
            </a:extLst>
          </p:cNvPr>
          <p:cNvSpPr/>
          <p:nvPr/>
        </p:nvSpPr>
        <p:spPr>
          <a:xfrm>
            <a:off x="4885888" y="368854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B63E8667-7012-4C67-95D3-246359D7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257" y="366663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95" name="양쪽 모서리가 둥근 사각형 793">
            <a:extLst>
              <a:ext uri="{FF2B5EF4-FFF2-40B4-BE49-F238E27FC236}">
                <a16:creationId xmlns:a16="http://schemas.microsoft.com/office/drawing/2014/main" id="{6AB21DCC-A47F-4FBD-AD03-E0C9FCF2EE09}"/>
              </a:ext>
            </a:extLst>
          </p:cNvPr>
          <p:cNvSpPr/>
          <p:nvPr/>
        </p:nvSpPr>
        <p:spPr>
          <a:xfrm rot="10800000">
            <a:off x="4888559" y="575320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6" name="Rectangle 60">
            <a:extLst>
              <a:ext uri="{FF2B5EF4-FFF2-40B4-BE49-F238E27FC236}">
                <a16:creationId xmlns:a16="http://schemas.microsoft.com/office/drawing/2014/main" id="{74EF484B-22BE-4691-B3C6-0E8E8FA8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171" y="4369344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본인명의 휴대폰 인증</a:t>
            </a:r>
          </a:p>
        </p:txBody>
      </p:sp>
      <p:sp>
        <p:nvSpPr>
          <p:cNvPr id="97" name="Rectangle 60">
            <a:extLst>
              <a:ext uri="{FF2B5EF4-FFF2-40B4-BE49-F238E27FC236}">
                <a16:creationId xmlns:a16="http://schemas.microsoft.com/office/drawing/2014/main" id="{B3A08333-327A-4007-973A-0DDCEF49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200" y="4685522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아이핀 인증</a:t>
            </a:r>
          </a:p>
        </p:txBody>
      </p:sp>
      <p:sp>
        <p:nvSpPr>
          <p:cNvPr id="98" name="Rectangle 60">
            <a:extLst>
              <a:ext uri="{FF2B5EF4-FFF2-40B4-BE49-F238E27FC236}">
                <a16:creationId xmlns:a16="http://schemas.microsoft.com/office/drawing/2014/main" id="{C2D34497-9BB3-4F69-8E6A-A98D265A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200" y="4994600"/>
            <a:ext cx="983686" cy="19654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문자 인증</a:t>
            </a:r>
            <a:r>
              <a:rPr kumimoji="1" lang="en-US" altLang="ko-KR" sz="800" b="1" spc="-150" dirty="0">
                <a:latin typeface="+mn-ea"/>
                <a:ea typeface="+mn-ea"/>
              </a:rPr>
              <a:t>(</a:t>
            </a:r>
            <a:r>
              <a:rPr kumimoji="1" lang="ko-KR" altLang="en-US" sz="800" b="1" spc="-150" dirty="0">
                <a:latin typeface="+mn-ea"/>
                <a:ea typeface="+mn-ea"/>
              </a:rPr>
              <a:t>법인</a:t>
            </a:r>
            <a:r>
              <a:rPr kumimoji="1" lang="en-US" altLang="ko-KR" sz="800" b="1" spc="-150" dirty="0">
                <a:latin typeface="+mn-ea"/>
                <a:ea typeface="+mn-ea"/>
              </a:rPr>
              <a:t>)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C4C2E353-1448-411A-BCDF-6F0CB7797CD4}"/>
              </a:ext>
            </a:extLst>
          </p:cNvPr>
          <p:cNvSpPr/>
          <p:nvPr/>
        </p:nvSpPr>
        <p:spPr>
          <a:xfrm>
            <a:off x="4665070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BFA979E6-955B-4C14-9A89-527780DD47E7}"/>
              </a:ext>
            </a:extLst>
          </p:cNvPr>
          <p:cNvSpPr/>
          <p:nvPr/>
        </p:nvSpPr>
        <p:spPr>
          <a:xfrm>
            <a:off x="5986722" y="470271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1" name="Rectangle 60">
            <a:extLst>
              <a:ext uri="{FF2B5EF4-FFF2-40B4-BE49-F238E27FC236}">
                <a16:creationId xmlns:a16="http://schemas.microsoft.com/office/drawing/2014/main" id="{F2D5D39B-E754-48A9-ADF8-97701913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858" y="374476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인증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</a:t>
            </a:r>
            <a:r>
              <a:rPr kumimoji="1" lang="en-US" altLang="ko-KR" sz="800" spc="-150" dirty="0">
                <a:latin typeface="+mn-ea"/>
                <a:ea typeface="+mn-ea"/>
              </a:rPr>
              <a:t>/</a:t>
            </a:r>
            <a:r>
              <a:rPr kumimoji="1" lang="ko-KR" altLang="en-US" sz="800" spc="-150" dirty="0">
                <a:latin typeface="+mn-ea"/>
                <a:ea typeface="+mn-ea"/>
              </a:rPr>
              <a:t>비밀번호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가입서비스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02" name="Rectangle 60">
            <a:extLst>
              <a:ext uri="{FF2B5EF4-FFF2-40B4-BE49-F238E27FC236}">
                <a16:creationId xmlns:a16="http://schemas.microsoft.com/office/drawing/2014/main" id="{16BCE3DC-D35E-45B7-819B-AEBBC549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858" y="445930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앱 서버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u="sng" spc="-150" dirty="0">
                <a:latin typeface="+mn-ea"/>
                <a:ea typeface="+mn-ea"/>
              </a:rPr>
              <a:t>(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뷰가드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캡스홈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,</a:t>
            </a:r>
            <a:r>
              <a:rPr kumimoji="1" lang="ko-KR" altLang="en-US" sz="800" b="1" u="sng" spc="-150" dirty="0">
                <a:latin typeface="+mn-ea"/>
                <a:ea typeface="+mn-ea"/>
              </a:rPr>
              <a:t>고객센터</a:t>
            </a:r>
            <a:r>
              <a:rPr kumimoji="1" lang="en-US" altLang="ko-KR" sz="800" b="1" u="sng" spc="-150" dirty="0">
                <a:latin typeface="+mn-ea"/>
                <a:ea typeface="+mn-ea"/>
              </a:rPr>
              <a:t>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식별키정보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인증방법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03" name="Rectangle 60">
            <a:extLst>
              <a:ext uri="{FF2B5EF4-FFF2-40B4-BE49-F238E27FC236}">
                <a16:creationId xmlns:a16="http://schemas.microsoft.com/office/drawing/2014/main" id="{F76C8EC6-D132-4680-A7FD-A01D539F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858" y="5173842"/>
            <a:ext cx="983686" cy="633449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스마트폰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 err="1">
                <a:latin typeface="+mn-ea"/>
                <a:ea typeface="+mn-ea"/>
              </a:rPr>
              <a:t>인증방법값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자동로그인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아이디저장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104" name="화살표: 오른쪽 103">
            <a:extLst>
              <a:ext uri="{FF2B5EF4-FFF2-40B4-BE49-F238E27FC236}">
                <a16:creationId xmlns:a16="http://schemas.microsoft.com/office/drawing/2014/main" id="{F875265E-BFC9-40E8-8377-04ACE3332A7F}"/>
              </a:ext>
            </a:extLst>
          </p:cNvPr>
          <p:cNvSpPr/>
          <p:nvPr/>
        </p:nvSpPr>
        <p:spPr>
          <a:xfrm>
            <a:off x="7260748" y="4716196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DEC406F-F6C9-4A82-A631-C68AAAB2168E}"/>
              </a:ext>
            </a:extLst>
          </p:cNvPr>
          <p:cNvSpPr/>
          <p:nvPr/>
        </p:nvSpPr>
        <p:spPr>
          <a:xfrm>
            <a:off x="809956" y="592634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F6AE1CE-7CB3-43FA-B3B3-38E8D69C7142}"/>
              </a:ext>
            </a:extLst>
          </p:cNvPr>
          <p:cNvSpPr/>
          <p:nvPr/>
        </p:nvSpPr>
        <p:spPr>
          <a:xfrm>
            <a:off x="3553799" y="5926340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2910254-0496-46E8-9676-6DFBB7A775C3}"/>
              </a:ext>
            </a:extLst>
          </p:cNvPr>
          <p:cNvSpPr/>
          <p:nvPr/>
        </p:nvSpPr>
        <p:spPr>
          <a:xfrm>
            <a:off x="4886744" y="5936776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신규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CE6F84D-6104-464E-B94C-0124223FC434}"/>
              </a:ext>
            </a:extLst>
          </p:cNvPr>
          <p:cNvSpPr/>
          <p:nvPr/>
        </p:nvSpPr>
        <p:spPr>
          <a:xfrm>
            <a:off x="2165925" y="5930251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기존 서비스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6732454E-FA08-4BD3-8EE6-3CDA1B2394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7083" y="3653677"/>
            <a:ext cx="1046165" cy="220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1600" dirty="0">
                <a:latin typeface="+mn-ea"/>
                <a:ea typeface="+mn-ea"/>
              </a:rPr>
              <a:t>참고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 err="1">
                <a:latin typeface="+mn-ea"/>
                <a:ea typeface="+mn-ea"/>
              </a:rPr>
              <a:t>참고이미지</a:t>
            </a:r>
            <a:r>
              <a:rPr lang="en-US" altLang="ko-KR" sz="1600" dirty="0">
                <a:latin typeface="+mn-ea"/>
                <a:ea typeface="+mn-ea"/>
              </a:rPr>
              <a:t>(1)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026" name="b1e9a608-16c7-47a3-be76-925131242572" descr="Image">
            <a:extLst>
              <a:ext uri="{FF2B5EF4-FFF2-40B4-BE49-F238E27FC236}">
                <a16:creationId xmlns:a16="http://schemas.microsoft.com/office/drawing/2014/main" id="{82EE1BD5-29CD-4FE0-BF89-C97BA35F0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56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3c4b4f3-3684-4256-83a8-a4d3358a8008" descr="Image">
            <a:extLst>
              <a:ext uri="{FF2B5EF4-FFF2-40B4-BE49-F238E27FC236}">
                <a16:creationId xmlns:a16="http://schemas.microsoft.com/office/drawing/2014/main" id="{D804F1CA-DE84-4500-B2C0-F3D2AE0A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059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428743aa-7c1e-4aaa-bccd-6ba6d89b19ac" descr="Image">
            <a:extLst>
              <a:ext uri="{FF2B5EF4-FFF2-40B4-BE49-F238E27FC236}">
                <a16:creationId xmlns:a16="http://schemas.microsoft.com/office/drawing/2014/main" id="{A441DB5C-D52A-4770-A995-A070D3B4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253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3b58cd70-990f-4710-8de3-864f97425013" descr="Image">
            <a:extLst>
              <a:ext uri="{FF2B5EF4-FFF2-40B4-BE49-F238E27FC236}">
                <a16:creationId xmlns:a16="http://schemas.microsoft.com/office/drawing/2014/main" id="{C4D32656-8DF8-4029-9267-1C01861D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35" y="1015214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4cef41c7-78b1-425f-99ed-6fe1504acde2" descr="Image">
            <a:extLst>
              <a:ext uri="{FF2B5EF4-FFF2-40B4-BE49-F238E27FC236}">
                <a16:creationId xmlns:a16="http://schemas.microsoft.com/office/drawing/2014/main" id="{01AD30AA-1C02-4D10-9604-B3A22794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38" y="1015212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4add523b-6116-4716-b8c9-a98fe2d010de" descr="Image">
            <a:extLst>
              <a:ext uri="{FF2B5EF4-FFF2-40B4-BE49-F238E27FC236}">
                <a16:creationId xmlns:a16="http://schemas.microsoft.com/office/drawing/2014/main" id="{F11D18C0-3CF2-43C0-BA08-5281C770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15213"/>
            <a:ext cx="1263715" cy="266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96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1600" dirty="0">
                <a:latin typeface="+mn-ea"/>
                <a:ea typeface="+mn-ea"/>
              </a:rPr>
              <a:t>참고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참고 이미지</a:t>
            </a:r>
            <a:r>
              <a:rPr lang="en-US" altLang="ko-KR" sz="1600" dirty="0">
                <a:latin typeface="+mn-ea"/>
                <a:ea typeface="+mn-ea"/>
              </a:rPr>
              <a:t>(2)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61" name="3c658bcb-82ef-4581-8ca7-f3dd3c8667ae" descr="Image">
            <a:extLst>
              <a:ext uri="{FF2B5EF4-FFF2-40B4-BE49-F238E27FC236}">
                <a16:creationId xmlns:a16="http://schemas.microsoft.com/office/drawing/2014/main" id="{F6D900F8-B0C8-4ED1-81FD-0EBA2A83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85" y="1197153"/>
            <a:ext cx="1850207" cy="3905997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pic>
        <p:nvPicPr>
          <p:cNvPr id="62" name="3fad6899-4608-46c3-b3c8-6a333c4fcece" descr="Image">
            <a:extLst>
              <a:ext uri="{FF2B5EF4-FFF2-40B4-BE49-F238E27FC236}">
                <a16:creationId xmlns:a16="http://schemas.microsoft.com/office/drawing/2014/main" id="{C2F0CCC8-B5D9-49FB-ABD6-4EEF765B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27" y="1197153"/>
            <a:ext cx="1850207" cy="3905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</p:pic>
      <p:pic>
        <p:nvPicPr>
          <p:cNvPr id="64" name="3409e059-e288-4448-ab14-e68896fa609d" descr="Image">
            <a:extLst>
              <a:ext uri="{FF2B5EF4-FFF2-40B4-BE49-F238E27FC236}">
                <a16:creationId xmlns:a16="http://schemas.microsoft.com/office/drawing/2014/main" id="{09A7E43C-897D-4854-BB8E-7952E0D5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81" y="1197153"/>
            <a:ext cx="1850207" cy="39059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</p:pic>
      <p:pic>
        <p:nvPicPr>
          <p:cNvPr id="17" name="428743aa-7c1e-4aaa-bccd-6ba6d89b19ac" descr="Image">
            <a:extLst>
              <a:ext uri="{FF2B5EF4-FFF2-40B4-BE49-F238E27FC236}">
                <a16:creationId xmlns:a16="http://schemas.microsoft.com/office/drawing/2014/main" id="{995DAD75-B413-49E4-BDC3-DA071B49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52" y="1197152"/>
            <a:ext cx="1850207" cy="390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D591FD-083C-4B04-9F2A-9C629D685477}"/>
              </a:ext>
            </a:extLst>
          </p:cNvPr>
          <p:cNvGrpSpPr/>
          <p:nvPr/>
        </p:nvGrpSpPr>
        <p:grpSpPr>
          <a:xfrm>
            <a:off x="698084" y="2346875"/>
            <a:ext cx="1698142" cy="1555750"/>
            <a:chOff x="4594708" y="2094947"/>
            <a:chExt cx="1698142" cy="15557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FB61B66-3F0F-4613-982F-1D4B71792A62}"/>
                </a:ext>
              </a:extLst>
            </p:cNvPr>
            <p:cNvGrpSpPr/>
            <p:nvPr/>
          </p:nvGrpSpPr>
          <p:grpSpPr>
            <a:xfrm>
              <a:off x="4594708" y="2094947"/>
              <a:ext cx="1698142" cy="1555750"/>
              <a:chOff x="718746" y="2349500"/>
              <a:chExt cx="1643453" cy="155575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C8D0968-2BBD-4501-9746-F07264F7F56F}"/>
                  </a:ext>
                </a:extLst>
              </p:cNvPr>
              <p:cNvSpPr/>
              <p:nvPr/>
            </p:nvSpPr>
            <p:spPr>
              <a:xfrm>
                <a:off x="718746" y="2349500"/>
                <a:ext cx="1643453" cy="1555750"/>
              </a:xfrm>
              <a:prstGeom prst="roundRect">
                <a:avLst>
                  <a:gd name="adj" fmla="val 349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665157f1-1e69-4b0e-a6a0-be0ce56bf88b" descr="Image">
                <a:extLst>
                  <a:ext uri="{FF2B5EF4-FFF2-40B4-BE49-F238E27FC236}">
                    <a16:creationId xmlns:a16="http://schemas.microsoft.com/office/drawing/2014/main" id="{1DA5F6E5-3453-432D-8BC5-8BC0FF2DC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1" t="18728" r="4653" b="53633"/>
              <a:stretch/>
            </p:blipFill>
            <p:spPr bwMode="auto">
              <a:xfrm>
                <a:off x="779853" y="2636659"/>
                <a:ext cx="1534603" cy="98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1683FCAD-9252-4028-967F-335650B3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400" y="3650697"/>
                <a:ext cx="983686" cy="1965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ko-KR" altLang="en-US" sz="800" b="1" spc="-1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자동로그인</a:t>
                </a:r>
              </a:p>
            </p:txBody>
          </p:sp>
          <p:sp>
            <p:nvSpPr>
              <p:cNvPr id="24" name="Rectangle 60">
                <a:extLst>
                  <a:ext uri="{FF2B5EF4-FFF2-40B4-BE49-F238E27FC236}">
                    <a16:creationId xmlns:a16="http://schemas.microsoft.com/office/drawing/2014/main" id="{5B4FCA2A-45F8-4C40-BBE0-006277E85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705" y="3701848"/>
                <a:ext cx="106308" cy="1169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800" b="1" spc="-150" dirty="0">
                    <a:latin typeface="+mn-ea"/>
                    <a:ea typeface="+mn-ea"/>
                  </a:rPr>
                  <a:t> V</a:t>
                </a:r>
                <a:endParaRPr kumimoji="1" lang="ko-KR" altLang="en-US" sz="800" b="1" spc="-15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0" name="Rectangle 60">
              <a:extLst>
                <a:ext uri="{FF2B5EF4-FFF2-40B4-BE49-F238E27FC236}">
                  <a16:creationId xmlns:a16="http://schemas.microsoft.com/office/drawing/2014/main" id="{B11DA721-1218-4138-BAEA-043E4624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22" y="2895619"/>
              <a:ext cx="831253" cy="36669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ADTCAPS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010-1234-5678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400" b="1" dirty="0">
                  <a:solidFill>
                    <a:srgbClr val="FF0000"/>
                  </a:solidFill>
                  <a:latin typeface="+mn-ea"/>
                  <a:ea typeface="+mn-ea"/>
                </a:rPr>
                <a:t>v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본인 확인된 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T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아이디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10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7426E-66A3-445E-A48C-13A99785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8773437" cy="428628"/>
          </a:xfrm>
        </p:spPr>
        <p:txBody>
          <a:bodyPr/>
          <a:lstStyle/>
          <a:p>
            <a:r>
              <a:rPr lang="ko-KR" altLang="en-US" sz="1600" dirty="0">
                <a:latin typeface="+mn-ea"/>
                <a:ea typeface="+mn-ea"/>
              </a:rPr>
              <a:t>참고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참고 이미지</a:t>
            </a:r>
            <a:r>
              <a:rPr lang="en-US" altLang="ko-KR" sz="1600" dirty="0">
                <a:latin typeface="+mn-ea"/>
                <a:ea typeface="+mn-ea"/>
              </a:rPr>
              <a:t>(3)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8" name="428743aa-7c1e-4aaa-bccd-6ba6d89b19ac" descr="Image">
            <a:extLst>
              <a:ext uri="{FF2B5EF4-FFF2-40B4-BE49-F238E27FC236}">
                <a16:creationId xmlns:a16="http://schemas.microsoft.com/office/drawing/2014/main" id="{B65D38C7-87C4-4080-8B15-AE637E56A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52" y="1197152"/>
            <a:ext cx="1850207" cy="3905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1e9a608-16c7-47a3-be76-925131242572" descr="Image">
            <a:extLst>
              <a:ext uri="{FF2B5EF4-FFF2-40B4-BE49-F238E27FC236}">
                <a16:creationId xmlns:a16="http://schemas.microsoft.com/office/drawing/2014/main" id="{CC5ED892-4891-4F01-A367-2D573D81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256" y="1197152"/>
            <a:ext cx="1850207" cy="390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3c4b4f3-3684-4256-83a8-a4d3358a8008" descr="Image">
            <a:extLst>
              <a:ext uri="{FF2B5EF4-FFF2-40B4-BE49-F238E27FC236}">
                <a16:creationId xmlns:a16="http://schemas.microsoft.com/office/drawing/2014/main" id="{B1F8095E-F526-4AF0-86C5-BC8E1629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59" y="1197152"/>
            <a:ext cx="1850207" cy="390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8AFEEEB-975A-426F-B8C2-AC6557833DFE}"/>
              </a:ext>
            </a:extLst>
          </p:cNvPr>
          <p:cNvGrpSpPr/>
          <p:nvPr/>
        </p:nvGrpSpPr>
        <p:grpSpPr>
          <a:xfrm>
            <a:off x="4594708" y="2094947"/>
            <a:ext cx="1698142" cy="1555750"/>
            <a:chOff x="4594708" y="2094947"/>
            <a:chExt cx="1698142" cy="155575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E5A046B-1BA6-4F22-8035-D72D3D2FE032}"/>
                </a:ext>
              </a:extLst>
            </p:cNvPr>
            <p:cNvGrpSpPr/>
            <p:nvPr/>
          </p:nvGrpSpPr>
          <p:grpSpPr>
            <a:xfrm>
              <a:off x="4594708" y="2094947"/>
              <a:ext cx="1698142" cy="1555750"/>
              <a:chOff x="718746" y="2349500"/>
              <a:chExt cx="1643453" cy="155575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6E79FD1-47AC-4F31-A35A-901A4584B00C}"/>
                  </a:ext>
                </a:extLst>
              </p:cNvPr>
              <p:cNvSpPr/>
              <p:nvPr/>
            </p:nvSpPr>
            <p:spPr>
              <a:xfrm>
                <a:off x="718746" y="2349500"/>
                <a:ext cx="1643453" cy="1555750"/>
              </a:xfrm>
              <a:prstGeom prst="roundRect">
                <a:avLst>
                  <a:gd name="adj" fmla="val 349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665157f1-1e69-4b0e-a6a0-be0ce56bf88b" descr="Image">
                <a:extLst>
                  <a:ext uri="{FF2B5EF4-FFF2-40B4-BE49-F238E27FC236}">
                    <a16:creationId xmlns:a16="http://schemas.microsoft.com/office/drawing/2014/main" id="{A4B04984-1375-490B-BA49-344E028BA2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1" t="18728" r="4653" b="53633"/>
              <a:stretch/>
            </p:blipFill>
            <p:spPr bwMode="auto">
              <a:xfrm>
                <a:off x="779853" y="2636659"/>
                <a:ext cx="1534603" cy="98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EC6717DC-A985-49A5-84EB-FED412B44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400" y="3650697"/>
                <a:ext cx="983686" cy="1965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ko-KR" altLang="en-US" sz="800" b="1" spc="-1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자동로그인</a:t>
                </a:r>
              </a:p>
            </p:txBody>
          </p:sp>
          <p:sp>
            <p:nvSpPr>
              <p:cNvPr id="19" name="Rectangle 60">
                <a:extLst>
                  <a:ext uri="{FF2B5EF4-FFF2-40B4-BE49-F238E27FC236}">
                    <a16:creationId xmlns:a16="http://schemas.microsoft.com/office/drawing/2014/main" id="{F3179666-E0D5-4820-B1D2-C92E98442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705" y="3701848"/>
                <a:ext cx="106308" cy="1169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800" b="1" spc="-150" dirty="0">
                    <a:latin typeface="+mn-ea"/>
                    <a:ea typeface="+mn-ea"/>
                  </a:rPr>
                  <a:t> V</a:t>
                </a:r>
                <a:endParaRPr kumimoji="1" lang="ko-KR" altLang="en-US" sz="800" b="1" spc="-15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5" name="Rectangle 60">
              <a:extLst>
                <a:ext uri="{FF2B5EF4-FFF2-40B4-BE49-F238E27FC236}">
                  <a16:creationId xmlns:a16="http://schemas.microsoft.com/office/drawing/2014/main" id="{035E0027-A30F-406F-97DE-71DF3B568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22" y="2895619"/>
              <a:ext cx="831253" cy="36669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ADTCAPS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010-1234-5678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400" b="1" dirty="0">
                  <a:solidFill>
                    <a:srgbClr val="FF0000"/>
                  </a:solidFill>
                  <a:latin typeface="+mn-ea"/>
                  <a:ea typeface="+mn-ea"/>
                </a:rPr>
                <a:t>v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본인 확인된 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T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아이디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9B7F529-007F-46A8-BF54-AE1B92A6DC4B}"/>
              </a:ext>
            </a:extLst>
          </p:cNvPr>
          <p:cNvGrpSpPr/>
          <p:nvPr/>
        </p:nvGrpSpPr>
        <p:grpSpPr>
          <a:xfrm>
            <a:off x="2623554" y="2196547"/>
            <a:ext cx="1698142" cy="1555750"/>
            <a:chOff x="4594708" y="2094947"/>
            <a:chExt cx="1698142" cy="155575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6280E6F-F9BA-4D4E-AD67-CD0871D4A4C3}"/>
                </a:ext>
              </a:extLst>
            </p:cNvPr>
            <p:cNvGrpSpPr/>
            <p:nvPr/>
          </p:nvGrpSpPr>
          <p:grpSpPr>
            <a:xfrm>
              <a:off x="4594708" y="2094947"/>
              <a:ext cx="1698142" cy="1555750"/>
              <a:chOff x="718746" y="2349500"/>
              <a:chExt cx="1643453" cy="1555750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7181DA13-E94C-40CC-A947-CBFF0E965000}"/>
                  </a:ext>
                </a:extLst>
              </p:cNvPr>
              <p:cNvSpPr/>
              <p:nvPr/>
            </p:nvSpPr>
            <p:spPr>
              <a:xfrm>
                <a:off x="718746" y="2349500"/>
                <a:ext cx="1643453" cy="1555750"/>
              </a:xfrm>
              <a:prstGeom prst="roundRect">
                <a:avLst>
                  <a:gd name="adj" fmla="val 349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665157f1-1e69-4b0e-a6a0-be0ce56bf88b" descr="Image">
                <a:extLst>
                  <a:ext uri="{FF2B5EF4-FFF2-40B4-BE49-F238E27FC236}">
                    <a16:creationId xmlns:a16="http://schemas.microsoft.com/office/drawing/2014/main" id="{8D1B29F9-8E13-46D9-80E7-CCDD47F8B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1" t="18728" r="4653" b="53633"/>
              <a:stretch/>
            </p:blipFill>
            <p:spPr bwMode="auto">
              <a:xfrm>
                <a:off x="779853" y="2636659"/>
                <a:ext cx="1534603" cy="98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Rectangle 60">
                <a:extLst>
                  <a:ext uri="{FF2B5EF4-FFF2-40B4-BE49-F238E27FC236}">
                    <a16:creationId xmlns:a16="http://schemas.microsoft.com/office/drawing/2014/main" id="{7611BB0D-3ED5-4781-ABF9-BEB66B395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400" y="3650697"/>
                <a:ext cx="983686" cy="1965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ko-KR" altLang="en-US" sz="800" b="1" spc="-1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자동로그인</a:t>
                </a: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ED6BDD88-0777-491B-AB09-348B22A0F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705" y="3701848"/>
                <a:ext cx="106308" cy="1169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800" b="1" spc="-150" dirty="0">
                    <a:latin typeface="+mn-ea"/>
                    <a:ea typeface="+mn-ea"/>
                  </a:rPr>
                  <a:t> V</a:t>
                </a:r>
                <a:endParaRPr kumimoji="1" lang="ko-KR" altLang="en-US" sz="800" b="1" spc="-15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8" name="Rectangle 60">
              <a:extLst>
                <a:ext uri="{FF2B5EF4-FFF2-40B4-BE49-F238E27FC236}">
                  <a16:creationId xmlns:a16="http://schemas.microsoft.com/office/drawing/2014/main" id="{28888D08-0DE7-4376-BF75-E575AA52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22" y="2895619"/>
              <a:ext cx="831253" cy="36669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ADTCAPS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010-1234-5678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400" b="1" dirty="0">
                  <a:solidFill>
                    <a:srgbClr val="FF0000"/>
                  </a:solidFill>
                  <a:latin typeface="+mn-ea"/>
                  <a:ea typeface="+mn-ea"/>
                </a:rPr>
                <a:t>v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본인 확인된 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T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아이디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D6D5488-7AD5-4BDD-A0E2-C112ACA3BA47}"/>
              </a:ext>
            </a:extLst>
          </p:cNvPr>
          <p:cNvGrpSpPr/>
          <p:nvPr/>
        </p:nvGrpSpPr>
        <p:grpSpPr>
          <a:xfrm>
            <a:off x="698084" y="2346875"/>
            <a:ext cx="1698142" cy="1555750"/>
            <a:chOff x="4594708" y="2094947"/>
            <a:chExt cx="1698142" cy="155575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5B50930-C221-4B81-823F-6A4DF24C9922}"/>
                </a:ext>
              </a:extLst>
            </p:cNvPr>
            <p:cNvGrpSpPr/>
            <p:nvPr/>
          </p:nvGrpSpPr>
          <p:grpSpPr>
            <a:xfrm>
              <a:off x="4594708" y="2094947"/>
              <a:ext cx="1698142" cy="1555750"/>
              <a:chOff x="718746" y="2349500"/>
              <a:chExt cx="1643453" cy="1555750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DF8D33C-F1B8-472D-9B7E-B05C15933F00}"/>
                  </a:ext>
                </a:extLst>
              </p:cNvPr>
              <p:cNvSpPr/>
              <p:nvPr/>
            </p:nvSpPr>
            <p:spPr>
              <a:xfrm>
                <a:off x="718746" y="2349500"/>
                <a:ext cx="1643453" cy="1555750"/>
              </a:xfrm>
              <a:prstGeom prst="roundRect">
                <a:avLst>
                  <a:gd name="adj" fmla="val 349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665157f1-1e69-4b0e-a6a0-be0ce56bf88b" descr="Image">
                <a:extLst>
                  <a:ext uri="{FF2B5EF4-FFF2-40B4-BE49-F238E27FC236}">
                    <a16:creationId xmlns:a16="http://schemas.microsoft.com/office/drawing/2014/main" id="{B8B3EE32-9EAC-4C61-A3CF-A3F6CC1582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11" t="18728" r="4653" b="53633"/>
              <a:stretch/>
            </p:blipFill>
            <p:spPr bwMode="auto">
              <a:xfrm>
                <a:off x="779853" y="2636659"/>
                <a:ext cx="1534603" cy="981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60">
                <a:extLst>
                  <a:ext uri="{FF2B5EF4-FFF2-40B4-BE49-F238E27FC236}">
                    <a16:creationId xmlns:a16="http://schemas.microsoft.com/office/drawing/2014/main" id="{4C1BF7F3-1251-4428-B3C9-71AB3A83A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400" y="3650697"/>
                <a:ext cx="983686" cy="19654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ko-KR" altLang="en-US" sz="800" b="1" spc="-15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자동로그인</a:t>
                </a: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56C41854-149A-4E4C-A086-D3FBFE1D0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705" y="3701848"/>
                <a:ext cx="106308" cy="1169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1" lang="en-US" altLang="ko-KR" sz="800" b="1" spc="-150" dirty="0">
                    <a:latin typeface="+mn-ea"/>
                    <a:ea typeface="+mn-ea"/>
                  </a:rPr>
                  <a:t> V</a:t>
                </a:r>
                <a:endParaRPr kumimoji="1" lang="ko-KR" altLang="en-US" sz="800" b="1" spc="-15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35" name="Rectangle 60">
              <a:extLst>
                <a:ext uri="{FF2B5EF4-FFF2-40B4-BE49-F238E27FC236}">
                  <a16:creationId xmlns:a16="http://schemas.microsoft.com/office/drawing/2014/main" id="{23A857BE-7A42-4FD0-BC00-B4E98B907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922" y="2895619"/>
              <a:ext cx="831253" cy="36669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0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ADTCAPS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600" b="1" dirty="0">
                  <a:solidFill>
                    <a:srgbClr val="212121"/>
                  </a:solidFill>
                  <a:latin typeface="+mn-ea"/>
                  <a:ea typeface="+mn-ea"/>
                </a:rPr>
                <a:t>010-1234-5678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400" b="1" dirty="0">
                  <a:solidFill>
                    <a:srgbClr val="FF0000"/>
                  </a:solidFill>
                  <a:latin typeface="+mn-ea"/>
                  <a:ea typeface="+mn-ea"/>
                </a:rPr>
                <a:t>v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본인 확인된 </a:t>
              </a:r>
              <a:r>
                <a:rPr kumimoji="1" lang="en-US" altLang="ko-KR" sz="400" b="1" dirty="0">
                  <a:solidFill>
                    <a:srgbClr val="212121"/>
                  </a:solidFill>
                  <a:latin typeface="+mn-ea"/>
                  <a:ea typeface="+mn-ea"/>
                </a:rPr>
                <a:t>T</a:t>
              </a:r>
              <a:r>
                <a:rPr kumimoji="1" lang="ko-KR" altLang="en-US" sz="400" b="1" dirty="0">
                  <a:solidFill>
                    <a:srgbClr val="212121"/>
                  </a:solidFill>
                  <a:latin typeface="+mn-ea"/>
                  <a:ea typeface="+mn-ea"/>
                </a:rPr>
                <a:t>아이디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32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latin typeface="Arial" panose="020B0604020202020204" pitchFamily="34" charset="0"/>
              </a:rPr>
              <a:t>개요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3" name="AutoShape 41" descr="6">
            <a:extLst>
              <a:ext uri="{FF2B5EF4-FFF2-40B4-BE49-F238E27FC236}">
                <a16:creationId xmlns:a16="http://schemas.microsoft.com/office/drawing/2014/main" id="{BFAB40F3-26E9-42B7-8406-C485747D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1025074"/>
            <a:ext cx="4248472" cy="3410451"/>
          </a:xfrm>
          <a:prstGeom prst="roundRect">
            <a:avLst>
              <a:gd name="adj" fmla="val 1528"/>
            </a:avLst>
          </a:prstGeom>
          <a:blipFill dpi="0" rotWithShape="0">
            <a:blip r:embed="rId2">
              <a:alphaModFix amt="65000"/>
            </a:blip>
            <a:srcRect/>
            <a:stretch>
              <a:fillRect/>
            </a:stretch>
          </a:blipFill>
          <a:ln w="9525" algn="ctr">
            <a:solidFill>
              <a:srgbClr val="7A92E0"/>
            </a:solidFill>
            <a:round/>
            <a:headEnd/>
            <a:tailEnd/>
          </a:ln>
        </p:spPr>
        <p:txBody>
          <a:bodyPr lIns="72000" tIns="72000" rIns="0" bIns="72000" anchor="t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82563" indent="-182563" defTabSz="806450">
              <a:lnSpc>
                <a:spcPts val="2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인증센터 구축</a:t>
            </a:r>
            <a:endParaRPr kumimoji="0"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인증 토큰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(Access Token)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통합 회원가입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비밀번호 찾기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다중 앱 사용권한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(Authorization)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 활동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분석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(Audit)</a:t>
            </a: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CI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수집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전화번호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이름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통신사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계약여부 등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알림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(Notification, SMS)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기존 회원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기능 통합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2563" indent="-182563" defTabSz="8064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고객엡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종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고객센터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뷰가드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캡스홈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dirty="0" err="1">
                <a:solidFill>
                  <a:srgbClr val="000000"/>
                </a:solidFill>
                <a:latin typeface="+mn-ea"/>
                <a:ea typeface="+mn-ea"/>
              </a:rPr>
              <a:t>뷰가드미니</a:t>
            </a:r>
            <a:r>
              <a: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적용</a:t>
            </a:r>
            <a:endParaRPr kumimoji="0"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회원가입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로그인 대체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비밀번호 찾기 본인인증 대체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인증 서버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(Access Token)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기반 인증 적용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 권한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계약 해지 등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연동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-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뷰가드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dirty="0" err="1">
                <a:solidFill>
                  <a:srgbClr val="000000"/>
                </a:solidFill>
                <a:latin typeface="+mn-ea"/>
                <a:ea typeface="+mn-ea"/>
              </a:rPr>
              <a:t>뷰가드미니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셀프 가입 프로세스 적용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82563" indent="-182563" defTabSz="80645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</a:pPr>
            <a:r>
              <a:rPr kumimoji="0"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로그인 제공 방식</a:t>
            </a:r>
            <a:endParaRPr kumimoji="0"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defTabSz="806450">
              <a:spcBef>
                <a:spcPts val="300"/>
              </a:spcBef>
              <a:buClr>
                <a:schemeClr val="tx1"/>
              </a:buClr>
              <a:buSzPct val="75000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- T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생체인증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패턴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), ADT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아이디</a:t>
            </a:r>
            <a: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, PASS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간편로그인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AutoShape 165">
            <a:extLst>
              <a:ext uri="{FF2B5EF4-FFF2-40B4-BE49-F238E27FC236}">
                <a16:creationId xmlns:a16="http://schemas.microsoft.com/office/drawing/2014/main" id="{D8683DE9-221D-4F45-A1C9-19C3BD52A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764704"/>
            <a:ext cx="2012395" cy="293365"/>
          </a:xfrm>
          <a:prstGeom prst="roundRect">
            <a:avLst>
              <a:gd name="adj" fmla="val 16616"/>
            </a:avLst>
          </a:prstGeom>
          <a:gradFill rotWithShape="1">
            <a:gsLst>
              <a:gs pos="0">
                <a:srgbClr val="003399"/>
              </a:gs>
              <a:gs pos="100000">
                <a:srgbClr val="1679B6"/>
              </a:gs>
            </a:gsLst>
            <a:lin ang="2700000" scaled="1"/>
          </a:gra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r>
              <a:rPr lang="ko-KR" altLang="en-US" sz="1400" b="1" kern="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개발 범위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304BC2F-9213-4EA2-A165-38CF539CB6C9}"/>
              </a:ext>
            </a:extLst>
          </p:cNvPr>
          <p:cNvGrpSpPr/>
          <p:nvPr/>
        </p:nvGrpSpPr>
        <p:grpSpPr>
          <a:xfrm>
            <a:off x="4644008" y="4524267"/>
            <a:ext cx="4248472" cy="1929069"/>
            <a:chOff x="4644008" y="4005064"/>
            <a:chExt cx="4248472" cy="1929069"/>
          </a:xfrm>
        </p:grpSpPr>
        <p:sp>
          <p:nvSpPr>
            <p:cNvPr id="26" name="AutoShape 41" descr="6">
              <a:extLst>
                <a:ext uri="{FF2B5EF4-FFF2-40B4-BE49-F238E27FC236}">
                  <a16:creationId xmlns:a16="http://schemas.microsoft.com/office/drawing/2014/main" id="{43FC16CD-2F3A-46BA-BE4F-E15F81BEB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293096"/>
              <a:ext cx="4248472" cy="1641037"/>
            </a:xfrm>
            <a:prstGeom prst="roundRect">
              <a:avLst>
                <a:gd name="adj" fmla="val 1528"/>
              </a:avLst>
            </a:prstGeom>
            <a:blipFill dpi="0" rotWithShape="0">
              <a:blip r:embed="rId2">
                <a:alphaModFix amt="65000"/>
              </a:blip>
              <a:srcRect/>
              <a:stretch>
                <a:fillRect/>
              </a:stretch>
            </a:blipFill>
            <a:ln w="9525" algn="ctr">
              <a:solidFill>
                <a:srgbClr val="7A92E0"/>
              </a:solidFill>
              <a:round/>
              <a:headEnd/>
              <a:tailEnd/>
            </a:ln>
          </p:spPr>
          <p:txBody>
            <a:bodyPr lIns="72000" tIns="72000" rIns="0" bIns="72000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176213" indent="-17621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목표 일정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: ‘22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년 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5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월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3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주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개발 완료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1200" b="1" dirty="0" err="1">
                  <a:solidFill>
                    <a:srgbClr val="000000"/>
                  </a:solidFill>
                  <a:latin typeface="+mn-ea"/>
                  <a:ea typeface="+mn-ea"/>
                </a:rPr>
                <a:t>고객앱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4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종 포함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  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 인증 서버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(’22 1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월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주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고객센터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캡스홈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  <a:ea typeface="+mn-ea"/>
                </a:rPr>
                <a:t>뷰가드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(’22 2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월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4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주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 검증 및 시험운영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(’22 5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월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3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주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   : FT &amp; FOT,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정보보안검증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모의 해킹 등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AutoShape 165">
              <a:extLst>
                <a:ext uri="{FF2B5EF4-FFF2-40B4-BE49-F238E27FC236}">
                  <a16:creationId xmlns:a16="http://schemas.microsoft.com/office/drawing/2014/main" id="{1C89E7BC-CADA-44C0-82B5-1FE38E228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008" y="4005064"/>
              <a:ext cx="2012395" cy="288000"/>
            </a:xfrm>
            <a:prstGeom prst="roundRect">
              <a:avLst>
                <a:gd name="adj" fmla="val 16616"/>
              </a:avLst>
            </a:prstGeom>
            <a:gradFill rotWithShape="1">
              <a:gsLst>
                <a:gs pos="0">
                  <a:srgbClr val="003399"/>
                </a:gs>
                <a:gs pos="100000">
                  <a:srgbClr val="1679B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개발 일정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F170D4-77B2-413D-BA60-EDA801FA4EC2}"/>
              </a:ext>
            </a:extLst>
          </p:cNvPr>
          <p:cNvGrpSpPr/>
          <p:nvPr/>
        </p:nvGrpSpPr>
        <p:grpSpPr>
          <a:xfrm>
            <a:off x="251520" y="771054"/>
            <a:ext cx="4248472" cy="3666058"/>
            <a:chOff x="251520" y="1210749"/>
            <a:chExt cx="4248472" cy="3666058"/>
          </a:xfrm>
        </p:grpSpPr>
        <p:sp>
          <p:nvSpPr>
            <p:cNvPr id="29" name="AutoShape 41" descr="6">
              <a:extLst>
                <a:ext uri="{FF2B5EF4-FFF2-40B4-BE49-F238E27FC236}">
                  <a16:creationId xmlns:a16="http://schemas.microsoft.com/office/drawing/2014/main" id="{F46D9D2E-A593-4277-9710-AF57A3815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1466357"/>
              <a:ext cx="4248472" cy="3410450"/>
            </a:xfrm>
            <a:prstGeom prst="roundRect">
              <a:avLst>
                <a:gd name="adj" fmla="val 1528"/>
              </a:avLst>
            </a:prstGeom>
            <a:blipFill dpi="0" rotWithShape="0">
              <a:blip r:embed="rId2" cstate="print">
                <a:alphaModFix amt="65000"/>
              </a:blip>
              <a:srcRect/>
              <a:stretch>
                <a:fillRect/>
              </a:stretch>
            </a:blipFill>
            <a:ln w="9525" algn="ctr">
              <a:solidFill>
                <a:srgbClr val="7A92E0"/>
              </a:solidFill>
              <a:round/>
              <a:headEnd/>
              <a:tailEnd/>
            </a:ln>
          </p:spPr>
          <p:txBody>
            <a:bodyPr lIns="72000" tIns="72000" rIns="0" bIns="72000" anchor="t"/>
            <a:lstStyle/>
            <a:p>
              <a:pPr marL="182563" indent="-18256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고객계정은 각 시스템에서 각각 회원가입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앱 가입 시 이미 등록된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ID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가 있을 경우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다른 아이디를 사용해야 함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.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개인별 너무 많은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ID/PW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를 가지고 있어 관리가 어려움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  <a:p>
              <a:pPr marL="182563" indent="-18256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계약자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직원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가족회원이 주요서비스별 각각 가입으로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ID/PW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관리의 어려움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AutoShape 165">
              <a:extLst>
                <a:ext uri="{FF2B5EF4-FFF2-40B4-BE49-F238E27FC236}">
                  <a16:creationId xmlns:a16="http://schemas.microsoft.com/office/drawing/2014/main" id="{98B7E7EA-102A-4337-AD64-EB7BFF4F7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1210749"/>
              <a:ext cx="2008197" cy="286765"/>
            </a:xfrm>
            <a:prstGeom prst="roundRect">
              <a:avLst>
                <a:gd name="adj" fmla="val 16616"/>
              </a:avLst>
            </a:prstGeom>
            <a:gradFill rotWithShape="1">
              <a:gsLst>
                <a:gs pos="0">
                  <a:srgbClr val="003399"/>
                </a:gs>
                <a:gs pos="100000">
                  <a:srgbClr val="1679B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목적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F078C0-CA4B-4C5D-9292-957F42185930}"/>
              </a:ext>
            </a:extLst>
          </p:cNvPr>
          <p:cNvGrpSpPr/>
          <p:nvPr/>
        </p:nvGrpSpPr>
        <p:grpSpPr>
          <a:xfrm>
            <a:off x="251520" y="4516620"/>
            <a:ext cx="4194000" cy="1930366"/>
            <a:chOff x="251520" y="3729650"/>
            <a:chExt cx="4194000" cy="1930366"/>
          </a:xfrm>
        </p:grpSpPr>
        <p:sp>
          <p:nvSpPr>
            <p:cNvPr id="32" name="AutoShape 41" descr="6">
              <a:extLst>
                <a:ext uri="{FF2B5EF4-FFF2-40B4-BE49-F238E27FC236}">
                  <a16:creationId xmlns:a16="http://schemas.microsoft.com/office/drawing/2014/main" id="{21B4B147-D9A9-4D00-B4DD-409691B2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4017650"/>
              <a:ext cx="4194000" cy="1642366"/>
            </a:xfrm>
            <a:prstGeom prst="roundRect">
              <a:avLst>
                <a:gd name="adj" fmla="val 1528"/>
              </a:avLst>
            </a:prstGeom>
            <a:blipFill dpi="0" rotWithShape="0">
              <a:blip r:embed="rId2">
                <a:alphaModFix amt="65000"/>
              </a:blip>
              <a:srcRect/>
              <a:stretch>
                <a:fillRect/>
              </a:stretch>
            </a:blipFill>
            <a:ln w="9525" algn="ctr">
              <a:solidFill>
                <a:srgbClr val="7A92E0"/>
              </a:solidFill>
              <a:round/>
              <a:headEnd/>
              <a:tailEnd/>
            </a:ln>
          </p:spPr>
          <p:txBody>
            <a:bodyPr lIns="72000" tIns="72000" rIns="0" bIns="72000" anchor="t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marL="176213" indent="-17621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투자비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: </a:t>
              </a:r>
              <a:r>
                <a:rPr kumimoji="0" lang="en-US" altLang="ko-KR" sz="1200" b="1" dirty="0" err="1">
                  <a:solidFill>
                    <a:srgbClr val="000000"/>
                  </a:solidFill>
                  <a:latin typeface="+mn-ea"/>
                  <a:ea typeface="+mn-ea"/>
                </a:rPr>
                <a:t>CapEx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450,000,000</a:t>
              </a:r>
              <a:r>
                <a:rPr kumimoji="0"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원</a:t>
              </a:r>
              <a:endParaRPr kumimoji="0"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통합인증 플랫폼 개발비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: 350,000,000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원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  <a:ea typeface="+mn-ea"/>
                </a:rPr>
                <a:t>고객앱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서버 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4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종 통합인증 연동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: 75,000,000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원 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뷰가드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미니포함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서비스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+mn-ea"/>
                  <a:ea typeface="+mn-ea"/>
                </a:rPr>
                <a:t>셀프가입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개발비</a:t>
              </a: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: 25,000,0000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원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marL="176213" indent="-176213" defTabSz="806450">
                <a:lnSpc>
                  <a:spcPts val="2000"/>
                </a:lnSpc>
                <a:spcBef>
                  <a:spcPts val="3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n"/>
              </a:pPr>
              <a:r>
                <a:rPr kumimoji="0" lang="en-US" altLang="ko-KR" sz="1200" b="1" dirty="0" err="1">
                  <a:solidFill>
                    <a:srgbClr val="000000"/>
                  </a:solidFill>
                  <a:latin typeface="+mn-ea"/>
                  <a:ea typeface="+mn-ea"/>
                </a:rPr>
                <a:t>OpEx</a:t>
              </a:r>
              <a:r>
                <a:rPr kumimoji="0"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150,000,000</a:t>
              </a: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lang="ko-KR" altLang="en-US" sz="1100" dirty="0">
                  <a:latin typeface="+mn-ea"/>
                  <a:ea typeface="+mn-ea"/>
                </a:rPr>
                <a:t>플랫폼 운영 </a:t>
              </a:r>
              <a:r>
                <a:rPr lang="en-US" altLang="ko-KR" sz="1100" dirty="0">
                  <a:latin typeface="+mn-ea"/>
                  <a:ea typeface="+mn-ea"/>
                </a:rPr>
                <a:t>1.08</a:t>
              </a:r>
              <a:r>
                <a:rPr lang="ko-KR" altLang="en-US" sz="1100" dirty="0">
                  <a:latin typeface="+mn-ea"/>
                  <a:ea typeface="+mn-ea"/>
                </a:rPr>
                <a:t>억원</a:t>
              </a:r>
              <a:r>
                <a:rPr lang="en-US" altLang="ko-KR" sz="1100" dirty="0"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latin typeface="+mn-ea"/>
                  <a:ea typeface="+mn-ea"/>
                </a:rPr>
                <a:t>년</a:t>
              </a:r>
              <a:r>
                <a:rPr lang="en-US" altLang="ko-KR" sz="1100" dirty="0">
                  <a:latin typeface="+mn-ea"/>
                  <a:ea typeface="+mn-ea"/>
                </a:rPr>
                <a:t>(900</a:t>
              </a:r>
              <a:r>
                <a:rPr lang="ko-KR" altLang="en-US" sz="1100" dirty="0">
                  <a:latin typeface="+mn-ea"/>
                  <a:ea typeface="+mn-ea"/>
                </a:rPr>
                <a:t>만원</a:t>
              </a:r>
              <a:r>
                <a:rPr lang="en-US" altLang="ko-KR" sz="1100" dirty="0"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latin typeface="+mn-ea"/>
                  <a:ea typeface="+mn-ea"/>
                </a:rPr>
                <a:t>월</a:t>
              </a:r>
              <a:r>
                <a:rPr lang="en-US" altLang="ko-KR" sz="1100" dirty="0">
                  <a:latin typeface="+mn-ea"/>
                  <a:ea typeface="+mn-ea"/>
                </a:rPr>
                <a:t>)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defTabSz="806450">
                <a:spcBef>
                  <a:spcPts val="300"/>
                </a:spcBef>
                <a:buClr>
                  <a:schemeClr val="tx1"/>
                </a:buClr>
                <a:buSzPct val="75000"/>
              </a:pPr>
              <a:r>
                <a:rPr kumimoji="0"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  - </a:t>
              </a:r>
              <a:r>
                <a:rPr lang="ko-KR" altLang="en-US" sz="1100" dirty="0">
                  <a:latin typeface="+mn-ea"/>
                  <a:ea typeface="+mn-ea"/>
                </a:rPr>
                <a:t>인증플랫폼 유지보수</a:t>
              </a:r>
              <a:r>
                <a:rPr lang="en-US" altLang="ko-KR" sz="1100" dirty="0"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latin typeface="+mn-ea"/>
                  <a:ea typeface="+mn-ea"/>
                </a:rPr>
                <a:t>개발비</a:t>
              </a:r>
              <a:r>
                <a:rPr lang="en-US" altLang="ko-KR" sz="1100" dirty="0">
                  <a:latin typeface="+mn-ea"/>
                  <a:ea typeface="+mn-ea"/>
                </a:rPr>
                <a:t>15%) 4.65</a:t>
              </a:r>
              <a:r>
                <a:rPr lang="ko-KR" altLang="en-US" sz="1100" dirty="0">
                  <a:latin typeface="+mn-ea"/>
                  <a:ea typeface="+mn-ea"/>
                </a:rPr>
                <a:t>천만원</a:t>
              </a:r>
              <a:r>
                <a:rPr lang="en-US" altLang="ko-KR" sz="1100" dirty="0"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latin typeface="+mn-ea"/>
                  <a:ea typeface="+mn-ea"/>
                </a:rPr>
                <a:t>년</a:t>
              </a:r>
              <a:endParaRPr kumimoji="0"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AutoShape 165">
              <a:extLst>
                <a:ext uri="{FF2B5EF4-FFF2-40B4-BE49-F238E27FC236}">
                  <a16:creationId xmlns:a16="http://schemas.microsoft.com/office/drawing/2014/main" id="{48D13E72-03A2-4249-B827-F152572E4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3729650"/>
              <a:ext cx="2008197" cy="288000"/>
            </a:xfrm>
            <a:prstGeom prst="roundRect">
              <a:avLst>
                <a:gd name="adj" fmla="val 16616"/>
              </a:avLst>
            </a:prstGeom>
            <a:gradFill rotWithShape="1">
              <a:gsLst>
                <a:gs pos="0">
                  <a:srgbClr val="003399"/>
                </a:gs>
                <a:gs pos="100000">
                  <a:srgbClr val="1679B6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개발</a:t>
              </a:r>
              <a:r>
                <a:rPr lang="en-US" altLang="ko-KR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비용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3A63B4B-A378-4A04-A4F3-632BA853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56" y="2727808"/>
            <a:ext cx="4032448" cy="1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3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도입방안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D3BBDC-5C21-4193-98D5-82B68F12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4808592" cy="1086462"/>
          </a:xfrm>
        </p:spPr>
        <p:txBody>
          <a:bodyPr/>
          <a:lstStyle/>
          <a:p>
            <a:r>
              <a:rPr lang="ko-KR" altLang="en-US" sz="1600" dirty="0">
                <a:latin typeface="+mn-ea"/>
              </a:rPr>
              <a:t>요약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sz="1200" b="0" dirty="0" err="1">
                <a:latin typeface="+mn-ea"/>
              </a:rPr>
              <a:t>고객앱</a:t>
            </a:r>
            <a:r>
              <a:rPr lang="ko-KR" altLang="en-US" sz="1200" b="0" dirty="0">
                <a:latin typeface="+mn-ea"/>
              </a:rPr>
              <a:t> 중 사용량이 높은 주요서비스에 대해 통한인증센터를 통한 로그인 인증</a:t>
            </a:r>
            <a:r>
              <a:rPr lang="en-US" altLang="ko-KR" sz="1200" b="0" dirty="0">
                <a:latin typeface="+mn-ea"/>
              </a:rPr>
              <a:t>, ID</a:t>
            </a:r>
            <a:r>
              <a:rPr lang="ko-KR" altLang="en-US" sz="1200" b="0" dirty="0">
                <a:latin typeface="+mn-ea"/>
              </a:rPr>
              <a:t>찾기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비밀번호 변경 등의 서비스 통합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기존 각각의 서비스에서 로그인 처리 방식에서 통합인증센터에서만 인증하는 방식으로 프로세서 단일화 구축</a:t>
            </a:r>
            <a:endParaRPr lang="en-US" altLang="ko-KR" sz="1200" b="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도입효과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하나의 고객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로 전사 서비스</a:t>
            </a:r>
            <a:r>
              <a:rPr lang="en-US" altLang="ko-KR" sz="1200" b="0" dirty="0">
                <a:latin typeface="+mn-ea"/>
              </a:rPr>
              <a:t>(</a:t>
            </a:r>
            <a:r>
              <a:rPr lang="ko-KR" altLang="en-US" sz="1200" b="0" dirty="0">
                <a:latin typeface="+mn-ea"/>
              </a:rPr>
              <a:t>고객센터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 err="1">
                <a:latin typeface="+mn-ea"/>
              </a:rPr>
              <a:t>뷰가드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 err="1">
                <a:latin typeface="+mn-ea"/>
              </a:rPr>
              <a:t>캡스홈</a:t>
            </a:r>
            <a:r>
              <a:rPr lang="ko-KR" altLang="en-US" sz="1200" b="0" dirty="0">
                <a:latin typeface="+mn-ea"/>
              </a:rPr>
              <a:t> 등</a:t>
            </a:r>
            <a:r>
              <a:rPr lang="en-US" altLang="ko-KR" sz="1200" b="0" dirty="0">
                <a:latin typeface="+mn-ea"/>
              </a:rPr>
              <a:t>) </a:t>
            </a:r>
            <a:r>
              <a:rPr lang="ko-KR" altLang="en-US" sz="1200" b="0" dirty="0">
                <a:latin typeface="+mn-ea"/>
              </a:rPr>
              <a:t>이용 가능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전사 서비스별 회원가입</a:t>
            </a:r>
            <a:r>
              <a:rPr lang="en-US" altLang="ko-KR" sz="1200" b="0" dirty="0">
                <a:latin typeface="+mn-ea"/>
              </a:rPr>
              <a:t>/</a:t>
            </a:r>
            <a:r>
              <a:rPr lang="ko-KR" altLang="en-US" sz="1200" b="0" dirty="0">
                <a:latin typeface="+mn-ea"/>
              </a:rPr>
              <a:t>로그인</a:t>
            </a:r>
            <a:r>
              <a:rPr lang="en-US" altLang="ko-KR" sz="1200" b="0" dirty="0">
                <a:latin typeface="+mn-ea"/>
              </a:rPr>
              <a:t>/</a:t>
            </a:r>
            <a:r>
              <a:rPr lang="ko-KR" altLang="en-US" sz="1200" b="0" dirty="0">
                <a:latin typeface="+mn-ea"/>
              </a:rPr>
              <a:t>이용 현황 파악 가능</a:t>
            </a:r>
            <a:endParaRPr lang="en-US" altLang="ko-KR" sz="1200" b="0" dirty="0">
              <a:latin typeface="+mn-ea"/>
            </a:endParaRPr>
          </a:p>
          <a:p>
            <a:pPr marL="228600" lvl="1" indent="0">
              <a:buNone/>
            </a:pPr>
            <a:r>
              <a:rPr lang="ko-KR" altLang="en-US" sz="1200" b="0" dirty="0">
                <a:latin typeface="+mn-ea"/>
              </a:rPr>
              <a:t>   </a:t>
            </a:r>
            <a:r>
              <a:rPr lang="en-US" altLang="ko-KR" sz="1200" b="0" dirty="0">
                <a:latin typeface="+mn-ea"/>
              </a:rPr>
              <a:t>: </a:t>
            </a:r>
            <a:r>
              <a:rPr lang="ko-KR" altLang="en-US" sz="1200" b="0" dirty="0">
                <a:latin typeface="+mn-ea"/>
              </a:rPr>
              <a:t>가입고객의</a:t>
            </a:r>
            <a:r>
              <a:rPr lang="en-US" altLang="ko-KR" sz="1200" b="0" dirty="0">
                <a:latin typeface="+mn-ea"/>
              </a:rPr>
              <a:t> </a:t>
            </a:r>
            <a:r>
              <a:rPr lang="ko-KR" altLang="en-US" sz="1200" b="0" dirty="0">
                <a:latin typeface="+mn-ea"/>
              </a:rPr>
              <a:t>나이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연령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남</a:t>
            </a:r>
            <a:r>
              <a:rPr lang="en-US" altLang="ko-KR" sz="1200" b="0" dirty="0">
                <a:latin typeface="+mn-ea"/>
              </a:rPr>
              <a:t>/</a:t>
            </a:r>
            <a:r>
              <a:rPr lang="ko-KR" altLang="en-US" sz="1200" b="0" dirty="0">
                <a:latin typeface="+mn-ea"/>
              </a:rPr>
              <a:t>여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통신사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내</a:t>
            </a:r>
            <a:r>
              <a:rPr lang="en-US" altLang="ko-KR" sz="1200" b="0" dirty="0">
                <a:latin typeface="+mn-ea"/>
              </a:rPr>
              <a:t>/</a:t>
            </a:r>
            <a:r>
              <a:rPr lang="ko-KR" altLang="en-US" sz="1200" b="0" dirty="0">
                <a:latin typeface="+mn-ea"/>
              </a:rPr>
              <a:t>외국인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앱 사용 등</a:t>
            </a:r>
            <a:endParaRPr lang="en-US" altLang="ko-KR" sz="1200" b="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특징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또는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>
                <a:latin typeface="+mn-ea"/>
              </a:rPr>
              <a:t>아이디를 이용한 통합인증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다양한 인증방식 제공</a:t>
            </a:r>
            <a:r>
              <a:rPr lang="en-US" altLang="ko-KR" sz="1200" b="0" dirty="0">
                <a:latin typeface="+mn-ea"/>
              </a:rPr>
              <a:t>(ID/PW, </a:t>
            </a:r>
            <a:r>
              <a:rPr lang="ko-KR" altLang="en-US" sz="1200" b="0" dirty="0">
                <a:latin typeface="+mn-ea"/>
              </a:rPr>
              <a:t>생체인증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패턴 등</a:t>
            </a:r>
            <a:r>
              <a:rPr lang="en-US" altLang="ko-KR" sz="1200" b="0" dirty="0">
                <a:latin typeface="+mn-ea"/>
              </a:rPr>
              <a:t>)</a:t>
            </a:r>
          </a:p>
          <a:p>
            <a:pPr lvl="1"/>
            <a:r>
              <a:rPr lang="en-US" altLang="ko-KR" sz="1200" b="0" dirty="0">
                <a:latin typeface="+mn-ea"/>
              </a:rPr>
              <a:t>GUI </a:t>
            </a:r>
            <a:r>
              <a:rPr lang="ko-KR" altLang="en-US" sz="1200" b="0" dirty="0">
                <a:latin typeface="+mn-ea"/>
              </a:rPr>
              <a:t>기반의 통합 서비스 제공현황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모니터링 서비스 제공</a:t>
            </a:r>
            <a:endParaRPr lang="en-US" altLang="ko-KR" sz="1200" b="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계정현황</a:t>
            </a:r>
            <a:endParaRPr lang="en-US" altLang="ko-KR" dirty="0">
              <a:latin typeface="+mn-ea"/>
            </a:endParaRPr>
          </a:p>
          <a:p>
            <a:pPr marL="228600" lvl="1" indent="0">
              <a:buNone/>
            </a:pPr>
            <a:endParaRPr lang="en-US" altLang="ko-KR" sz="1200" b="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DD3EA6-20DB-45A5-9C2A-6B512E5C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52736"/>
            <a:ext cx="2903284" cy="22485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6A2F1F-C9C9-4CAE-B8BC-5FDC19A68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30" y="3758729"/>
            <a:ext cx="2903283" cy="2262559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F845D436-F9C0-4E86-8DF5-FBF2A8807DF7}"/>
              </a:ext>
            </a:extLst>
          </p:cNvPr>
          <p:cNvSpPr/>
          <p:nvPr/>
        </p:nvSpPr>
        <p:spPr>
          <a:xfrm>
            <a:off x="6951147" y="3384958"/>
            <a:ext cx="432048" cy="271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BD7E462-275F-4B2F-8071-9B3A5D979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344914"/>
              </p:ext>
            </p:extLst>
          </p:nvPr>
        </p:nvGraphicFramePr>
        <p:xfrm>
          <a:off x="827584" y="5445224"/>
          <a:ext cx="4392488" cy="9059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239">
                  <a:extLst>
                    <a:ext uri="{9D8B030D-6E8A-4147-A177-3AD203B41FA5}">
                      <a16:colId xmlns:a16="http://schemas.microsoft.com/office/drawing/2014/main" val="3249068909"/>
                    </a:ext>
                  </a:extLst>
                </a:gridCol>
                <a:gridCol w="1385029">
                  <a:extLst>
                    <a:ext uri="{9D8B030D-6E8A-4147-A177-3AD203B41FA5}">
                      <a16:colId xmlns:a16="http://schemas.microsoft.com/office/drawing/2014/main" val="1699112015"/>
                    </a:ext>
                  </a:extLst>
                </a:gridCol>
                <a:gridCol w="1101957">
                  <a:extLst>
                    <a:ext uri="{9D8B030D-6E8A-4147-A177-3AD203B41FA5}">
                      <a16:colId xmlns:a16="http://schemas.microsoft.com/office/drawing/2014/main" val="2528974937"/>
                    </a:ext>
                  </a:extLst>
                </a:gridCol>
                <a:gridCol w="909263">
                  <a:extLst>
                    <a:ext uri="{9D8B030D-6E8A-4147-A177-3AD203B41FA5}">
                      <a16:colId xmlns:a16="http://schemas.microsoft.com/office/drawing/2014/main" val="4192811754"/>
                    </a:ext>
                  </a:extLst>
                </a:gridCol>
              </a:tblGrid>
              <a:tr h="1895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모바일 앱 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계정수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44667"/>
                  </a:ext>
                </a:extLst>
              </a:tr>
              <a:tr h="14863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 err="1">
                          <a:effectLst/>
                          <a:latin typeface="+mn-ea"/>
                          <a:ea typeface="+mn-ea"/>
                        </a:rPr>
                        <a:t>주요앱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뷰가드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445,315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64.71%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54890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114,730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16.67%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152580"/>
                  </a:ext>
                </a:extLst>
              </a:tr>
              <a:tr h="1486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캡스홈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  <a:latin typeface="+mn-ea"/>
                          <a:ea typeface="+mn-ea"/>
                        </a:rPr>
                        <a:t>128,141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18.62%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649341"/>
                  </a:ext>
                </a:extLst>
              </a:tr>
              <a:tr h="234816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+mn-ea"/>
                          <a:ea typeface="+mn-ea"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41564" marB="4156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688,186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7872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92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30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도입효과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6544A2-5692-4D53-BF22-284E97A46AB0}"/>
              </a:ext>
            </a:extLst>
          </p:cNvPr>
          <p:cNvGrpSpPr/>
          <p:nvPr/>
        </p:nvGrpSpPr>
        <p:grpSpPr>
          <a:xfrm>
            <a:off x="263907" y="697615"/>
            <a:ext cx="8605114" cy="4983772"/>
            <a:chOff x="271467" y="708308"/>
            <a:chExt cx="8605114" cy="4983772"/>
          </a:xfrm>
        </p:grpSpPr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0A8293EF-C0C4-486F-B5E7-89364DE43B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1467" y="1644510"/>
              <a:ext cx="4380101" cy="136075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 센터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회원가입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비번 찾기 등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</a:p>
            <a:p>
              <a:pPr marL="0" indent="0">
                <a:buNone/>
              </a:pP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권한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가입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5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미가입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감사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현황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보안관리 등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</a:t>
              </a:r>
              <a:endParaRPr lang="en-US" altLang="ko-KR" sz="105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앱 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중요 </a:t>
              </a:r>
              <a:r>
                <a:rPr lang="ko-KR" altLang="en-US" sz="105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고객앱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 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5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뷰가드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캡스홈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뷰가드미니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적용 방식 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통합인증센터 구축 후 대상 앱 적용</a:t>
              </a:r>
              <a:endParaRPr lang="en-US" altLang="ko-KR" sz="105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비용 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개발비용 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4.5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억원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운영비용 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억원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  <a:endParaRPr lang="en-US" altLang="ko-KR" sz="105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A4178CD-3815-4B58-A1A7-223C3669F24C}"/>
                </a:ext>
              </a:extLst>
            </p:cNvPr>
            <p:cNvGrpSpPr/>
            <p:nvPr/>
          </p:nvGrpSpPr>
          <p:grpSpPr>
            <a:xfrm>
              <a:off x="355600" y="1220481"/>
              <a:ext cx="3987800" cy="295191"/>
              <a:chOff x="355600" y="1855342"/>
              <a:chExt cx="3987800" cy="29519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E42769-2895-47EB-8031-EEE035F5FC34}"/>
                  </a:ext>
                </a:extLst>
              </p:cNvPr>
              <p:cNvSpPr txBox="1"/>
              <p:nvPr/>
            </p:nvSpPr>
            <p:spPr>
              <a:xfrm>
                <a:off x="355600" y="1855342"/>
                <a:ext cx="398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44083" latinLnBrk="1"/>
                <a:r>
                  <a:rPr lang="ko-KR" altLang="en-US" sz="12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</a:t>
                </a:r>
                <a:r>
                  <a:rPr lang="en-US" altLang="ko-KR" sz="12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2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 서비스 도입</a:t>
                </a: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5D73F2A-D36E-4A07-83B8-A316B33C8870}"/>
                  </a:ext>
                </a:extLst>
              </p:cNvPr>
              <p:cNvCxnSpPr/>
              <p:nvPr/>
            </p:nvCxnSpPr>
            <p:spPr>
              <a:xfrm>
                <a:off x="355600" y="2150533"/>
                <a:ext cx="39878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DD59924-FC4F-41C3-B2B7-11E19689C83E}"/>
                </a:ext>
              </a:extLst>
            </p:cNvPr>
            <p:cNvGrpSpPr/>
            <p:nvPr/>
          </p:nvGrpSpPr>
          <p:grpSpPr>
            <a:xfrm>
              <a:off x="4800602" y="1220481"/>
              <a:ext cx="3987800" cy="295191"/>
              <a:chOff x="355600" y="1855342"/>
              <a:chExt cx="3987800" cy="29519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271A2A-75C6-4216-ADDD-2A49393BE8AD}"/>
                  </a:ext>
                </a:extLst>
              </p:cNvPr>
              <p:cNvSpPr txBox="1"/>
              <p:nvPr/>
            </p:nvSpPr>
            <p:spPr>
              <a:xfrm>
                <a:off x="355600" y="1855342"/>
                <a:ext cx="398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44083" latinLnBrk="1"/>
                <a:r>
                  <a:rPr lang="ko-KR" altLang="en-US" sz="12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기대 효과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94142F6B-5514-458E-9DF3-24F17F6FC95C}"/>
                  </a:ext>
                </a:extLst>
              </p:cNvPr>
              <p:cNvCxnSpPr/>
              <p:nvPr/>
            </p:nvCxnSpPr>
            <p:spPr>
              <a:xfrm>
                <a:off x="355600" y="2150533"/>
                <a:ext cx="398780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내용 개체 틀 2">
              <a:extLst>
                <a:ext uri="{FF2B5EF4-FFF2-40B4-BE49-F238E27FC236}">
                  <a16:creationId xmlns:a16="http://schemas.microsoft.com/office/drawing/2014/main" id="{E9E0DAA3-E2DD-46F6-9F90-44DA754EA78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00602" y="1711501"/>
              <a:ext cx="3972872" cy="1095445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하나의 통합 아이디로 전사 서비스 이용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실명 인증된 고객의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ADT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아이디로 전사 서비스 로그인 가능</a:t>
              </a:r>
              <a:endPara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CI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 실명인증 고객정보 일괄 수집 가능</a:t>
              </a:r>
              <a:endPara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고객별 서비스 이용현황 등 다양한 고객 활동 분석 가능</a:t>
              </a:r>
              <a:endPara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내용 개체 틀 2">
              <a:extLst>
                <a:ext uri="{FF2B5EF4-FFF2-40B4-BE49-F238E27FC236}">
                  <a16:creationId xmlns:a16="http://schemas.microsoft.com/office/drawing/2014/main" id="{6AD6D730-475F-4FDC-9665-BA11E84329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00602" y="3079653"/>
              <a:ext cx="3972872" cy="967988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T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/ PASS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 연동 제공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, PASS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로그인 및 다양한 인증방식 제공</a:t>
              </a:r>
              <a:endPara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고객의 신규 아이디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/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비밀번호 생성 및 관리 부담을 </a:t>
              </a:r>
              <a:r>
                <a:rPr lang="ko-KR" altLang="en-US" sz="1000" b="0" dirty="0" err="1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줄여줌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endPara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내용 개체 틀 2">
              <a:extLst>
                <a:ext uri="{FF2B5EF4-FFF2-40B4-BE49-F238E27FC236}">
                  <a16:creationId xmlns:a16="http://schemas.microsoft.com/office/drawing/2014/main" id="{71128247-C1DF-45A1-9C86-3E1DFE829A8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00602" y="4303789"/>
              <a:ext cx="3972872" cy="1388291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  </a:t>
              </a: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인입호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감소</a:t>
              </a:r>
              <a:endPara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감소 대상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ID/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패스워드 문의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원격 경비해제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비상연락망 수정</a:t>
              </a:r>
              <a:endPara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52,000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중 약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22% (11,652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감소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0" indent="0">
                <a:lnSpc>
                  <a:spcPct val="150000"/>
                </a:lnSpc>
                <a:buNone/>
              </a:pP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상담사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4.4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127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백만원 해당 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  <a:r>
                <a:rPr lang="ko-KR" altLang="en-US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말 기준</a:t>
              </a:r>
              <a:r>
                <a:rPr lang="en-US" altLang="ko-KR" sz="10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25" name="내용 개체 틀 2">
              <a:extLst>
                <a:ext uri="{FF2B5EF4-FFF2-40B4-BE49-F238E27FC236}">
                  <a16:creationId xmlns:a16="http://schemas.microsoft.com/office/drawing/2014/main" id="{75DAF94E-BEA8-4FEF-BCCC-FB2E05E4C34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1491" y="708308"/>
              <a:ext cx="8605090" cy="47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9550" indent="-209550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75000"/>
                <a:buFont typeface="Wingdings" pitchFamily="2" charset="2"/>
                <a:buChar char="n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8938" indent="-160338" algn="l" defTabSz="806450" rtl="0" eaLnBrk="0" fontAlgn="base" latinLnBrk="1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85000"/>
                    <a:lumOff val="15000"/>
                  </a:schemeClr>
                </a:buClr>
                <a:buSzPct val="100000"/>
                <a:buFontTx/>
                <a:buChar char="•"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latinLnBrk="1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앱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종에 대한 통합 인증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 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ID)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도입으로 사용자 편의성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보안성 강화</a:t>
              </a:r>
              <a:endParaRPr kumimoji="0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82E4C8A-3434-48D5-80D7-C6332FF8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73841"/>
            <a:ext cx="3732280" cy="27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2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49A56-6B09-4A19-97DA-83073266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시스템 구성도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ABCFA2E-F0DB-4995-B728-219E64918031}"/>
              </a:ext>
            </a:extLst>
          </p:cNvPr>
          <p:cNvSpPr/>
          <p:nvPr/>
        </p:nvSpPr>
        <p:spPr>
          <a:xfrm>
            <a:off x="910640" y="4581128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1885F03-7BB7-4395-8C9D-DC9D3AFF87AB}"/>
              </a:ext>
            </a:extLst>
          </p:cNvPr>
          <p:cNvSpPr/>
          <p:nvPr/>
        </p:nvSpPr>
        <p:spPr>
          <a:xfrm>
            <a:off x="5771030" y="4581128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DAA058D-4E72-4911-938D-10813F124E9E}"/>
              </a:ext>
            </a:extLst>
          </p:cNvPr>
          <p:cNvSpPr/>
          <p:nvPr/>
        </p:nvSpPr>
        <p:spPr>
          <a:xfrm>
            <a:off x="3340760" y="4581128"/>
            <a:ext cx="2376264" cy="854353"/>
          </a:xfrm>
          <a:prstGeom prst="roundRect">
            <a:avLst>
              <a:gd name="adj" fmla="val 3765"/>
            </a:avLst>
          </a:prstGeom>
          <a:solidFill>
            <a:schemeClr val="bg2"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8E4F73-2BB1-4CEE-8217-D537A856FA6D}"/>
              </a:ext>
            </a:extLst>
          </p:cNvPr>
          <p:cNvSpPr/>
          <p:nvPr/>
        </p:nvSpPr>
        <p:spPr>
          <a:xfrm>
            <a:off x="1775767" y="4651422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100" b="1" kern="0" dirty="0">
                <a:solidFill>
                  <a:schemeClr val="tx1"/>
                </a:solidFill>
                <a:latin typeface="+mn-ea"/>
                <a:ea typeface="+mn-ea"/>
              </a:rPr>
              <a:t>뷰가드</a:t>
            </a:r>
            <a:r>
              <a:rPr lang="en-US" altLang="ko-KR" sz="1100" b="1" kern="0" dirty="0">
                <a:solidFill>
                  <a:schemeClr val="tx1"/>
                </a:solidFill>
                <a:latin typeface="+mn-ea"/>
                <a:ea typeface="+mn-ea"/>
              </a:rPr>
              <a:t>(Azure)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웹뷰어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로그인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+mn-ea"/>
                <a:ea typeface="+mn-ea"/>
              </a:rPr>
              <a:t> ID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0" name="그림 39" descr="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6926977B-C978-49B9-898D-A806529CCE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5" b="26849"/>
          <a:stretch/>
        </p:blipFill>
        <p:spPr>
          <a:xfrm>
            <a:off x="1018094" y="4684595"/>
            <a:ext cx="692273" cy="66345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8B35BCAC-C9C8-4246-99EB-633D5522F3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89" b="26728"/>
          <a:stretch/>
        </p:blipFill>
        <p:spPr>
          <a:xfrm>
            <a:off x="3476967" y="4685412"/>
            <a:ext cx="692747" cy="6798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2BC5E3A-EF9F-4AAE-A5BE-08CB5BF73F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7" b="26281"/>
          <a:stretch/>
        </p:blipFill>
        <p:spPr>
          <a:xfrm>
            <a:off x="5867254" y="4684185"/>
            <a:ext cx="653282" cy="655261"/>
          </a:xfrm>
          <a:prstGeom prst="rect">
            <a:avLst/>
          </a:prstGeom>
        </p:spPr>
      </p:pic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F05BBD9-0661-48AA-87A8-774EDF46FD14}"/>
              </a:ext>
            </a:extLst>
          </p:cNvPr>
          <p:cNvCxnSpPr>
            <a:cxnSpLocks/>
            <a:stCxn id="36" idx="0"/>
            <a:endCxn id="44" idx="2"/>
          </p:cNvCxnSpPr>
          <p:nvPr/>
        </p:nvCxnSpPr>
        <p:spPr>
          <a:xfrm rot="5400000" flipH="1" flipV="1">
            <a:off x="3111778" y="3098046"/>
            <a:ext cx="470076" cy="2496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DBF8293-FB17-4A16-BE42-A2F088AFEA15}"/>
              </a:ext>
            </a:extLst>
          </p:cNvPr>
          <p:cNvSpPr/>
          <p:nvPr/>
        </p:nvSpPr>
        <p:spPr>
          <a:xfrm>
            <a:off x="3177540" y="2768618"/>
            <a:ext cx="2834640" cy="1342434"/>
          </a:xfrm>
          <a:prstGeom prst="roundRect">
            <a:avLst>
              <a:gd name="adj" fmla="val 3765"/>
            </a:avLst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6878458-CA39-48F6-9881-297E8B3297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32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84C9C403-6AEB-4772-ABFD-FE6C41C9B645}"/>
              </a:ext>
            </a:extLst>
          </p:cNvPr>
          <p:cNvCxnSpPr>
            <a:cxnSpLocks/>
            <a:stCxn id="38" idx="0"/>
            <a:endCxn id="44" idx="2"/>
          </p:cNvCxnSpPr>
          <p:nvPr/>
        </p:nvCxnSpPr>
        <p:spPr>
          <a:xfrm rot="5400000" flipH="1" flipV="1">
            <a:off x="4326838" y="4313106"/>
            <a:ext cx="470076" cy="65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D36F221-EFCE-43FE-8522-FEED1CCB78C1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rot="16200000" flipV="1">
            <a:off x="5541973" y="3163939"/>
            <a:ext cx="470076" cy="2364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BBA813-D4B7-4088-A72F-45FDB1EBED89}"/>
              </a:ext>
            </a:extLst>
          </p:cNvPr>
          <p:cNvSpPr/>
          <p:nvPr/>
        </p:nvSpPr>
        <p:spPr>
          <a:xfrm>
            <a:off x="3189939" y="2779373"/>
            <a:ext cx="2374443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통합인증센터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(Azure or AWS)</a:t>
            </a:r>
            <a:endParaRPr lang="en-US" altLang="ko-KR" sz="12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50" dirty="0" err="1">
                <a:solidFill>
                  <a:schemeClr val="tx1"/>
                </a:solidFill>
                <a:latin typeface="+mn-ea"/>
              </a:rPr>
              <a:t>멀티리젼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0" kern="0" dirty="0">
                <a:solidFill>
                  <a:schemeClr val="tx1"/>
                </a:solidFill>
                <a:latin typeface="+mn-ea"/>
              </a:rPr>
              <a:t>분산 </a:t>
            </a: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시스템 구축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(DR)</a:t>
            </a:r>
            <a:endParaRPr lang="en-US" altLang="ko-KR" sz="1050" kern="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OAuth2.0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기반의 인증 표준화 구성</a:t>
            </a:r>
            <a:endParaRPr lang="en-US" altLang="ko-KR" sz="105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A1BEF4FA-91A5-4C0C-9DF5-C7C31B1AFD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77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35AD95F-242F-4598-A170-8811A60353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25" y="343233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F9E41B-9998-4F14-8E75-CE577CC3AD4F}"/>
              </a:ext>
            </a:extLst>
          </p:cNvPr>
          <p:cNvSpPr/>
          <p:nvPr/>
        </p:nvSpPr>
        <p:spPr>
          <a:xfrm>
            <a:off x="4267911" y="4651422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100" b="1" kern="0" dirty="0" err="1">
                <a:solidFill>
                  <a:schemeClr val="tx1"/>
                </a:solidFill>
                <a:latin typeface="+mn-ea"/>
                <a:ea typeface="+mn-ea"/>
              </a:rPr>
              <a:t>캡스홈</a:t>
            </a:r>
            <a:r>
              <a:rPr lang="en-US" altLang="ko-KR" sz="1100" b="1" kern="0" dirty="0">
                <a:solidFill>
                  <a:schemeClr val="tx1"/>
                </a:solidFill>
                <a:latin typeface="+mn-ea"/>
                <a:ea typeface="+mn-ea"/>
              </a:rPr>
              <a:t>(AWS)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찾기</a:t>
            </a:r>
            <a:r>
              <a:rPr lang="en-US" altLang="ko-KR" sz="900" kern="0" dirty="0">
                <a:solidFill>
                  <a:schemeClr val="tx1"/>
                </a:solidFill>
                <a:latin typeface="+mn-ea"/>
                <a:ea typeface="+mn-ea"/>
              </a:rPr>
              <a:t>, PW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초기화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8712A4A-DAFC-4998-9E39-C6A3946A024A}"/>
              </a:ext>
            </a:extLst>
          </p:cNvPr>
          <p:cNvSpPr/>
          <p:nvPr/>
        </p:nvSpPr>
        <p:spPr>
          <a:xfrm>
            <a:off x="6605370" y="4651422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ko-KR" altLang="en-US" sz="1100" b="1" kern="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r>
              <a:rPr lang="en-US" altLang="ko-KR" sz="1100" b="1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IDC</a:t>
            </a:r>
            <a:r>
              <a:rPr lang="en-US" altLang="ko-KR" sz="1100" b="1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kern="0" dirty="0" err="1">
                <a:solidFill>
                  <a:schemeClr val="tx1"/>
                </a:solidFill>
                <a:latin typeface="+mn-ea"/>
                <a:ea typeface="+mn-ea"/>
              </a:rPr>
              <a:t>고객앱</a:t>
            </a:r>
            <a:r>
              <a:rPr lang="ko-KR" altLang="en-US" sz="900" kern="0" dirty="0">
                <a:solidFill>
                  <a:schemeClr val="tx1"/>
                </a:solidFill>
                <a:latin typeface="+mn-ea"/>
                <a:ea typeface="+mn-ea"/>
              </a:rPr>
              <a:t> 로그인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계약정보 조회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9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9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6147D8F3-D61A-4C51-AB97-8E6D79B70687}"/>
              </a:ext>
            </a:extLst>
          </p:cNvPr>
          <p:cNvSpPr/>
          <p:nvPr/>
        </p:nvSpPr>
        <p:spPr>
          <a:xfrm>
            <a:off x="6042660" y="2986330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0101465E-1C8D-4F05-9DE9-32A6E113FFCE}"/>
              </a:ext>
            </a:extLst>
          </p:cNvPr>
          <p:cNvSpPr/>
          <p:nvPr/>
        </p:nvSpPr>
        <p:spPr>
          <a:xfrm>
            <a:off x="6042660" y="3775157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CF816A7-11B5-4D02-9FC4-7F8773663C7B}"/>
              </a:ext>
            </a:extLst>
          </p:cNvPr>
          <p:cNvSpPr/>
          <p:nvPr/>
        </p:nvSpPr>
        <p:spPr>
          <a:xfrm>
            <a:off x="950343" y="355486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5FC4E800-B8CF-45A7-8574-4BA1929F6D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62" y="370684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B6DA4C-9E1B-4A8A-89D0-3DD5B35626DA}"/>
              </a:ext>
            </a:extLst>
          </p:cNvPr>
          <p:cNvSpPr/>
          <p:nvPr/>
        </p:nvSpPr>
        <p:spPr>
          <a:xfrm>
            <a:off x="1404113" y="363917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본인인증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(NICE)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8D9D1B2-AE69-4162-92C3-41329662BDA1}"/>
              </a:ext>
            </a:extLst>
          </p:cNvPr>
          <p:cNvSpPr/>
          <p:nvPr/>
        </p:nvSpPr>
        <p:spPr>
          <a:xfrm>
            <a:off x="955007" y="2750376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DF799B9B-3971-4D16-9681-F280B29D84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6" y="2902361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AF2073-9D52-46DB-B702-5D52875A8EB2}"/>
              </a:ext>
            </a:extLst>
          </p:cNvPr>
          <p:cNvSpPr/>
          <p:nvPr/>
        </p:nvSpPr>
        <p:spPr>
          <a:xfrm>
            <a:off x="1408777" y="2834691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인증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D8666957-F3DC-4FE4-9CEA-0490B0F3AD7D}"/>
              </a:ext>
            </a:extLst>
          </p:cNvPr>
          <p:cNvSpPr/>
          <p:nvPr/>
        </p:nvSpPr>
        <p:spPr>
          <a:xfrm>
            <a:off x="6676367" y="3548552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71CA5E0A-F093-4F92-8223-18410AA9EE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3700537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A98CFD-08E1-4943-913A-FD61C744A15D}"/>
              </a:ext>
            </a:extLst>
          </p:cNvPr>
          <p:cNvSpPr/>
          <p:nvPr/>
        </p:nvSpPr>
        <p:spPr>
          <a:xfrm>
            <a:off x="7130137" y="3632867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CI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5FE4510-BECB-45FC-B203-D27EDC6D6051}"/>
              </a:ext>
            </a:extLst>
          </p:cNvPr>
          <p:cNvSpPr/>
          <p:nvPr/>
        </p:nvSpPr>
        <p:spPr>
          <a:xfrm>
            <a:off x="6676367" y="2768618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7834D4D2-8F8F-4506-804A-C61B842127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86" y="2920603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03F3E8-9BAC-4E76-9C39-8BB8B0A42740}"/>
              </a:ext>
            </a:extLst>
          </p:cNvPr>
          <p:cNvSpPr/>
          <p:nvPr/>
        </p:nvSpPr>
        <p:spPr>
          <a:xfrm>
            <a:off x="7130137" y="2852933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아이디인증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7F0636-6D8D-466B-BE2A-174B7B8A74D9}"/>
              </a:ext>
            </a:extLst>
          </p:cNvPr>
          <p:cNvSpPr/>
          <p:nvPr/>
        </p:nvSpPr>
        <p:spPr>
          <a:xfrm>
            <a:off x="3600842" y="3788479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인증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D03862-8A98-4AF3-8D0C-1DF07ECE24B8}"/>
              </a:ext>
            </a:extLst>
          </p:cNvPr>
          <p:cNvSpPr/>
          <p:nvPr/>
        </p:nvSpPr>
        <p:spPr>
          <a:xfrm>
            <a:off x="4127548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WEB</a:t>
            </a:r>
          </a:p>
          <a:p>
            <a:pPr algn="ctr" latinLnBrk="0">
              <a:defRPr/>
            </a:pP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737B607-725D-4666-861F-9C096D5D4912}"/>
              </a:ext>
            </a:extLst>
          </p:cNvPr>
          <p:cNvSpPr/>
          <p:nvPr/>
        </p:nvSpPr>
        <p:spPr>
          <a:xfrm>
            <a:off x="4639845" y="377257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연동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440120F4-337A-4804-BFCD-EEF9BBF0B773}"/>
              </a:ext>
            </a:extLst>
          </p:cNvPr>
          <p:cNvSpPr/>
          <p:nvPr/>
        </p:nvSpPr>
        <p:spPr>
          <a:xfrm rot="10800000">
            <a:off x="2529468" y="2986329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4F5859F3-16A0-4C82-850E-73F1C634DB42}"/>
              </a:ext>
            </a:extLst>
          </p:cNvPr>
          <p:cNvSpPr/>
          <p:nvPr/>
        </p:nvSpPr>
        <p:spPr>
          <a:xfrm rot="10800000">
            <a:off x="2521359" y="3754775"/>
            <a:ext cx="559672" cy="162164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C4274CD-25C6-4183-93B9-0C1ED46788B6}"/>
              </a:ext>
            </a:extLst>
          </p:cNvPr>
          <p:cNvSpPr/>
          <p:nvPr/>
        </p:nvSpPr>
        <p:spPr>
          <a:xfrm>
            <a:off x="2961510" y="5741479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C196CB6-265D-41BE-A755-6B3EA006D7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29" y="5893464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BE000A-EA6C-4121-BAB5-D22537EC0936}"/>
              </a:ext>
            </a:extLst>
          </p:cNvPr>
          <p:cNvSpPr/>
          <p:nvPr/>
        </p:nvSpPr>
        <p:spPr>
          <a:xfrm>
            <a:off x="3415280" y="5825794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PASS</a:t>
            </a:r>
            <a:r>
              <a:rPr lang="ko-KR" altLang="en-US" sz="1000" b="1" kern="0" dirty="0">
                <a:solidFill>
                  <a:schemeClr val="tx1"/>
                </a:solidFill>
                <a:latin typeface="+mn-ea"/>
                <a:ea typeface="+mn-ea"/>
              </a:rPr>
              <a:t>간편로그인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(SKT)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3FD77018-AE48-47D4-B8AD-E0135E91B699}"/>
              </a:ext>
            </a:extLst>
          </p:cNvPr>
          <p:cNvSpPr/>
          <p:nvPr/>
        </p:nvSpPr>
        <p:spPr>
          <a:xfrm>
            <a:off x="4739692" y="5741479"/>
            <a:ext cx="1493787" cy="55039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691B36D-F889-4EF9-B0F2-CE8BBEBE88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611" y="5893464"/>
            <a:ext cx="287343" cy="287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D04A03D2-E2CB-422E-AF03-ADD99EC1A227}"/>
              </a:ext>
            </a:extLst>
          </p:cNvPr>
          <p:cNvSpPr/>
          <p:nvPr/>
        </p:nvSpPr>
        <p:spPr>
          <a:xfrm>
            <a:off x="5193462" y="5825794"/>
            <a:ext cx="1024745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계약정보 서버</a:t>
            </a:r>
            <a:endParaRPr lang="en-US" altLang="ko-KR" sz="10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(ADT)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E0935BA3-E14B-4579-8049-0FA64500C00D}"/>
              </a:ext>
            </a:extLst>
          </p:cNvPr>
          <p:cNvSpPr/>
          <p:nvPr/>
        </p:nvSpPr>
        <p:spPr>
          <a:xfrm rot="5400000">
            <a:off x="5428845" y="5489047"/>
            <a:ext cx="182468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4257BE6C-E369-4559-A9C8-D465D0C0BC6C}"/>
              </a:ext>
            </a:extLst>
          </p:cNvPr>
          <p:cNvSpPr/>
          <p:nvPr/>
        </p:nvSpPr>
        <p:spPr>
          <a:xfrm rot="5400000">
            <a:off x="3607515" y="5489047"/>
            <a:ext cx="182468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9D1C38F4-AB01-47F0-90C7-FA4BBE1F41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65" y="3439953"/>
            <a:ext cx="316077" cy="316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C592AD12-6961-4787-9B7D-B47277E3EEBC}"/>
              </a:ext>
            </a:extLst>
          </p:cNvPr>
          <p:cNvSpPr/>
          <p:nvPr/>
        </p:nvSpPr>
        <p:spPr>
          <a:xfrm>
            <a:off x="5188485" y="3780192"/>
            <a:ext cx="434591" cy="2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수집</a:t>
            </a:r>
            <a:endParaRPr lang="en-US" altLang="ko-KR" sz="8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solidFill>
                  <a:schemeClr val="tx1"/>
                </a:solidFill>
                <a:latin typeface="+mn-ea"/>
                <a:ea typeface="+mn-ea"/>
              </a:rPr>
              <a:t>서버</a:t>
            </a:r>
            <a:endParaRPr lang="en-US" altLang="ko-KR" sz="8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AD470F7-C84E-49BA-BDC0-1F2A264EE2A0}"/>
              </a:ext>
            </a:extLst>
          </p:cNvPr>
          <p:cNvSpPr/>
          <p:nvPr/>
        </p:nvSpPr>
        <p:spPr>
          <a:xfrm>
            <a:off x="4716016" y="980728"/>
            <a:ext cx="2160007" cy="1506571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49E7DD8-71A4-4326-A9DE-8F505414FC04}"/>
              </a:ext>
            </a:extLst>
          </p:cNvPr>
          <p:cNvSpPr/>
          <p:nvPr/>
        </p:nvSpPr>
        <p:spPr>
          <a:xfrm>
            <a:off x="5037966" y="1065044"/>
            <a:ext cx="1572385" cy="242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  <a:ea typeface="+mn-ea"/>
              </a:rPr>
              <a:t>O&amp;M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964E8940-5E22-4F6F-8F57-9B7F2AD93D07}"/>
              </a:ext>
            </a:extLst>
          </p:cNvPr>
          <p:cNvSpPr/>
          <p:nvPr/>
        </p:nvSpPr>
        <p:spPr>
          <a:xfrm>
            <a:off x="2411993" y="980729"/>
            <a:ext cx="2160007" cy="1503096"/>
          </a:xfrm>
          <a:prstGeom prst="roundRect">
            <a:avLst>
              <a:gd name="adj" fmla="val 3765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ko-KR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A8B28BE-77CA-4963-9419-7601B34BE041}"/>
              </a:ext>
            </a:extLst>
          </p:cNvPr>
          <p:cNvSpPr/>
          <p:nvPr/>
        </p:nvSpPr>
        <p:spPr>
          <a:xfrm>
            <a:off x="2733943" y="1065044"/>
            <a:ext cx="1572385" cy="242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schemeClr val="tx1"/>
                </a:solidFill>
                <a:latin typeface="+mn-ea"/>
              </a:rPr>
              <a:t>Dashboard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4084C6B4-B37A-4E8B-9642-23A3A1212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173" y="1359476"/>
            <a:ext cx="1801969" cy="101360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E2A99D94-6C04-4A61-839D-8BEB9A46AE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011" y="1341027"/>
            <a:ext cx="1801969" cy="101360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BDED1E16-0F0A-42F6-A104-E403A0797C6B}"/>
              </a:ext>
            </a:extLst>
          </p:cNvPr>
          <p:cNvSpPr/>
          <p:nvPr/>
        </p:nvSpPr>
        <p:spPr>
          <a:xfrm rot="5400000" flipH="1">
            <a:off x="5244885" y="2532374"/>
            <a:ext cx="220540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04705B2B-15D7-46A5-9D24-902233EA99F5}"/>
              </a:ext>
            </a:extLst>
          </p:cNvPr>
          <p:cNvSpPr/>
          <p:nvPr/>
        </p:nvSpPr>
        <p:spPr>
          <a:xfrm rot="5400000" flipH="1">
            <a:off x="3882762" y="2532374"/>
            <a:ext cx="220540" cy="178380"/>
          </a:xfrm>
          <a:prstGeom prst="rightArrow">
            <a:avLst>
              <a:gd name="adj1" fmla="val 58822"/>
              <a:gd name="adj2" fmla="val 37835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2778E3F-4E84-4891-8A75-3002D0F15048}"/>
              </a:ext>
            </a:extLst>
          </p:cNvPr>
          <p:cNvSpPr/>
          <p:nvPr/>
        </p:nvSpPr>
        <p:spPr>
          <a:xfrm>
            <a:off x="6957783" y="990870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  <a:ea typeface="+mn-ea"/>
              </a:rPr>
              <a:t>O&amp;M</a:t>
            </a: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서비스별 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</a:rPr>
              <a:t>현황 조회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계약정보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인증방식 현황 조회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찾기</a:t>
            </a:r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, PW</a:t>
            </a: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초기화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고객 유형 조회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질의응답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8091DB-A80B-4A67-A4E8-15683F70ECF1}"/>
              </a:ext>
            </a:extLst>
          </p:cNvPr>
          <p:cNvSpPr/>
          <p:nvPr/>
        </p:nvSpPr>
        <p:spPr>
          <a:xfrm>
            <a:off x="672637" y="990870"/>
            <a:ext cx="1541924" cy="391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t"/>
          <a:lstStyle/>
          <a:p>
            <a:pPr latinLnBrk="0">
              <a:defRPr/>
            </a:pPr>
            <a:r>
              <a:rPr lang="en-US" altLang="ko-KR" sz="1200" b="1" kern="0" dirty="0">
                <a:solidFill>
                  <a:schemeClr val="tx1"/>
                </a:solidFill>
                <a:latin typeface="+mn-ea"/>
              </a:rPr>
              <a:t>Dashboard</a:t>
            </a:r>
            <a:endParaRPr lang="en-US" altLang="ko-KR" sz="1200" b="1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서비스 상태 모니터링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앱 로그인 현황 모니터링 </a:t>
            </a: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marL="171450" indent="-171450" latinLnBrk="0">
              <a:buFont typeface="Wingdings" panose="05000000000000000000" pitchFamily="2" charset="2"/>
              <a:buChar char="ü"/>
              <a:defRPr/>
            </a:pP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지역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성별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연령</a:t>
            </a: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/OS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별</a:t>
            </a:r>
            <a:endParaRPr lang="en-US" altLang="ko-KR" sz="1000" kern="0" dirty="0">
              <a:solidFill>
                <a:schemeClr val="tx1"/>
              </a:solidFill>
              <a:latin typeface="+mn-ea"/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ko-KR" altLang="en-US" sz="1000" kern="0" dirty="0">
                <a:solidFill>
                  <a:schemeClr val="tx1"/>
                </a:solidFill>
                <a:latin typeface="+mn-ea"/>
                <a:ea typeface="+mn-ea"/>
              </a:rPr>
              <a:t>실시간 현황 모니터링</a:t>
            </a:r>
            <a:endParaRPr lang="en-US" altLang="ko-KR" sz="10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940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17244241-059D-4E48-A7F8-02D637E0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417295"/>
          </a:xfrm>
        </p:spPr>
        <p:txBody>
          <a:bodyPr/>
          <a:lstStyle/>
          <a:p>
            <a:r>
              <a:rPr lang="ko-KR" altLang="en-US" sz="1400" dirty="0">
                <a:latin typeface="+mn-ea"/>
              </a:rPr>
              <a:t>신규가입 고객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회원가입 시 계약여부는 기존 시스템에서 승인 후 인증등록을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</a:t>
            </a:r>
            <a:r>
              <a:rPr lang="en-US" altLang="ko-KR" sz="1200" b="0" dirty="0">
                <a:latin typeface="+mn-ea"/>
              </a:rPr>
              <a:t>(</a:t>
            </a:r>
            <a:r>
              <a:rPr lang="ko-KR" altLang="en-US" sz="1200" b="0" dirty="0">
                <a:latin typeface="+mn-ea"/>
              </a:rPr>
              <a:t>또는 </a:t>
            </a:r>
            <a:r>
              <a:rPr lang="en-US" altLang="ko-KR" sz="1200" b="0" dirty="0">
                <a:latin typeface="+mn-ea"/>
              </a:rPr>
              <a:t>ID/PW), </a:t>
            </a:r>
            <a:r>
              <a:rPr lang="ko-KR" altLang="en-US" sz="1200" b="0" dirty="0">
                <a:latin typeface="+mn-ea"/>
              </a:rPr>
              <a:t>또는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>
                <a:latin typeface="+mn-ea"/>
              </a:rPr>
              <a:t>아이디로 통합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미 보유 시 신규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생성 또는 기존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를 이용한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>
                <a:latin typeface="+mn-ea"/>
              </a:rPr>
              <a:t>아이디로 신규 생성</a:t>
            </a:r>
            <a:endParaRPr lang="en-US" altLang="ko-KR" sz="1200" b="0" dirty="0">
              <a:latin typeface="+mn-ea"/>
            </a:endParaRPr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797204D6-320B-407A-9C56-F38161BCFBAD}"/>
              </a:ext>
            </a:extLst>
          </p:cNvPr>
          <p:cNvSpPr txBox="1">
            <a:spLocks/>
          </p:cNvSpPr>
          <p:nvPr/>
        </p:nvSpPr>
        <p:spPr bwMode="auto">
          <a:xfrm>
            <a:off x="411480" y="3607071"/>
            <a:ext cx="8229600" cy="41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+mn-ea"/>
              </a:rPr>
              <a:t>기존가입 고객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자동로그인을 많이 사용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로그인 완료 후 일정기간 안내 팝업을 통한 통합</a:t>
            </a:r>
            <a:r>
              <a:rPr lang="en-US" altLang="ko-KR" sz="1200" b="0" dirty="0">
                <a:latin typeface="+mn-ea"/>
              </a:rPr>
              <a:t>ID(T</a:t>
            </a:r>
            <a:r>
              <a:rPr lang="ko-KR" altLang="en-US" sz="1200" b="0" dirty="0">
                <a:latin typeface="+mn-ea"/>
              </a:rPr>
              <a:t>아이디</a:t>
            </a:r>
            <a:r>
              <a:rPr lang="en-US" altLang="ko-KR" sz="1200" b="0" dirty="0">
                <a:latin typeface="+mn-ea"/>
              </a:rPr>
              <a:t>,ADT</a:t>
            </a:r>
            <a:r>
              <a:rPr lang="ko-KR" altLang="en-US" sz="1200" b="0" dirty="0">
                <a:latin typeface="+mn-ea"/>
              </a:rPr>
              <a:t>아이디</a:t>
            </a:r>
            <a:r>
              <a:rPr lang="en-US" altLang="ko-KR" sz="1200" b="0" dirty="0">
                <a:latin typeface="+mn-ea"/>
              </a:rPr>
              <a:t>)</a:t>
            </a:r>
            <a:r>
              <a:rPr lang="ko-KR" altLang="en-US" sz="1200" b="0" dirty="0">
                <a:latin typeface="+mn-ea"/>
              </a:rPr>
              <a:t> 인증 유도</a:t>
            </a:r>
            <a:endParaRPr lang="en-US" altLang="ko-KR" sz="1200" b="0" dirty="0">
              <a:latin typeface="+mn-ea"/>
            </a:endParaRPr>
          </a:p>
          <a:p>
            <a:pPr lvl="1"/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보유 시 전화번호 기준으로 손쉽게 인증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없을 경우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가입 또는 기존 </a:t>
            </a:r>
            <a:r>
              <a:rPr lang="en-US" altLang="ko-KR" sz="1200" b="0" dirty="0">
                <a:latin typeface="+mn-ea"/>
              </a:rPr>
              <a:t>ID</a:t>
            </a:r>
            <a:r>
              <a:rPr lang="ko-KR" altLang="en-US" sz="1200" b="0" dirty="0">
                <a:latin typeface="+mn-ea"/>
              </a:rPr>
              <a:t>를 통한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>
                <a:latin typeface="+mn-ea"/>
              </a:rPr>
              <a:t>아이디 생성</a:t>
            </a:r>
            <a:endParaRPr lang="en-US" altLang="ko-KR" sz="1200" b="0" dirty="0">
              <a:latin typeface="+mn-ea"/>
            </a:endParaRPr>
          </a:p>
        </p:txBody>
      </p:sp>
      <p:sp>
        <p:nvSpPr>
          <p:cNvPr id="51" name="사각형: 둥근 모서리 272">
            <a:extLst>
              <a:ext uri="{FF2B5EF4-FFF2-40B4-BE49-F238E27FC236}">
                <a16:creationId xmlns:a16="http://schemas.microsoft.com/office/drawing/2014/main" id="{D4151E4E-CEDE-4441-BCB2-AE1F0D8B706C}"/>
              </a:ext>
            </a:extLst>
          </p:cNvPr>
          <p:cNvSpPr/>
          <p:nvPr/>
        </p:nvSpPr>
        <p:spPr bwMode="auto">
          <a:xfrm>
            <a:off x="2148611" y="1808897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2" name="양쪽 모서리가 둥근 사각형 793">
            <a:extLst>
              <a:ext uri="{FF2B5EF4-FFF2-40B4-BE49-F238E27FC236}">
                <a16:creationId xmlns:a16="http://schemas.microsoft.com/office/drawing/2014/main" id="{9E47CA56-4366-436F-A497-F45B3C339B74}"/>
              </a:ext>
            </a:extLst>
          </p:cNvPr>
          <p:cNvSpPr/>
          <p:nvPr/>
        </p:nvSpPr>
        <p:spPr>
          <a:xfrm>
            <a:off x="2148611" y="1734213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6B44BF0C-6D72-4887-863F-9D2831F6A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80" y="1699598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 확인</a:t>
            </a:r>
          </a:p>
        </p:txBody>
      </p:sp>
      <p:sp>
        <p:nvSpPr>
          <p:cNvPr id="54" name="양쪽 모서리가 둥근 사각형 793">
            <a:extLst>
              <a:ext uri="{FF2B5EF4-FFF2-40B4-BE49-F238E27FC236}">
                <a16:creationId xmlns:a16="http://schemas.microsoft.com/office/drawing/2014/main" id="{7A270246-EA2C-4345-AA63-0C9C7E2D4B8F}"/>
              </a:ext>
            </a:extLst>
          </p:cNvPr>
          <p:cNvSpPr/>
          <p:nvPr/>
        </p:nvSpPr>
        <p:spPr>
          <a:xfrm rot="10800000">
            <a:off x="2151282" y="3322620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E2357679-F3E2-4193-8266-19A9899A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923" y="2226996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계약자명</a:t>
            </a:r>
          </a:p>
        </p:txBody>
      </p:sp>
      <p:sp>
        <p:nvSpPr>
          <p:cNvPr id="57" name="사각형: 둥근 모서리 272">
            <a:extLst>
              <a:ext uri="{FF2B5EF4-FFF2-40B4-BE49-F238E27FC236}">
                <a16:creationId xmlns:a16="http://schemas.microsoft.com/office/drawing/2014/main" id="{84B7E028-ABED-471F-936A-69326FA0BBDD}"/>
              </a:ext>
            </a:extLst>
          </p:cNvPr>
          <p:cNvSpPr/>
          <p:nvPr/>
        </p:nvSpPr>
        <p:spPr bwMode="auto">
          <a:xfrm>
            <a:off x="3483514" y="1830812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96" name="양쪽 모서리가 둥근 사각형 793">
            <a:extLst>
              <a:ext uri="{FF2B5EF4-FFF2-40B4-BE49-F238E27FC236}">
                <a16:creationId xmlns:a16="http://schemas.microsoft.com/office/drawing/2014/main" id="{79E80EC1-62C6-458A-88C1-1DB7FBAA3C5B}"/>
              </a:ext>
            </a:extLst>
          </p:cNvPr>
          <p:cNvSpPr/>
          <p:nvPr/>
        </p:nvSpPr>
        <p:spPr>
          <a:xfrm>
            <a:off x="3483514" y="1743428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7" name="Rectangle 60">
            <a:extLst>
              <a:ext uri="{FF2B5EF4-FFF2-40B4-BE49-F238E27FC236}">
                <a16:creationId xmlns:a16="http://schemas.microsoft.com/office/drawing/2014/main" id="{E228AC15-A0CF-42BE-BABF-5E31ACF7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5883" y="1734213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회원가입</a:t>
            </a:r>
          </a:p>
        </p:txBody>
      </p:sp>
      <p:sp>
        <p:nvSpPr>
          <p:cNvPr id="98" name="양쪽 모서리가 둥근 사각형 793">
            <a:extLst>
              <a:ext uri="{FF2B5EF4-FFF2-40B4-BE49-F238E27FC236}">
                <a16:creationId xmlns:a16="http://schemas.microsoft.com/office/drawing/2014/main" id="{11318EBD-90F3-4269-8B15-C53788D64338}"/>
              </a:ext>
            </a:extLst>
          </p:cNvPr>
          <p:cNvSpPr/>
          <p:nvPr/>
        </p:nvSpPr>
        <p:spPr>
          <a:xfrm rot="10800000">
            <a:off x="3486185" y="3344535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99" name="Rectangle 60">
            <a:extLst>
              <a:ext uri="{FF2B5EF4-FFF2-40B4-BE49-F238E27FC236}">
                <a16:creationId xmlns:a16="http://schemas.microsoft.com/office/drawing/2014/main" id="{E9568619-C713-4DB2-BA51-0F0B68CD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147" y="241152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00" name="Rectangle 60">
            <a:extLst>
              <a:ext uri="{FF2B5EF4-FFF2-40B4-BE49-F238E27FC236}">
                <a16:creationId xmlns:a16="http://schemas.microsoft.com/office/drawing/2014/main" id="{95F01737-6237-4CBD-BB10-3243374B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047" y="2645151"/>
            <a:ext cx="975465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u="sng" dirty="0">
                <a:latin typeface="+mn-ea"/>
                <a:ea typeface="+mn-ea"/>
              </a:rPr>
              <a:t>기타</a:t>
            </a:r>
            <a:r>
              <a:rPr kumimoji="1" lang="en-US" altLang="ko-KR" sz="700" b="1" u="sng" dirty="0">
                <a:latin typeface="+mn-ea"/>
                <a:ea typeface="+mn-ea"/>
              </a:rPr>
              <a:t>(ID/PW)</a:t>
            </a:r>
            <a:endParaRPr kumimoji="1" lang="ko-KR" altLang="en-US" sz="700" b="1" u="sng" dirty="0">
              <a:latin typeface="+mn-ea"/>
              <a:ea typeface="+mn-ea"/>
            </a:endParaRPr>
          </a:p>
        </p:txBody>
      </p:sp>
      <p:sp>
        <p:nvSpPr>
          <p:cNvPr id="101" name="사각형: 둥근 모서리 272">
            <a:extLst>
              <a:ext uri="{FF2B5EF4-FFF2-40B4-BE49-F238E27FC236}">
                <a16:creationId xmlns:a16="http://schemas.microsoft.com/office/drawing/2014/main" id="{E4B3ED73-0D72-4E52-9052-BFA5B7F520D0}"/>
              </a:ext>
            </a:extLst>
          </p:cNvPr>
          <p:cNvSpPr/>
          <p:nvPr/>
        </p:nvSpPr>
        <p:spPr bwMode="auto">
          <a:xfrm>
            <a:off x="4831696" y="1849247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2" name="양쪽 모서리가 둥근 사각형 793">
            <a:extLst>
              <a:ext uri="{FF2B5EF4-FFF2-40B4-BE49-F238E27FC236}">
                <a16:creationId xmlns:a16="http://schemas.microsoft.com/office/drawing/2014/main" id="{D2822801-28BA-4510-81A9-40FD9FE43AE8}"/>
              </a:ext>
            </a:extLst>
          </p:cNvPr>
          <p:cNvSpPr/>
          <p:nvPr/>
        </p:nvSpPr>
        <p:spPr>
          <a:xfrm>
            <a:off x="4831696" y="1761863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3" name="Rectangle 60">
            <a:extLst>
              <a:ext uri="{FF2B5EF4-FFF2-40B4-BE49-F238E27FC236}">
                <a16:creationId xmlns:a16="http://schemas.microsoft.com/office/drawing/2014/main" id="{0785BD12-D934-40F3-A305-A139BE0F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065" y="1752648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아이디생성</a:t>
            </a:r>
          </a:p>
        </p:txBody>
      </p:sp>
      <p:sp>
        <p:nvSpPr>
          <p:cNvPr id="104" name="양쪽 모서리가 둥근 사각형 793">
            <a:extLst>
              <a:ext uri="{FF2B5EF4-FFF2-40B4-BE49-F238E27FC236}">
                <a16:creationId xmlns:a16="http://schemas.microsoft.com/office/drawing/2014/main" id="{200902FA-D19C-4295-A5DB-1BF128EA1E15}"/>
              </a:ext>
            </a:extLst>
          </p:cNvPr>
          <p:cNvSpPr/>
          <p:nvPr/>
        </p:nvSpPr>
        <p:spPr>
          <a:xfrm rot="10800000">
            <a:off x="4834367" y="3362970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05" name="Rectangle 60">
            <a:extLst>
              <a:ext uri="{FF2B5EF4-FFF2-40B4-BE49-F238E27FC236}">
                <a16:creationId xmlns:a16="http://schemas.microsoft.com/office/drawing/2014/main" id="{F26DDA5A-7B71-4F8F-9B66-BE9990D6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979" y="2347408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  <a:r>
              <a:rPr kumimoji="1" lang="en-US" altLang="ko-KR" sz="800" b="1" spc="-150" dirty="0">
                <a:latin typeface="+mn-ea"/>
                <a:ea typeface="+mn-ea"/>
              </a:rPr>
              <a:t>+</a:t>
            </a:r>
            <a:r>
              <a:rPr kumimoji="1" lang="ko-KR" altLang="en-US" sz="800" b="1" spc="-150" dirty="0">
                <a:latin typeface="+mn-ea"/>
                <a:ea typeface="+mn-ea"/>
              </a:rPr>
              <a:t>메일</a:t>
            </a:r>
            <a:r>
              <a:rPr kumimoji="1" lang="en-US" altLang="ko-KR" sz="800" b="1" spc="-150" dirty="0">
                <a:latin typeface="+mn-ea"/>
                <a:ea typeface="+mn-ea"/>
              </a:rPr>
              <a:t>,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06" name="Rectangle 60">
            <a:extLst>
              <a:ext uri="{FF2B5EF4-FFF2-40B4-BE49-F238E27FC236}">
                <a16:creationId xmlns:a16="http://schemas.microsoft.com/office/drawing/2014/main" id="{AEE86E41-B870-46E9-983E-7503DEB1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008" y="2663586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비밀번호</a:t>
            </a:r>
          </a:p>
        </p:txBody>
      </p:sp>
      <p:sp>
        <p:nvSpPr>
          <p:cNvPr id="107" name="Rectangle 60">
            <a:extLst>
              <a:ext uri="{FF2B5EF4-FFF2-40B4-BE49-F238E27FC236}">
                <a16:creationId xmlns:a16="http://schemas.microsoft.com/office/drawing/2014/main" id="{791A4544-0677-4D07-8105-F24E1BB4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485" y="2526508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생년월일</a:t>
            </a:r>
          </a:p>
        </p:txBody>
      </p:sp>
      <p:sp>
        <p:nvSpPr>
          <p:cNvPr id="108" name="Rectangle 60">
            <a:extLst>
              <a:ext uri="{FF2B5EF4-FFF2-40B4-BE49-F238E27FC236}">
                <a16:creationId xmlns:a16="http://schemas.microsoft.com/office/drawing/2014/main" id="{6ADE0A5E-8AB4-4217-9E91-CE317E83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2514" y="2842686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전화번호</a:t>
            </a:r>
          </a:p>
        </p:txBody>
      </p:sp>
      <p:sp>
        <p:nvSpPr>
          <p:cNvPr id="110" name="사각형: 둥근 모서리 272">
            <a:extLst>
              <a:ext uri="{FF2B5EF4-FFF2-40B4-BE49-F238E27FC236}">
                <a16:creationId xmlns:a16="http://schemas.microsoft.com/office/drawing/2014/main" id="{8991DDF0-4D08-4A17-B195-C0BC334D5639}"/>
              </a:ext>
            </a:extLst>
          </p:cNvPr>
          <p:cNvSpPr/>
          <p:nvPr/>
        </p:nvSpPr>
        <p:spPr bwMode="auto">
          <a:xfrm>
            <a:off x="6153348" y="1849247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1" name="양쪽 모서리가 둥근 사각형 793">
            <a:extLst>
              <a:ext uri="{FF2B5EF4-FFF2-40B4-BE49-F238E27FC236}">
                <a16:creationId xmlns:a16="http://schemas.microsoft.com/office/drawing/2014/main" id="{591022B0-26A8-439A-AD90-22664DDB36B5}"/>
              </a:ext>
            </a:extLst>
          </p:cNvPr>
          <p:cNvSpPr/>
          <p:nvPr/>
        </p:nvSpPr>
        <p:spPr>
          <a:xfrm>
            <a:off x="6153348" y="1761863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2" name="Rectangle 60">
            <a:extLst>
              <a:ext uri="{FF2B5EF4-FFF2-40B4-BE49-F238E27FC236}">
                <a16:creationId xmlns:a16="http://schemas.microsoft.com/office/drawing/2014/main" id="{CBADD648-85F2-463F-A7F6-8E23F3420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717" y="1752648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본인인증</a:t>
            </a:r>
          </a:p>
        </p:txBody>
      </p:sp>
      <p:sp>
        <p:nvSpPr>
          <p:cNvPr id="113" name="양쪽 모서리가 둥근 사각형 793">
            <a:extLst>
              <a:ext uri="{FF2B5EF4-FFF2-40B4-BE49-F238E27FC236}">
                <a16:creationId xmlns:a16="http://schemas.microsoft.com/office/drawing/2014/main" id="{8E71875C-575F-4712-B2BF-290F0A72A8C4}"/>
              </a:ext>
            </a:extLst>
          </p:cNvPr>
          <p:cNvSpPr/>
          <p:nvPr/>
        </p:nvSpPr>
        <p:spPr>
          <a:xfrm rot="10800000">
            <a:off x="6156019" y="3362969"/>
            <a:ext cx="1077640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14" name="Rectangle 60">
            <a:extLst>
              <a:ext uri="{FF2B5EF4-FFF2-40B4-BE49-F238E27FC236}">
                <a16:creationId xmlns:a16="http://schemas.microsoft.com/office/drawing/2014/main" id="{0E3DBEDA-F386-4AD0-9DF0-E312B258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631" y="2370816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본인명의 휴대폰 인증</a:t>
            </a:r>
          </a:p>
        </p:txBody>
      </p:sp>
      <p:sp>
        <p:nvSpPr>
          <p:cNvPr id="115" name="Rectangle 60">
            <a:extLst>
              <a:ext uri="{FF2B5EF4-FFF2-40B4-BE49-F238E27FC236}">
                <a16:creationId xmlns:a16="http://schemas.microsoft.com/office/drawing/2014/main" id="{D632CB7E-698A-4809-9209-1C3128C1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660" y="2686994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아이핀 인증</a:t>
            </a:r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BAEDE90B-AB89-4417-B5CC-4C7FC24ABC7B}"/>
              </a:ext>
            </a:extLst>
          </p:cNvPr>
          <p:cNvSpPr/>
          <p:nvPr/>
        </p:nvSpPr>
        <p:spPr>
          <a:xfrm>
            <a:off x="1911432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AB08151F-B8FE-4D86-A0DC-75D0BDF03DDC}"/>
              </a:ext>
            </a:extLst>
          </p:cNvPr>
          <p:cNvSpPr/>
          <p:nvPr/>
        </p:nvSpPr>
        <p:spPr>
          <a:xfrm>
            <a:off x="3269441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54831B90-1CFC-4797-B8D5-B867963D457D}"/>
              </a:ext>
            </a:extLst>
          </p:cNvPr>
          <p:cNvSpPr/>
          <p:nvPr/>
        </p:nvSpPr>
        <p:spPr>
          <a:xfrm>
            <a:off x="4589960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EA86D118-5CEB-432A-8851-2B85A9A51211}"/>
              </a:ext>
            </a:extLst>
          </p:cNvPr>
          <p:cNvSpPr/>
          <p:nvPr/>
        </p:nvSpPr>
        <p:spPr>
          <a:xfrm>
            <a:off x="5932530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1" name="화살표: 오른쪽 120">
            <a:extLst>
              <a:ext uri="{FF2B5EF4-FFF2-40B4-BE49-F238E27FC236}">
                <a16:creationId xmlns:a16="http://schemas.microsoft.com/office/drawing/2014/main" id="{A8B92F2B-4B7A-41A7-B304-A91E03A22036}"/>
              </a:ext>
            </a:extLst>
          </p:cNvPr>
          <p:cNvSpPr/>
          <p:nvPr/>
        </p:nvSpPr>
        <p:spPr>
          <a:xfrm>
            <a:off x="7254182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사각형: 둥근 모서리 272">
            <a:extLst>
              <a:ext uri="{FF2B5EF4-FFF2-40B4-BE49-F238E27FC236}">
                <a16:creationId xmlns:a16="http://schemas.microsoft.com/office/drawing/2014/main" id="{248080D4-9DBE-4868-B3BA-B02A2928E761}"/>
              </a:ext>
            </a:extLst>
          </p:cNvPr>
          <p:cNvSpPr/>
          <p:nvPr/>
        </p:nvSpPr>
        <p:spPr bwMode="auto">
          <a:xfrm>
            <a:off x="2148611" y="4684873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2" name="양쪽 모서리가 둥근 사각형 793">
            <a:extLst>
              <a:ext uri="{FF2B5EF4-FFF2-40B4-BE49-F238E27FC236}">
                <a16:creationId xmlns:a16="http://schemas.microsoft.com/office/drawing/2014/main" id="{65CBC45A-DF42-43B5-92DD-581CE5B9043D}"/>
              </a:ext>
            </a:extLst>
          </p:cNvPr>
          <p:cNvSpPr/>
          <p:nvPr/>
        </p:nvSpPr>
        <p:spPr>
          <a:xfrm>
            <a:off x="2148611" y="461018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3" name="Rectangle 60">
            <a:extLst>
              <a:ext uri="{FF2B5EF4-FFF2-40B4-BE49-F238E27FC236}">
                <a16:creationId xmlns:a16="http://schemas.microsoft.com/office/drawing/2014/main" id="{6B7CDA11-F945-4800-8F35-1FF6F476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80" y="4575574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ID</a:t>
            </a:r>
            <a:r>
              <a:rPr kumimoji="1" lang="ko-KR" altLang="en-US" sz="800" b="1" spc="-150" dirty="0">
                <a:latin typeface="+mn-ea"/>
                <a:ea typeface="+mn-ea"/>
              </a:rPr>
              <a:t>통합안내</a:t>
            </a:r>
          </a:p>
        </p:txBody>
      </p:sp>
      <p:sp>
        <p:nvSpPr>
          <p:cNvPr id="134" name="양쪽 모서리가 둥근 사각형 793">
            <a:extLst>
              <a:ext uri="{FF2B5EF4-FFF2-40B4-BE49-F238E27FC236}">
                <a16:creationId xmlns:a16="http://schemas.microsoft.com/office/drawing/2014/main" id="{3EC88709-37BE-4255-B338-29D987047014}"/>
              </a:ext>
            </a:extLst>
          </p:cNvPr>
          <p:cNvSpPr/>
          <p:nvPr/>
        </p:nvSpPr>
        <p:spPr>
          <a:xfrm rot="10800000">
            <a:off x="2151282" y="6198596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F5DDD4F8-25CC-41AE-84C6-59089D5F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923" y="4965209"/>
            <a:ext cx="983686" cy="1059006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>
                <a:latin typeface="+mn-ea"/>
                <a:ea typeface="+mn-ea"/>
              </a:rPr>
              <a:t>계정통합안내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ko-KR" sz="800" b="1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T-</a:t>
            </a:r>
            <a:r>
              <a:rPr kumimoji="1" lang="ko-KR" altLang="en-US" sz="800" spc="-150" dirty="0">
                <a:latin typeface="+mn-ea"/>
                <a:ea typeface="+mn-ea"/>
              </a:rPr>
              <a:t>아이디 로 인증 시 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spc="-150" dirty="0">
                <a:latin typeface="+mn-ea"/>
                <a:ea typeface="+mn-ea"/>
              </a:rPr>
              <a:t>ADT</a:t>
            </a:r>
            <a:r>
              <a:rPr kumimoji="1" lang="ko-KR" altLang="en-US" sz="800" spc="-150" dirty="0" err="1">
                <a:latin typeface="+mn-ea"/>
                <a:ea typeface="+mn-ea"/>
              </a:rPr>
              <a:t>캡스</a:t>
            </a:r>
            <a:r>
              <a:rPr kumimoji="1" lang="ko-KR" altLang="en-US" sz="800" spc="-150" dirty="0">
                <a:latin typeface="+mn-ea"/>
                <a:ea typeface="+mn-ea"/>
              </a:rPr>
              <a:t>  다양한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spc="-150" dirty="0">
                <a:latin typeface="+mn-ea"/>
                <a:ea typeface="+mn-ea"/>
              </a:rPr>
              <a:t>서비스  인증가능</a:t>
            </a:r>
          </a:p>
        </p:txBody>
      </p:sp>
      <p:sp>
        <p:nvSpPr>
          <p:cNvPr id="136" name="사각형: 둥근 모서리 272">
            <a:extLst>
              <a:ext uri="{FF2B5EF4-FFF2-40B4-BE49-F238E27FC236}">
                <a16:creationId xmlns:a16="http://schemas.microsoft.com/office/drawing/2014/main" id="{0DCF2904-1D25-499D-A83E-5D95C601874D}"/>
              </a:ext>
            </a:extLst>
          </p:cNvPr>
          <p:cNvSpPr/>
          <p:nvPr/>
        </p:nvSpPr>
        <p:spPr bwMode="auto">
          <a:xfrm>
            <a:off x="4641765" y="4706788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7" name="양쪽 모서리가 둥근 사각형 793">
            <a:extLst>
              <a:ext uri="{FF2B5EF4-FFF2-40B4-BE49-F238E27FC236}">
                <a16:creationId xmlns:a16="http://schemas.microsoft.com/office/drawing/2014/main" id="{4632DF06-76B6-461D-81EC-925595863B4A}"/>
              </a:ext>
            </a:extLst>
          </p:cNvPr>
          <p:cNvSpPr/>
          <p:nvPr/>
        </p:nvSpPr>
        <p:spPr>
          <a:xfrm>
            <a:off x="4641765" y="4619404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38" name="Rectangle 60">
            <a:extLst>
              <a:ext uri="{FF2B5EF4-FFF2-40B4-BE49-F238E27FC236}">
                <a16:creationId xmlns:a16="http://schemas.microsoft.com/office/drawing/2014/main" id="{EEF42D83-11B0-4815-9013-C17143707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34" y="4610189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 가입 안내</a:t>
            </a:r>
          </a:p>
        </p:txBody>
      </p:sp>
      <p:sp>
        <p:nvSpPr>
          <p:cNvPr id="139" name="양쪽 모서리가 둥근 사각형 793">
            <a:extLst>
              <a:ext uri="{FF2B5EF4-FFF2-40B4-BE49-F238E27FC236}">
                <a16:creationId xmlns:a16="http://schemas.microsoft.com/office/drawing/2014/main" id="{F6BF8C82-83B3-46A3-ABCD-03B8C00EE5E1}"/>
              </a:ext>
            </a:extLst>
          </p:cNvPr>
          <p:cNvSpPr/>
          <p:nvPr/>
        </p:nvSpPr>
        <p:spPr>
          <a:xfrm rot="10800000">
            <a:off x="4644436" y="6220511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140" name="Rectangle 60">
            <a:extLst>
              <a:ext uri="{FF2B5EF4-FFF2-40B4-BE49-F238E27FC236}">
                <a16:creationId xmlns:a16="http://schemas.microsoft.com/office/drawing/2014/main" id="{47371FE8-4B55-48E0-9C20-4B4ECF31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98" y="5249398"/>
            <a:ext cx="983686" cy="522693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T </a:t>
            </a:r>
            <a:r>
              <a:rPr kumimoji="1" lang="ko-KR" altLang="en-US" sz="800" b="1" spc="-150" dirty="0">
                <a:latin typeface="+mn-ea"/>
                <a:ea typeface="+mn-ea"/>
              </a:rPr>
              <a:t>아이디 안내</a:t>
            </a:r>
            <a:endParaRPr kumimoji="1" lang="en-US" altLang="ko-KR" sz="800" b="1" spc="-15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700" dirty="0">
                <a:latin typeface="+mn-ea"/>
                <a:ea typeface="+mn-ea"/>
              </a:rPr>
              <a:t> ADTCAPS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700" dirty="0">
                <a:latin typeface="+mn-ea"/>
                <a:ea typeface="+mn-ea"/>
              </a:rPr>
              <a:t> 010-1234-5678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500" dirty="0">
                <a:latin typeface="+mn-ea"/>
                <a:ea typeface="+mn-ea"/>
              </a:rPr>
              <a:t> [</a:t>
            </a:r>
            <a:r>
              <a:rPr kumimoji="1" lang="ko-KR" altLang="en-US" sz="500" dirty="0">
                <a:latin typeface="+mn-ea"/>
                <a:ea typeface="+mn-ea"/>
              </a:rPr>
              <a:t>본인확인 된 아이디</a:t>
            </a:r>
            <a:r>
              <a:rPr kumimoji="1" lang="en-US" altLang="ko-KR" sz="500" dirty="0">
                <a:latin typeface="+mn-ea"/>
                <a:ea typeface="+mn-ea"/>
              </a:rPr>
              <a:t>]</a:t>
            </a:r>
            <a:endParaRPr kumimoji="1" lang="ko-KR" altLang="en-US" sz="500" dirty="0">
              <a:latin typeface="+mn-ea"/>
              <a:ea typeface="+mn-ea"/>
            </a:endParaRPr>
          </a:p>
        </p:txBody>
      </p:sp>
      <p:sp>
        <p:nvSpPr>
          <p:cNvPr id="166" name="화살표: 오른쪽 165">
            <a:extLst>
              <a:ext uri="{FF2B5EF4-FFF2-40B4-BE49-F238E27FC236}">
                <a16:creationId xmlns:a16="http://schemas.microsoft.com/office/drawing/2014/main" id="{569DC8F8-C5E2-4630-81B5-7FA0F24EBDE4}"/>
              </a:ext>
            </a:extLst>
          </p:cNvPr>
          <p:cNvSpPr/>
          <p:nvPr/>
        </p:nvSpPr>
        <p:spPr>
          <a:xfrm>
            <a:off x="1911432" y="542340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67" name="화살표: 오른쪽 166">
            <a:extLst>
              <a:ext uri="{FF2B5EF4-FFF2-40B4-BE49-F238E27FC236}">
                <a16:creationId xmlns:a16="http://schemas.microsoft.com/office/drawing/2014/main" id="{7D59F0F5-DF30-46A3-B960-8489F625F592}"/>
              </a:ext>
            </a:extLst>
          </p:cNvPr>
          <p:cNvSpPr/>
          <p:nvPr/>
        </p:nvSpPr>
        <p:spPr>
          <a:xfrm>
            <a:off x="4384147" y="542340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0" name="화살표: 오른쪽 169">
            <a:extLst>
              <a:ext uri="{FF2B5EF4-FFF2-40B4-BE49-F238E27FC236}">
                <a16:creationId xmlns:a16="http://schemas.microsoft.com/office/drawing/2014/main" id="{D3E606F7-B22B-4CB3-87C7-723D8D77C7F5}"/>
              </a:ext>
            </a:extLst>
          </p:cNvPr>
          <p:cNvSpPr/>
          <p:nvPr/>
        </p:nvSpPr>
        <p:spPr>
          <a:xfrm>
            <a:off x="5779688" y="5423403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71" name="Rectangle 60">
            <a:extLst>
              <a:ext uri="{FF2B5EF4-FFF2-40B4-BE49-F238E27FC236}">
                <a16:creationId xmlns:a16="http://schemas.microsoft.com/office/drawing/2014/main" id="{45B9AC18-3E28-4BEC-91B2-C52A104D4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7" y="5164661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 err="1">
                <a:latin typeface="+mn-ea"/>
                <a:ea typeface="+mn-ea"/>
              </a:rPr>
              <a:t>캡스홈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IID/PW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PASS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76238541-D852-43DF-A8B8-123640E9B352}"/>
              </a:ext>
            </a:extLst>
          </p:cNvPr>
          <p:cNvGrpSpPr/>
          <p:nvPr/>
        </p:nvGrpSpPr>
        <p:grpSpPr>
          <a:xfrm>
            <a:off x="2247107" y="5855009"/>
            <a:ext cx="131198" cy="120350"/>
            <a:chOff x="738250" y="3041246"/>
            <a:chExt cx="253973" cy="253973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5146B54-94E5-44F6-9A59-839871E5140F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80" name="Freeform 76">
              <a:extLst>
                <a:ext uri="{FF2B5EF4-FFF2-40B4-BE49-F238E27FC236}">
                  <a16:creationId xmlns:a16="http://schemas.microsoft.com/office/drawing/2014/main" id="{EDE56581-5277-4C82-AAEA-CF05DCD7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sp>
        <p:nvSpPr>
          <p:cNvPr id="181" name="Rectangle 60">
            <a:extLst>
              <a:ext uri="{FF2B5EF4-FFF2-40B4-BE49-F238E27FC236}">
                <a16:creationId xmlns:a16="http://schemas.microsoft.com/office/drawing/2014/main" id="{BA38AFD0-2FD1-428B-846B-2D63BBCF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953" y="5818959"/>
            <a:ext cx="741823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600" b="1" dirty="0">
                <a:latin typeface="+mn-ea"/>
                <a:ea typeface="+mn-ea"/>
              </a:rPr>
              <a:t>10</a:t>
            </a:r>
            <a:r>
              <a:rPr kumimoji="1" lang="ko-KR" altLang="en-US" sz="600" b="1" dirty="0">
                <a:latin typeface="+mn-ea"/>
                <a:ea typeface="+mn-ea"/>
              </a:rPr>
              <a:t>일간 보이지 않기</a:t>
            </a: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A9243329-8939-4459-A273-E88884AE5A72}"/>
              </a:ext>
            </a:extLst>
          </p:cNvPr>
          <p:cNvGrpSpPr/>
          <p:nvPr/>
        </p:nvGrpSpPr>
        <p:grpSpPr>
          <a:xfrm>
            <a:off x="5526615" y="5440906"/>
            <a:ext cx="131198" cy="120350"/>
            <a:chOff x="738250" y="3041246"/>
            <a:chExt cx="253973" cy="253973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2A1EC2A6-AFA5-464F-99DF-B1B35D1170D8}"/>
                </a:ext>
              </a:extLst>
            </p:cNvPr>
            <p:cNvSpPr/>
            <p:nvPr/>
          </p:nvSpPr>
          <p:spPr>
            <a:xfrm>
              <a:off x="738250" y="3041246"/>
              <a:ext cx="253973" cy="25397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184" name="Freeform 76">
              <a:extLst>
                <a:ext uri="{FF2B5EF4-FFF2-40B4-BE49-F238E27FC236}">
                  <a16:creationId xmlns:a16="http://schemas.microsoft.com/office/drawing/2014/main" id="{70593EFC-AA14-4DFF-8908-EE37A63C8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94" y="3122810"/>
              <a:ext cx="122424" cy="83917"/>
            </a:xfrm>
            <a:custGeom>
              <a:avLst/>
              <a:gdLst>
                <a:gd name="T0" fmla="*/ 185 w 185"/>
                <a:gd name="T1" fmla="*/ 5 h 127"/>
                <a:gd name="T2" fmla="*/ 181 w 185"/>
                <a:gd name="T3" fmla="*/ 0 h 127"/>
                <a:gd name="T4" fmla="*/ 178 w 185"/>
                <a:gd name="T5" fmla="*/ 2 h 127"/>
                <a:gd name="T6" fmla="*/ 178 w 185"/>
                <a:gd name="T7" fmla="*/ 2 h 127"/>
                <a:gd name="T8" fmla="*/ 67 w 185"/>
                <a:gd name="T9" fmla="*/ 117 h 127"/>
                <a:gd name="T10" fmla="*/ 7 w 185"/>
                <a:gd name="T11" fmla="*/ 56 h 127"/>
                <a:gd name="T12" fmla="*/ 4 w 185"/>
                <a:gd name="T13" fmla="*/ 55 h 127"/>
                <a:gd name="T14" fmla="*/ 0 w 185"/>
                <a:gd name="T15" fmla="*/ 59 h 127"/>
                <a:gd name="T16" fmla="*/ 1 w 185"/>
                <a:gd name="T17" fmla="*/ 62 h 127"/>
                <a:gd name="T18" fmla="*/ 64 w 185"/>
                <a:gd name="T19" fmla="*/ 126 h 127"/>
                <a:gd name="T20" fmla="*/ 67 w 185"/>
                <a:gd name="T21" fmla="*/ 127 h 127"/>
                <a:gd name="T22" fmla="*/ 70 w 185"/>
                <a:gd name="T23" fmla="*/ 126 h 127"/>
                <a:gd name="T24" fmla="*/ 70 w 185"/>
                <a:gd name="T25" fmla="*/ 126 h 127"/>
                <a:gd name="T26" fmla="*/ 184 w 185"/>
                <a:gd name="T27" fmla="*/ 8 h 127"/>
                <a:gd name="T28" fmla="*/ 184 w 185"/>
                <a:gd name="T29" fmla="*/ 8 h 127"/>
                <a:gd name="T30" fmla="*/ 185 w 185"/>
                <a:gd name="T31" fmla="*/ 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27">
                  <a:moveTo>
                    <a:pt x="185" y="5"/>
                  </a:moveTo>
                  <a:cubicBezTo>
                    <a:pt x="185" y="2"/>
                    <a:pt x="183" y="0"/>
                    <a:pt x="181" y="0"/>
                  </a:cubicBezTo>
                  <a:cubicBezTo>
                    <a:pt x="180" y="0"/>
                    <a:pt x="179" y="1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67" y="117"/>
                    <a:pt x="67" y="117"/>
                    <a:pt x="67" y="117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6"/>
                    <a:pt x="5" y="55"/>
                    <a:pt x="4" y="55"/>
                  </a:cubicBezTo>
                  <a:cubicBezTo>
                    <a:pt x="2" y="55"/>
                    <a:pt x="0" y="57"/>
                    <a:pt x="0" y="59"/>
                  </a:cubicBezTo>
                  <a:cubicBezTo>
                    <a:pt x="0" y="61"/>
                    <a:pt x="0" y="62"/>
                    <a:pt x="1" y="62"/>
                  </a:cubicBezTo>
                  <a:cubicBezTo>
                    <a:pt x="64" y="126"/>
                    <a:pt x="64" y="126"/>
                    <a:pt x="64" y="126"/>
                  </a:cubicBezTo>
                  <a:cubicBezTo>
                    <a:pt x="65" y="127"/>
                    <a:pt x="66" y="127"/>
                    <a:pt x="67" y="127"/>
                  </a:cubicBezTo>
                  <a:cubicBezTo>
                    <a:pt x="68" y="127"/>
                    <a:pt x="69" y="126"/>
                    <a:pt x="70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5" y="7"/>
                    <a:pt x="185" y="6"/>
                    <a:pt x="185" y="5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150">
                <a:latin typeface="+mn-ea"/>
              </a:endParaRPr>
            </a:p>
          </p:txBody>
        </p:sp>
      </p:grpSp>
      <p:sp>
        <p:nvSpPr>
          <p:cNvPr id="68" name="Rectangle 60">
            <a:extLst>
              <a:ext uri="{FF2B5EF4-FFF2-40B4-BE49-F238E27FC236}">
                <a16:creationId xmlns:a16="http://schemas.microsoft.com/office/drawing/2014/main" id="{556FC2AB-1149-4B56-B234-193A151DF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7" y="2288685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 err="1">
                <a:latin typeface="+mn-ea"/>
                <a:ea typeface="+mn-ea"/>
              </a:rPr>
              <a:t>고객앱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디바이스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회원가입 </a:t>
            </a:r>
            <a:r>
              <a:rPr kumimoji="1" lang="en-US" altLang="ko-KR" sz="800" spc="-150" dirty="0">
                <a:latin typeface="+mn-ea"/>
                <a:ea typeface="+mn-ea"/>
              </a:rPr>
              <a:t> SMS </a:t>
            </a:r>
            <a:r>
              <a:rPr kumimoji="1" lang="ko-KR" altLang="en-US" sz="800" spc="-150" dirty="0">
                <a:latin typeface="+mn-ea"/>
                <a:ea typeface="+mn-ea"/>
              </a:rPr>
              <a:t>발송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AC87487-E2DC-4848-99A3-62790333CD24}"/>
              </a:ext>
            </a:extLst>
          </p:cNvPr>
          <p:cNvSpPr/>
          <p:nvPr/>
        </p:nvSpPr>
        <p:spPr>
          <a:xfrm>
            <a:off x="2634782" y="335058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B38865C-D089-4277-96A4-06B35C9ECD6B}"/>
              </a:ext>
            </a:extLst>
          </p:cNvPr>
          <p:cNvSpPr/>
          <p:nvPr/>
        </p:nvSpPr>
        <p:spPr>
          <a:xfrm>
            <a:off x="3960662" y="337344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37380E7-CDF4-424C-8421-0EA5566B5866}"/>
              </a:ext>
            </a:extLst>
          </p:cNvPr>
          <p:cNvSpPr/>
          <p:nvPr/>
        </p:nvSpPr>
        <p:spPr>
          <a:xfrm>
            <a:off x="5339882" y="338868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CADF83F-72DF-43D4-822F-DACAB1E4369E}"/>
              </a:ext>
            </a:extLst>
          </p:cNvPr>
          <p:cNvSpPr/>
          <p:nvPr/>
        </p:nvSpPr>
        <p:spPr>
          <a:xfrm>
            <a:off x="6665762" y="338868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CD8C496-331F-4714-8C0E-26AE62AF5366}"/>
              </a:ext>
            </a:extLst>
          </p:cNvPr>
          <p:cNvSpPr/>
          <p:nvPr/>
        </p:nvSpPr>
        <p:spPr>
          <a:xfrm>
            <a:off x="2653832" y="622713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BA25535A-FBB9-49B4-9D16-2A3D88E1C9E9}"/>
              </a:ext>
            </a:extLst>
          </p:cNvPr>
          <p:cNvSpPr/>
          <p:nvPr/>
        </p:nvSpPr>
        <p:spPr>
          <a:xfrm>
            <a:off x="5137963" y="6249997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3c658bcb-82ef-4581-8ca7-f3dd3c8667ae" descr="Image">
            <a:extLst>
              <a:ext uri="{FF2B5EF4-FFF2-40B4-BE49-F238E27FC236}">
                <a16:creationId xmlns:a16="http://schemas.microsoft.com/office/drawing/2014/main" id="{48E3AC84-F9F8-47A7-99A1-29E097F20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677" y="4610189"/>
            <a:ext cx="1066079" cy="1785497"/>
          </a:xfrm>
          <a:prstGeom prst="rect">
            <a:avLst/>
          </a:prstGeom>
          <a:solidFill>
            <a:schemeClr val="bg2"/>
          </a:solidFill>
          <a:ln>
            <a:noFill/>
          </a:ln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A6137E6-6580-4DFB-BE89-7FAF16E382E0}"/>
              </a:ext>
            </a:extLst>
          </p:cNvPr>
          <p:cNvSpPr/>
          <p:nvPr/>
        </p:nvSpPr>
        <p:spPr>
          <a:xfrm>
            <a:off x="3236435" y="6395686"/>
            <a:ext cx="1101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[</a:t>
            </a:r>
            <a:r>
              <a:rPr lang="ko-KR" altLang="en-US" sz="900" b="1" dirty="0"/>
              <a:t>예시화면</a:t>
            </a:r>
            <a:r>
              <a:rPr lang="en-US" altLang="ko-KR" sz="900" b="1" dirty="0"/>
              <a:t>]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D05FC0-529C-4E3E-AA0E-C8D22F28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88" y="1761129"/>
            <a:ext cx="951059" cy="1778957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900E93FF-F1A6-4EF9-88D5-7B8B3FE4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747" y="4590078"/>
            <a:ext cx="951059" cy="1778957"/>
          </a:xfrm>
          <a:prstGeom prst="rect">
            <a:avLst/>
          </a:prstGeom>
        </p:spPr>
      </p:pic>
      <p:sp>
        <p:nvSpPr>
          <p:cNvPr id="76" name="제목 1">
            <a:extLst>
              <a:ext uri="{FF2B5EF4-FFF2-40B4-BE49-F238E27FC236}">
                <a16:creationId xmlns:a16="http://schemas.microsoft.com/office/drawing/2014/main" id="{A3CA3C59-214B-4525-9B83-E0952646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/>
          <a:lstStyle/>
          <a:p>
            <a:r>
              <a:rPr lang="ko-KR" altLang="en-US" sz="2000" dirty="0"/>
              <a:t>신규</a:t>
            </a:r>
            <a:r>
              <a:rPr lang="en-US" altLang="ko-KR" sz="2000" dirty="0"/>
              <a:t>/</a:t>
            </a:r>
            <a:r>
              <a:rPr lang="ko-KR" altLang="en-US" sz="2000" dirty="0"/>
              <a:t>기존 고객 </a:t>
            </a:r>
            <a:r>
              <a:rPr lang="en-US" altLang="ko-KR" sz="2000" dirty="0"/>
              <a:t>ID</a:t>
            </a:r>
            <a:r>
              <a:rPr lang="ko-KR" altLang="en-US" sz="2000" dirty="0"/>
              <a:t>통합방안</a:t>
            </a:r>
            <a:r>
              <a:rPr lang="en-US" altLang="ko-KR" sz="2000" dirty="0"/>
              <a:t>(</a:t>
            </a:r>
            <a:r>
              <a:rPr lang="ko-KR" altLang="en-US" sz="2000" dirty="0"/>
              <a:t>하나의 서비스 이용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sp>
        <p:nvSpPr>
          <p:cNvPr id="78" name="Rectangle 60">
            <a:extLst>
              <a:ext uri="{FF2B5EF4-FFF2-40B4-BE49-F238E27FC236}">
                <a16:creationId xmlns:a16="http://schemas.microsoft.com/office/drawing/2014/main" id="{C363AC06-DFC9-4D06-82D2-437F57DE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98" y="5805145"/>
            <a:ext cx="975465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u="sng" dirty="0">
                <a:latin typeface="+mn-ea"/>
                <a:ea typeface="+mn-ea"/>
              </a:rPr>
              <a:t>기타</a:t>
            </a:r>
            <a:r>
              <a:rPr kumimoji="1" lang="en-US" altLang="ko-KR" sz="700" b="1" u="sng" dirty="0">
                <a:latin typeface="+mn-ea"/>
                <a:ea typeface="+mn-ea"/>
              </a:rPr>
              <a:t>(ID/PW)</a:t>
            </a:r>
            <a:endParaRPr kumimoji="1" lang="ko-KR" altLang="en-US" sz="700" b="1" u="sng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E39296-1AA2-40F5-9EA2-AA974A9D7328}"/>
              </a:ext>
            </a:extLst>
          </p:cNvPr>
          <p:cNvSpPr/>
          <p:nvPr/>
        </p:nvSpPr>
        <p:spPr>
          <a:xfrm>
            <a:off x="3346576" y="1685219"/>
            <a:ext cx="4033736" cy="1925561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C3EDD31-8295-4019-A177-22CC478A0500}"/>
              </a:ext>
            </a:extLst>
          </p:cNvPr>
          <p:cNvSpPr/>
          <p:nvPr/>
        </p:nvSpPr>
        <p:spPr>
          <a:xfrm>
            <a:off x="4482228" y="4546659"/>
            <a:ext cx="1371437" cy="1925561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내용 개체 틀 2">
            <a:extLst>
              <a:ext uri="{FF2B5EF4-FFF2-40B4-BE49-F238E27FC236}">
                <a16:creationId xmlns:a16="http://schemas.microsoft.com/office/drawing/2014/main" id="{17244241-059D-4E48-A7F8-02D637E0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58362"/>
            <a:ext cx="8229600" cy="417295"/>
          </a:xfrm>
        </p:spPr>
        <p:txBody>
          <a:bodyPr/>
          <a:lstStyle/>
          <a:p>
            <a:r>
              <a:rPr lang="ko-KR" altLang="en-US" sz="1400" dirty="0">
                <a:latin typeface="+mn-ea"/>
              </a:rPr>
              <a:t>신규가입 고객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회원가입 시 본인인증 후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 err="1">
                <a:latin typeface="+mn-ea"/>
              </a:rPr>
              <a:t>캡스</a:t>
            </a:r>
            <a:r>
              <a:rPr lang="ko-KR" altLang="en-US" sz="1200" b="0" dirty="0">
                <a:latin typeface="+mn-ea"/>
              </a:rPr>
              <a:t> 가입 서비스 현황을 표시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계정을 통합할 서비스를 선택 시 모든 가입 서비스에 대해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아이디로 인증 가능</a:t>
            </a:r>
            <a:r>
              <a:rPr lang="en-US" altLang="ko-KR" sz="1200" b="0" dirty="0">
                <a:latin typeface="+mn-ea"/>
              </a:rPr>
              <a:t>(</a:t>
            </a:r>
            <a:r>
              <a:rPr lang="ko-KR" altLang="en-US" sz="1200" b="0" dirty="0">
                <a:latin typeface="+mn-ea"/>
              </a:rPr>
              <a:t>본인인증 </a:t>
            </a:r>
            <a:r>
              <a:rPr lang="en-US" altLang="ko-KR" sz="1200" b="0" dirty="0">
                <a:latin typeface="+mn-ea"/>
              </a:rPr>
              <a:t>CI</a:t>
            </a:r>
            <a:r>
              <a:rPr lang="ko-KR" altLang="en-US" sz="1200" b="0" dirty="0">
                <a:latin typeface="+mn-ea"/>
              </a:rPr>
              <a:t>기준으로 각 서비스 가입 여부 검색</a:t>
            </a:r>
            <a:r>
              <a:rPr lang="en-US" altLang="ko-KR" sz="1200" b="0" dirty="0">
                <a:latin typeface="+mn-ea"/>
              </a:rPr>
              <a:t>)</a:t>
            </a:r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BAEDE90B-AB89-4417-B5CC-4C7FC24ABC7B}"/>
              </a:ext>
            </a:extLst>
          </p:cNvPr>
          <p:cNvSpPr/>
          <p:nvPr/>
        </p:nvSpPr>
        <p:spPr>
          <a:xfrm>
            <a:off x="1911432" y="254742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EA86D118-5CEB-432A-8851-2B85A9A51211}"/>
              </a:ext>
            </a:extLst>
          </p:cNvPr>
          <p:cNvSpPr/>
          <p:nvPr/>
        </p:nvSpPr>
        <p:spPr>
          <a:xfrm>
            <a:off x="3788361" y="2577757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3" name="Rectangle 60">
            <a:extLst>
              <a:ext uri="{FF2B5EF4-FFF2-40B4-BE49-F238E27FC236}">
                <a16:creationId xmlns:a16="http://schemas.microsoft.com/office/drawing/2014/main" id="{4816E999-82CE-4D8F-8119-2134DFA9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7" y="2288685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 err="1">
                <a:latin typeface="+mn-ea"/>
                <a:ea typeface="+mn-ea"/>
              </a:rPr>
              <a:t>캡스홈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디바이스 설치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ko-KR" altLang="en-US" sz="800" spc="-150" dirty="0">
                <a:latin typeface="+mn-ea"/>
                <a:ea typeface="+mn-ea"/>
              </a:rPr>
              <a:t>회원가입 </a:t>
            </a:r>
            <a:r>
              <a:rPr kumimoji="1" lang="en-US" altLang="ko-KR" sz="800" spc="-150" dirty="0">
                <a:latin typeface="+mn-ea"/>
                <a:ea typeface="+mn-ea"/>
              </a:rPr>
              <a:t> SMS </a:t>
            </a:r>
            <a:r>
              <a:rPr kumimoji="1" lang="ko-KR" altLang="en-US" sz="800" spc="-150" dirty="0">
                <a:latin typeface="+mn-ea"/>
                <a:ea typeface="+mn-ea"/>
              </a:rPr>
              <a:t>발송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sp>
        <p:nvSpPr>
          <p:cNvPr id="77" name="사각형: 둥근 모서리 272">
            <a:extLst>
              <a:ext uri="{FF2B5EF4-FFF2-40B4-BE49-F238E27FC236}">
                <a16:creationId xmlns:a16="http://schemas.microsoft.com/office/drawing/2014/main" id="{2DE0D52B-FE94-4CCF-8BB3-A8B07A74F774}"/>
              </a:ext>
            </a:extLst>
          </p:cNvPr>
          <p:cNvSpPr/>
          <p:nvPr/>
        </p:nvSpPr>
        <p:spPr bwMode="auto">
          <a:xfrm>
            <a:off x="4067475" y="1925934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78" name="양쪽 모서리가 둥근 사각형 793">
            <a:extLst>
              <a:ext uri="{FF2B5EF4-FFF2-40B4-BE49-F238E27FC236}">
                <a16:creationId xmlns:a16="http://schemas.microsoft.com/office/drawing/2014/main" id="{4DFE0B09-19EA-4EE3-8626-A331344E1999}"/>
              </a:ext>
            </a:extLst>
          </p:cNvPr>
          <p:cNvSpPr/>
          <p:nvPr/>
        </p:nvSpPr>
        <p:spPr>
          <a:xfrm>
            <a:off x="4067475" y="1838550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79" name="Rectangle 60">
            <a:extLst>
              <a:ext uri="{FF2B5EF4-FFF2-40B4-BE49-F238E27FC236}">
                <a16:creationId xmlns:a16="http://schemas.microsoft.com/office/drawing/2014/main" id="{C3B15B42-7017-423F-88CD-EFE52FA73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844" y="1829335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가입현황</a:t>
            </a:r>
          </a:p>
        </p:txBody>
      </p:sp>
      <p:sp>
        <p:nvSpPr>
          <p:cNvPr id="80" name="양쪽 모서리가 둥근 사각형 793">
            <a:extLst>
              <a:ext uri="{FF2B5EF4-FFF2-40B4-BE49-F238E27FC236}">
                <a16:creationId xmlns:a16="http://schemas.microsoft.com/office/drawing/2014/main" id="{FB66B2D4-6410-4510-A54D-A56AECC8884D}"/>
              </a:ext>
            </a:extLst>
          </p:cNvPr>
          <p:cNvSpPr/>
          <p:nvPr/>
        </p:nvSpPr>
        <p:spPr>
          <a:xfrm rot="10800000">
            <a:off x="4070146" y="3439657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81" name="Rectangle 60">
            <a:extLst>
              <a:ext uri="{FF2B5EF4-FFF2-40B4-BE49-F238E27FC236}">
                <a16:creationId xmlns:a16="http://schemas.microsoft.com/office/drawing/2014/main" id="{F878AC32-2FB5-46DF-B2B6-87DB84AA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758" y="227605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82" name="Rectangle 60">
            <a:extLst>
              <a:ext uri="{FF2B5EF4-FFF2-40B4-BE49-F238E27FC236}">
                <a16:creationId xmlns:a16="http://schemas.microsoft.com/office/drawing/2014/main" id="{34847390-60DA-4B05-AB62-1FADAFA6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787" y="2522381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4726E452-72BE-4902-A59E-60F001521AA4}"/>
              </a:ext>
            </a:extLst>
          </p:cNvPr>
          <p:cNvSpPr/>
          <p:nvPr/>
        </p:nvSpPr>
        <p:spPr>
          <a:xfrm>
            <a:off x="4579889" y="3465374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le 60">
            <a:extLst>
              <a:ext uri="{FF2B5EF4-FFF2-40B4-BE49-F238E27FC236}">
                <a16:creationId xmlns:a16="http://schemas.microsoft.com/office/drawing/2014/main" id="{A7191FC6-DAF8-4345-800D-B3C8410D4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787" y="2770031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 err="1">
                <a:latin typeface="+mn-ea"/>
                <a:ea typeface="+mn-ea"/>
              </a:rPr>
              <a:t>무인안심존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85" name="Rectangle 60">
            <a:extLst>
              <a:ext uri="{FF2B5EF4-FFF2-40B4-BE49-F238E27FC236}">
                <a16:creationId xmlns:a16="http://schemas.microsoft.com/office/drawing/2014/main" id="{E5FC9A66-B2E7-4938-9E42-AB9BDD27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787" y="3017681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기타서비스</a:t>
            </a:r>
          </a:p>
        </p:txBody>
      </p:sp>
      <p:sp>
        <p:nvSpPr>
          <p:cNvPr id="88" name="Rectangle 60">
            <a:extLst>
              <a:ext uri="{FF2B5EF4-FFF2-40B4-BE49-F238E27FC236}">
                <a16:creationId xmlns:a16="http://schemas.microsoft.com/office/drawing/2014/main" id="{4B335CD4-2D73-4C8C-A670-30E867B41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49" y="2311424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89" name="Rectangle 60">
            <a:extLst>
              <a:ext uri="{FF2B5EF4-FFF2-40B4-BE49-F238E27FC236}">
                <a16:creationId xmlns:a16="http://schemas.microsoft.com/office/drawing/2014/main" id="{79E87455-EB61-474F-AC79-78ED8ACE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49" y="2565907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90" name="Rectangle 60">
            <a:extLst>
              <a:ext uri="{FF2B5EF4-FFF2-40B4-BE49-F238E27FC236}">
                <a16:creationId xmlns:a16="http://schemas.microsoft.com/office/drawing/2014/main" id="{7102A83B-62F4-4E45-83FC-03F903FA7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49" y="2812848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91" name="Rectangle 60">
            <a:extLst>
              <a:ext uri="{FF2B5EF4-FFF2-40B4-BE49-F238E27FC236}">
                <a16:creationId xmlns:a16="http://schemas.microsoft.com/office/drawing/2014/main" id="{041CE109-EDA6-4DC2-984F-181AEF0C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649" y="3051011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FF45FA85-2C7C-4AE2-972B-B0A26AF05D9B}"/>
              </a:ext>
            </a:extLst>
          </p:cNvPr>
          <p:cNvSpPr/>
          <p:nvPr/>
        </p:nvSpPr>
        <p:spPr>
          <a:xfrm>
            <a:off x="5227422" y="2526920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F3203D-30B8-4CF4-A83E-FA58C7DB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03" y="1807401"/>
            <a:ext cx="2681963" cy="1823054"/>
          </a:xfrm>
          <a:prstGeom prst="rect">
            <a:avLst/>
          </a:prstGeom>
        </p:spPr>
      </p:pic>
      <p:sp>
        <p:nvSpPr>
          <p:cNvPr id="155" name="Rectangle 60">
            <a:extLst>
              <a:ext uri="{FF2B5EF4-FFF2-40B4-BE49-F238E27FC236}">
                <a16:creationId xmlns:a16="http://schemas.microsoft.com/office/drawing/2014/main" id="{7EAF94D1-FB97-4609-80C2-B5D860D82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002" y="3630455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 err="1">
                <a:latin typeface="+mn-ea"/>
                <a:ea typeface="+mn-ea"/>
              </a:rPr>
              <a:t>캡스홈</a:t>
            </a:r>
            <a:endParaRPr kumimoji="1" lang="ko-KR" altLang="en-US" sz="700" b="1" spc="-150" dirty="0">
              <a:latin typeface="+mn-ea"/>
              <a:ea typeface="+mn-ea"/>
            </a:endParaRPr>
          </a:p>
        </p:txBody>
      </p:sp>
      <p:sp>
        <p:nvSpPr>
          <p:cNvPr id="156" name="Rectangle 60">
            <a:extLst>
              <a:ext uri="{FF2B5EF4-FFF2-40B4-BE49-F238E27FC236}">
                <a16:creationId xmlns:a16="http://schemas.microsoft.com/office/drawing/2014/main" id="{61FECCE8-4E66-42C8-9097-864FEDF4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879" y="3630455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157" name="Rectangle 60">
            <a:extLst>
              <a:ext uri="{FF2B5EF4-FFF2-40B4-BE49-F238E27FC236}">
                <a16:creationId xmlns:a16="http://schemas.microsoft.com/office/drawing/2014/main" id="{05B64C2A-D15B-4062-BE38-53D0AA24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757" y="3626963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>
                <a:latin typeface="+mn-ea"/>
                <a:ea typeface="+mn-ea"/>
              </a:rPr>
              <a:t>뷰가드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6E3A37-C82F-4FAB-930F-D1BE0DDE0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82" y="1546303"/>
            <a:ext cx="1831668" cy="2326576"/>
          </a:xfrm>
          <a:prstGeom prst="rect">
            <a:avLst/>
          </a:prstGeom>
        </p:spPr>
      </p:pic>
      <p:sp>
        <p:nvSpPr>
          <p:cNvPr id="202" name="내용 개체 틀 2">
            <a:extLst>
              <a:ext uri="{FF2B5EF4-FFF2-40B4-BE49-F238E27FC236}">
                <a16:creationId xmlns:a16="http://schemas.microsoft.com/office/drawing/2014/main" id="{617B24E5-10BB-4617-82E0-EB5DFB10C191}"/>
              </a:ext>
            </a:extLst>
          </p:cNvPr>
          <p:cNvSpPr txBox="1">
            <a:spLocks/>
          </p:cNvSpPr>
          <p:nvPr/>
        </p:nvSpPr>
        <p:spPr bwMode="auto">
          <a:xfrm>
            <a:off x="411480" y="3607071"/>
            <a:ext cx="8229600" cy="41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latin typeface="+mn-ea"/>
              </a:rPr>
              <a:t>기존가입 고객</a:t>
            </a:r>
            <a:endParaRPr lang="en-US" altLang="ko-KR" sz="1400" dirty="0">
              <a:latin typeface="+mn-ea"/>
            </a:endParaRPr>
          </a:p>
          <a:p>
            <a:pPr lvl="1"/>
            <a:r>
              <a:rPr lang="ko-KR" altLang="en-US" sz="1200" b="0" dirty="0">
                <a:latin typeface="+mn-ea"/>
              </a:rPr>
              <a:t>안내 팝업을 통해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 인증 완료 시 </a:t>
            </a:r>
            <a:r>
              <a:rPr lang="en-US" altLang="ko-KR" sz="1200" b="0" dirty="0">
                <a:latin typeface="+mn-ea"/>
              </a:rPr>
              <a:t>ADT</a:t>
            </a:r>
            <a:r>
              <a:rPr lang="ko-KR" altLang="en-US" sz="1200" b="0" dirty="0" err="1">
                <a:latin typeface="+mn-ea"/>
              </a:rPr>
              <a:t>캡스</a:t>
            </a:r>
            <a:r>
              <a:rPr lang="ko-KR" altLang="en-US" sz="1200" b="0" dirty="0">
                <a:latin typeface="+mn-ea"/>
              </a:rPr>
              <a:t> 가입 서비스 현황을 표시</a:t>
            </a:r>
            <a:r>
              <a:rPr lang="en-US" altLang="ko-KR" sz="1200" b="0" dirty="0">
                <a:latin typeface="+mn-ea"/>
              </a:rPr>
              <a:t>, </a:t>
            </a:r>
            <a:r>
              <a:rPr lang="ko-KR" altLang="en-US" sz="1200" b="0" dirty="0">
                <a:latin typeface="+mn-ea"/>
              </a:rPr>
              <a:t>계정을 통합할 서비스 선택 시 모든 가입 서비스에 대해 </a:t>
            </a:r>
            <a:r>
              <a:rPr lang="en-US" altLang="ko-KR" sz="1200" b="0" dirty="0">
                <a:latin typeface="+mn-ea"/>
              </a:rPr>
              <a:t>T</a:t>
            </a:r>
            <a:r>
              <a:rPr lang="ko-KR" altLang="en-US" sz="1200" b="0" dirty="0">
                <a:latin typeface="+mn-ea"/>
              </a:rPr>
              <a:t>아이디로 인증 가능</a:t>
            </a:r>
            <a:r>
              <a:rPr lang="en-US" altLang="ko-KR" sz="1200" b="0" dirty="0">
                <a:latin typeface="+mn-ea"/>
              </a:rPr>
              <a:t> (</a:t>
            </a:r>
            <a:r>
              <a:rPr lang="ko-KR" altLang="en-US" sz="1200" b="0" dirty="0">
                <a:latin typeface="+mn-ea"/>
              </a:rPr>
              <a:t>본인인증 </a:t>
            </a:r>
            <a:r>
              <a:rPr lang="en-US" altLang="ko-KR" sz="1200" b="0" dirty="0">
                <a:latin typeface="+mn-ea"/>
              </a:rPr>
              <a:t>CI</a:t>
            </a:r>
            <a:r>
              <a:rPr lang="ko-KR" altLang="en-US" sz="1200" b="0" dirty="0">
                <a:latin typeface="+mn-ea"/>
              </a:rPr>
              <a:t>기준으로 각 서비스 가입 여부 검색</a:t>
            </a:r>
            <a:r>
              <a:rPr lang="en-US" altLang="ko-KR" sz="1200" b="0" dirty="0">
                <a:latin typeface="+mn-ea"/>
              </a:rPr>
              <a:t>)</a:t>
            </a:r>
          </a:p>
        </p:txBody>
      </p:sp>
      <p:sp>
        <p:nvSpPr>
          <p:cNvPr id="213" name="화살표: 오른쪽 212">
            <a:extLst>
              <a:ext uri="{FF2B5EF4-FFF2-40B4-BE49-F238E27FC236}">
                <a16:creationId xmlns:a16="http://schemas.microsoft.com/office/drawing/2014/main" id="{7E1FA1F3-68CB-4A26-BA4C-D73B72B5CE01}"/>
              </a:ext>
            </a:extLst>
          </p:cNvPr>
          <p:cNvSpPr/>
          <p:nvPr/>
        </p:nvSpPr>
        <p:spPr>
          <a:xfrm>
            <a:off x="1911432" y="5423952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14" name="화살표: 오른쪽 213">
            <a:extLst>
              <a:ext uri="{FF2B5EF4-FFF2-40B4-BE49-F238E27FC236}">
                <a16:creationId xmlns:a16="http://schemas.microsoft.com/office/drawing/2014/main" id="{307DDB7D-5CDD-466F-AD87-2E3F4E88919F}"/>
              </a:ext>
            </a:extLst>
          </p:cNvPr>
          <p:cNvSpPr/>
          <p:nvPr/>
        </p:nvSpPr>
        <p:spPr>
          <a:xfrm>
            <a:off x="3408787" y="5441370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16" name="Rectangle 60">
            <a:extLst>
              <a:ext uri="{FF2B5EF4-FFF2-40B4-BE49-F238E27FC236}">
                <a16:creationId xmlns:a16="http://schemas.microsoft.com/office/drawing/2014/main" id="{E6A91090-DB3E-442B-A144-A3CD99FB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57" y="5165210"/>
            <a:ext cx="983686" cy="66847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u="sng" spc="-150" dirty="0" err="1">
                <a:latin typeface="+mn-ea"/>
                <a:ea typeface="+mn-ea"/>
              </a:rPr>
              <a:t>캡스홈</a:t>
            </a:r>
            <a:endParaRPr kumimoji="1" lang="en-US" altLang="ko-KR" sz="800" b="1" u="sng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IID/PW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  <a:p>
            <a:pPr marL="228600" indent="-228600" eaLnBrk="1" hangingPunct="1">
              <a:lnSpc>
                <a:spcPct val="100000"/>
              </a:lnSpc>
              <a:spcBef>
                <a:spcPct val="0"/>
              </a:spcBef>
              <a:buFont typeface="+mj-ea"/>
              <a:buAutoNum type="circleNumDbPlain"/>
            </a:pPr>
            <a:r>
              <a:rPr kumimoji="1" lang="en-US" altLang="ko-KR" sz="800" spc="-150" dirty="0">
                <a:latin typeface="+mn-ea"/>
                <a:ea typeface="+mn-ea"/>
              </a:rPr>
              <a:t>PASS</a:t>
            </a:r>
            <a:r>
              <a:rPr kumimoji="1" lang="ko-KR" altLang="en-US" sz="800" spc="-150" dirty="0">
                <a:latin typeface="+mn-ea"/>
                <a:ea typeface="+mn-ea"/>
              </a:rPr>
              <a:t>로그인</a:t>
            </a:r>
            <a:endParaRPr kumimoji="1" lang="en-US" altLang="ko-KR" sz="800" spc="-15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F25A3D-B1A4-4B33-804E-2CFC9D569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126" y="4443963"/>
            <a:ext cx="1690401" cy="2194750"/>
          </a:xfrm>
          <a:prstGeom prst="rect">
            <a:avLst/>
          </a:prstGeom>
        </p:spPr>
      </p:pic>
      <p:sp>
        <p:nvSpPr>
          <p:cNvPr id="59" name="사각형: 둥근 모서리 272">
            <a:extLst>
              <a:ext uri="{FF2B5EF4-FFF2-40B4-BE49-F238E27FC236}">
                <a16:creationId xmlns:a16="http://schemas.microsoft.com/office/drawing/2014/main" id="{FBE76331-6570-4217-A825-B4C629D700AC}"/>
              </a:ext>
            </a:extLst>
          </p:cNvPr>
          <p:cNvSpPr/>
          <p:nvPr/>
        </p:nvSpPr>
        <p:spPr bwMode="auto">
          <a:xfrm>
            <a:off x="3737880" y="4682286"/>
            <a:ext cx="1080311" cy="1606037"/>
          </a:xfrm>
          <a:prstGeom prst="roundRect">
            <a:avLst>
              <a:gd name="adj" fmla="val 5303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317500" dir="1440000" sx="97000" sy="97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pc="-15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0" name="양쪽 모서리가 둥근 사각형 793">
            <a:extLst>
              <a:ext uri="{FF2B5EF4-FFF2-40B4-BE49-F238E27FC236}">
                <a16:creationId xmlns:a16="http://schemas.microsoft.com/office/drawing/2014/main" id="{44789C27-6A6C-4A20-AC7C-0CF69DDA6E30}"/>
              </a:ext>
            </a:extLst>
          </p:cNvPr>
          <p:cNvSpPr/>
          <p:nvPr/>
        </p:nvSpPr>
        <p:spPr>
          <a:xfrm>
            <a:off x="3737880" y="4594902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D24C04-3378-46DD-A4CF-DB945AFD8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49" y="4585687"/>
            <a:ext cx="983686" cy="19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가입현황</a:t>
            </a:r>
          </a:p>
        </p:txBody>
      </p:sp>
      <p:sp>
        <p:nvSpPr>
          <p:cNvPr id="62" name="양쪽 모서리가 둥근 사각형 793">
            <a:extLst>
              <a:ext uri="{FF2B5EF4-FFF2-40B4-BE49-F238E27FC236}">
                <a16:creationId xmlns:a16="http://schemas.microsoft.com/office/drawing/2014/main" id="{3C386198-599F-421A-8D2C-EE414311DAE9}"/>
              </a:ext>
            </a:extLst>
          </p:cNvPr>
          <p:cNvSpPr/>
          <p:nvPr/>
        </p:nvSpPr>
        <p:spPr>
          <a:xfrm rot="10800000">
            <a:off x="3731842" y="6196009"/>
            <a:ext cx="1080311" cy="177117"/>
          </a:xfrm>
          <a:prstGeom prst="round2SameRect">
            <a:avLst>
              <a:gd name="adj1" fmla="val 29279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pc="-150">
              <a:latin typeface="+mn-ea"/>
            </a:endParaRPr>
          </a:p>
        </p:txBody>
      </p:sp>
      <p:sp>
        <p:nvSpPr>
          <p:cNvPr id="63" name="Rectangle 60">
            <a:extLst>
              <a:ext uri="{FF2B5EF4-FFF2-40B4-BE49-F238E27FC236}">
                <a16:creationId xmlns:a16="http://schemas.microsoft.com/office/drawing/2014/main" id="{93848B73-4AB1-421C-8240-10FE8FC4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163" y="5032405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00B72FF5-2D29-4012-B135-8C8CC21D3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92" y="527873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21B7936-F76F-4834-932C-A16E8D45F8A3}"/>
              </a:ext>
            </a:extLst>
          </p:cNvPr>
          <p:cNvSpPr/>
          <p:nvPr/>
        </p:nvSpPr>
        <p:spPr>
          <a:xfrm>
            <a:off x="4250294" y="6221726"/>
            <a:ext cx="113310" cy="1133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4A07E453-BCEC-4843-A16E-98B07019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92" y="552638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 err="1">
                <a:latin typeface="+mn-ea"/>
                <a:ea typeface="+mn-ea"/>
              </a:rPr>
              <a:t>무인안심존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67" name="Rectangle 60">
            <a:extLst>
              <a:ext uri="{FF2B5EF4-FFF2-40B4-BE49-F238E27FC236}">
                <a16:creationId xmlns:a16="http://schemas.microsoft.com/office/drawing/2014/main" id="{CE738FFA-A379-4392-88E1-6B538210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92" y="5774033"/>
            <a:ext cx="983686" cy="196547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800" b="1" spc="-150" dirty="0">
                <a:latin typeface="+mn-ea"/>
                <a:ea typeface="+mn-ea"/>
              </a:rPr>
              <a:t>기타서비스</a:t>
            </a:r>
          </a:p>
        </p:txBody>
      </p:sp>
      <p:sp>
        <p:nvSpPr>
          <p:cNvPr id="68" name="Rectangle 60">
            <a:extLst>
              <a:ext uri="{FF2B5EF4-FFF2-40B4-BE49-F238E27FC236}">
                <a16:creationId xmlns:a16="http://schemas.microsoft.com/office/drawing/2014/main" id="{EF4DF5D0-C263-443E-B118-9B6DFB68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054" y="5067776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3D9CF3EE-1107-477A-AF8D-392E8D01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054" y="5322259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70" name="Rectangle 60">
            <a:extLst>
              <a:ext uri="{FF2B5EF4-FFF2-40B4-BE49-F238E27FC236}">
                <a16:creationId xmlns:a16="http://schemas.microsoft.com/office/drawing/2014/main" id="{533133DA-F0BF-4266-A918-448F83C9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054" y="5569200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80B891E9-7B3C-492A-B440-8EFD68933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054" y="5807363"/>
            <a:ext cx="106308" cy="116972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800" b="1" spc="-150" dirty="0">
                <a:latin typeface="+mn-ea"/>
                <a:ea typeface="+mn-ea"/>
              </a:rPr>
              <a:t> V</a:t>
            </a:r>
            <a:endParaRPr kumimoji="1" lang="ko-KR" altLang="en-US" sz="800" b="1" spc="-150" dirty="0">
              <a:latin typeface="+mn-ea"/>
              <a:ea typeface="+mn-ea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564F6368-8283-42C5-B7DC-D1686059F808}"/>
              </a:ext>
            </a:extLst>
          </p:cNvPr>
          <p:cNvSpPr/>
          <p:nvPr/>
        </p:nvSpPr>
        <p:spPr>
          <a:xfrm>
            <a:off x="4897827" y="5422616"/>
            <a:ext cx="196162" cy="162164"/>
          </a:xfrm>
          <a:prstGeom prst="rightArrow">
            <a:avLst>
              <a:gd name="adj1" fmla="val 58822"/>
              <a:gd name="adj2" fmla="val 31961"/>
            </a:avLst>
          </a:prstGeom>
          <a:gradFill>
            <a:gsLst>
              <a:gs pos="0">
                <a:srgbClr val="BBE0E3">
                  <a:lumMod val="5000"/>
                  <a:lumOff val="95000"/>
                </a:srgbClr>
              </a:gs>
              <a:gs pos="100000">
                <a:srgbClr val="FFFFFF"/>
              </a:gs>
            </a:gsLst>
            <a:lin ang="0" scaled="1"/>
          </a:gradFill>
          <a:ln w="6350" cap="rnd" cmpd="sng" algn="ctr">
            <a:gradFill flip="none" rotWithShape="1">
              <a:gsLst>
                <a:gs pos="10000">
                  <a:srgbClr val="BBE0E3">
                    <a:lumMod val="5000"/>
                    <a:lumOff val="95000"/>
                  </a:srgbClr>
                </a:gs>
                <a:gs pos="11000">
                  <a:srgbClr val="000000">
                    <a:lumMod val="75000"/>
                    <a:lumOff val="25000"/>
                  </a:srgb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6B7FF94F-C2D8-4E63-AC81-F0146A9F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08" y="4563753"/>
            <a:ext cx="2681963" cy="1823054"/>
          </a:xfrm>
          <a:prstGeom prst="rect">
            <a:avLst/>
          </a:prstGeom>
        </p:spPr>
      </p:pic>
      <p:sp>
        <p:nvSpPr>
          <p:cNvPr id="74" name="Rectangle 60">
            <a:extLst>
              <a:ext uri="{FF2B5EF4-FFF2-40B4-BE49-F238E27FC236}">
                <a16:creationId xmlns:a16="http://schemas.microsoft.com/office/drawing/2014/main" id="{3CBF63F1-12EF-4B1D-A662-9C3CF6DFF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407" y="6386807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 err="1">
                <a:latin typeface="+mn-ea"/>
                <a:ea typeface="+mn-ea"/>
              </a:rPr>
              <a:t>캡스홈</a:t>
            </a:r>
            <a:endParaRPr kumimoji="1" lang="ko-KR" altLang="en-US" sz="700" b="1" spc="-150" dirty="0">
              <a:latin typeface="+mn-ea"/>
              <a:ea typeface="+mn-ea"/>
            </a:endParaRPr>
          </a:p>
        </p:txBody>
      </p:sp>
      <p:sp>
        <p:nvSpPr>
          <p:cNvPr id="75" name="Rectangle 60">
            <a:extLst>
              <a:ext uri="{FF2B5EF4-FFF2-40B4-BE49-F238E27FC236}">
                <a16:creationId xmlns:a16="http://schemas.microsoft.com/office/drawing/2014/main" id="{9919F2DE-1288-4A07-8D50-D85DF691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284" y="6386807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>
                <a:latin typeface="+mn-ea"/>
                <a:ea typeface="+mn-ea"/>
              </a:rPr>
              <a:t>고객센터</a:t>
            </a:r>
          </a:p>
        </p:txBody>
      </p:sp>
      <p:sp>
        <p:nvSpPr>
          <p:cNvPr id="76" name="Rectangle 60">
            <a:extLst>
              <a:ext uri="{FF2B5EF4-FFF2-40B4-BE49-F238E27FC236}">
                <a16:creationId xmlns:a16="http://schemas.microsoft.com/office/drawing/2014/main" id="{412C2B79-0A1A-4077-8E74-0A797E8B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162" y="6383315"/>
            <a:ext cx="862209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ko-KR" altLang="en-US" sz="700" b="1" spc="-150" dirty="0">
                <a:latin typeface="+mn-ea"/>
                <a:ea typeface="+mn-ea"/>
              </a:rPr>
              <a:t>뷰가드</a:t>
            </a:r>
          </a:p>
        </p:txBody>
      </p:sp>
      <p:sp>
        <p:nvSpPr>
          <p:cNvPr id="50" name="Rectangle 60">
            <a:extLst>
              <a:ext uri="{FF2B5EF4-FFF2-40B4-BE49-F238E27FC236}">
                <a16:creationId xmlns:a16="http://schemas.microsoft.com/office/drawing/2014/main" id="{C5EB23E8-87B6-4A5D-8884-B7F19F19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6" y="6635689"/>
            <a:ext cx="3961827" cy="196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ko-KR" sz="900" dirty="0">
                <a:latin typeface="+mn-ea"/>
                <a:ea typeface="+mn-ea"/>
              </a:rPr>
              <a:t>* CI: Connecting Information(</a:t>
            </a:r>
            <a:r>
              <a:rPr kumimoji="1" lang="ko-KR" altLang="en-US" sz="900" dirty="0">
                <a:latin typeface="+mn-ea"/>
                <a:ea typeface="+mn-ea"/>
              </a:rPr>
              <a:t>특정 개인 식별을 위한 고유한 범용 </a:t>
            </a:r>
            <a:r>
              <a:rPr kumimoji="1" lang="en-US" altLang="ko-KR" sz="900" dirty="0">
                <a:latin typeface="+mn-ea"/>
                <a:ea typeface="+mn-ea"/>
              </a:rPr>
              <a:t>Key</a:t>
            </a:r>
            <a:r>
              <a:rPr kumimoji="1" lang="ko-KR" altLang="en-US" sz="900" dirty="0">
                <a:latin typeface="+mn-ea"/>
                <a:ea typeface="+mn-ea"/>
              </a:rPr>
              <a:t> 값</a:t>
            </a:r>
            <a:r>
              <a:rPr kumimoji="1" lang="en-US" altLang="ko-KR" sz="900" dirty="0">
                <a:latin typeface="+mn-ea"/>
                <a:ea typeface="+mn-ea"/>
              </a:rPr>
              <a:t>)</a:t>
            </a:r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5FD5CE0F-FD4B-46C6-B53A-F7BD5700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0" y="264068"/>
            <a:ext cx="6872278" cy="428628"/>
          </a:xfrm>
        </p:spPr>
        <p:txBody>
          <a:bodyPr/>
          <a:lstStyle/>
          <a:p>
            <a:r>
              <a:rPr lang="ko-KR" altLang="en-US" sz="2000" dirty="0"/>
              <a:t>신규</a:t>
            </a:r>
            <a:r>
              <a:rPr lang="en-US" altLang="ko-KR" sz="2000" dirty="0"/>
              <a:t>/</a:t>
            </a:r>
            <a:r>
              <a:rPr lang="ko-KR" altLang="en-US" sz="2000" dirty="0"/>
              <a:t>기존 고객 회원가입방안</a:t>
            </a:r>
            <a:r>
              <a:rPr lang="en-US" altLang="ko-KR" sz="2000" dirty="0"/>
              <a:t>(</a:t>
            </a:r>
            <a:r>
              <a:rPr lang="ko-KR" altLang="en-US" sz="2000" dirty="0"/>
              <a:t>다수의 서비스 이용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FB76F1-BED4-41CC-AB48-F764F96F6FE2}"/>
              </a:ext>
            </a:extLst>
          </p:cNvPr>
          <p:cNvSpPr/>
          <p:nvPr/>
        </p:nvSpPr>
        <p:spPr>
          <a:xfrm>
            <a:off x="2209014" y="1648736"/>
            <a:ext cx="3102298" cy="2119507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9945E15-DE09-4290-9ACA-8615EC615877}"/>
              </a:ext>
            </a:extLst>
          </p:cNvPr>
          <p:cNvSpPr/>
          <p:nvPr/>
        </p:nvSpPr>
        <p:spPr>
          <a:xfrm>
            <a:off x="2022794" y="4573261"/>
            <a:ext cx="2916977" cy="1925561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6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8872510" cy="428628"/>
          </a:xfrm>
        </p:spPr>
        <p:txBody>
          <a:bodyPr/>
          <a:lstStyle/>
          <a:p>
            <a:r>
              <a:rPr lang="ko-KR" altLang="en-US" sz="2000" dirty="0">
                <a:latin typeface="Arial" panose="020B0604020202020204" pitchFamily="34" charset="0"/>
              </a:rPr>
              <a:t>개발 범위 및 일정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67BE9DF-F356-49E8-BBBC-C790BB5D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AAB9FD6-D2B2-4C41-93BB-C9344D569AE9}"/>
              </a:ext>
            </a:extLst>
          </p:cNvPr>
          <p:cNvSpPr txBox="1">
            <a:spLocks/>
          </p:cNvSpPr>
          <p:nvPr/>
        </p:nvSpPr>
        <p:spPr bwMode="auto">
          <a:xfrm>
            <a:off x="411480" y="2054506"/>
            <a:ext cx="8229600" cy="43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400" dirty="0">
                <a:latin typeface="+mn-ea"/>
              </a:rPr>
              <a:t>개발일정</a:t>
            </a:r>
            <a:r>
              <a:rPr kumimoji="0" lang="en-US" altLang="ko-KR" sz="1400" dirty="0">
                <a:latin typeface="+mn-ea"/>
              </a:rPr>
              <a:t>: 36</a:t>
            </a:r>
            <a:r>
              <a:rPr kumimoji="0" lang="ko-KR" altLang="en-US" sz="1400" dirty="0">
                <a:latin typeface="+mn-ea"/>
              </a:rPr>
              <a:t>주</a:t>
            </a:r>
            <a:endParaRPr kumimoji="0" lang="en-US" altLang="ko-KR" sz="1400" dirty="0">
              <a:latin typeface="+mn-ea"/>
            </a:endParaRPr>
          </a:p>
          <a:p>
            <a:pPr lvl="1"/>
            <a:r>
              <a:rPr kumimoji="0" lang="ko-KR" altLang="en-US" sz="1200" b="0" dirty="0">
                <a:latin typeface="+mn-ea"/>
              </a:rPr>
              <a:t>개발</a:t>
            </a:r>
            <a:r>
              <a:rPr kumimoji="0" lang="en-US" altLang="ko-KR" sz="1200" b="0" dirty="0">
                <a:latin typeface="+mn-ea"/>
              </a:rPr>
              <a:t>: 24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, </a:t>
            </a:r>
            <a:r>
              <a:rPr kumimoji="0" lang="ko-KR" altLang="en-US" sz="1200" b="0" dirty="0">
                <a:latin typeface="+mn-ea"/>
              </a:rPr>
              <a:t>검증</a:t>
            </a:r>
            <a:r>
              <a:rPr kumimoji="0" lang="en-US" altLang="ko-KR" sz="1200" b="0" dirty="0">
                <a:latin typeface="+mn-ea"/>
              </a:rPr>
              <a:t>/</a:t>
            </a:r>
            <a:r>
              <a:rPr kumimoji="0" lang="ko-KR" altLang="en-US" sz="1200" b="0" dirty="0">
                <a:latin typeface="+mn-ea"/>
              </a:rPr>
              <a:t>배포</a:t>
            </a:r>
            <a:r>
              <a:rPr kumimoji="0" lang="en-US" altLang="ko-KR" sz="1200" b="0" dirty="0">
                <a:latin typeface="+mn-ea"/>
              </a:rPr>
              <a:t>: 12</a:t>
            </a:r>
            <a:r>
              <a:rPr kumimoji="0" lang="ko-KR" altLang="en-US" sz="1200" b="0" dirty="0">
                <a:latin typeface="+mn-ea"/>
              </a:rPr>
              <a:t>주</a:t>
            </a:r>
            <a:r>
              <a:rPr kumimoji="0" lang="en-US" altLang="ko-KR" sz="1200" b="0" dirty="0">
                <a:latin typeface="+mn-ea"/>
              </a:rPr>
              <a:t>)</a:t>
            </a:r>
          </a:p>
        </p:txBody>
      </p:sp>
      <p:graphicFrame>
        <p:nvGraphicFramePr>
          <p:cNvPr id="6" name="내용 개체 틀 4">
            <a:extLst>
              <a:ext uri="{FF2B5EF4-FFF2-40B4-BE49-F238E27FC236}">
                <a16:creationId xmlns:a16="http://schemas.microsoft.com/office/drawing/2014/main" id="{156663DD-8EFC-4758-B2BF-B027BAA24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040624"/>
              </p:ext>
            </p:extLst>
          </p:nvPr>
        </p:nvGraphicFramePr>
        <p:xfrm>
          <a:off x="529177" y="2708920"/>
          <a:ext cx="8389697" cy="3651930"/>
        </p:xfrm>
        <a:graphic>
          <a:graphicData uri="http://schemas.openxmlformats.org/drawingml/2006/table">
            <a:tbl>
              <a:tblPr/>
              <a:tblGrid>
                <a:gridCol w="385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332459247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89555479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402071884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15863764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82743415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138767592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38410056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888934771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55615176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844825343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402573459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340463476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601860231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73042922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4082830758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402141520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2264257264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121573563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37147629"/>
                    </a:ext>
                  </a:extLst>
                </a:gridCol>
                <a:gridCol w="179176">
                  <a:extLst>
                    <a:ext uri="{9D8B030D-6E8A-4147-A177-3AD203B41FA5}">
                      <a16:colId xmlns:a16="http://schemas.microsoft.com/office/drawing/2014/main" val="869412357"/>
                    </a:ext>
                  </a:extLst>
                </a:gridCol>
              </a:tblGrid>
              <a:tr h="29842">
                <a:tc rowSpan="2" gridSpan="2">
                  <a:txBody>
                    <a:bodyPr/>
                    <a:lstStyle/>
                    <a:p>
                      <a:pPr marL="36000" algn="ctr" fontAlgn="ctr"/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36000" algn="l" fontAlgn="ctr"/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6000"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6000"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372289"/>
                  </a:ext>
                </a:extLst>
              </a:tr>
              <a:tr h="45950">
                <a:tc gridSpan="2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36000" algn="l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6010" marR="6010" marT="601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40060"/>
                  </a:ext>
                </a:extLst>
              </a:tr>
              <a:tr h="260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품의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4884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계약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(DEV,MSP,SMS,NICE)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19453"/>
                  </a:ext>
                </a:extLst>
              </a:tr>
              <a:tr h="223463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서비스 설계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468781"/>
                  </a:ext>
                </a:extLst>
              </a:tr>
              <a:tr h="2021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 플랫폼 개발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25640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캡스홈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6194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고객센터 인증연동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뷰가드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미니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셀프가입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21332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인프라 구축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통합검증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714077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FOT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58425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정보보안 검증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971497"/>
                  </a:ext>
                </a:extLst>
              </a:tr>
              <a:tr h="223463">
                <a:tc rowSpan="3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출시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개발완료 및 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앱 배포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심사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63">
                <a:tc vMerge="1"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완료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6BC529B8-1C45-41DD-98F6-76FDFF24019E}"/>
              </a:ext>
            </a:extLst>
          </p:cNvPr>
          <p:cNvSpPr txBox="1">
            <a:spLocks/>
          </p:cNvSpPr>
          <p:nvPr/>
        </p:nvSpPr>
        <p:spPr bwMode="auto">
          <a:xfrm>
            <a:off x="411480" y="771666"/>
            <a:ext cx="8481000" cy="6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1400" dirty="0">
                <a:latin typeface="+mn-ea"/>
              </a:rPr>
              <a:t>개발범위</a:t>
            </a:r>
            <a:endParaRPr kumimoji="0" lang="en-US" altLang="ko-KR" sz="1400" dirty="0">
              <a:latin typeface="+mn-ea"/>
            </a:endParaRPr>
          </a:p>
          <a:p>
            <a:pPr lvl="1"/>
            <a:r>
              <a:rPr kumimoji="0" lang="ko-KR" altLang="en-US" sz="1000" b="0" dirty="0">
                <a:latin typeface="+mn-ea"/>
              </a:rPr>
              <a:t>통합 인증 플랫폼 개발</a:t>
            </a:r>
            <a:r>
              <a:rPr kumimoji="0" lang="en-US" altLang="ko-KR" sz="1000" b="0" dirty="0">
                <a:latin typeface="+mn-ea"/>
              </a:rPr>
              <a:t>(</a:t>
            </a:r>
            <a:r>
              <a:rPr kumimoji="0" lang="ko-KR" altLang="en-US" sz="1000" b="0" dirty="0">
                <a:latin typeface="+mn-ea"/>
              </a:rPr>
              <a:t>기존회원 로그인 서비스 이전</a:t>
            </a:r>
            <a:r>
              <a:rPr kumimoji="0" lang="en-US" altLang="ko-KR" sz="1000" b="0" dirty="0">
                <a:latin typeface="+mn-ea"/>
              </a:rPr>
              <a:t>)</a:t>
            </a:r>
          </a:p>
          <a:p>
            <a:pPr lvl="1"/>
            <a:r>
              <a:rPr kumimoji="0" lang="ko-KR" altLang="en-US" sz="1000" b="0" dirty="0">
                <a:latin typeface="+mn-ea"/>
              </a:rPr>
              <a:t>통합 대시보드</a:t>
            </a:r>
            <a:r>
              <a:rPr kumimoji="0" lang="en-US" altLang="ko-KR" sz="1000" b="0" dirty="0">
                <a:latin typeface="+mn-ea"/>
              </a:rPr>
              <a:t> </a:t>
            </a:r>
            <a:r>
              <a:rPr kumimoji="0" lang="ko-KR" altLang="en-US" sz="1000" b="0" dirty="0">
                <a:latin typeface="+mn-ea"/>
              </a:rPr>
              <a:t>및 관리자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통계용 </a:t>
            </a:r>
            <a:r>
              <a:rPr kumimoji="0" lang="en-US" altLang="ko-KR" sz="1000" b="0" dirty="0">
                <a:latin typeface="+mn-ea"/>
              </a:rPr>
              <a:t>O&amp;M </a:t>
            </a:r>
            <a:r>
              <a:rPr kumimoji="0" lang="ko-KR" altLang="en-US" sz="1000" b="0" dirty="0">
                <a:latin typeface="+mn-ea"/>
              </a:rPr>
              <a:t>웹 서비스 개발</a:t>
            </a:r>
            <a:endParaRPr kumimoji="0" lang="en-US" altLang="ko-KR" sz="1000" b="0" dirty="0">
              <a:latin typeface="+mn-ea"/>
            </a:endParaRPr>
          </a:p>
          <a:p>
            <a:pPr lvl="1"/>
            <a:r>
              <a:rPr kumimoji="0" lang="ko-KR" altLang="en-US" sz="1000" b="0" dirty="0">
                <a:latin typeface="+mn-ea"/>
              </a:rPr>
              <a:t>뷰가드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 err="1">
                <a:latin typeface="+mn-ea"/>
              </a:rPr>
              <a:t>캡스홈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고객센터 인증연동 </a:t>
            </a:r>
            <a:r>
              <a:rPr kumimoji="0" lang="en-US" altLang="ko-KR" sz="1000" b="0" dirty="0">
                <a:latin typeface="+mn-ea"/>
              </a:rPr>
              <a:t>(</a:t>
            </a:r>
            <a:r>
              <a:rPr kumimoji="0" lang="ko-KR" altLang="en-US" sz="1000" b="0" dirty="0">
                <a:latin typeface="+mn-ea"/>
              </a:rPr>
              <a:t>로그인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회원가입</a:t>
            </a:r>
            <a:r>
              <a:rPr kumimoji="0" lang="en-US" altLang="ko-KR" sz="1000" b="0" dirty="0">
                <a:latin typeface="+mn-ea"/>
              </a:rPr>
              <a:t>/</a:t>
            </a:r>
            <a:r>
              <a:rPr kumimoji="0" lang="ko-KR" altLang="en-US" sz="1000" b="0" dirty="0">
                <a:latin typeface="+mn-ea"/>
              </a:rPr>
              <a:t>아이디</a:t>
            </a:r>
            <a:r>
              <a:rPr kumimoji="0" lang="en-US" altLang="ko-KR" sz="1000" b="0" dirty="0">
                <a:latin typeface="+mn-ea"/>
              </a:rPr>
              <a:t>,</a:t>
            </a:r>
            <a:r>
              <a:rPr kumimoji="0" lang="ko-KR" altLang="en-US" sz="1000" b="0" dirty="0">
                <a:latin typeface="+mn-ea"/>
              </a:rPr>
              <a:t>비밀번호 찾기</a:t>
            </a:r>
            <a:r>
              <a:rPr kumimoji="0" lang="en-US" altLang="ko-KR" sz="1000" b="0" dirty="0">
                <a:latin typeface="+mn-ea"/>
              </a:rPr>
              <a:t>)</a:t>
            </a:r>
          </a:p>
          <a:p>
            <a:pPr lvl="1"/>
            <a:r>
              <a:rPr kumimoji="0" lang="ko-KR" altLang="en-US" sz="1000" b="0" dirty="0">
                <a:latin typeface="+mn-ea"/>
              </a:rPr>
              <a:t>뷰가드</a:t>
            </a:r>
            <a:r>
              <a:rPr kumimoji="0" lang="en-US" altLang="ko-KR" sz="1000" b="0" dirty="0">
                <a:latin typeface="+mn-ea"/>
              </a:rPr>
              <a:t>(</a:t>
            </a:r>
            <a:r>
              <a:rPr kumimoji="0" lang="ko-KR" altLang="en-US" sz="1000" b="0" dirty="0">
                <a:latin typeface="+mn-ea"/>
              </a:rPr>
              <a:t>미니포함</a:t>
            </a:r>
            <a:r>
              <a:rPr kumimoji="0" lang="en-US" altLang="ko-KR" sz="1000" b="0" dirty="0">
                <a:latin typeface="+mn-ea"/>
              </a:rPr>
              <a:t>) </a:t>
            </a:r>
            <a:r>
              <a:rPr kumimoji="0" lang="ko-KR" altLang="en-US" sz="1000" b="0" dirty="0">
                <a:latin typeface="+mn-ea"/>
              </a:rPr>
              <a:t>서비스 </a:t>
            </a:r>
            <a:r>
              <a:rPr kumimoji="0" lang="ko-KR" altLang="en-US" sz="1000" b="0" dirty="0" err="1">
                <a:latin typeface="+mn-ea"/>
              </a:rPr>
              <a:t>셀프가입</a:t>
            </a:r>
            <a:r>
              <a:rPr kumimoji="0" lang="ko-KR" altLang="en-US" sz="1000" b="0" dirty="0">
                <a:latin typeface="+mn-ea"/>
              </a:rPr>
              <a:t> 프로세스 추가 개발</a:t>
            </a:r>
            <a:endParaRPr kumimoji="0" lang="en-US" altLang="ko-KR" sz="1000" b="0" dirty="0"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DB33D5D-8B51-4EBE-96A6-B0ED19E3F936}"/>
              </a:ext>
            </a:extLst>
          </p:cNvPr>
          <p:cNvGrpSpPr/>
          <p:nvPr/>
        </p:nvGrpSpPr>
        <p:grpSpPr>
          <a:xfrm>
            <a:off x="2112155" y="2988563"/>
            <a:ext cx="1019684" cy="237968"/>
            <a:chOff x="2881508" y="3645024"/>
            <a:chExt cx="1225953" cy="237968"/>
          </a:xfrm>
        </p:grpSpPr>
        <p:sp>
          <p:nvSpPr>
            <p:cNvPr id="59" name="오른쪽 화살표 29">
              <a:extLst>
                <a:ext uri="{FF2B5EF4-FFF2-40B4-BE49-F238E27FC236}">
                  <a16:creationId xmlns:a16="http://schemas.microsoft.com/office/drawing/2014/main" id="{B7B25F9B-18FA-4C6C-B15A-7702DC6F6465}"/>
                </a:ext>
              </a:extLst>
            </p:cNvPr>
            <p:cNvSpPr/>
            <p:nvPr/>
          </p:nvSpPr>
          <p:spPr>
            <a:xfrm>
              <a:off x="2881508" y="3691792"/>
              <a:ext cx="23600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7DDC2F5-1CFF-4D77-8D24-3D4644B68145}"/>
                </a:ext>
              </a:extLst>
            </p:cNvPr>
            <p:cNvSpPr/>
            <p:nvPr/>
          </p:nvSpPr>
          <p:spPr>
            <a:xfrm>
              <a:off x="3114534" y="3645024"/>
              <a:ext cx="99292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품의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예산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C02AD-FF64-4BC8-9638-D63CB8BA0691}"/>
              </a:ext>
            </a:extLst>
          </p:cNvPr>
          <p:cNvGrpSpPr/>
          <p:nvPr/>
        </p:nvGrpSpPr>
        <p:grpSpPr>
          <a:xfrm>
            <a:off x="2308456" y="3208940"/>
            <a:ext cx="1236382" cy="237968"/>
            <a:chOff x="2881507" y="3645024"/>
            <a:chExt cx="1486485" cy="237968"/>
          </a:xfrm>
        </p:grpSpPr>
        <p:sp>
          <p:nvSpPr>
            <p:cNvPr id="69" name="오른쪽 화살표 29">
              <a:extLst>
                <a:ext uri="{FF2B5EF4-FFF2-40B4-BE49-F238E27FC236}">
                  <a16:creationId xmlns:a16="http://schemas.microsoft.com/office/drawing/2014/main" id="{1EC35EA8-6BBC-4DBC-9913-093A06901FF6}"/>
                </a:ext>
              </a:extLst>
            </p:cNvPr>
            <p:cNvSpPr/>
            <p:nvPr/>
          </p:nvSpPr>
          <p:spPr>
            <a:xfrm>
              <a:off x="2881507" y="3691792"/>
              <a:ext cx="816798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93E3B2E-A37D-4E29-8BFC-6CF668A030FA}"/>
                </a:ext>
              </a:extLst>
            </p:cNvPr>
            <p:cNvSpPr/>
            <p:nvPr/>
          </p:nvSpPr>
          <p:spPr>
            <a:xfrm>
              <a:off x="3751195" y="3645024"/>
              <a:ext cx="616797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(DEV)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F5D2DF9-6476-482F-A4C2-C42483CC15B3}"/>
              </a:ext>
            </a:extLst>
          </p:cNvPr>
          <p:cNvGrpSpPr/>
          <p:nvPr/>
        </p:nvGrpSpPr>
        <p:grpSpPr>
          <a:xfrm>
            <a:off x="2641511" y="3442072"/>
            <a:ext cx="1025446" cy="237968"/>
            <a:chOff x="2881507" y="3645024"/>
            <a:chExt cx="1232880" cy="237968"/>
          </a:xfrm>
        </p:grpSpPr>
        <p:sp>
          <p:nvSpPr>
            <p:cNvPr id="72" name="오른쪽 화살표 29">
              <a:extLst>
                <a:ext uri="{FF2B5EF4-FFF2-40B4-BE49-F238E27FC236}">
                  <a16:creationId xmlns:a16="http://schemas.microsoft.com/office/drawing/2014/main" id="{18A595DC-1196-4DA0-B412-792209962585}"/>
                </a:ext>
              </a:extLst>
            </p:cNvPr>
            <p:cNvSpPr/>
            <p:nvPr/>
          </p:nvSpPr>
          <p:spPr>
            <a:xfrm>
              <a:off x="2881507" y="3691792"/>
              <a:ext cx="849240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08565A5-F364-4F77-85DC-2A409425AEBA}"/>
                </a:ext>
              </a:extLst>
            </p:cNvPr>
            <p:cNvSpPr/>
            <p:nvPr/>
          </p:nvSpPr>
          <p:spPr>
            <a:xfrm>
              <a:off x="3753654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3073EB3-19F1-46F5-A3F3-496B95DB09E4}"/>
              </a:ext>
            </a:extLst>
          </p:cNvPr>
          <p:cNvGrpSpPr/>
          <p:nvPr/>
        </p:nvGrpSpPr>
        <p:grpSpPr>
          <a:xfrm>
            <a:off x="3370614" y="3643578"/>
            <a:ext cx="2464188" cy="237968"/>
            <a:chOff x="2881507" y="3645024"/>
            <a:chExt cx="2962661" cy="237968"/>
          </a:xfrm>
        </p:grpSpPr>
        <p:sp>
          <p:nvSpPr>
            <p:cNvPr id="75" name="오른쪽 화살표 29">
              <a:extLst>
                <a:ext uri="{FF2B5EF4-FFF2-40B4-BE49-F238E27FC236}">
                  <a16:creationId xmlns:a16="http://schemas.microsoft.com/office/drawing/2014/main" id="{8DF45972-854E-45FF-89DA-C35BFB6B1F25}"/>
                </a:ext>
              </a:extLst>
            </p:cNvPr>
            <p:cNvSpPr/>
            <p:nvPr/>
          </p:nvSpPr>
          <p:spPr>
            <a:xfrm>
              <a:off x="2881507" y="3691792"/>
              <a:ext cx="256987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131EA1-5D33-4C3A-8B8B-1B4D36E4B8BA}"/>
                </a:ext>
              </a:extLst>
            </p:cNvPr>
            <p:cNvSpPr/>
            <p:nvPr/>
          </p:nvSpPr>
          <p:spPr>
            <a:xfrm>
              <a:off x="5483435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736E6AF-CB08-4EDB-B9C3-240271587E6A}"/>
              </a:ext>
            </a:extLst>
          </p:cNvPr>
          <p:cNvGrpSpPr/>
          <p:nvPr/>
        </p:nvGrpSpPr>
        <p:grpSpPr>
          <a:xfrm>
            <a:off x="3727518" y="3208940"/>
            <a:ext cx="1837712" cy="237968"/>
            <a:chOff x="2881507" y="3645024"/>
            <a:chExt cx="2209458" cy="237968"/>
          </a:xfrm>
        </p:grpSpPr>
        <p:sp>
          <p:nvSpPr>
            <p:cNvPr id="78" name="오른쪽 화살표 29">
              <a:extLst>
                <a:ext uri="{FF2B5EF4-FFF2-40B4-BE49-F238E27FC236}">
                  <a16:creationId xmlns:a16="http://schemas.microsoft.com/office/drawing/2014/main" id="{2F3ABF0D-3E6C-4BC0-B95B-EFFBA51CD085}"/>
                </a:ext>
              </a:extLst>
            </p:cNvPr>
            <p:cNvSpPr/>
            <p:nvPr/>
          </p:nvSpPr>
          <p:spPr>
            <a:xfrm>
              <a:off x="2881507" y="3691792"/>
              <a:ext cx="842160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17DED9A-76D9-45EB-BBF3-D25D07D30970}"/>
                </a:ext>
              </a:extLst>
            </p:cNvPr>
            <p:cNvSpPr/>
            <p:nvPr/>
          </p:nvSpPr>
          <p:spPr>
            <a:xfrm>
              <a:off x="3744943" y="3645024"/>
              <a:ext cx="134602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(MSP,SMS,NICE)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731C9BA-29C4-42D5-832D-23754B1E3EE1}"/>
              </a:ext>
            </a:extLst>
          </p:cNvPr>
          <p:cNvGrpSpPr/>
          <p:nvPr/>
        </p:nvGrpSpPr>
        <p:grpSpPr>
          <a:xfrm>
            <a:off x="4442271" y="4775208"/>
            <a:ext cx="917054" cy="237968"/>
            <a:chOff x="2881507" y="3645024"/>
            <a:chExt cx="1102563" cy="237968"/>
          </a:xfrm>
        </p:grpSpPr>
        <p:sp>
          <p:nvSpPr>
            <p:cNvPr id="81" name="오른쪽 화살표 29">
              <a:extLst>
                <a:ext uri="{FF2B5EF4-FFF2-40B4-BE49-F238E27FC236}">
                  <a16:creationId xmlns:a16="http://schemas.microsoft.com/office/drawing/2014/main" id="{EF166391-F88B-48C6-9076-60C04166318D}"/>
                </a:ext>
              </a:extLst>
            </p:cNvPr>
            <p:cNvSpPr/>
            <p:nvPr/>
          </p:nvSpPr>
          <p:spPr>
            <a:xfrm>
              <a:off x="2881507" y="3691792"/>
              <a:ext cx="422335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942F74E-9E9A-4CBB-9B22-C0723CE5425F}"/>
                </a:ext>
              </a:extLst>
            </p:cNvPr>
            <p:cNvSpPr/>
            <p:nvPr/>
          </p:nvSpPr>
          <p:spPr>
            <a:xfrm>
              <a:off x="3322141" y="3645024"/>
              <a:ext cx="66192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(DEV)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8A89279-D19D-4659-B985-0EE51E9D26F5}"/>
              </a:ext>
            </a:extLst>
          </p:cNvPr>
          <p:cNvGrpSpPr/>
          <p:nvPr/>
        </p:nvGrpSpPr>
        <p:grpSpPr>
          <a:xfrm>
            <a:off x="7673104" y="4777547"/>
            <a:ext cx="723150" cy="237968"/>
            <a:chOff x="2881507" y="3645024"/>
            <a:chExt cx="869436" cy="237968"/>
          </a:xfrm>
        </p:grpSpPr>
        <p:sp>
          <p:nvSpPr>
            <p:cNvPr id="84" name="오른쪽 화살표 29">
              <a:extLst>
                <a:ext uri="{FF2B5EF4-FFF2-40B4-BE49-F238E27FC236}">
                  <a16:creationId xmlns:a16="http://schemas.microsoft.com/office/drawing/2014/main" id="{FAAB2D05-9C55-4A52-B1FB-C1377F911DB4}"/>
                </a:ext>
              </a:extLst>
            </p:cNvPr>
            <p:cNvSpPr/>
            <p:nvPr/>
          </p:nvSpPr>
          <p:spPr>
            <a:xfrm>
              <a:off x="2881507" y="3691792"/>
              <a:ext cx="206915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C6DB337-B668-4C2A-82CA-8ADA3FF8709C}"/>
                </a:ext>
              </a:extLst>
            </p:cNvPr>
            <p:cNvSpPr/>
            <p:nvPr/>
          </p:nvSpPr>
          <p:spPr>
            <a:xfrm>
              <a:off x="3089015" y="3645024"/>
              <a:ext cx="661928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(PRD)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9850440-ED37-4067-872C-95EBC77DBD7C}"/>
              </a:ext>
            </a:extLst>
          </p:cNvPr>
          <p:cNvGrpSpPr/>
          <p:nvPr/>
        </p:nvGrpSpPr>
        <p:grpSpPr>
          <a:xfrm>
            <a:off x="5160631" y="3855000"/>
            <a:ext cx="1734675" cy="237968"/>
            <a:chOff x="2881508" y="3645024"/>
            <a:chExt cx="2085577" cy="237968"/>
          </a:xfrm>
        </p:grpSpPr>
        <p:sp>
          <p:nvSpPr>
            <p:cNvPr id="87" name="오른쪽 화살표 29">
              <a:extLst>
                <a:ext uri="{FF2B5EF4-FFF2-40B4-BE49-F238E27FC236}">
                  <a16:creationId xmlns:a16="http://schemas.microsoft.com/office/drawing/2014/main" id="{74A14D0C-9861-4846-A5B0-6C564EED50E3}"/>
                </a:ext>
              </a:extLst>
            </p:cNvPr>
            <p:cNvSpPr/>
            <p:nvPr/>
          </p:nvSpPr>
          <p:spPr>
            <a:xfrm>
              <a:off x="2881508" y="3691792"/>
              <a:ext cx="1693197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B21C4D9-D157-49E7-ADD8-2204182F633E}"/>
                </a:ext>
              </a:extLst>
            </p:cNvPr>
            <p:cNvSpPr/>
            <p:nvPr/>
          </p:nvSpPr>
          <p:spPr>
            <a:xfrm>
              <a:off x="4606352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DFAF27-A800-46D3-A5E7-52C358ABEC46}"/>
              </a:ext>
            </a:extLst>
          </p:cNvPr>
          <p:cNvGrpSpPr/>
          <p:nvPr/>
        </p:nvGrpSpPr>
        <p:grpSpPr>
          <a:xfrm>
            <a:off x="5160631" y="4078796"/>
            <a:ext cx="1734675" cy="237968"/>
            <a:chOff x="2881508" y="3645024"/>
            <a:chExt cx="2085577" cy="237968"/>
          </a:xfrm>
        </p:grpSpPr>
        <p:sp>
          <p:nvSpPr>
            <p:cNvPr id="90" name="오른쪽 화살표 29">
              <a:extLst>
                <a:ext uri="{FF2B5EF4-FFF2-40B4-BE49-F238E27FC236}">
                  <a16:creationId xmlns:a16="http://schemas.microsoft.com/office/drawing/2014/main" id="{DFFC334C-8A08-4118-88DA-5DE5FD1F2A74}"/>
                </a:ext>
              </a:extLst>
            </p:cNvPr>
            <p:cNvSpPr/>
            <p:nvPr/>
          </p:nvSpPr>
          <p:spPr>
            <a:xfrm>
              <a:off x="2881508" y="3691792"/>
              <a:ext cx="169319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1AE1E1F-471B-4162-BA45-7F9E427BB6E6}"/>
                </a:ext>
              </a:extLst>
            </p:cNvPr>
            <p:cNvSpPr/>
            <p:nvPr/>
          </p:nvSpPr>
          <p:spPr>
            <a:xfrm>
              <a:off x="4606352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9F4D413-76F8-4279-AAEA-F0E5C6B2D048}"/>
              </a:ext>
            </a:extLst>
          </p:cNvPr>
          <p:cNvGrpSpPr/>
          <p:nvPr/>
        </p:nvGrpSpPr>
        <p:grpSpPr>
          <a:xfrm>
            <a:off x="5160630" y="4297363"/>
            <a:ext cx="1734676" cy="237968"/>
            <a:chOff x="2881507" y="3645024"/>
            <a:chExt cx="2085578" cy="237968"/>
          </a:xfrm>
        </p:grpSpPr>
        <p:sp>
          <p:nvSpPr>
            <p:cNvPr id="93" name="오른쪽 화살표 29">
              <a:extLst>
                <a:ext uri="{FF2B5EF4-FFF2-40B4-BE49-F238E27FC236}">
                  <a16:creationId xmlns:a16="http://schemas.microsoft.com/office/drawing/2014/main" id="{FC8B39E9-8761-4B77-A4AC-EA0130A19632}"/>
                </a:ext>
              </a:extLst>
            </p:cNvPr>
            <p:cNvSpPr/>
            <p:nvPr/>
          </p:nvSpPr>
          <p:spPr>
            <a:xfrm>
              <a:off x="2881507" y="3691792"/>
              <a:ext cx="169319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BD07E92-2ED1-41F4-BE37-D2FDAC6FD386}"/>
                </a:ext>
              </a:extLst>
            </p:cNvPr>
            <p:cNvSpPr/>
            <p:nvPr/>
          </p:nvSpPr>
          <p:spPr>
            <a:xfrm>
              <a:off x="4606352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27D9061-A3C6-42BA-A1ED-7099FBF30207}"/>
              </a:ext>
            </a:extLst>
          </p:cNvPr>
          <p:cNvGrpSpPr/>
          <p:nvPr/>
        </p:nvGrpSpPr>
        <p:grpSpPr>
          <a:xfrm>
            <a:off x="5160630" y="4535331"/>
            <a:ext cx="1734676" cy="237968"/>
            <a:chOff x="2881507" y="3645024"/>
            <a:chExt cx="2085578" cy="237968"/>
          </a:xfrm>
        </p:grpSpPr>
        <p:sp>
          <p:nvSpPr>
            <p:cNvPr id="96" name="오른쪽 화살표 29">
              <a:extLst>
                <a:ext uri="{FF2B5EF4-FFF2-40B4-BE49-F238E27FC236}">
                  <a16:creationId xmlns:a16="http://schemas.microsoft.com/office/drawing/2014/main" id="{90DB8F92-86AD-48C1-AE2F-B85780E8B320}"/>
                </a:ext>
              </a:extLst>
            </p:cNvPr>
            <p:cNvSpPr/>
            <p:nvPr/>
          </p:nvSpPr>
          <p:spPr>
            <a:xfrm>
              <a:off x="2881507" y="3691792"/>
              <a:ext cx="1693196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51FE52D-8CDC-4FC7-9854-D4567A8FD41A}"/>
                </a:ext>
              </a:extLst>
            </p:cNvPr>
            <p:cNvSpPr/>
            <p:nvPr/>
          </p:nvSpPr>
          <p:spPr>
            <a:xfrm>
              <a:off x="4606352" y="3645024"/>
              <a:ext cx="360733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8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EE00C36-C037-42EA-AE24-C7FB215B1D90}"/>
              </a:ext>
            </a:extLst>
          </p:cNvPr>
          <p:cNvGrpSpPr/>
          <p:nvPr/>
        </p:nvGrpSpPr>
        <p:grpSpPr>
          <a:xfrm>
            <a:off x="6228184" y="4767627"/>
            <a:ext cx="1440161" cy="237968"/>
            <a:chOff x="2881506" y="3645024"/>
            <a:chExt cx="1731489" cy="237968"/>
          </a:xfrm>
        </p:grpSpPr>
        <p:sp>
          <p:nvSpPr>
            <p:cNvPr id="99" name="오른쪽 화살표 29">
              <a:extLst>
                <a:ext uri="{FF2B5EF4-FFF2-40B4-BE49-F238E27FC236}">
                  <a16:creationId xmlns:a16="http://schemas.microsoft.com/office/drawing/2014/main" id="{00E13B64-21E4-4EA1-9FDF-D9BEB57D99B7}"/>
                </a:ext>
              </a:extLst>
            </p:cNvPr>
            <p:cNvSpPr/>
            <p:nvPr/>
          </p:nvSpPr>
          <p:spPr>
            <a:xfrm>
              <a:off x="2881506" y="3691792"/>
              <a:ext cx="857982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B9BC17A-C73A-4925-BAFE-02FE49377EAB}"/>
                </a:ext>
              </a:extLst>
            </p:cNvPr>
            <p:cNvSpPr/>
            <p:nvPr/>
          </p:nvSpPr>
          <p:spPr>
            <a:xfrm>
              <a:off x="3755013" y="3645024"/>
              <a:ext cx="85798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통합검증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F16475F-17C9-470A-987F-5018A766D7F7}"/>
              </a:ext>
            </a:extLst>
          </p:cNvPr>
          <p:cNvGrpSpPr/>
          <p:nvPr/>
        </p:nvGrpSpPr>
        <p:grpSpPr>
          <a:xfrm>
            <a:off x="6948264" y="5010996"/>
            <a:ext cx="1440161" cy="237968"/>
            <a:chOff x="2881506" y="3645024"/>
            <a:chExt cx="1731489" cy="237968"/>
          </a:xfrm>
        </p:grpSpPr>
        <p:sp>
          <p:nvSpPr>
            <p:cNvPr id="102" name="오른쪽 화살표 29">
              <a:extLst>
                <a:ext uri="{FF2B5EF4-FFF2-40B4-BE49-F238E27FC236}">
                  <a16:creationId xmlns:a16="http://schemas.microsoft.com/office/drawing/2014/main" id="{952896DF-BD01-416A-AFB6-97C5FE524E77}"/>
                </a:ext>
              </a:extLst>
            </p:cNvPr>
            <p:cNvSpPr/>
            <p:nvPr/>
          </p:nvSpPr>
          <p:spPr>
            <a:xfrm>
              <a:off x="2881506" y="3691792"/>
              <a:ext cx="865745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96FB29E-0186-4FA4-BCAC-E79531BAB815}"/>
                </a:ext>
              </a:extLst>
            </p:cNvPr>
            <p:cNvSpPr/>
            <p:nvPr/>
          </p:nvSpPr>
          <p:spPr>
            <a:xfrm>
              <a:off x="3755013" y="3645024"/>
              <a:ext cx="85798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(FT)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25703F6-8F9D-4579-8911-F5AA546B8D91}"/>
              </a:ext>
            </a:extLst>
          </p:cNvPr>
          <p:cNvGrpSpPr/>
          <p:nvPr/>
        </p:nvGrpSpPr>
        <p:grpSpPr>
          <a:xfrm>
            <a:off x="7308029" y="5239309"/>
            <a:ext cx="1445760" cy="237968"/>
            <a:chOff x="2881506" y="3645024"/>
            <a:chExt cx="1738221" cy="237968"/>
          </a:xfrm>
        </p:grpSpPr>
        <p:sp>
          <p:nvSpPr>
            <p:cNvPr id="105" name="오른쪽 화살표 29">
              <a:extLst>
                <a:ext uri="{FF2B5EF4-FFF2-40B4-BE49-F238E27FC236}">
                  <a16:creationId xmlns:a16="http://schemas.microsoft.com/office/drawing/2014/main" id="{E604F899-9928-4761-95FA-E577A30EF0D3}"/>
                </a:ext>
              </a:extLst>
            </p:cNvPr>
            <p:cNvSpPr/>
            <p:nvPr/>
          </p:nvSpPr>
          <p:spPr>
            <a:xfrm>
              <a:off x="2881506" y="3691792"/>
              <a:ext cx="857982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C81C58E-834D-4FBB-9704-3BB4C01D462A}"/>
                </a:ext>
              </a:extLst>
            </p:cNvPr>
            <p:cNvSpPr/>
            <p:nvPr/>
          </p:nvSpPr>
          <p:spPr>
            <a:xfrm>
              <a:off x="3761745" y="3645024"/>
              <a:ext cx="85798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(FOT)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40441E9-A3F6-4FC2-98E8-EEABBA440600}"/>
              </a:ext>
            </a:extLst>
          </p:cNvPr>
          <p:cNvGrpSpPr/>
          <p:nvPr/>
        </p:nvGrpSpPr>
        <p:grpSpPr>
          <a:xfrm>
            <a:off x="6953028" y="5449987"/>
            <a:ext cx="1795435" cy="237968"/>
            <a:chOff x="2881506" y="3645024"/>
            <a:chExt cx="2158630" cy="237968"/>
          </a:xfrm>
        </p:grpSpPr>
        <p:sp>
          <p:nvSpPr>
            <p:cNvPr id="108" name="오른쪽 화살표 29">
              <a:extLst>
                <a:ext uri="{FF2B5EF4-FFF2-40B4-BE49-F238E27FC236}">
                  <a16:creationId xmlns:a16="http://schemas.microsoft.com/office/drawing/2014/main" id="{A05499C8-6A75-493F-82F6-D9DA385F6B08}"/>
                </a:ext>
              </a:extLst>
            </p:cNvPr>
            <p:cNvSpPr/>
            <p:nvPr/>
          </p:nvSpPr>
          <p:spPr>
            <a:xfrm>
              <a:off x="2881506" y="3691792"/>
              <a:ext cx="1284797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E218755-3A86-472D-9873-CBCF33430113}"/>
                </a:ext>
              </a:extLst>
            </p:cNvPr>
            <p:cNvSpPr/>
            <p:nvPr/>
          </p:nvSpPr>
          <p:spPr>
            <a:xfrm>
              <a:off x="4182155" y="3645024"/>
              <a:ext cx="85798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6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보안심사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455450A-F084-4363-976B-0530A27160BA}"/>
              </a:ext>
            </a:extLst>
          </p:cNvPr>
          <p:cNvGrpSpPr/>
          <p:nvPr/>
        </p:nvGrpSpPr>
        <p:grpSpPr>
          <a:xfrm>
            <a:off x="8022194" y="5683292"/>
            <a:ext cx="942294" cy="237968"/>
            <a:chOff x="2881507" y="3645024"/>
            <a:chExt cx="1132910" cy="237968"/>
          </a:xfrm>
        </p:grpSpPr>
        <p:sp>
          <p:nvSpPr>
            <p:cNvPr id="111" name="오른쪽 화살표 29">
              <a:extLst>
                <a:ext uri="{FF2B5EF4-FFF2-40B4-BE49-F238E27FC236}">
                  <a16:creationId xmlns:a16="http://schemas.microsoft.com/office/drawing/2014/main" id="{C8B5A68D-D338-483A-A92E-6179E0B86C4E}"/>
                </a:ext>
              </a:extLst>
            </p:cNvPr>
            <p:cNvSpPr/>
            <p:nvPr/>
          </p:nvSpPr>
          <p:spPr>
            <a:xfrm>
              <a:off x="2881507" y="3691792"/>
              <a:ext cx="251881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F51C899-A29F-4FE8-AD3B-81FF598F3E24}"/>
                </a:ext>
              </a:extLst>
            </p:cNvPr>
            <p:cNvSpPr/>
            <p:nvPr/>
          </p:nvSpPr>
          <p:spPr>
            <a:xfrm>
              <a:off x="3133389" y="3645024"/>
              <a:ext cx="881028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개발완료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FACE0BF-FAAF-45A4-8C06-F5527D2303A7}"/>
              </a:ext>
            </a:extLst>
          </p:cNvPr>
          <p:cNvGrpSpPr/>
          <p:nvPr/>
        </p:nvGrpSpPr>
        <p:grpSpPr>
          <a:xfrm>
            <a:off x="7499950" y="5903580"/>
            <a:ext cx="1032492" cy="237968"/>
            <a:chOff x="2041333" y="3645024"/>
            <a:chExt cx="1241354" cy="237968"/>
          </a:xfrm>
        </p:grpSpPr>
        <p:sp>
          <p:nvSpPr>
            <p:cNvPr id="114" name="오른쪽 화살표 29">
              <a:extLst>
                <a:ext uri="{FF2B5EF4-FFF2-40B4-BE49-F238E27FC236}">
                  <a16:creationId xmlns:a16="http://schemas.microsoft.com/office/drawing/2014/main" id="{994DD577-8AC5-4FE8-928E-D63B68296B27}"/>
                </a:ext>
              </a:extLst>
            </p:cNvPr>
            <p:cNvSpPr/>
            <p:nvPr/>
          </p:nvSpPr>
          <p:spPr>
            <a:xfrm>
              <a:off x="2881509" y="3691792"/>
              <a:ext cx="401178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82CC475-4D80-4EC8-B34D-FA0A47D381BB}"/>
                </a:ext>
              </a:extLst>
            </p:cNvPr>
            <p:cNvSpPr/>
            <p:nvPr/>
          </p:nvSpPr>
          <p:spPr>
            <a:xfrm>
              <a:off x="2041333" y="3645024"/>
              <a:ext cx="881029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en-US" altLang="ko-KR" sz="800" dirty="0" err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AOS,iOS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18E306-8FCB-4306-B239-C357BC319AF8}"/>
              </a:ext>
            </a:extLst>
          </p:cNvPr>
          <p:cNvSpPr/>
          <p:nvPr/>
        </p:nvSpPr>
        <p:spPr>
          <a:xfrm>
            <a:off x="8388424" y="6287376"/>
            <a:ext cx="569262" cy="237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배포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공지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포인트가 6개인 별 6">
            <a:extLst>
              <a:ext uri="{FF2B5EF4-FFF2-40B4-BE49-F238E27FC236}">
                <a16:creationId xmlns:a16="http://schemas.microsoft.com/office/drawing/2014/main" id="{513D19D9-4FD5-4C81-A37F-A6DE808D960F}"/>
              </a:ext>
            </a:extLst>
          </p:cNvPr>
          <p:cNvSpPr/>
          <p:nvPr/>
        </p:nvSpPr>
        <p:spPr>
          <a:xfrm>
            <a:off x="8603919" y="6212778"/>
            <a:ext cx="114300" cy="124758"/>
          </a:xfrm>
          <a:prstGeom prst="star6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F40020F-05BC-4F9D-8942-CA54D74812A8}"/>
              </a:ext>
            </a:extLst>
          </p:cNvPr>
          <p:cNvGrpSpPr/>
          <p:nvPr/>
        </p:nvGrpSpPr>
        <p:grpSpPr>
          <a:xfrm>
            <a:off x="7668344" y="3855000"/>
            <a:ext cx="974323" cy="237968"/>
            <a:chOff x="2881507" y="3645024"/>
            <a:chExt cx="1171417" cy="237968"/>
          </a:xfrm>
        </p:grpSpPr>
        <p:sp>
          <p:nvSpPr>
            <p:cNvPr id="119" name="오른쪽 화살표 29">
              <a:extLst>
                <a:ext uri="{FF2B5EF4-FFF2-40B4-BE49-F238E27FC236}">
                  <a16:creationId xmlns:a16="http://schemas.microsoft.com/office/drawing/2014/main" id="{58631CDF-2539-4CE8-B4A1-407775295673}"/>
                </a:ext>
              </a:extLst>
            </p:cNvPr>
            <p:cNvSpPr/>
            <p:nvPr/>
          </p:nvSpPr>
          <p:spPr>
            <a:xfrm>
              <a:off x="2881507" y="3691792"/>
              <a:ext cx="43287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2210A09-AABA-46A8-B5A5-1180EF0CF94A}"/>
                </a:ext>
              </a:extLst>
            </p:cNvPr>
            <p:cNvSpPr/>
            <p:nvPr/>
          </p:nvSpPr>
          <p:spPr>
            <a:xfrm>
              <a:off x="3316413" y="3645024"/>
              <a:ext cx="736511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(DB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통합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A713F67-ABDC-4C46-8721-510155FC0F08}"/>
              </a:ext>
            </a:extLst>
          </p:cNvPr>
          <p:cNvGrpSpPr/>
          <p:nvPr/>
        </p:nvGrpSpPr>
        <p:grpSpPr>
          <a:xfrm>
            <a:off x="7668344" y="4082760"/>
            <a:ext cx="974324" cy="237968"/>
            <a:chOff x="2881507" y="3645024"/>
            <a:chExt cx="1171418" cy="237968"/>
          </a:xfrm>
        </p:grpSpPr>
        <p:sp>
          <p:nvSpPr>
            <p:cNvPr id="122" name="오른쪽 화살표 29">
              <a:extLst>
                <a:ext uri="{FF2B5EF4-FFF2-40B4-BE49-F238E27FC236}">
                  <a16:creationId xmlns:a16="http://schemas.microsoft.com/office/drawing/2014/main" id="{1ED03C39-DCEF-48B8-91BB-14ECEEED3C12}"/>
                </a:ext>
              </a:extLst>
            </p:cNvPr>
            <p:cNvSpPr/>
            <p:nvPr/>
          </p:nvSpPr>
          <p:spPr>
            <a:xfrm>
              <a:off x="2881507" y="3691792"/>
              <a:ext cx="43287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E03EE9D-451E-47C2-A769-66EBCC701514}"/>
                </a:ext>
              </a:extLst>
            </p:cNvPr>
            <p:cNvSpPr/>
            <p:nvPr/>
          </p:nvSpPr>
          <p:spPr>
            <a:xfrm>
              <a:off x="3316413" y="3645024"/>
              <a:ext cx="73651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(DB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통합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9708D42-9007-4AD1-B913-971D7BF8D612}"/>
              </a:ext>
            </a:extLst>
          </p:cNvPr>
          <p:cNvGrpSpPr/>
          <p:nvPr/>
        </p:nvGrpSpPr>
        <p:grpSpPr>
          <a:xfrm>
            <a:off x="7668344" y="4302379"/>
            <a:ext cx="974324" cy="237968"/>
            <a:chOff x="2881507" y="3645024"/>
            <a:chExt cx="1171418" cy="237968"/>
          </a:xfrm>
        </p:grpSpPr>
        <p:sp>
          <p:nvSpPr>
            <p:cNvPr id="125" name="오른쪽 화살표 29">
              <a:extLst>
                <a:ext uri="{FF2B5EF4-FFF2-40B4-BE49-F238E27FC236}">
                  <a16:creationId xmlns:a16="http://schemas.microsoft.com/office/drawing/2014/main" id="{6DA0B014-2579-4EE6-8CA3-BBC807FA09D1}"/>
                </a:ext>
              </a:extLst>
            </p:cNvPr>
            <p:cNvSpPr/>
            <p:nvPr/>
          </p:nvSpPr>
          <p:spPr>
            <a:xfrm>
              <a:off x="2881507" y="3691792"/>
              <a:ext cx="43287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3AC64CC-259F-427C-89E3-4BB905EA7603}"/>
                </a:ext>
              </a:extLst>
            </p:cNvPr>
            <p:cNvSpPr/>
            <p:nvPr/>
          </p:nvSpPr>
          <p:spPr>
            <a:xfrm>
              <a:off x="3316413" y="3645024"/>
              <a:ext cx="73651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(DB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통합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416B322-56CD-43AF-A630-B01417C48CF4}"/>
              </a:ext>
            </a:extLst>
          </p:cNvPr>
          <p:cNvGrpSpPr/>
          <p:nvPr/>
        </p:nvGrpSpPr>
        <p:grpSpPr>
          <a:xfrm>
            <a:off x="7668344" y="4530139"/>
            <a:ext cx="974324" cy="237968"/>
            <a:chOff x="2881507" y="3645024"/>
            <a:chExt cx="1171418" cy="237968"/>
          </a:xfrm>
        </p:grpSpPr>
        <p:sp>
          <p:nvSpPr>
            <p:cNvPr id="128" name="오른쪽 화살표 29">
              <a:extLst>
                <a:ext uri="{FF2B5EF4-FFF2-40B4-BE49-F238E27FC236}">
                  <a16:creationId xmlns:a16="http://schemas.microsoft.com/office/drawing/2014/main" id="{AC398C5F-B6AD-4710-BCF7-AE305E683700}"/>
                </a:ext>
              </a:extLst>
            </p:cNvPr>
            <p:cNvSpPr/>
            <p:nvPr/>
          </p:nvSpPr>
          <p:spPr>
            <a:xfrm>
              <a:off x="2881507" y="3691792"/>
              <a:ext cx="432873" cy="1444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5782" tIns="47891" rIns="95782" bIns="47891" anchor="ctr"/>
            <a:lstStyle/>
            <a:p>
              <a:pPr algn="ctr">
                <a:defRPr/>
              </a:pPr>
              <a:endParaRPr lang="ko-KR" altLang="en-US" sz="800" b="1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96065F-66D2-4F1D-B4B3-7BFC14DA05E6}"/>
                </a:ext>
              </a:extLst>
            </p:cNvPr>
            <p:cNvSpPr/>
            <p:nvPr/>
          </p:nvSpPr>
          <p:spPr>
            <a:xfrm>
              <a:off x="3316413" y="3645024"/>
              <a:ext cx="736512" cy="237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(DB</a:t>
              </a: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통합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54EB83-9B66-4E6F-AE2F-8BD837D3C72E}"/>
              </a:ext>
            </a:extLst>
          </p:cNvPr>
          <p:cNvCxnSpPr>
            <a:cxnSpLocks/>
          </p:cNvCxnSpPr>
          <p:nvPr/>
        </p:nvCxnSpPr>
        <p:spPr>
          <a:xfrm>
            <a:off x="2290734" y="2949447"/>
            <a:ext cx="0" cy="3714656"/>
          </a:xfrm>
          <a:prstGeom prst="line">
            <a:avLst/>
          </a:prstGeom>
          <a:ln w="158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36A8F53-E0B5-449F-B39F-8169E4B95BA4}"/>
              </a:ext>
            </a:extLst>
          </p:cNvPr>
          <p:cNvCxnSpPr>
            <a:cxnSpLocks/>
          </p:cNvCxnSpPr>
          <p:nvPr/>
        </p:nvCxnSpPr>
        <p:spPr>
          <a:xfrm>
            <a:off x="6584183" y="2949447"/>
            <a:ext cx="0" cy="3714656"/>
          </a:xfrm>
          <a:prstGeom prst="line">
            <a:avLst/>
          </a:prstGeom>
          <a:ln w="158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E694543-85D2-4128-A8BF-3C35CEDEDAD4}"/>
              </a:ext>
            </a:extLst>
          </p:cNvPr>
          <p:cNvCxnSpPr>
            <a:cxnSpLocks/>
          </p:cNvCxnSpPr>
          <p:nvPr/>
        </p:nvCxnSpPr>
        <p:spPr>
          <a:xfrm>
            <a:off x="8566322" y="2949447"/>
            <a:ext cx="0" cy="3714656"/>
          </a:xfrm>
          <a:prstGeom prst="line">
            <a:avLst/>
          </a:prstGeom>
          <a:ln w="158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98BC492A-08A6-4C77-829F-B7C442F27C3E}"/>
              </a:ext>
            </a:extLst>
          </p:cNvPr>
          <p:cNvSpPr/>
          <p:nvPr/>
        </p:nvSpPr>
        <p:spPr>
          <a:xfrm>
            <a:off x="2323931" y="6439889"/>
            <a:ext cx="4245010" cy="122151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왼쪽/오른쪽 131">
            <a:extLst>
              <a:ext uri="{FF2B5EF4-FFF2-40B4-BE49-F238E27FC236}">
                <a16:creationId xmlns:a16="http://schemas.microsoft.com/office/drawing/2014/main" id="{26E6A8B1-8D21-46E0-B594-110CE9242881}"/>
              </a:ext>
            </a:extLst>
          </p:cNvPr>
          <p:cNvSpPr/>
          <p:nvPr/>
        </p:nvSpPr>
        <p:spPr>
          <a:xfrm>
            <a:off x="6667294" y="6439889"/>
            <a:ext cx="1800298" cy="122151"/>
          </a:xfrm>
          <a:prstGeom prst="left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C88ADD-AC69-43EB-AE71-864FB5EFFACD}"/>
              </a:ext>
            </a:extLst>
          </p:cNvPr>
          <p:cNvSpPr/>
          <p:nvPr/>
        </p:nvSpPr>
        <p:spPr>
          <a:xfrm>
            <a:off x="4256366" y="6394539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100" b="1" dirty="0">
                <a:latin typeface="+mn-ea"/>
                <a:ea typeface="+mn-ea"/>
              </a:rPr>
              <a:t>개발</a:t>
            </a:r>
            <a:r>
              <a:rPr kumimoji="0" lang="en-US" altLang="ko-KR" sz="1100" b="1" dirty="0">
                <a:latin typeface="+mn-ea"/>
                <a:ea typeface="+mn-ea"/>
              </a:rPr>
              <a:t>(??</a:t>
            </a:r>
            <a:r>
              <a:rPr kumimoji="0" lang="ko-KR" altLang="en-US" sz="1100" b="1" dirty="0">
                <a:latin typeface="+mn-ea"/>
                <a:ea typeface="+mn-ea"/>
              </a:rPr>
              <a:t>주</a:t>
            </a:r>
            <a:r>
              <a:rPr kumimoji="0" lang="en-US" altLang="ko-KR" sz="1100" b="1" dirty="0">
                <a:latin typeface="+mn-ea"/>
                <a:ea typeface="+mn-ea"/>
              </a:rPr>
              <a:t>)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574D2EF-833E-493D-BEE0-B72FA163B211}"/>
              </a:ext>
            </a:extLst>
          </p:cNvPr>
          <p:cNvSpPr/>
          <p:nvPr/>
        </p:nvSpPr>
        <p:spPr>
          <a:xfrm>
            <a:off x="7271567" y="6377324"/>
            <a:ext cx="870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1100" b="1" dirty="0">
                <a:latin typeface="+mn-ea"/>
                <a:ea typeface="+mn-ea"/>
              </a:rPr>
              <a:t>검증</a:t>
            </a:r>
            <a:r>
              <a:rPr kumimoji="0" lang="en-US" altLang="ko-KR" sz="1100" b="1" dirty="0">
                <a:latin typeface="+mn-ea"/>
                <a:ea typeface="+mn-ea"/>
              </a:rPr>
              <a:t>(11</a:t>
            </a:r>
            <a:r>
              <a:rPr kumimoji="0" lang="ko-KR" altLang="en-US" sz="1100" b="1" dirty="0">
                <a:latin typeface="+mn-ea"/>
                <a:ea typeface="+mn-ea"/>
              </a:rPr>
              <a:t>주</a:t>
            </a:r>
            <a:r>
              <a:rPr kumimoji="0" lang="en-US" altLang="ko-KR" sz="1100" b="1" dirty="0">
                <a:latin typeface="+mn-ea"/>
                <a:ea typeface="+mn-ea"/>
              </a:rPr>
              <a:t>)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6D010CEA-406D-413B-9D9F-0474CE9CCF5C}"/>
              </a:ext>
            </a:extLst>
          </p:cNvPr>
          <p:cNvSpPr/>
          <p:nvPr/>
        </p:nvSpPr>
        <p:spPr>
          <a:xfrm>
            <a:off x="5014514" y="3829425"/>
            <a:ext cx="1901395" cy="96554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5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64068"/>
            <a:ext cx="8872510" cy="428628"/>
          </a:xfrm>
        </p:spPr>
        <p:txBody>
          <a:bodyPr/>
          <a:lstStyle/>
          <a:p>
            <a:r>
              <a:rPr lang="ko-KR" altLang="en-US" sz="2000" dirty="0">
                <a:latin typeface="Arial" panose="020B0604020202020204" pitchFamily="34" charset="0"/>
              </a:rPr>
              <a:t>개발 비용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96EE4C2-9C1B-4A28-9CAF-774A4E16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92696"/>
            <a:ext cx="8692998" cy="1192891"/>
          </a:xfr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투자비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: 450,000,000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’21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9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월 선금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(30%), ’22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월 중도금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(30%), ’22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년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4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월 잔금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(’40%) 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지급 계획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통합 인증센터 구축비용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: 350,000,000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000" b="0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고객센터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 b="0" dirty="0" err="1">
                <a:latin typeface="+mn-ea"/>
                <a:sym typeface="Wingdings" panose="05000000000000000000" pitchFamily="2" charset="2"/>
              </a:rPr>
              <a:t>뷰가드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000" b="0" dirty="0" err="1">
                <a:latin typeface="+mn-ea"/>
                <a:sym typeface="Wingdings" panose="05000000000000000000" pitchFamily="2" charset="2"/>
              </a:rPr>
              <a:t>캡스홈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 등 연동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100,000,000(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각 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2.5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천만원</a:t>
            </a:r>
            <a:r>
              <a:rPr lang="en-US" altLang="ko-KR" sz="1000" b="0" dirty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sz="1000" b="0" dirty="0">
                <a:latin typeface="+mn-ea"/>
                <a:sym typeface="Wingdings" panose="05000000000000000000" pitchFamily="2" charset="2"/>
              </a:rPr>
              <a:t>원</a:t>
            </a:r>
            <a:endParaRPr lang="en-US" altLang="ko-KR" sz="1000" b="0" dirty="0">
              <a:latin typeface="+mn-ea"/>
              <a:sym typeface="Wingdings" panose="05000000000000000000" pitchFamily="2" charset="2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1E52F8CF-8632-4280-B650-0C0D7F741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00167"/>
              </p:ext>
            </p:extLst>
          </p:nvPr>
        </p:nvGraphicFramePr>
        <p:xfrm>
          <a:off x="683568" y="1859871"/>
          <a:ext cx="7992888" cy="370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403193877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544733810"/>
                    </a:ext>
                  </a:extLst>
                </a:gridCol>
                <a:gridCol w="1119414">
                  <a:extLst>
                    <a:ext uri="{9D8B030D-6E8A-4147-A177-3AD203B41FA5}">
                      <a16:colId xmlns:a16="http://schemas.microsoft.com/office/drawing/2014/main" val="1559489576"/>
                    </a:ext>
                  </a:extLst>
                </a:gridCol>
                <a:gridCol w="1184842">
                  <a:extLst>
                    <a:ext uri="{9D8B030D-6E8A-4147-A177-3AD203B41FA5}">
                      <a16:colId xmlns:a16="http://schemas.microsoft.com/office/drawing/2014/main" val="3109679586"/>
                    </a:ext>
                  </a:extLst>
                </a:gridCol>
              </a:tblGrid>
              <a:tr h="180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 항목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개발비용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88792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통합인증센터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아이디 생성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TID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연동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회원가입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아이디 비밀번호 찾기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액세스 토큰 발급 및 관리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 회원 로그인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뷰가드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캡스홈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고객센터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이전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350,000,000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977029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캡스홈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회원가입 및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가입정보 수정 및 비밀번호 찾기를 통합인증센터로 대체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패턴 로그인 제공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싸이웍스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606210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뷰가드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회원가입 및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가입정보 수정 및 비밀번호 찾기를 통합인증센터로 대체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뷰가드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클라우드 동기화 변경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패턴 로그인 제공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01562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회원가입 및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가입정보 수정 및 비밀번호 찾기를 통합인증센터로 대체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indent="-182563" defTabSz="80645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</a:pP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지문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패턴 로그인 제공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모빌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CNC</a:t>
                      </a:r>
                      <a:endParaRPr lang="ko-KR" altLang="en-US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935232"/>
                  </a:ext>
                </a:extLst>
              </a:tr>
              <a:tr h="605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뷰가드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미니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셀프가입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l" defTabSz="8064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ADT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통합인증센터 로그인 서비스를 통한 앱 로그인 인증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2563" marR="0" lvl="0" indent="-182563" algn="l" defTabSz="8064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뷰가드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앱 </a:t>
                      </a:r>
                      <a:r>
                        <a:rPr lang="ko-KR" altLang="en-US" sz="10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셀프가입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현재 대원 가입 대행</a:t>
                      </a:r>
                      <a:r>
                        <a:rPr lang="en-US" altLang="ko-KR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프로세스 적용</a:t>
                      </a:r>
                      <a:endParaRPr lang="en-US" altLang="ko-KR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25,000,000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포커스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071050"/>
                  </a:ext>
                </a:extLst>
              </a:tr>
              <a:tr h="180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450,000,000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53645"/>
                  </a:ext>
                </a:extLst>
              </a:tr>
            </a:tbl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567BE9DF-F356-49E8-BBBC-C790BB5DD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74ADAF1-A509-4AA8-A4E5-269072D8E975}"/>
              </a:ext>
            </a:extLst>
          </p:cNvPr>
          <p:cNvSpPr txBox="1">
            <a:spLocks/>
          </p:cNvSpPr>
          <p:nvPr/>
        </p:nvSpPr>
        <p:spPr bwMode="auto">
          <a:xfrm>
            <a:off x="359532" y="5585138"/>
            <a:ext cx="8188942" cy="30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09550" indent="-209550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75000"/>
              <a:buFont typeface="Wingdings" pitchFamily="2" charset="2"/>
              <a:buChar char="n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938" indent="-160338" algn="l" defTabSz="806450" rtl="0" eaLnBrk="0" fontAlgn="base" latinLnBrk="1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100000"/>
              <a:buFontTx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[8/5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일 고객앱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 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인증통합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(ID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통합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)</a:t>
            </a:r>
            <a:r>
              <a:rPr kumimoji="0" lang="ko-KR" altLang="en-US" sz="1100" b="0" dirty="0">
                <a:latin typeface="+mn-ea"/>
                <a:sym typeface="Wingdings" panose="05000000000000000000" pitchFamily="2" charset="2"/>
              </a:rPr>
              <a:t> 회의록</a:t>
            </a:r>
            <a:r>
              <a:rPr kumimoji="0" lang="en-US" altLang="ko-KR" sz="1100" b="0" dirty="0">
                <a:latin typeface="+mn-ea"/>
                <a:sym typeface="Wingdings" panose="05000000000000000000" pitchFamily="2" charset="2"/>
              </a:rPr>
              <a:t>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AFEC4B-1B23-4AE4-BCEB-207C8C168E4F}"/>
              </a:ext>
            </a:extLst>
          </p:cNvPr>
          <p:cNvSpPr/>
          <p:nvPr/>
        </p:nvSpPr>
        <p:spPr>
          <a:xfrm>
            <a:off x="755576" y="5848816"/>
            <a:ext cx="721683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+mj-ea"/>
              <a:buAutoNum type="circleNumDbPlain"/>
            </a:pP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추진방향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고객앱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ID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통합은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T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아이디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ADT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아이디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중심으로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진행</a:t>
            </a: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단계별 분리 없이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1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단계와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2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단계를 같이 진행해서 일정 최적화 검토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('22 6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월 완료보다 앞당길 수 있는 방안 검토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고객이 기존 사용 중인 아이디 최대한 사용한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ID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통합 되어야 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이미 사용 중일 경우 제외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endParaRPr lang="ko-KR" altLang="ko-KR" sz="1000" dirty="0"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342900" lvl="0" indent="-342900" algn="just">
              <a:buFont typeface="Wingdings" panose="05000000000000000000" pitchFamily="2" charset="2"/>
              <a:buChar char=""/>
            </a:pP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서비스 중단 없는 안정적 로그인 서비스 제공 필요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충분한 검증 및 설계가 반영되어야 함</a:t>
            </a:r>
            <a:endParaRPr lang="ko-KR" altLang="ko-KR" sz="10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E04ED26-0716-4E91-96E1-63EC8F8FFE36}"/>
              </a:ext>
            </a:extLst>
          </p:cNvPr>
          <p:cNvSpPr/>
          <p:nvPr/>
        </p:nvSpPr>
        <p:spPr>
          <a:xfrm>
            <a:off x="611560" y="2734012"/>
            <a:ext cx="8064896" cy="25671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10758</TotalTime>
  <Words>2316</Words>
  <Application>Microsoft Office PowerPoint</Application>
  <PresentationFormat>화면 슬라이드 쇼(4:3)</PresentationFormat>
  <Paragraphs>559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Univers</vt:lpstr>
      <vt:lpstr>Wingdings</vt:lpstr>
      <vt:lpstr>Office 테마</vt:lpstr>
      <vt:lpstr>PowerPoint 프레젠테이션</vt:lpstr>
      <vt:lpstr>개요</vt:lpstr>
      <vt:lpstr>도입방안</vt:lpstr>
      <vt:lpstr>도입효과</vt:lpstr>
      <vt:lpstr>시스템 구성도</vt:lpstr>
      <vt:lpstr>신규/기존 고객 ID통합방안(하나의 서비스 이용)</vt:lpstr>
      <vt:lpstr>신규/기존 고객 회원가입방안(다수의 서비스 이용)</vt:lpstr>
      <vt:lpstr>개발 범위 및 일정</vt:lpstr>
      <vt:lpstr>개발 비용</vt:lpstr>
      <vt:lpstr>참조. 고객앱 가입 프로세스 [신규 ID]</vt:lpstr>
      <vt:lpstr>참조. 고객앱 가입 프로세스 [로그인]</vt:lpstr>
      <vt:lpstr>참조. 고객앱 가입 프로세스 [기존고객 가입유도]</vt:lpstr>
      <vt:lpstr>참고. 참고이미지(1)</vt:lpstr>
      <vt:lpstr>참고. 참고 이미지(2)</vt:lpstr>
      <vt:lpstr>참고. 참고 이미지(3)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이주병(JB Lee, CAPS PR)</dc:creator>
  <cp:lastModifiedBy>문길래(MOON GR - 영상보안개발팀)</cp:lastModifiedBy>
  <cp:revision>923</cp:revision>
  <cp:lastPrinted>2020-02-11T08:39:04Z</cp:lastPrinted>
  <dcterms:created xsi:type="dcterms:W3CDTF">2010-10-05T00:44:07Z</dcterms:created>
  <dcterms:modified xsi:type="dcterms:W3CDTF">2021-08-23T08:40:02Z</dcterms:modified>
</cp:coreProperties>
</file>