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76" r:id="rId2"/>
    <p:sldId id="479" r:id="rId3"/>
    <p:sldId id="4799" r:id="rId4"/>
    <p:sldId id="4790" r:id="rId5"/>
    <p:sldId id="4794" r:id="rId6"/>
    <p:sldId id="488" r:id="rId7"/>
    <p:sldId id="6460" r:id="rId8"/>
    <p:sldId id="4795" r:id="rId9"/>
    <p:sldId id="4797" r:id="rId10"/>
    <p:sldId id="4800" r:id="rId11"/>
    <p:sldId id="2783" r:id="rId12"/>
    <p:sldId id="2782" r:id="rId13"/>
    <p:sldId id="6459" r:id="rId14"/>
  </p:sldIdLst>
  <p:sldSz cx="9144000" cy="6858000" type="screen4x3"/>
  <p:notesSz cx="6805613" cy="99393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 userDrawn="1">
          <p15:clr>
            <a:srgbClr val="A4A3A4"/>
          </p15:clr>
        </p15:guide>
        <p15:guide id="2" pos="214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CC"/>
    <a:srgbClr val="A2A2A2"/>
    <a:srgbClr val="0050D2"/>
    <a:srgbClr val="0049B4"/>
    <a:srgbClr val="2B59ED"/>
    <a:srgbClr val="344BF8"/>
    <a:srgbClr val="FFDF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271" autoAdjust="0"/>
    <p:restoredTop sz="96353" autoAdjust="0"/>
  </p:normalViewPr>
  <p:slideViewPr>
    <p:cSldViewPr>
      <p:cViewPr varScale="1">
        <p:scale>
          <a:sx n="114" d="100"/>
          <a:sy n="114" d="100"/>
        </p:scale>
        <p:origin x="918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200" d="100"/>
          <a:sy n="200" d="100"/>
        </p:scale>
        <p:origin x="1344" y="-3720"/>
      </p:cViewPr>
      <p:guideLst>
        <p:guide orient="horz" pos="3131"/>
        <p:guide pos="214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8887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5140" y="0"/>
            <a:ext cx="2948887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89BCCFD0-3DCF-4395-8D4C-F5A138BE1198}" type="datetimeFigureOut">
              <a:rPr lang="ko-KR" altLang="en-US"/>
              <a:pPr>
                <a:defRPr/>
              </a:pPr>
              <a:t>2021-08-19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440864"/>
            <a:ext cx="2948887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5140" y="9440864"/>
            <a:ext cx="2948887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2A3AFCA1-73D0-453D-A0C3-203BAD7AAD4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434384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8887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5140" y="0"/>
            <a:ext cx="2948887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76A56A14-7D91-4FC3-9646-5536B54DF099}" type="datetimeFigureOut">
              <a:rPr lang="ko-KR" altLang="en-US"/>
              <a:pPr>
                <a:defRPr/>
              </a:pPr>
              <a:t>2021-08-19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67287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879" y="4721225"/>
            <a:ext cx="5443856" cy="44719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40864"/>
            <a:ext cx="2948887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5140" y="9440864"/>
            <a:ext cx="2948887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11FB0DA3-C449-4533-96BD-169A8193AF7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20356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4766">
              <a:defRPr/>
            </a:pPr>
            <a:r>
              <a:rPr lang="en-US" altLang="ko-KR" b="1">
                <a:solidFill>
                  <a:srgbClr val="344BF8"/>
                </a:solidFill>
              </a:rPr>
              <a:t>2/6 v1.0 </a:t>
            </a:r>
            <a:r>
              <a:rPr lang="ko-KR" altLang="en-US" b="1">
                <a:solidFill>
                  <a:srgbClr val="344BF8"/>
                </a:solidFill>
              </a:rPr>
              <a:t>작성</a:t>
            </a: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>
          <a:xfrm>
            <a:off x="3855141" y="9440864"/>
            <a:ext cx="2948887" cy="496886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1FB0DA3-C449-4533-96BD-169A8193AF71}" type="slidenum">
              <a:rPr lang="ko-KR" altLang="en-US" smtClean="0"/>
              <a:pPr>
                <a:defRPr/>
              </a:pPr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76350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4766">
              <a:defRPr/>
            </a:pPr>
            <a:r>
              <a:rPr lang="en-US" altLang="ko-KR" b="1">
                <a:solidFill>
                  <a:srgbClr val="344BF8"/>
                </a:solidFill>
              </a:rPr>
              <a:t>2/6 v1.0 </a:t>
            </a:r>
            <a:r>
              <a:rPr lang="ko-KR" altLang="en-US" b="1">
                <a:solidFill>
                  <a:srgbClr val="344BF8"/>
                </a:solidFill>
              </a:rPr>
              <a:t>작성</a:t>
            </a: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>
          <a:xfrm>
            <a:off x="3855141" y="9440864"/>
            <a:ext cx="2948887" cy="496886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1FB0DA3-C449-4533-96BD-169A8193AF71}" type="slidenum">
              <a:rPr lang="ko-KR" altLang="en-US" smtClean="0"/>
              <a:pPr>
                <a:defRPr/>
              </a:pPr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61482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4766">
              <a:defRPr/>
            </a:pPr>
            <a:r>
              <a:rPr lang="en-US" altLang="ko-KR" b="1">
                <a:solidFill>
                  <a:srgbClr val="344BF8"/>
                </a:solidFill>
              </a:rPr>
              <a:t>2/6 v1.0 </a:t>
            </a:r>
            <a:r>
              <a:rPr lang="ko-KR" altLang="en-US" b="1">
                <a:solidFill>
                  <a:srgbClr val="344BF8"/>
                </a:solidFill>
              </a:rPr>
              <a:t>작성</a:t>
            </a: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>
          <a:xfrm>
            <a:off x="3855141" y="9440864"/>
            <a:ext cx="2948887" cy="496886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1FB0DA3-C449-4533-96BD-169A8193AF71}" type="slidenum">
              <a:rPr lang="ko-KR" altLang="en-US" smtClean="0"/>
              <a:pPr>
                <a:defRPr/>
              </a:pPr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86416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704779"/>
            <a:ext cx="7772400" cy="1084261"/>
          </a:xfrm>
        </p:spPr>
        <p:txBody>
          <a:bodyPr>
            <a:normAutofit/>
          </a:bodyPr>
          <a:lstStyle>
            <a:lvl1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3200" b="1">
                <a:latin typeface="Arial" pitchFamily="34" charset="0"/>
                <a:ea typeface="맑은 고딕" pitchFamily="50" charset="-127"/>
                <a:cs typeface="Arial" pitchFamily="34" charset="0"/>
              </a:defRPr>
            </a:lvl1pPr>
          </a:lstStyle>
          <a:p>
            <a:r>
              <a:rPr lang="ko-KR" altLang="en-US" noProof="0" dirty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4100514"/>
            <a:ext cx="6400800" cy="900122"/>
          </a:xfrm>
        </p:spPr>
        <p:txBody>
          <a:bodyPr>
            <a:noAutofit/>
          </a:bodyPr>
          <a:lstStyle>
            <a:lvl1pPr marL="0" marR="0" indent="0" algn="ctr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28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noProof="0"/>
              <a:t>마스터 부제목 스타일 편집</a:t>
            </a:r>
            <a:endParaRPr lang="en-US" altLang="ko-KR" dirty="0"/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180F2A44-14E4-454E-B584-4C783A3EF01A}"/>
              </a:ext>
            </a:extLst>
          </p:cNvPr>
          <p:cNvSpPr>
            <a:spLocks noChangeArrowheads="1"/>
          </p:cNvSpPr>
          <p:nvPr userDrawn="1"/>
        </p:nvSpPr>
        <p:spPr bwMode="black">
          <a:xfrm>
            <a:off x="553651" y="431801"/>
            <a:ext cx="8036700" cy="599440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488" tIns="44450" rIns="90488" bIns="44450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굴림" pitchFamily="50" charset="-127"/>
              <a:cs typeface="+mn-cs"/>
            </a:endParaRPr>
          </a:p>
        </p:txBody>
      </p:sp>
      <p:sp>
        <p:nvSpPr>
          <p:cNvPr id="12" name="Line 4">
            <a:extLst>
              <a:ext uri="{FF2B5EF4-FFF2-40B4-BE49-F238E27FC236}">
                <a16:creationId xmlns:a16="http://schemas.microsoft.com/office/drawing/2014/main" id="{9FC7A3B8-E789-4253-B00E-5A80E6A88662}"/>
              </a:ext>
            </a:extLst>
          </p:cNvPr>
          <p:cNvSpPr>
            <a:spLocks noChangeShapeType="1"/>
          </p:cNvSpPr>
          <p:nvPr userDrawn="1"/>
        </p:nvSpPr>
        <p:spPr bwMode="black">
          <a:xfrm>
            <a:off x="1349375" y="3789363"/>
            <a:ext cx="6445250" cy="0"/>
          </a:xfrm>
          <a:prstGeom prst="line">
            <a:avLst/>
          </a:prstGeom>
          <a:noFill/>
          <a:ln w="28575">
            <a:solidFill>
              <a:srgbClr val="0049B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 anchor="ctr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charset="-127"/>
              <a:ea typeface="굴림" charset="-127"/>
              <a:cs typeface="+mn-cs"/>
            </a:endParaRPr>
          </a:p>
        </p:txBody>
      </p:sp>
      <p:pic>
        <p:nvPicPr>
          <p:cNvPr id="13" name="Picture 31" descr="\\10.46.49.50\마케팅커뮤니케이션팀 자료실\20140522_CI Renewal Guideline\로고\ADT캡스\ADT캡스 팔각로고_JPG.jpg">
            <a:extLst>
              <a:ext uri="{FF2B5EF4-FFF2-40B4-BE49-F238E27FC236}">
                <a16:creationId xmlns:a16="http://schemas.microsoft.com/office/drawing/2014/main" id="{06E1D82A-2AA7-4396-8A6B-B514D7046B7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8263" y="1031875"/>
            <a:ext cx="1387475" cy="1389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6">
            <a:extLst>
              <a:ext uri="{FF2B5EF4-FFF2-40B4-BE49-F238E27FC236}">
                <a16:creationId xmlns:a16="http://schemas.microsoft.com/office/drawing/2014/main" id="{0C8D4BF5-FBF6-4784-BADC-6C69C1A8C85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444" y="540278"/>
            <a:ext cx="1485900" cy="147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 Box 5">
            <a:extLst>
              <a:ext uri="{FF2B5EF4-FFF2-40B4-BE49-F238E27FC236}">
                <a16:creationId xmlns:a16="http://schemas.microsoft.com/office/drawing/2014/main" id="{10C7349A-6F0B-48EE-8FC8-1B6651BA0117}"/>
              </a:ext>
            </a:extLst>
          </p:cNvPr>
          <p:cNvSpPr txBox="1">
            <a:spLocks noChangeArrowheads="1"/>
          </p:cNvSpPr>
          <p:nvPr userDrawn="1"/>
        </p:nvSpPr>
        <p:spPr bwMode="gray">
          <a:xfrm>
            <a:off x="1062038" y="6226283"/>
            <a:ext cx="7018337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2724" tIns="32724" rIns="32724" bIns="32724" anchor="ctr">
            <a:spAutoFit/>
          </a:bodyPr>
          <a:lstStyle>
            <a:lvl1pPr defTabSz="8318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defTabSz="8318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defTabSz="8318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defTabSz="8318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defTabSz="8318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defTabSz="8318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defTabSz="8318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defTabSz="8318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defTabSz="8318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0" marR="0" lvl="0" indent="0" algn="ctr" defTabSz="83185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Univers" pitchFamily="34" charset="0"/>
                <a:ea typeface="굴림" charset="-127"/>
                <a:cs typeface="Arial" charset="0"/>
              </a:rPr>
              <a:t>CONFIDENTIAL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E0480376-FE28-4F3B-ABB3-D89682829E6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9097" y="6163540"/>
            <a:ext cx="1641852" cy="157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89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1490" y="264068"/>
            <a:ext cx="6872278" cy="428628"/>
          </a:xfrm>
        </p:spPr>
        <p:txBody>
          <a:bodyPr>
            <a:noAutofit/>
          </a:bodyPr>
          <a:lstStyle>
            <a:lvl1pPr algn="l">
              <a:defRPr sz="2400" b="1" baseline="0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11480" y="758362"/>
            <a:ext cx="8229600" cy="5170968"/>
          </a:xfrm>
        </p:spPr>
        <p:txBody>
          <a:bodyPr/>
          <a:lstStyle>
            <a:lvl1pPr marL="209550" indent="-209550" algn="l" defTabSz="806450">
              <a:lnSpc>
                <a:spcPct val="140000"/>
              </a:lnSpc>
              <a:buClr>
                <a:schemeClr val="tx1">
                  <a:lumMod val="85000"/>
                  <a:lumOff val="15000"/>
                </a:schemeClr>
              </a:buClr>
              <a:buSzPct val="75000"/>
              <a:buFont typeface="Wingdings" pitchFamily="2" charset="2"/>
              <a:buChar char="n"/>
              <a:defRPr sz="1800" b="1"/>
            </a:lvl1pPr>
            <a:lvl2pPr marL="388938" indent="-160338" algn="l" defTabSz="806450">
              <a:lnSpc>
                <a:spcPct val="140000"/>
              </a:lnSpc>
              <a:buClr>
                <a:schemeClr val="tx1">
                  <a:lumMod val="85000"/>
                  <a:lumOff val="15000"/>
                </a:schemeClr>
              </a:buClr>
              <a:buSzPct val="100000"/>
              <a:buFontTx/>
              <a:buChar char="•"/>
              <a:defRPr sz="1600" b="1"/>
            </a:lvl2pPr>
            <a:lvl3pPr>
              <a:defRPr sz="1600"/>
            </a:lvl3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65AD10-8822-4F8B-9599-1639D22AE0D9}"/>
              </a:ext>
            </a:extLst>
          </p:cNvPr>
          <p:cNvSpPr txBox="1"/>
          <p:nvPr userDrawn="1"/>
        </p:nvSpPr>
        <p:spPr>
          <a:xfrm>
            <a:off x="6776566" y="6525344"/>
            <a:ext cx="22599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78EC74D-A98E-4D76-82E8-66E486721528}" type="slidenum">
              <a:rPr lang="ko-KR" altLang="en-US" sz="11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pPr algn="r"/>
              <a:t>‹#›</a:t>
            </a:fld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664664D8-18FA-43E9-96E3-043628EF8839}"/>
              </a:ext>
            </a:extLst>
          </p:cNvPr>
          <p:cNvCxnSpPr>
            <a:cxnSpLocks/>
          </p:cNvCxnSpPr>
          <p:nvPr userDrawn="1"/>
        </p:nvCxnSpPr>
        <p:spPr>
          <a:xfrm>
            <a:off x="223838" y="692696"/>
            <a:ext cx="8697221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래픽 10">
            <a:extLst>
              <a:ext uri="{FF2B5EF4-FFF2-40B4-BE49-F238E27FC236}">
                <a16:creationId xmlns:a16="http://schemas.microsoft.com/office/drawing/2014/main" id="{FF973D3D-94E3-4EC1-BF7B-FE069BC0DC3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6136" y="6237311"/>
            <a:ext cx="364270" cy="462997"/>
          </a:xfrm>
          <a:prstGeom prst="rect">
            <a:avLst/>
          </a:prstGeom>
        </p:spPr>
      </p:pic>
      <p:pic>
        <p:nvPicPr>
          <p:cNvPr id="12" name="Picture 6">
            <a:extLst>
              <a:ext uri="{FF2B5EF4-FFF2-40B4-BE49-F238E27FC236}">
                <a16:creationId xmlns:a16="http://schemas.microsoft.com/office/drawing/2014/main" id="{61234E1D-BAF2-4EA9-9E84-AB48D23606D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9620" y="6589397"/>
            <a:ext cx="1172554" cy="116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11353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47664" y="3214686"/>
            <a:ext cx="6192688" cy="428628"/>
          </a:xfrm>
        </p:spPr>
        <p:txBody>
          <a:bodyPr>
            <a:noAutofit/>
          </a:bodyPr>
          <a:lstStyle>
            <a:lvl1pPr algn="ctr">
              <a:defRPr sz="2400" b="1" baseline="0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65AD10-8822-4F8B-9599-1639D22AE0D9}"/>
              </a:ext>
            </a:extLst>
          </p:cNvPr>
          <p:cNvSpPr txBox="1"/>
          <p:nvPr userDrawn="1"/>
        </p:nvSpPr>
        <p:spPr>
          <a:xfrm>
            <a:off x="6776566" y="6525344"/>
            <a:ext cx="22599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78EC74D-A98E-4D76-82E8-66E486721528}" type="slidenum">
              <a:rPr lang="ko-KR" altLang="en-US" sz="11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pPr algn="r"/>
              <a:t>‹#›</a:t>
            </a:fld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pic>
        <p:nvPicPr>
          <p:cNvPr id="11" name="그래픽 10">
            <a:extLst>
              <a:ext uri="{FF2B5EF4-FFF2-40B4-BE49-F238E27FC236}">
                <a16:creationId xmlns:a16="http://schemas.microsoft.com/office/drawing/2014/main" id="{FF973D3D-94E3-4EC1-BF7B-FE069BC0DC3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6136" y="6237311"/>
            <a:ext cx="364270" cy="462997"/>
          </a:xfrm>
          <a:prstGeom prst="rect">
            <a:avLst/>
          </a:prstGeom>
        </p:spPr>
      </p:pic>
      <p:pic>
        <p:nvPicPr>
          <p:cNvPr id="12" name="Picture 6">
            <a:extLst>
              <a:ext uri="{FF2B5EF4-FFF2-40B4-BE49-F238E27FC236}">
                <a16:creationId xmlns:a16="http://schemas.microsoft.com/office/drawing/2014/main" id="{61234E1D-BAF2-4EA9-9E84-AB48D23606D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9620" y="6589397"/>
            <a:ext cx="1172554" cy="116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184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맑은고딕 </a:t>
            </a:r>
            <a:r>
              <a:rPr lang="en-US" altLang="ko-KR"/>
              <a:t>18pts / Arial 18pts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7C06D48-56E4-4E78-A7B9-A77416336D9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eg"/><Relationship Id="rId3" Type="http://schemas.openxmlformats.org/officeDocument/2006/relationships/image" Target="../media/image15.jpe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e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jpeg"/><Relationship Id="rId3" Type="http://schemas.openxmlformats.org/officeDocument/2006/relationships/image" Target="../media/image23.jpeg"/><Relationship Id="rId7" Type="http://schemas.openxmlformats.org/officeDocument/2006/relationships/image" Target="../media/image2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jpeg"/><Relationship Id="rId5" Type="http://schemas.openxmlformats.org/officeDocument/2006/relationships/image" Target="../media/image25.jpeg"/><Relationship Id="rId4" Type="http://schemas.openxmlformats.org/officeDocument/2006/relationships/image" Target="../media/image24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7" Type="http://schemas.openxmlformats.org/officeDocument/2006/relationships/image" Target="../media/image3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jpeg"/><Relationship Id="rId5" Type="http://schemas.openxmlformats.org/officeDocument/2006/relationships/image" Target="../media/image31.jpeg"/><Relationship Id="rId4" Type="http://schemas.openxmlformats.org/officeDocument/2006/relationships/image" Target="../media/image30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jpeg"/><Relationship Id="rId5" Type="http://schemas.openxmlformats.org/officeDocument/2006/relationships/image" Target="../media/image24.jpeg"/><Relationship Id="rId4" Type="http://schemas.openxmlformats.org/officeDocument/2006/relationships/image" Target="../media/image2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e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eg"/><Relationship Id="rId3" Type="http://schemas.openxmlformats.org/officeDocument/2006/relationships/image" Target="../media/image15.jpe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e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3CE9868A-1B95-447C-85D7-97014485D92A}"/>
              </a:ext>
            </a:extLst>
          </p:cNvPr>
          <p:cNvSpPr txBox="1">
            <a:spLocks/>
          </p:cNvSpPr>
          <p:nvPr/>
        </p:nvSpPr>
        <p:spPr bwMode="auto">
          <a:xfrm>
            <a:off x="688444" y="2492896"/>
            <a:ext cx="7772400" cy="136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3200" b="1" kern="120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lvl="0">
              <a:lnSpc>
                <a:spcPct val="150000"/>
              </a:lnSpc>
              <a:defRPr/>
            </a:pPr>
            <a:r>
              <a:rPr lang="ko-KR" altLang="en-US" spc="-150" dirty="0">
                <a:latin typeface="+mn-ea"/>
                <a:cs typeface="Arial"/>
              </a:rPr>
              <a:t>통합인증</a:t>
            </a:r>
            <a:r>
              <a:rPr lang="en-US" altLang="ko-KR" spc="-150" dirty="0">
                <a:latin typeface="+mn-ea"/>
                <a:cs typeface="Arial"/>
              </a:rPr>
              <a:t>(ID </a:t>
            </a:r>
            <a:r>
              <a:rPr lang="ko-KR" altLang="en-US" spc="-150" dirty="0">
                <a:latin typeface="+mn-ea"/>
                <a:cs typeface="Arial"/>
              </a:rPr>
              <a:t>통합</a:t>
            </a:r>
            <a:r>
              <a:rPr lang="en-US" altLang="ko-KR" spc="-150" dirty="0">
                <a:latin typeface="+mn-ea"/>
                <a:cs typeface="Arial"/>
              </a:rPr>
              <a:t>)</a:t>
            </a:r>
            <a:r>
              <a:rPr lang="ko-KR" altLang="en-US" spc="-150" dirty="0">
                <a:latin typeface="+mn-ea"/>
                <a:cs typeface="Arial"/>
              </a:rPr>
              <a:t> 시스템</a:t>
            </a:r>
            <a:r>
              <a:rPr lang="ko-KR" altLang="en-US" dirty="0">
                <a:solidFill>
                  <a:prstClr val="black"/>
                </a:solidFill>
                <a:latin typeface="Arial" charset="0"/>
                <a:cs typeface="Arial" charset="0"/>
              </a:rPr>
              <a:t> 개발계획</a:t>
            </a:r>
            <a:endParaRPr lang="en-US" altLang="ko-KR" dirty="0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40BECB67-ABD4-4D4E-BA45-9A245DEC94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1751311"/>
              </p:ext>
            </p:extLst>
          </p:nvPr>
        </p:nvGraphicFramePr>
        <p:xfrm>
          <a:off x="2267744" y="3882214"/>
          <a:ext cx="4323176" cy="789179"/>
        </p:xfrm>
        <a:graphic>
          <a:graphicData uri="http://schemas.openxmlformats.org/drawingml/2006/table">
            <a:tbl>
              <a:tblPr/>
              <a:tblGrid>
                <a:gridCol w="1080794">
                  <a:extLst>
                    <a:ext uri="{9D8B030D-6E8A-4147-A177-3AD203B41FA5}">
                      <a16:colId xmlns:a16="http://schemas.microsoft.com/office/drawing/2014/main" val="153519709"/>
                    </a:ext>
                  </a:extLst>
                </a:gridCol>
                <a:gridCol w="1080794">
                  <a:extLst>
                    <a:ext uri="{9D8B030D-6E8A-4147-A177-3AD203B41FA5}">
                      <a16:colId xmlns:a16="http://schemas.microsoft.com/office/drawing/2014/main" val="1306925940"/>
                    </a:ext>
                  </a:extLst>
                </a:gridCol>
                <a:gridCol w="1080794">
                  <a:extLst>
                    <a:ext uri="{9D8B030D-6E8A-4147-A177-3AD203B41FA5}">
                      <a16:colId xmlns:a16="http://schemas.microsoft.com/office/drawing/2014/main" val="2222584377"/>
                    </a:ext>
                  </a:extLst>
                </a:gridCol>
                <a:gridCol w="1080794">
                  <a:extLst>
                    <a:ext uri="{9D8B030D-6E8A-4147-A177-3AD203B41FA5}">
                      <a16:colId xmlns:a16="http://schemas.microsoft.com/office/drawing/2014/main" val="3663148403"/>
                    </a:ext>
                  </a:extLst>
                </a:gridCol>
              </a:tblGrid>
              <a:tr h="1719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담당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0" marR="0" marT="18000" marB="18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팀장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0" marR="0" marT="18000" marB="18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연구소장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0" marR="0" marT="18000" marB="18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본부장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0" marR="0" marT="18000" marB="18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2792875"/>
                  </a:ext>
                </a:extLst>
              </a:tr>
              <a:tr h="57029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굴림" charset="-127"/>
                        <a:cs typeface="Arial" pitchFamily="34" charset="0"/>
                      </a:endParaRPr>
                    </a:p>
                  </a:txBody>
                  <a:tcPr marL="0" marR="0" marT="18000" marB="180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굴림" charset="-127"/>
                        <a:cs typeface="Arial" pitchFamily="34" charset="0"/>
                      </a:endParaRPr>
                    </a:p>
                  </a:txBody>
                  <a:tcPr marL="0" marR="0" marT="18000" marB="180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굴림" charset="-127"/>
                        <a:cs typeface="Arial" pitchFamily="34" charset="0"/>
                      </a:endParaRPr>
                    </a:p>
                  </a:txBody>
                  <a:tcPr marL="0" marR="0" marT="18000" marB="180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굴림" charset="-127"/>
                        <a:cs typeface="Arial" pitchFamily="34" charset="0"/>
                      </a:endParaRPr>
                    </a:p>
                  </a:txBody>
                  <a:tcPr marL="0" marR="0" marT="18000" marB="180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5898894"/>
                  </a:ext>
                </a:extLst>
              </a:tr>
            </a:tbl>
          </a:graphicData>
        </a:graphic>
      </p:graphicFrame>
      <p:sp>
        <p:nvSpPr>
          <p:cNvPr id="8" name="부제목 2">
            <a:extLst>
              <a:ext uri="{FF2B5EF4-FFF2-40B4-BE49-F238E27FC236}">
                <a16:creationId xmlns:a16="http://schemas.microsoft.com/office/drawing/2014/main" id="{8521A6A1-2062-45EF-9658-73A36F86878F}"/>
              </a:ext>
            </a:extLst>
          </p:cNvPr>
          <p:cNvSpPr txBox="1">
            <a:spLocks/>
          </p:cNvSpPr>
          <p:nvPr/>
        </p:nvSpPr>
        <p:spPr bwMode="auto">
          <a:xfrm>
            <a:off x="1357313" y="5567640"/>
            <a:ext cx="6400800" cy="741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0" marR="0" indent="0" algn="ctr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28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1pPr>
            <a:lvl2pPr marL="457200" indent="0" algn="ctr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altLang="ko-KR" sz="2000" b="1" dirty="0">
                <a:solidFill>
                  <a:srgbClr val="000000"/>
                </a:solidFill>
                <a:latin typeface="맑은 고딕" pitchFamily="50" charset="-127"/>
                <a:cs typeface="Arial" charset="0"/>
              </a:rPr>
              <a:t>TP</a:t>
            </a:r>
            <a:r>
              <a:rPr lang="ko-KR" altLang="en-US" sz="2000" b="1" dirty="0">
                <a:solidFill>
                  <a:srgbClr val="000000"/>
                </a:solidFill>
                <a:latin typeface="맑은 고딕" pitchFamily="50" charset="-127"/>
                <a:cs typeface="Arial" charset="0"/>
              </a:rPr>
              <a:t>본부 </a:t>
            </a:r>
            <a:r>
              <a:rPr lang="en-US" altLang="ko-KR" sz="2000" b="1" dirty="0">
                <a:solidFill>
                  <a:srgbClr val="000000"/>
                </a:solidFill>
                <a:latin typeface="맑은 고딕" pitchFamily="50" charset="-127"/>
                <a:cs typeface="Arial" charset="0"/>
              </a:rPr>
              <a:t>/ </a:t>
            </a:r>
            <a:r>
              <a:rPr lang="ko-KR" altLang="en-US" sz="2000" b="1" dirty="0">
                <a:solidFill>
                  <a:srgbClr val="000000"/>
                </a:solidFill>
                <a:latin typeface="맑은 고딕" pitchFamily="50" charset="-127"/>
                <a:cs typeface="Arial" charset="0"/>
              </a:rPr>
              <a:t>보안기술연구소</a:t>
            </a:r>
            <a:endParaRPr lang="en-US" altLang="ko-KR" sz="2000" b="1" dirty="0">
              <a:solidFill>
                <a:srgbClr val="000000"/>
              </a:solidFill>
              <a:latin typeface="맑은 고딕" pitchFamily="50" charset="-127"/>
              <a:cs typeface="Arial" charset="0"/>
            </a:endParaRPr>
          </a:p>
          <a:p>
            <a:pPr marL="0" marR="0" lvl="0" indent="0" algn="ctr" defTabSz="914400" rtl="0" eaLnBrk="1" fontAlgn="base" latinLnBrk="1" hangingPunct="1"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1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Arial" charset="0"/>
              </a:rPr>
              <a:t>2020. 08. 18</a:t>
            </a:r>
            <a:endParaRPr kumimoji="1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08566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949A56-6B09-4A19-97DA-83073266B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490" y="264068"/>
            <a:ext cx="8620990" cy="428628"/>
          </a:xfrm>
        </p:spPr>
        <p:txBody>
          <a:bodyPr/>
          <a:lstStyle/>
          <a:p>
            <a:r>
              <a:rPr lang="ko-KR" altLang="en-US" dirty="0"/>
              <a:t>참조</a:t>
            </a:r>
            <a:r>
              <a:rPr lang="en-US" altLang="ko-KR" dirty="0"/>
              <a:t>. </a:t>
            </a:r>
            <a:r>
              <a:rPr lang="ko-KR" altLang="en-US" dirty="0">
                <a:latin typeface="+mn-ea"/>
              </a:rPr>
              <a:t>고객앱 가입 프로세스 </a:t>
            </a:r>
            <a:r>
              <a:rPr lang="en-US" altLang="ko-KR" dirty="0">
                <a:latin typeface="+mn-ea"/>
              </a:rPr>
              <a:t>[</a:t>
            </a:r>
            <a:r>
              <a:rPr lang="ko-KR" altLang="en-US" dirty="0">
                <a:latin typeface="+mn-ea"/>
              </a:rPr>
              <a:t>기존고객 가입유도</a:t>
            </a:r>
            <a:r>
              <a:rPr lang="en-US" altLang="ko-KR" dirty="0">
                <a:latin typeface="+mn-ea"/>
              </a:rPr>
              <a:t>]</a:t>
            </a:r>
            <a:endParaRPr lang="ko-KR" altLang="en-US" dirty="0"/>
          </a:p>
        </p:txBody>
      </p:sp>
      <p:sp>
        <p:nvSpPr>
          <p:cNvPr id="30" name="내용 개체 틀 2">
            <a:extLst>
              <a:ext uri="{FF2B5EF4-FFF2-40B4-BE49-F238E27FC236}">
                <a16:creationId xmlns:a16="http://schemas.microsoft.com/office/drawing/2014/main" id="{1CCADF33-1127-49EC-822F-799A1828C8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758362"/>
            <a:ext cx="3918783" cy="525154"/>
          </a:xfrm>
        </p:spPr>
        <p:txBody>
          <a:bodyPr/>
          <a:lstStyle/>
          <a:p>
            <a:r>
              <a:rPr lang="ko-KR" altLang="en-US" sz="1400" dirty="0">
                <a:latin typeface="맑은 고딕"/>
                <a:ea typeface="맑은 고딕"/>
              </a:rPr>
              <a:t>ADT 통합 ID 전환</a:t>
            </a:r>
            <a:r>
              <a:rPr lang="en-US" altLang="ko-KR" sz="1400" dirty="0">
                <a:latin typeface="맑은 고딕"/>
                <a:ea typeface="맑은 고딕"/>
              </a:rPr>
              <a:t>(</a:t>
            </a:r>
            <a:r>
              <a:rPr lang="ko-KR" altLang="en-US" sz="1400" dirty="0">
                <a:latin typeface="맑은 고딕"/>
                <a:ea typeface="맑은 고딕"/>
              </a:rPr>
              <a:t>기존고객</a:t>
            </a:r>
            <a:r>
              <a:rPr lang="en-US" altLang="ko-KR" sz="1400" dirty="0">
                <a:latin typeface="맑은 고딕"/>
                <a:ea typeface="맑은 고딕"/>
              </a:rPr>
              <a:t>)</a:t>
            </a:r>
            <a:endParaRPr lang="ko-KR" altLang="en-US" sz="1400" dirty="0">
              <a:latin typeface="맑은 고딕"/>
              <a:ea typeface="맑은 고딕"/>
            </a:endParaRPr>
          </a:p>
          <a:p>
            <a:pPr marL="388620" lvl="1" indent="-160020"/>
            <a:r>
              <a:rPr lang="en-US" altLang="ko-KR" sz="1400" b="0" dirty="0">
                <a:latin typeface="+mn-ea"/>
              </a:rPr>
              <a:t>ADT</a:t>
            </a:r>
            <a:r>
              <a:rPr lang="ko-KR" altLang="en-US" sz="1400" b="0" dirty="0">
                <a:latin typeface="+mn-ea"/>
              </a:rPr>
              <a:t> 통합 아이디 전환 선택</a:t>
            </a:r>
            <a:endParaRPr lang="en-US" altLang="ko-KR" sz="1400" b="0" dirty="0">
              <a:latin typeface="+mn-ea"/>
            </a:endParaRPr>
          </a:p>
          <a:p>
            <a:pPr marL="1200150" lvl="2" indent="-285750">
              <a:buFontTx/>
              <a:buChar char="-"/>
            </a:pPr>
            <a:r>
              <a:rPr lang="en-US" altLang="ko-KR" sz="1400" dirty="0">
                <a:latin typeface="+mn-ea"/>
              </a:rPr>
              <a:t>ADT</a:t>
            </a:r>
            <a:r>
              <a:rPr lang="ko-KR" altLang="en-US" sz="1400" dirty="0">
                <a:latin typeface="+mn-ea"/>
              </a:rPr>
              <a:t> </a:t>
            </a:r>
            <a:r>
              <a:rPr lang="en-US" altLang="ko-KR" sz="1400" dirty="0">
                <a:latin typeface="+mn-ea"/>
              </a:rPr>
              <a:t>ID or TID </a:t>
            </a:r>
            <a:r>
              <a:rPr lang="ko-KR" altLang="en-US" sz="1400" dirty="0">
                <a:latin typeface="+mn-ea"/>
              </a:rPr>
              <a:t>선택</a:t>
            </a:r>
            <a:endParaRPr lang="en-US" altLang="ko-KR" sz="1400" b="0" dirty="0">
              <a:latin typeface="+mn-ea"/>
            </a:endParaRPr>
          </a:p>
          <a:p>
            <a:pPr marL="388620" lvl="1" indent="-160020"/>
            <a:r>
              <a:rPr lang="ko-KR" altLang="en-US" sz="1400" b="0" dirty="0">
                <a:latin typeface="+mn-ea"/>
              </a:rPr>
              <a:t>기존 입력정보 활용</a:t>
            </a:r>
            <a:endParaRPr lang="en-US" altLang="ko-KR" sz="1400" b="0" dirty="0">
              <a:latin typeface="+mn-ea"/>
            </a:endParaRPr>
          </a:p>
          <a:p>
            <a:pPr marL="1200150" lvl="2" indent="-285750">
              <a:buFontTx/>
              <a:buChar char="-"/>
            </a:pPr>
            <a:r>
              <a:rPr lang="ko-KR" altLang="en-US" sz="1400" dirty="0">
                <a:latin typeface="+mn-ea"/>
              </a:rPr>
              <a:t>전환 편의성 제공</a:t>
            </a:r>
            <a:endParaRPr lang="en-US" altLang="ko-KR" sz="1400" dirty="0">
              <a:latin typeface="+mn-ea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A543FEB-9C3C-4717-A89A-2007BF7DB09D}"/>
              </a:ext>
            </a:extLst>
          </p:cNvPr>
          <p:cNvSpPr/>
          <p:nvPr/>
        </p:nvSpPr>
        <p:spPr>
          <a:xfrm>
            <a:off x="4598761" y="1463943"/>
            <a:ext cx="79495" cy="182172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763E36E-2975-4382-A708-297BB39A214A}"/>
              </a:ext>
            </a:extLst>
          </p:cNvPr>
          <p:cNvSpPr/>
          <p:nvPr/>
        </p:nvSpPr>
        <p:spPr>
          <a:xfrm>
            <a:off x="5835628" y="1463943"/>
            <a:ext cx="79495" cy="182172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CBA19E9-92E8-4C84-8400-DA06E32EB0C3}"/>
              </a:ext>
            </a:extLst>
          </p:cNvPr>
          <p:cNvSpPr/>
          <p:nvPr/>
        </p:nvSpPr>
        <p:spPr>
          <a:xfrm>
            <a:off x="8534513" y="1463943"/>
            <a:ext cx="79495" cy="182172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6" name="Picture 10" descr="Angular authentication revisited. Most of the applications we build… | by  Gábor Soós | Medium">
            <a:extLst>
              <a:ext uri="{FF2B5EF4-FFF2-40B4-BE49-F238E27FC236}">
                <a16:creationId xmlns:a16="http://schemas.microsoft.com/office/drawing/2014/main" id="{073D17A5-E7BD-4EEC-A0D3-BAB5D83D7C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4977" y="879223"/>
            <a:ext cx="440822" cy="480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14" descr="What is the Difference Between Web Server and Application Server -  Pediaa.Com">
            <a:extLst>
              <a:ext uri="{FF2B5EF4-FFF2-40B4-BE49-F238E27FC236}">
                <a16:creationId xmlns:a16="http://schemas.microsoft.com/office/drawing/2014/main" id="{FBA84EC6-DAA0-4AD5-AACE-961367C39A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3551" y="879018"/>
            <a:ext cx="375995" cy="443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6" name="그룹 45">
            <a:extLst>
              <a:ext uri="{FF2B5EF4-FFF2-40B4-BE49-F238E27FC236}">
                <a16:creationId xmlns:a16="http://schemas.microsoft.com/office/drawing/2014/main" id="{FB76D004-A4B5-4D99-84AD-8D88168E7778}"/>
              </a:ext>
            </a:extLst>
          </p:cNvPr>
          <p:cNvGrpSpPr/>
          <p:nvPr/>
        </p:nvGrpSpPr>
        <p:grpSpPr>
          <a:xfrm>
            <a:off x="4330263" y="852839"/>
            <a:ext cx="604183" cy="571384"/>
            <a:chOff x="4016745" y="966056"/>
            <a:chExt cx="604183" cy="571384"/>
          </a:xfrm>
        </p:grpSpPr>
        <p:pic>
          <p:nvPicPr>
            <p:cNvPr id="47" name="Picture 12" descr="스마트폰 무료 아이콘 의 Data And Devices icon pack">
              <a:extLst>
                <a:ext uri="{FF2B5EF4-FFF2-40B4-BE49-F238E27FC236}">
                  <a16:creationId xmlns:a16="http://schemas.microsoft.com/office/drawing/2014/main" id="{42C127EE-5591-4CC6-B433-772717A580B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37014" y="1153526"/>
              <a:ext cx="383914" cy="3839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8" name="Picture 6" descr="Person Free Icon of Eva Fill Icons">
              <a:extLst>
                <a:ext uri="{FF2B5EF4-FFF2-40B4-BE49-F238E27FC236}">
                  <a16:creationId xmlns:a16="http://schemas.microsoft.com/office/drawing/2014/main" id="{5C0038B4-028F-404A-B6C6-EC865B6C36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16745" y="966056"/>
              <a:ext cx="536996" cy="5369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FC490538-2791-4F6A-805A-493CBC33090B}"/>
              </a:ext>
            </a:extLst>
          </p:cNvPr>
          <p:cNvCxnSpPr>
            <a:cxnSpLocks/>
          </p:cNvCxnSpPr>
          <p:nvPr/>
        </p:nvCxnSpPr>
        <p:spPr>
          <a:xfrm>
            <a:off x="4678256" y="1737104"/>
            <a:ext cx="25469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Picture 16" descr="Products | Hikvision - Video Security System and IoT Solutions | Hikvision">
            <a:extLst>
              <a:ext uri="{FF2B5EF4-FFF2-40B4-BE49-F238E27FC236}">
                <a16:creationId xmlns:a16="http://schemas.microsoft.com/office/drawing/2014/main" id="{2F4A8287-7E21-4FDC-862A-DA9B1EA06D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7894" y="813814"/>
            <a:ext cx="309158" cy="229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직사각형 50">
            <a:extLst>
              <a:ext uri="{FF2B5EF4-FFF2-40B4-BE49-F238E27FC236}">
                <a16:creationId xmlns:a16="http://schemas.microsoft.com/office/drawing/2014/main" id="{A34A88C5-238D-4619-9F6E-7EBE9EB2A3D8}"/>
              </a:ext>
            </a:extLst>
          </p:cNvPr>
          <p:cNvSpPr/>
          <p:nvPr/>
        </p:nvSpPr>
        <p:spPr>
          <a:xfrm>
            <a:off x="4716573" y="1410507"/>
            <a:ext cx="45076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>
                <a:latin typeface="+mn-ea"/>
              </a:rPr>
              <a:t>Client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F4E4644D-CDD4-43BC-9D16-444A8769E3A4}"/>
              </a:ext>
            </a:extLst>
          </p:cNvPr>
          <p:cNvSpPr/>
          <p:nvPr/>
        </p:nvSpPr>
        <p:spPr>
          <a:xfrm>
            <a:off x="5613349" y="1354277"/>
            <a:ext cx="5950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>
                <a:latin typeface="+mn-ea"/>
              </a:rPr>
              <a:t>인증서버</a:t>
            </a:r>
            <a:endParaRPr lang="en-US" altLang="ko-KR" sz="800" dirty="0">
              <a:latin typeface="+mn-ea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52CA82DB-C1F9-42E2-B45B-E647EB515301}"/>
              </a:ext>
            </a:extLst>
          </p:cNvPr>
          <p:cNvSpPr/>
          <p:nvPr/>
        </p:nvSpPr>
        <p:spPr>
          <a:xfrm>
            <a:off x="7025275" y="1268649"/>
            <a:ext cx="57900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>
                <a:latin typeface="+mn-ea"/>
              </a:rPr>
              <a:t>App</a:t>
            </a:r>
            <a:r>
              <a:rPr lang="ko-KR" altLang="en-US" sz="800" dirty="0">
                <a:latin typeface="+mn-ea"/>
              </a:rPr>
              <a:t>서버</a:t>
            </a:r>
            <a:endParaRPr lang="en-US" altLang="ko-KR" sz="800" dirty="0">
              <a:latin typeface="+mn-ea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1343FE9A-6FE1-42E3-8DB3-0E1BDC46561D}"/>
              </a:ext>
            </a:extLst>
          </p:cNvPr>
          <p:cNvSpPr/>
          <p:nvPr/>
        </p:nvSpPr>
        <p:spPr>
          <a:xfrm>
            <a:off x="4633203" y="1529779"/>
            <a:ext cx="121700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 dirty="0"/>
              <a:t>1. </a:t>
            </a:r>
            <a:r>
              <a:rPr lang="ko-KR" altLang="en-US" sz="900" b="1" dirty="0"/>
              <a:t>통합</a:t>
            </a:r>
            <a:r>
              <a:rPr lang="en-US" altLang="ko-KR" sz="900" b="1" dirty="0"/>
              <a:t>ID </a:t>
            </a:r>
            <a:r>
              <a:rPr lang="ko-KR" altLang="en-US" sz="900" b="1" dirty="0"/>
              <a:t>전환 요청</a:t>
            </a:r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D8F6B831-0E9B-4F71-A4FD-9F3C7146447C}"/>
              </a:ext>
            </a:extLst>
          </p:cNvPr>
          <p:cNvCxnSpPr>
            <a:cxnSpLocks/>
          </p:cNvCxnSpPr>
          <p:nvPr/>
        </p:nvCxnSpPr>
        <p:spPr>
          <a:xfrm flipH="1" flipV="1">
            <a:off x="5952982" y="2011680"/>
            <a:ext cx="1284912" cy="8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881DCA75-3F28-42CD-B6AE-F7E5FBAB89E5}"/>
              </a:ext>
            </a:extLst>
          </p:cNvPr>
          <p:cNvCxnSpPr>
            <a:cxnSpLocks/>
          </p:cNvCxnSpPr>
          <p:nvPr/>
        </p:nvCxnSpPr>
        <p:spPr>
          <a:xfrm flipH="1">
            <a:off x="4709030" y="2285992"/>
            <a:ext cx="11105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813CF252-BACE-4813-B7DB-56447657DCC7}"/>
              </a:ext>
            </a:extLst>
          </p:cNvPr>
          <p:cNvCxnSpPr>
            <a:cxnSpLocks/>
          </p:cNvCxnSpPr>
          <p:nvPr/>
        </p:nvCxnSpPr>
        <p:spPr>
          <a:xfrm>
            <a:off x="4682603" y="2551347"/>
            <a:ext cx="1153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2C72D487-638D-4735-84A6-1573F28DCEE8}"/>
              </a:ext>
            </a:extLst>
          </p:cNvPr>
          <p:cNvSpPr/>
          <p:nvPr/>
        </p:nvSpPr>
        <p:spPr>
          <a:xfrm>
            <a:off x="4794304" y="2361440"/>
            <a:ext cx="105509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 dirty="0"/>
              <a:t>4. </a:t>
            </a:r>
            <a:r>
              <a:rPr lang="ko-KR" altLang="en-US" sz="900" b="1" dirty="0"/>
              <a:t>추가정보 입력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EF9D95CA-C306-40C8-9D37-E772F7809EC5}"/>
              </a:ext>
            </a:extLst>
          </p:cNvPr>
          <p:cNvSpPr/>
          <p:nvPr/>
        </p:nvSpPr>
        <p:spPr>
          <a:xfrm>
            <a:off x="6157608" y="1806463"/>
            <a:ext cx="106759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 dirty="0"/>
              <a:t>2. </a:t>
            </a:r>
            <a:r>
              <a:rPr lang="ko-KR" altLang="en-US" sz="900" b="1" dirty="0"/>
              <a:t>회원정보 전달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F16F92BB-607B-4406-BF1D-039DA73AA9BB}"/>
              </a:ext>
            </a:extLst>
          </p:cNvPr>
          <p:cNvSpPr/>
          <p:nvPr/>
        </p:nvSpPr>
        <p:spPr>
          <a:xfrm>
            <a:off x="4834874" y="2055160"/>
            <a:ext cx="105509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 dirty="0"/>
              <a:t>3. </a:t>
            </a:r>
            <a:r>
              <a:rPr lang="ko-KR" altLang="en-US" sz="900" b="1" dirty="0"/>
              <a:t>추가정보 요청</a:t>
            </a:r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66C1A0E8-DA3A-4E12-9954-3FD1790B212B}"/>
              </a:ext>
            </a:extLst>
          </p:cNvPr>
          <p:cNvCxnSpPr>
            <a:cxnSpLocks/>
          </p:cNvCxnSpPr>
          <p:nvPr/>
        </p:nvCxnSpPr>
        <p:spPr>
          <a:xfrm>
            <a:off x="5928796" y="2684277"/>
            <a:ext cx="13090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C1EABAC6-7F5E-42AD-80F5-A3BBE4DDCBB2}"/>
              </a:ext>
            </a:extLst>
          </p:cNvPr>
          <p:cNvSpPr/>
          <p:nvPr/>
        </p:nvSpPr>
        <p:spPr>
          <a:xfrm>
            <a:off x="6153710" y="2485661"/>
            <a:ext cx="100556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 dirty="0"/>
              <a:t>5. </a:t>
            </a:r>
            <a:r>
              <a:rPr lang="ko-KR" altLang="en-US" sz="900" b="1" dirty="0"/>
              <a:t>식별 키 전달</a:t>
            </a:r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D2562C1B-C975-435A-A8D9-3976CE74F9FE}"/>
              </a:ext>
            </a:extLst>
          </p:cNvPr>
          <p:cNvCxnSpPr>
            <a:cxnSpLocks/>
          </p:cNvCxnSpPr>
          <p:nvPr/>
        </p:nvCxnSpPr>
        <p:spPr>
          <a:xfrm flipH="1">
            <a:off x="4707227" y="3247571"/>
            <a:ext cx="2504301" cy="17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39DBFA1C-0BE5-4C18-841B-9BA9A0F348CA}"/>
              </a:ext>
            </a:extLst>
          </p:cNvPr>
          <p:cNvSpPr/>
          <p:nvPr/>
        </p:nvSpPr>
        <p:spPr>
          <a:xfrm>
            <a:off x="6083387" y="3005059"/>
            <a:ext cx="110118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 dirty="0"/>
              <a:t>8. </a:t>
            </a:r>
            <a:r>
              <a:rPr lang="ko-KR" altLang="en-US" sz="900" b="1" dirty="0"/>
              <a:t>회원가입 완료</a:t>
            </a:r>
          </a:p>
        </p:txBody>
      </p:sp>
      <p:pic>
        <p:nvPicPr>
          <p:cNvPr id="67" name="그림 66">
            <a:extLst>
              <a:ext uri="{FF2B5EF4-FFF2-40B4-BE49-F238E27FC236}">
                <a16:creationId xmlns:a16="http://schemas.microsoft.com/office/drawing/2014/main" id="{22D189B2-C111-484C-8061-EABB59226D27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4175" y="903775"/>
            <a:ext cx="639665" cy="326079"/>
          </a:xfrm>
          <a:prstGeom prst="rect">
            <a:avLst/>
          </a:prstGeom>
        </p:spPr>
      </p:pic>
      <p:sp>
        <p:nvSpPr>
          <p:cNvPr id="68" name="직사각형 67">
            <a:extLst>
              <a:ext uri="{FF2B5EF4-FFF2-40B4-BE49-F238E27FC236}">
                <a16:creationId xmlns:a16="http://schemas.microsoft.com/office/drawing/2014/main" id="{5F57C7A8-9CB5-4504-A994-C5B853149964}"/>
              </a:ext>
            </a:extLst>
          </p:cNvPr>
          <p:cNvSpPr/>
          <p:nvPr/>
        </p:nvSpPr>
        <p:spPr>
          <a:xfrm>
            <a:off x="8421171" y="1207457"/>
            <a:ext cx="5950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>
                <a:latin typeface="+mn-ea"/>
              </a:rPr>
              <a:t>계약정보</a:t>
            </a:r>
            <a:endParaRPr lang="en-US" altLang="ko-KR" sz="800" dirty="0">
              <a:latin typeface="+mn-ea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42938654-E2D1-45BD-BDC8-E167122ECBD9}"/>
              </a:ext>
            </a:extLst>
          </p:cNvPr>
          <p:cNvSpPr/>
          <p:nvPr/>
        </p:nvSpPr>
        <p:spPr>
          <a:xfrm>
            <a:off x="7225201" y="1458938"/>
            <a:ext cx="79495" cy="182172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7755AF01-6159-4C3D-98F8-59331F753B14}"/>
              </a:ext>
            </a:extLst>
          </p:cNvPr>
          <p:cNvCxnSpPr>
            <a:cxnSpLocks/>
          </p:cNvCxnSpPr>
          <p:nvPr/>
        </p:nvCxnSpPr>
        <p:spPr>
          <a:xfrm>
            <a:off x="7345326" y="2854690"/>
            <a:ext cx="11849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7D35C20E-1D24-443A-9D79-44B4592356CA}"/>
              </a:ext>
            </a:extLst>
          </p:cNvPr>
          <p:cNvSpPr/>
          <p:nvPr/>
        </p:nvSpPr>
        <p:spPr>
          <a:xfrm>
            <a:off x="7498359" y="2656074"/>
            <a:ext cx="1112405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 dirty="0"/>
              <a:t>6</a:t>
            </a:r>
            <a:r>
              <a:rPr lang="en-US" altLang="ko-KR" sz="900" b="1"/>
              <a:t>. </a:t>
            </a:r>
            <a:r>
              <a:rPr lang="ko-KR" altLang="en-US" sz="900" b="1" dirty="0"/>
              <a:t>계약정보 요청</a:t>
            </a:r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3E2734F6-DC4E-43AB-B492-6000F0CE5190}"/>
              </a:ext>
            </a:extLst>
          </p:cNvPr>
          <p:cNvCxnSpPr>
            <a:cxnSpLocks/>
          </p:cNvCxnSpPr>
          <p:nvPr/>
        </p:nvCxnSpPr>
        <p:spPr>
          <a:xfrm flipH="1" flipV="1">
            <a:off x="7315265" y="3121180"/>
            <a:ext cx="1215025" cy="6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BBC9849B-3966-4815-9DF5-0CC3B5455B23}"/>
              </a:ext>
            </a:extLst>
          </p:cNvPr>
          <p:cNvSpPr/>
          <p:nvPr/>
        </p:nvSpPr>
        <p:spPr>
          <a:xfrm>
            <a:off x="7498359" y="2915963"/>
            <a:ext cx="1112405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 dirty="0"/>
              <a:t>7. </a:t>
            </a:r>
            <a:r>
              <a:rPr lang="ko-KR" altLang="en-US" sz="900" b="1" dirty="0"/>
              <a:t>계약관계 전달</a:t>
            </a:r>
          </a:p>
        </p:txBody>
      </p:sp>
      <p:sp>
        <p:nvSpPr>
          <p:cNvPr id="74" name="사각형: 둥근 모서리 272">
            <a:extLst>
              <a:ext uri="{FF2B5EF4-FFF2-40B4-BE49-F238E27FC236}">
                <a16:creationId xmlns:a16="http://schemas.microsoft.com/office/drawing/2014/main" id="{C6DAAB48-EB2A-4AE7-9B11-C664701B08E5}"/>
              </a:ext>
            </a:extLst>
          </p:cNvPr>
          <p:cNvSpPr/>
          <p:nvPr/>
        </p:nvSpPr>
        <p:spPr bwMode="auto">
          <a:xfrm>
            <a:off x="848493" y="3696022"/>
            <a:ext cx="1080311" cy="2137635"/>
          </a:xfrm>
          <a:prstGeom prst="roundRect">
            <a:avLst>
              <a:gd name="adj" fmla="val 5303"/>
            </a:avLst>
          </a:prstGeom>
          <a:noFill/>
          <a:ln w="19050">
            <a:solidFill>
              <a:schemeClr val="bg1">
                <a:lumMod val="50000"/>
              </a:schemeClr>
            </a:solidFill>
          </a:ln>
          <a:effectLst>
            <a:outerShdw blurRad="317500" dir="1440000" sx="97000" sy="97000" algn="ctr" rotWithShape="0">
              <a:prstClr val="black">
                <a:alpha val="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9pPr>
          </a:lstStyle>
          <a:p>
            <a:pPr algn="ctr" eaLnBrk="1" hangingPunct="1">
              <a:defRPr/>
            </a:pPr>
            <a:endParaRPr lang="ko-KR" altLang="en-US" spc="-150">
              <a:solidFill>
                <a:srgbClr val="FFFFFF"/>
              </a:solidFill>
              <a:latin typeface="+mn-ea"/>
              <a:ea typeface="+mn-ea"/>
            </a:endParaRPr>
          </a:p>
        </p:txBody>
      </p:sp>
      <p:sp>
        <p:nvSpPr>
          <p:cNvPr id="75" name="양쪽 모서리가 둥근 사각형 793">
            <a:extLst>
              <a:ext uri="{FF2B5EF4-FFF2-40B4-BE49-F238E27FC236}">
                <a16:creationId xmlns:a16="http://schemas.microsoft.com/office/drawing/2014/main" id="{C524ED5B-B167-42D6-A2D0-CE790AD9CA6D}"/>
              </a:ext>
            </a:extLst>
          </p:cNvPr>
          <p:cNvSpPr/>
          <p:nvPr/>
        </p:nvSpPr>
        <p:spPr>
          <a:xfrm>
            <a:off x="848493" y="3677587"/>
            <a:ext cx="1080311" cy="177117"/>
          </a:xfrm>
          <a:prstGeom prst="round2SameRect">
            <a:avLst>
              <a:gd name="adj1" fmla="val 29279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pc="-150">
              <a:latin typeface="+mn-ea"/>
            </a:endParaRPr>
          </a:p>
        </p:txBody>
      </p:sp>
      <p:sp>
        <p:nvSpPr>
          <p:cNvPr id="76" name="Rectangle 60">
            <a:extLst>
              <a:ext uri="{FF2B5EF4-FFF2-40B4-BE49-F238E27FC236}">
                <a16:creationId xmlns:a16="http://schemas.microsoft.com/office/drawing/2014/main" id="{BF46AE74-BDBC-4B54-913D-5A428435F4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0862" y="3655672"/>
            <a:ext cx="983686" cy="196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ko-KR" altLang="en-US" sz="800" b="1" spc="-150" dirty="0">
                <a:latin typeface="+mn-ea"/>
                <a:ea typeface="+mn-ea"/>
              </a:rPr>
              <a:t>앱 실행</a:t>
            </a:r>
          </a:p>
        </p:txBody>
      </p:sp>
      <p:sp>
        <p:nvSpPr>
          <p:cNvPr id="77" name="양쪽 모서리가 둥근 사각형 793">
            <a:extLst>
              <a:ext uri="{FF2B5EF4-FFF2-40B4-BE49-F238E27FC236}">
                <a16:creationId xmlns:a16="http://schemas.microsoft.com/office/drawing/2014/main" id="{AE2888D9-B9CA-446C-A643-6EAE161CCCF1}"/>
              </a:ext>
            </a:extLst>
          </p:cNvPr>
          <p:cNvSpPr/>
          <p:nvPr/>
        </p:nvSpPr>
        <p:spPr>
          <a:xfrm rot="10800000">
            <a:off x="851164" y="5742244"/>
            <a:ext cx="1080311" cy="177117"/>
          </a:xfrm>
          <a:prstGeom prst="round2SameRect">
            <a:avLst>
              <a:gd name="adj1" fmla="val 29279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pc="-150">
              <a:latin typeface="+mn-ea"/>
            </a:endParaRPr>
          </a:p>
        </p:txBody>
      </p:sp>
      <p:sp>
        <p:nvSpPr>
          <p:cNvPr id="78" name="Rectangle 60">
            <a:extLst>
              <a:ext uri="{FF2B5EF4-FFF2-40B4-BE49-F238E27FC236}">
                <a16:creationId xmlns:a16="http://schemas.microsoft.com/office/drawing/2014/main" id="{2ED1B7EC-4F02-4EB2-9745-0EB70FD8CB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6776" y="4407912"/>
            <a:ext cx="983686" cy="196547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ko-KR" altLang="en-US" sz="800" b="1" spc="-150" dirty="0">
                <a:latin typeface="+mn-ea"/>
                <a:ea typeface="+mn-ea"/>
              </a:rPr>
              <a:t>뷰가드</a:t>
            </a:r>
          </a:p>
        </p:txBody>
      </p:sp>
      <p:sp>
        <p:nvSpPr>
          <p:cNvPr id="79" name="Rectangle 60">
            <a:extLst>
              <a:ext uri="{FF2B5EF4-FFF2-40B4-BE49-F238E27FC236}">
                <a16:creationId xmlns:a16="http://schemas.microsoft.com/office/drawing/2014/main" id="{0C4937CB-E5BF-435D-92E2-2FAD8ED96E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6805" y="4724090"/>
            <a:ext cx="983686" cy="196547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ko-KR" altLang="en-US" sz="800" b="1" spc="-150" dirty="0">
                <a:latin typeface="+mn-ea"/>
                <a:ea typeface="+mn-ea"/>
              </a:rPr>
              <a:t>캡스홈</a:t>
            </a:r>
          </a:p>
        </p:txBody>
      </p:sp>
      <p:sp>
        <p:nvSpPr>
          <p:cNvPr id="80" name="Rectangle 60">
            <a:extLst>
              <a:ext uri="{FF2B5EF4-FFF2-40B4-BE49-F238E27FC236}">
                <a16:creationId xmlns:a16="http://schemas.microsoft.com/office/drawing/2014/main" id="{6CE2C623-B3D1-4AAD-8482-34A57A4062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2367" y="5023602"/>
            <a:ext cx="983686" cy="196547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ko-KR" altLang="en-US" sz="800" b="1" spc="-150" dirty="0">
                <a:latin typeface="+mn-ea"/>
                <a:ea typeface="+mn-ea"/>
              </a:rPr>
              <a:t>고객센터</a:t>
            </a:r>
          </a:p>
        </p:txBody>
      </p:sp>
      <p:sp>
        <p:nvSpPr>
          <p:cNvPr id="81" name="화살표: 오른쪽 80">
            <a:extLst>
              <a:ext uri="{FF2B5EF4-FFF2-40B4-BE49-F238E27FC236}">
                <a16:creationId xmlns:a16="http://schemas.microsoft.com/office/drawing/2014/main" id="{A4C533E6-E021-4A49-BEA7-D4E136599791}"/>
              </a:ext>
            </a:extLst>
          </p:cNvPr>
          <p:cNvSpPr/>
          <p:nvPr/>
        </p:nvSpPr>
        <p:spPr>
          <a:xfrm>
            <a:off x="1969323" y="4732101"/>
            <a:ext cx="196162" cy="162164"/>
          </a:xfrm>
          <a:prstGeom prst="rightArrow">
            <a:avLst>
              <a:gd name="adj1" fmla="val 58822"/>
              <a:gd name="adj2" fmla="val 31961"/>
            </a:avLst>
          </a:prstGeom>
          <a:gradFill>
            <a:gsLst>
              <a:gs pos="0">
                <a:srgbClr val="BBE0E3">
                  <a:lumMod val="5000"/>
                  <a:lumOff val="95000"/>
                </a:srgbClr>
              </a:gs>
              <a:gs pos="100000">
                <a:srgbClr val="FFFFFF"/>
              </a:gs>
            </a:gsLst>
            <a:lin ang="0" scaled="1"/>
          </a:gradFill>
          <a:ln w="6350" cap="rnd" cmpd="sng" algn="ctr">
            <a:gradFill flip="none" rotWithShape="1">
              <a:gsLst>
                <a:gs pos="10000">
                  <a:srgbClr val="BBE0E3">
                    <a:lumMod val="5000"/>
                    <a:lumOff val="95000"/>
                  </a:srgbClr>
                </a:gs>
                <a:gs pos="11000">
                  <a:srgbClr val="000000">
                    <a:lumMod val="75000"/>
                    <a:lumOff val="25000"/>
                  </a:srgbClr>
                </a:gs>
              </a:gsLst>
              <a:lin ang="0" scaled="1"/>
              <a:tileRect/>
            </a:gradFill>
            <a:prstDash val="solid"/>
            <a:round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82" name="화살표: 오른쪽 81">
            <a:extLst>
              <a:ext uri="{FF2B5EF4-FFF2-40B4-BE49-F238E27FC236}">
                <a16:creationId xmlns:a16="http://schemas.microsoft.com/office/drawing/2014/main" id="{0904A16B-860A-44C0-ADAE-7561C04A3A73}"/>
              </a:ext>
            </a:extLst>
          </p:cNvPr>
          <p:cNvSpPr/>
          <p:nvPr/>
        </p:nvSpPr>
        <p:spPr>
          <a:xfrm>
            <a:off x="3289842" y="4732101"/>
            <a:ext cx="196162" cy="162164"/>
          </a:xfrm>
          <a:prstGeom prst="rightArrow">
            <a:avLst>
              <a:gd name="adj1" fmla="val 58822"/>
              <a:gd name="adj2" fmla="val 31961"/>
            </a:avLst>
          </a:prstGeom>
          <a:gradFill>
            <a:gsLst>
              <a:gs pos="0">
                <a:srgbClr val="BBE0E3">
                  <a:lumMod val="5000"/>
                  <a:lumOff val="95000"/>
                </a:srgbClr>
              </a:gs>
              <a:gs pos="100000">
                <a:srgbClr val="FFFFFF"/>
              </a:gs>
            </a:gsLst>
            <a:lin ang="0" scaled="1"/>
          </a:gradFill>
          <a:ln w="6350" cap="rnd" cmpd="sng" algn="ctr">
            <a:gradFill flip="none" rotWithShape="1">
              <a:gsLst>
                <a:gs pos="10000">
                  <a:srgbClr val="BBE0E3">
                    <a:lumMod val="5000"/>
                    <a:lumOff val="95000"/>
                  </a:srgbClr>
                </a:gs>
                <a:gs pos="11000">
                  <a:srgbClr val="000000">
                    <a:lumMod val="75000"/>
                    <a:lumOff val="25000"/>
                  </a:srgbClr>
                </a:gs>
              </a:gsLst>
              <a:lin ang="0" scaled="1"/>
              <a:tileRect/>
            </a:gradFill>
            <a:prstDash val="solid"/>
            <a:round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8BA7620D-133D-4E27-94B1-B73039897898}"/>
              </a:ext>
            </a:extLst>
          </p:cNvPr>
          <p:cNvSpPr/>
          <p:nvPr/>
        </p:nvSpPr>
        <p:spPr>
          <a:xfrm>
            <a:off x="933577" y="6224600"/>
            <a:ext cx="52084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u="sng" dirty="0">
                <a:latin typeface="+mn-ea"/>
              </a:rPr>
              <a:t>* </a:t>
            </a:r>
            <a:r>
              <a:rPr lang="ko-KR" altLang="en-US" sz="1000" u="sng" dirty="0">
                <a:latin typeface="+mn-ea"/>
              </a:rPr>
              <a:t>기존 고객은 </a:t>
            </a:r>
            <a:r>
              <a:rPr lang="en-US" altLang="ko-KR" sz="1000" u="sng" dirty="0">
                <a:latin typeface="+mn-ea"/>
              </a:rPr>
              <a:t>ID/PWD, PASS </a:t>
            </a:r>
            <a:r>
              <a:rPr lang="ko-KR" altLang="en-US" sz="1000" u="sng" dirty="0">
                <a:latin typeface="+mn-ea"/>
              </a:rPr>
              <a:t>로그인</a:t>
            </a:r>
            <a:r>
              <a:rPr lang="en-US" altLang="ko-KR" sz="1000" u="sng" dirty="0">
                <a:latin typeface="+mn-ea"/>
              </a:rPr>
              <a:t> </a:t>
            </a:r>
            <a:r>
              <a:rPr lang="ko-KR" altLang="en-US" sz="1000" u="sng" dirty="0">
                <a:latin typeface="+mn-ea"/>
              </a:rPr>
              <a:t>후 공지사항</a:t>
            </a:r>
            <a:r>
              <a:rPr lang="en-US" altLang="ko-KR" sz="1000" u="sng" dirty="0">
                <a:latin typeface="+mn-ea"/>
              </a:rPr>
              <a:t>/</a:t>
            </a:r>
            <a:r>
              <a:rPr lang="ko-KR" altLang="en-US" sz="1000" u="sng" dirty="0">
                <a:latin typeface="+mn-ea"/>
              </a:rPr>
              <a:t>팝업 메시지를 통해 통합</a:t>
            </a:r>
            <a:r>
              <a:rPr lang="en-US" altLang="ko-KR" sz="1000" u="sng" dirty="0">
                <a:latin typeface="+mn-ea"/>
              </a:rPr>
              <a:t>ID </a:t>
            </a:r>
            <a:r>
              <a:rPr lang="ko-KR" altLang="en-US" sz="1000" u="sng" dirty="0">
                <a:latin typeface="+mn-ea"/>
              </a:rPr>
              <a:t>가입 안내</a:t>
            </a:r>
          </a:p>
        </p:txBody>
      </p:sp>
      <p:pic>
        <p:nvPicPr>
          <p:cNvPr id="84" name="3c658bcb-82ef-4581-8ca7-f3dd3c8667ae" descr="Image">
            <a:extLst>
              <a:ext uri="{FF2B5EF4-FFF2-40B4-BE49-F238E27FC236}">
                <a16:creationId xmlns:a16="http://schemas.microsoft.com/office/drawing/2014/main" id="{BE2B7302-0380-42C6-BA77-B5D3AC45BB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9004" y="3719947"/>
            <a:ext cx="1044393" cy="2204833"/>
          </a:xfrm>
          <a:prstGeom prst="rect">
            <a:avLst/>
          </a:prstGeom>
          <a:solidFill>
            <a:schemeClr val="bg2"/>
          </a:solidFill>
          <a:ln>
            <a:noFill/>
          </a:ln>
        </p:spPr>
      </p:pic>
      <p:sp>
        <p:nvSpPr>
          <p:cNvPr id="85" name="직사각형 84">
            <a:extLst>
              <a:ext uri="{FF2B5EF4-FFF2-40B4-BE49-F238E27FC236}">
                <a16:creationId xmlns:a16="http://schemas.microsoft.com/office/drawing/2014/main" id="{8FE58BA3-291B-400E-9869-B5C0952A973A}"/>
              </a:ext>
            </a:extLst>
          </p:cNvPr>
          <p:cNvSpPr/>
          <p:nvPr/>
        </p:nvSpPr>
        <p:spPr>
          <a:xfrm>
            <a:off x="2115549" y="3466716"/>
            <a:ext cx="12113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900" b="1" dirty="0"/>
              <a:t>[</a:t>
            </a:r>
            <a:r>
              <a:rPr lang="ko-KR" altLang="en-US" sz="900" b="1" dirty="0"/>
              <a:t>통합</a:t>
            </a:r>
            <a:r>
              <a:rPr lang="en-US" altLang="ko-KR" sz="900" b="1" dirty="0"/>
              <a:t>ID </a:t>
            </a:r>
            <a:r>
              <a:rPr lang="ko-KR" altLang="en-US" sz="900" b="1" dirty="0"/>
              <a:t>가입유도</a:t>
            </a:r>
            <a:r>
              <a:rPr lang="en-US" altLang="ko-KR" sz="900" b="1" dirty="0"/>
              <a:t>]</a:t>
            </a:r>
            <a:endParaRPr lang="ko-KR" altLang="en-US" sz="900" b="1" dirty="0"/>
          </a:p>
        </p:txBody>
      </p:sp>
      <p:sp>
        <p:nvSpPr>
          <p:cNvPr id="86" name="사각형: 둥근 모서리 272">
            <a:extLst>
              <a:ext uri="{FF2B5EF4-FFF2-40B4-BE49-F238E27FC236}">
                <a16:creationId xmlns:a16="http://schemas.microsoft.com/office/drawing/2014/main" id="{AD6DA371-F457-432B-9601-524EBC90EE15}"/>
              </a:ext>
            </a:extLst>
          </p:cNvPr>
          <p:cNvSpPr/>
          <p:nvPr/>
        </p:nvSpPr>
        <p:spPr bwMode="auto">
          <a:xfrm>
            <a:off x="3564236" y="3706984"/>
            <a:ext cx="1080311" cy="2137635"/>
          </a:xfrm>
          <a:prstGeom prst="roundRect">
            <a:avLst>
              <a:gd name="adj" fmla="val 5303"/>
            </a:avLst>
          </a:prstGeom>
          <a:noFill/>
          <a:ln w="19050">
            <a:solidFill>
              <a:schemeClr val="bg1">
                <a:lumMod val="50000"/>
              </a:schemeClr>
            </a:solidFill>
          </a:ln>
          <a:effectLst>
            <a:outerShdw blurRad="317500" dir="1440000" sx="97000" sy="97000" algn="ctr" rotWithShape="0">
              <a:prstClr val="black">
                <a:alpha val="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9pPr>
          </a:lstStyle>
          <a:p>
            <a:pPr algn="ctr" eaLnBrk="1" hangingPunct="1">
              <a:defRPr/>
            </a:pPr>
            <a:endParaRPr lang="ko-KR" altLang="en-US" spc="-150">
              <a:solidFill>
                <a:srgbClr val="FFFFFF"/>
              </a:solidFill>
              <a:latin typeface="+mn-ea"/>
              <a:ea typeface="+mn-ea"/>
            </a:endParaRPr>
          </a:p>
        </p:txBody>
      </p:sp>
      <p:sp>
        <p:nvSpPr>
          <p:cNvPr id="87" name="양쪽 모서리가 둥근 사각형 793">
            <a:extLst>
              <a:ext uri="{FF2B5EF4-FFF2-40B4-BE49-F238E27FC236}">
                <a16:creationId xmlns:a16="http://schemas.microsoft.com/office/drawing/2014/main" id="{EE219994-81A0-421E-967D-E4BE0C53C218}"/>
              </a:ext>
            </a:extLst>
          </p:cNvPr>
          <p:cNvSpPr/>
          <p:nvPr/>
        </p:nvSpPr>
        <p:spPr>
          <a:xfrm>
            <a:off x="3564236" y="3688549"/>
            <a:ext cx="1080311" cy="177117"/>
          </a:xfrm>
          <a:prstGeom prst="round2SameRect">
            <a:avLst>
              <a:gd name="adj1" fmla="val 29279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pc="-150">
              <a:latin typeface="+mn-ea"/>
            </a:endParaRPr>
          </a:p>
        </p:txBody>
      </p:sp>
      <p:sp>
        <p:nvSpPr>
          <p:cNvPr id="88" name="Rectangle 60">
            <a:extLst>
              <a:ext uri="{FF2B5EF4-FFF2-40B4-BE49-F238E27FC236}">
                <a16:creationId xmlns:a16="http://schemas.microsoft.com/office/drawing/2014/main" id="{AFDC2B36-BB2E-4A24-87AC-A124E76BA4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6605" y="3666634"/>
            <a:ext cx="983686" cy="196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ko-KR" altLang="en-US" sz="800" b="1" spc="-150" dirty="0">
                <a:latin typeface="+mn-ea"/>
                <a:ea typeface="+mn-ea"/>
              </a:rPr>
              <a:t>아이디생성</a:t>
            </a:r>
          </a:p>
        </p:txBody>
      </p:sp>
      <p:sp>
        <p:nvSpPr>
          <p:cNvPr id="89" name="양쪽 모서리가 둥근 사각형 793">
            <a:extLst>
              <a:ext uri="{FF2B5EF4-FFF2-40B4-BE49-F238E27FC236}">
                <a16:creationId xmlns:a16="http://schemas.microsoft.com/office/drawing/2014/main" id="{B7A1EC34-6700-4C2F-BF91-F04E1168347D}"/>
              </a:ext>
            </a:extLst>
          </p:cNvPr>
          <p:cNvSpPr/>
          <p:nvPr/>
        </p:nvSpPr>
        <p:spPr>
          <a:xfrm rot="10800000">
            <a:off x="3566907" y="5753206"/>
            <a:ext cx="1080311" cy="177117"/>
          </a:xfrm>
          <a:prstGeom prst="round2SameRect">
            <a:avLst>
              <a:gd name="adj1" fmla="val 29279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pc="-150">
              <a:latin typeface="+mn-ea"/>
            </a:endParaRPr>
          </a:p>
        </p:txBody>
      </p:sp>
      <p:sp>
        <p:nvSpPr>
          <p:cNvPr id="90" name="Rectangle 60">
            <a:extLst>
              <a:ext uri="{FF2B5EF4-FFF2-40B4-BE49-F238E27FC236}">
                <a16:creationId xmlns:a16="http://schemas.microsoft.com/office/drawing/2014/main" id="{77B2E7F3-6FF5-49D4-9032-B1B946B53F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2519" y="4502694"/>
            <a:ext cx="983686" cy="196547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ko-KR" altLang="en-US" sz="800" b="1" spc="-150" dirty="0">
                <a:latin typeface="+mn-ea"/>
                <a:ea typeface="+mn-ea"/>
              </a:rPr>
              <a:t>전화번호</a:t>
            </a:r>
            <a:r>
              <a:rPr kumimoji="1" lang="en-US" altLang="ko-KR" sz="800" b="1" spc="-150" dirty="0">
                <a:latin typeface="+mn-ea"/>
                <a:ea typeface="+mn-ea"/>
              </a:rPr>
              <a:t>, </a:t>
            </a:r>
            <a:r>
              <a:rPr kumimoji="1" lang="ko-KR" altLang="en-US" sz="800" b="1" spc="-150" dirty="0">
                <a:latin typeface="+mn-ea"/>
                <a:ea typeface="+mn-ea"/>
              </a:rPr>
              <a:t>메일</a:t>
            </a:r>
            <a:r>
              <a:rPr kumimoji="1" lang="en-US" altLang="ko-KR" sz="800" b="1" spc="-150" dirty="0">
                <a:latin typeface="+mn-ea"/>
                <a:ea typeface="+mn-ea"/>
              </a:rPr>
              <a:t>, </a:t>
            </a:r>
            <a:r>
              <a:rPr kumimoji="1" lang="ko-KR" altLang="en-US" sz="800" b="1" spc="-150" dirty="0">
                <a:latin typeface="+mn-ea"/>
                <a:ea typeface="+mn-ea"/>
              </a:rPr>
              <a:t>아이디</a:t>
            </a:r>
          </a:p>
        </p:txBody>
      </p:sp>
      <p:sp>
        <p:nvSpPr>
          <p:cNvPr id="91" name="Rectangle 60">
            <a:extLst>
              <a:ext uri="{FF2B5EF4-FFF2-40B4-BE49-F238E27FC236}">
                <a16:creationId xmlns:a16="http://schemas.microsoft.com/office/drawing/2014/main" id="{370C13D4-3C98-4395-9FEA-8622BEE0B3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2548" y="4818872"/>
            <a:ext cx="983686" cy="196547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ko-KR" altLang="en-US" sz="800" b="1" spc="-150" dirty="0">
                <a:latin typeface="+mn-ea"/>
                <a:ea typeface="+mn-ea"/>
              </a:rPr>
              <a:t>비밀번호</a:t>
            </a:r>
          </a:p>
        </p:txBody>
      </p:sp>
      <p:sp>
        <p:nvSpPr>
          <p:cNvPr id="92" name="사각형: 둥근 모서리 272">
            <a:extLst>
              <a:ext uri="{FF2B5EF4-FFF2-40B4-BE49-F238E27FC236}">
                <a16:creationId xmlns:a16="http://schemas.microsoft.com/office/drawing/2014/main" id="{3010F114-BD94-41BD-8711-8106CA556943}"/>
              </a:ext>
            </a:extLst>
          </p:cNvPr>
          <p:cNvSpPr/>
          <p:nvPr/>
        </p:nvSpPr>
        <p:spPr bwMode="auto">
          <a:xfrm>
            <a:off x="4885888" y="3706984"/>
            <a:ext cx="1080311" cy="2137635"/>
          </a:xfrm>
          <a:prstGeom prst="roundRect">
            <a:avLst>
              <a:gd name="adj" fmla="val 5303"/>
            </a:avLst>
          </a:prstGeom>
          <a:noFill/>
          <a:ln w="19050">
            <a:solidFill>
              <a:schemeClr val="bg1">
                <a:lumMod val="50000"/>
              </a:schemeClr>
            </a:solidFill>
          </a:ln>
          <a:effectLst>
            <a:outerShdw blurRad="317500" dir="1440000" sx="97000" sy="97000" algn="ctr" rotWithShape="0">
              <a:prstClr val="black">
                <a:alpha val="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9pPr>
          </a:lstStyle>
          <a:p>
            <a:pPr algn="ctr" eaLnBrk="1" hangingPunct="1">
              <a:defRPr/>
            </a:pPr>
            <a:endParaRPr lang="ko-KR" altLang="en-US" spc="-150">
              <a:solidFill>
                <a:srgbClr val="FFFFFF"/>
              </a:solidFill>
              <a:latin typeface="+mn-ea"/>
              <a:ea typeface="+mn-ea"/>
            </a:endParaRPr>
          </a:p>
        </p:txBody>
      </p:sp>
      <p:sp>
        <p:nvSpPr>
          <p:cNvPr id="93" name="양쪽 모서리가 둥근 사각형 793">
            <a:extLst>
              <a:ext uri="{FF2B5EF4-FFF2-40B4-BE49-F238E27FC236}">
                <a16:creationId xmlns:a16="http://schemas.microsoft.com/office/drawing/2014/main" id="{1DB46D72-78A9-4BDC-8AE5-E2D7A4D6CE90}"/>
              </a:ext>
            </a:extLst>
          </p:cNvPr>
          <p:cNvSpPr/>
          <p:nvPr/>
        </p:nvSpPr>
        <p:spPr>
          <a:xfrm>
            <a:off x="4885888" y="3688549"/>
            <a:ext cx="1080311" cy="177117"/>
          </a:xfrm>
          <a:prstGeom prst="round2SameRect">
            <a:avLst>
              <a:gd name="adj1" fmla="val 29279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pc="-150">
              <a:latin typeface="+mn-ea"/>
            </a:endParaRPr>
          </a:p>
        </p:txBody>
      </p:sp>
      <p:sp>
        <p:nvSpPr>
          <p:cNvPr id="94" name="Rectangle 60">
            <a:extLst>
              <a:ext uri="{FF2B5EF4-FFF2-40B4-BE49-F238E27FC236}">
                <a16:creationId xmlns:a16="http://schemas.microsoft.com/office/drawing/2014/main" id="{B63E8667-7012-4C67-95D3-246359D7C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8257" y="3666634"/>
            <a:ext cx="983686" cy="196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ko-KR" altLang="en-US" sz="800" b="1" spc="-150" dirty="0">
                <a:latin typeface="+mn-ea"/>
                <a:ea typeface="+mn-ea"/>
              </a:rPr>
              <a:t>본인인증</a:t>
            </a:r>
          </a:p>
        </p:txBody>
      </p:sp>
      <p:sp>
        <p:nvSpPr>
          <p:cNvPr id="95" name="양쪽 모서리가 둥근 사각형 793">
            <a:extLst>
              <a:ext uri="{FF2B5EF4-FFF2-40B4-BE49-F238E27FC236}">
                <a16:creationId xmlns:a16="http://schemas.microsoft.com/office/drawing/2014/main" id="{6AB21DCC-A47F-4FBD-AD03-E0C9FCF2EE09}"/>
              </a:ext>
            </a:extLst>
          </p:cNvPr>
          <p:cNvSpPr/>
          <p:nvPr/>
        </p:nvSpPr>
        <p:spPr>
          <a:xfrm rot="10800000">
            <a:off x="4888559" y="5753206"/>
            <a:ext cx="1080311" cy="177117"/>
          </a:xfrm>
          <a:prstGeom prst="round2SameRect">
            <a:avLst>
              <a:gd name="adj1" fmla="val 29279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pc="-150">
              <a:latin typeface="+mn-ea"/>
            </a:endParaRPr>
          </a:p>
        </p:txBody>
      </p:sp>
      <p:sp>
        <p:nvSpPr>
          <p:cNvPr id="96" name="Rectangle 60">
            <a:extLst>
              <a:ext uri="{FF2B5EF4-FFF2-40B4-BE49-F238E27FC236}">
                <a16:creationId xmlns:a16="http://schemas.microsoft.com/office/drawing/2014/main" id="{74EF484B-22BE-4691-B3C6-0E8E8FA896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4171" y="4369344"/>
            <a:ext cx="983686" cy="196547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ko-KR" altLang="en-US" sz="800" b="1" spc="-150" dirty="0">
                <a:latin typeface="+mn-ea"/>
                <a:ea typeface="+mn-ea"/>
              </a:rPr>
              <a:t>본인명의 휴대폰 인증</a:t>
            </a:r>
          </a:p>
        </p:txBody>
      </p:sp>
      <p:sp>
        <p:nvSpPr>
          <p:cNvPr id="97" name="Rectangle 60">
            <a:extLst>
              <a:ext uri="{FF2B5EF4-FFF2-40B4-BE49-F238E27FC236}">
                <a16:creationId xmlns:a16="http://schemas.microsoft.com/office/drawing/2014/main" id="{B3A08333-327A-4007-973A-0DDCEF49EF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4200" y="4685522"/>
            <a:ext cx="983686" cy="196547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ko-KR" altLang="en-US" sz="800" b="1" spc="-150" dirty="0">
                <a:latin typeface="+mn-ea"/>
                <a:ea typeface="+mn-ea"/>
              </a:rPr>
              <a:t>아이핀 인증</a:t>
            </a:r>
          </a:p>
        </p:txBody>
      </p:sp>
      <p:sp>
        <p:nvSpPr>
          <p:cNvPr id="98" name="Rectangle 60">
            <a:extLst>
              <a:ext uri="{FF2B5EF4-FFF2-40B4-BE49-F238E27FC236}">
                <a16:creationId xmlns:a16="http://schemas.microsoft.com/office/drawing/2014/main" id="{C2D34497-9BB3-4F69-8E6A-A98D265ACA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4200" y="4994600"/>
            <a:ext cx="983686" cy="196547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ko-KR" altLang="en-US" sz="800" b="1" spc="-150" dirty="0">
                <a:latin typeface="+mn-ea"/>
                <a:ea typeface="+mn-ea"/>
              </a:rPr>
              <a:t>문자 인증</a:t>
            </a:r>
            <a:r>
              <a:rPr kumimoji="1" lang="en-US" altLang="ko-KR" sz="800" b="1" spc="-150" dirty="0">
                <a:latin typeface="+mn-ea"/>
                <a:ea typeface="+mn-ea"/>
              </a:rPr>
              <a:t>(</a:t>
            </a:r>
            <a:r>
              <a:rPr kumimoji="1" lang="ko-KR" altLang="en-US" sz="800" b="1" spc="-150" dirty="0">
                <a:latin typeface="+mn-ea"/>
                <a:ea typeface="+mn-ea"/>
              </a:rPr>
              <a:t>법인</a:t>
            </a:r>
            <a:r>
              <a:rPr kumimoji="1" lang="en-US" altLang="ko-KR" sz="800" b="1" spc="-150" dirty="0">
                <a:latin typeface="+mn-ea"/>
                <a:ea typeface="+mn-ea"/>
              </a:rPr>
              <a:t>)</a:t>
            </a:r>
            <a:endParaRPr kumimoji="1" lang="ko-KR" altLang="en-US" sz="800" b="1" spc="-150" dirty="0">
              <a:latin typeface="+mn-ea"/>
              <a:ea typeface="+mn-ea"/>
            </a:endParaRPr>
          </a:p>
        </p:txBody>
      </p:sp>
      <p:sp>
        <p:nvSpPr>
          <p:cNvPr id="99" name="화살표: 오른쪽 98">
            <a:extLst>
              <a:ext uri="{FF2B5EF4-FFF2-40B4-BE49-F238E27FC236}">
                <a16:creationId xmlns:a16="http://schemas.microsoft.com/office/drawing/2014/main" id="{C4C2E353-1448-411A-BCDF-6F0CB7797CD4}"/>
              </a:ext>
            </a:extLst>
          </p:cNvPr>
          <p:cNvSpPr/>
          <p:nvPr/>
        </p:nvSpPr>
        <p:spPr>
          <a:xfrm>
            <a:off x="4665070" y="4702713"/>
            <a:ext cx="196162" cy="162164"/>
          </a:xfrm>
          <a:prstGeom prst="rightArrow">
            <a:avLst>
              <a:gd name="adj1" fmla="val 58822"/>
              <a:gd name="adj2" fmla="val 31961"/>
            </a:avLst>
          </a:prstGeom>
          <a:gradFill>
            <a:gsLst>
              <a:gs pos="0">
                <a:srgbClr val="BBE0E3">
                  <a:lumMod val="5000"/>
                  <a:lumOff val="95000"/>
                </a:srgbClr>
              </a:gs>
              <a:gs pos="100000">
                <a:srgbClr val="FFFFFF"/>
              </a:gs>
            </a:gsLst>
            <a:lin ang="0" scaled="1"/>
          </a:gradFill>
          <a:ln w="6350" cap="rnd" cmpd="sng" algn="ctr">
            <a:gradFill flip="none" rotWithShape="1">
              <a:gsLst>
                <a:gs pos="10000">
                  <a:srgbClr val="BBE0E3">
                    <a:lumMod val="5000"/>
                    <a:lumOff val="95000"/>
                  </a:srgbClr>
                </a:gs>
                <a:gs pos="11000">
                  <a:srgbClr val="000000">
                    <a:lumMod val="75000"/>
                    <a:lumOff val="25000"/>
                  </a:srgbClr>
                </a:gs>
              </a:gsLst>
              <a:lin ang="0" scaled="1"/>
              <a:tileRect/>
            </a:gradFill>
            <a:prstDash val="solid"/>
            <a:round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100" name="화살표: 오른쪽 99">
            <a:extLst>
              <a:ext uri="{FF2B5EF4-FFF2-40B4-BE49-F238E27FC236}">
                <a16:creationId xmlns:a16="http://schemas.microsoft.com/office/drawing/2014/main" id="{BFA979E6-955B-4C14-9A89-527780DD47E7}"/>
              </a:ext>
            </a:extLst>
          </p:cNvPr>
          <p:cNvSpPr/>
          <p:nvPr/>
        </p:nvSpPr>
        <p:spPr>
          <a:xfrm>
            <a:off x="5986722" y="4702713"/>
            <a:ext cx="196162" cy="162164"/>
          </a:xfrm>
          <a:prstGeom prst="rightArrow">
            <a:avLst>
              <a:gd name="adj1" fmla="val 58822"/>
              <a:gd name="adj2" fmla="val 31961"/>
            </a:avLst>
          </a:prstGeom>
          <a:gradFill>
            <a:gsLst>
              <a:gs pos="0">
                <a:srgbClr val="BBE0E3">
                  <a:lumMod val="5000"/>
                  <a:lumOff val="95000"/>
                </a:srgbClr>
              </a:gs>
              <a:gs pos="100000">
                <a:srgbClr val="FFFFFF"/>
              </a:gs>
            </a:gsLst>
            <a:lin ang="0" scaled="1"/>
          </a:gradFill>
          <a:ln w="6350" cap="rnd" cmpd="sng" algn="ctr">
            <a:gradFill flip="none" rotWithShape="1">
              <a:gsLst>
                <a:gs pos="10000">
                  <a:srgbClr val="BBE0E3">
                    <a:lumMod val="5000"/>
                    <a:lumOff val="95000"/>
                  </a:srgbClr>
                </a:gs>
                <a:gs pos="11000">
                  <a:srgbClr val="000000">
                    <a:lumMod val="75000"/>
                    <a:lumOff val="25000"/>
                  </a:srgbClr>
                </a:gs>
              </a:gsLst>
              <a:lin ang="0" scaled="1"/>
              <a:tileRect/>
            </a:gradFill>
            <a:prstDash val="solid"/>
            <a:round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101" name="Rectangle 60">
            <a:extLst>
              <a:ext uri="{FF2B5EF4-FFF2-40B4-BE49-F238E27FC236}">
                <a16:creationId xmlns:a16="http://schemas.microsoft.com/office/drawing/2014/main" id="{F2D5D39B-E754-48A9-ADF8-97701913BF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7858" y="3744762"/>
            <a:ext cx="983686" cy="633449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anchor="ctr"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ko-KR" altLang="en-US" sz="800" b="1" u="sng" spc="-150" dirty="0">
                <a:latin typeface="+mn-ea"/>
                <a:ea typeface="+mn-ea"/>
              </a:rPr>
              <a:t>인증 서버</a:t>
            </a:r>
            <a:endParaRPr kumimoji="1" lang="en-US" altLang="ko-KR" sz="800" b="1" u="sng" spc="-150" dirty="0">
              <a:latin typeface="+mn-ea"/>
              <a:ea typeface="+mn-ea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kumimoji="1" lang="en-US" altLang="ko-KR" sz="800" b="1" u="sng" spc="-150" dirty="0">
              <a:latin typeface="+mn-ea"/>
              <a:ea typeface="+mn-ea"/>
            </a:endParaRPr>
          </a:p>
          <a:p>
            <a:pPr marL="228600" indent="-228600" eaLnBrk="1" hangingPunct="1">
              <a:lnSpc>
                <a:spcPct val="100000"/>
              </a:lnSpc>
              <a:spcBef>
                <a:spcPct val="0"/>
              </a:spcBef>
              <a:buFont typeface="+mj-ea"/>
              <a:buAutoNum type="circleNumDbPlain"/>
            </a:pPr>
            <a:r>
              <a:rPr kumimoji="1" lang="ko-KR" altLang="en-US" sz="800" spc="-150" dirty="0">
                <a:latin typeface="+mn-ea"/>
                <a:ea typeface="+mn-ea"/>
              </a:rPr>
              <a:t>아이디</a:t>
            </a:r>
            <a:r>
              <a:rPr kumimoji="1" lang="en-US" altLang="ko-KR" sz="800" spc="-150" dirty="0">
                <a:latin typeface="+mn-ea"/>
                <a:ea typeface="+mn-ea"/>
              </a:rPr>
              <a:t>/</a:t>
            </a:r>
            <a:r>
              <a:rPr kumimoji="1" lang="ko-KR" altLang="en-US" sz="800" spc="-150" dirty="0">
                <a:latin typeface="+mn-ea"/>
                <a:ea typeface="+mn-ea"/>
              </a:rPr>
              <a:t>비밀번호</a:t>
            </a:r>
            <a:endParaRPr kumimoji="1" lang="en-US" altLang="ko-KR" sz="800" spc="-150" dirty="0">
              <a:latin typeface="+mn-ea"/>
              <a:ea typeface="+mn-ea"/>
            </a:endParaRPr>
          </a:p>
          <a:p>
            <a:pPr marL="228600" indent="-228600" eaLnBrk="1" hangingPunct="1">
              <a:lnSpc>
                <a:spcPct val="100000"/>
              </a:lnSpc>
              <a:spcBef>
                <a:spcPct val="0"/>
              </a:spcBef>
              <a:buFont typeface="+mj-ea"/>
              <a:buAutoNum type="circleNumDbPlain"/>
            </a:pPr>
            <a:r>
              <a:rPr kumimoji="1" lang="ko-KR" altLang="en-US" sz="800" spc="-150" dirty="0">
                <a:latin typeface="+mn-ea"/>
                <a:ea typeface="+mn-ea"/>
              </a:rPr>
              <a:t>가입서비스</a:t>
            </a:r>
            <a:endParaRPr kumimoji="1" lang="en-US" altLang="ko-KR" sz="800" spc="-150" dirty="0">
              <a:latin typeface="+mn-ea"/>
              <a:ea typeface="+mn-ea"/>
            </a:endParaRPr>
          </a:p>
          <a:p>
            <a:pPr marL="228600" indent="-228600" eaLnBrk="1" hangingPunct="1">
              <a:lnSpc>
                <a:spcPct val="100000"/>
              </a:lnSpc>
              <a:spcBef>
                <a:spcPct val="0"/>
              </a:spcBef>
              <a:buFont typeface="+mj-ea"/>
              <a:buAutoNum type="circleNumDbPlain"/>
            </a:pPr>
            <a:r>
              <a:rPr kumimoji="1" lang="ko-KR" altLang="en-US" sz="800" spc="-150" dirty="0" err="1">
                <a:latin typeface="+mn-ea"/>
                <a:ea typeface="+mn-ea"/>
              </a:rPr>
              <a:t>식별키정보</a:t>
            </a:r>
            <a:endParaRPr kumimoji="1" lang="en-US" altLang="ko-KR" sz="800" spc="-150" dirty="0">
              <a:latin typeface="+mn-ea"/>
              <a:ea typeface="+mn-ea"/>
            </a:endParaRPr>
          </a:p>
        </p:txBody>
      </p:sp>
      <p:sp>
        <p:nvSpPr>
          <p:cNvPr id="102" name="Rectangle 60">
            <a:extLst>
              <a:ext uri="{FF2B5EF4-FFF2-40B4-BE49-F238E27FC236}">
                <a16:creationId xmlns:a16="http://schemas.microsoft.com/office/drawing/2014/main" id="{16BCE3DC-D35E-45B7-819B-AEBBC54927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7858" y="4459302"/>
            <a:ext cx="983686" cy="633449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anchor="ctr"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ko-KR" altLang="en-US" sz="800" b="1" u="sng" spc="-150" dirty="0">
                <a:latin typeface="+mn-ea"/>
                <a:ea typeface="+mn-ea"/>
              </a:rPr>
              <a:t>앱 서버</a:t>
            </a:r>
            <a:endParaRPr kumimoji="1" lang="en-US" altLang="ko-KR" sz="800" b="1" u="sng" spc="-150" dirty="0">
              <a:latin typeface="+mn-ea"/>
              <a:ea typeface="+mn-ea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ko-KR" sz="800" b="1" u="sng" spc="-150" dirty="0">
                <a:latin typeface="+mn-ea"/>
                <a:ea typeface="+mn-ea"/>
              </a:rPr>
              <a:t>(</a:t>
            </a:r>
            <a:r>
              <a:rPr kumimoji="1" lang="ko-KR" altLang="en-US" sz="800" b="1" u="sng" spc="-150" dirty="0">
                <a:latin typeface="+mn-ea"/>
                <a:ea typeface="+mn-ea"/>
              </a:rPr>
              <a:t>뷰가드</a:t>
            </a:r>
            <a:r>
              <a:rPr kumimoji="1" lang="en-US" altLang="ko-KR" sz="800" b="1" u="sng" spc="-150" dirty="0">
                <a:latin typeface="+mn-ea"/>
                <a:ea typeface="+mn-ea"/>
              </a:rPr>
              <a:t>,</a:t>
            </a:r>
            <a:r>
              <a:rPr kumimoji="1" lang="ko-KR" altLang="en-US" sz="800" b="1" u="sng" spc="-150" dirty="0">
                <a:latin typeface="+mn-ea"/>
                <a:ea typeface="+mn-ea"/>
              </a:rPr>
              <a:t>캡스홈</a:t>
            </a:r>
            <a:r>
              <a:rPr kumimoji="1" lang="en-US" altLang="ko-KR" sz="800" b="1" u="sng" spc="-150" dirty="0">
                <a:latin typeface="+mn-ea"/>
                <a:ea typeface="+mn-ea"/>
              </a:rPr>
              <a:t>,</a:t>
            </a:r>
            <a:r>
              <a:rPr kumimoji="1" lang="ko-KR" altLang="en-US" sz="800" b="1" u="sng" spc="-150" dirty="0">
                <a:latin typeface="+mn-ea"/>
                <a:ea typeface="+mn-ea"/>
              </a:rPr>
              <a:t>고객센터</a:t>
            </a:r>
            <a:r>
              <a:rPr kumimoji="1" lang="en-US" altLang="ko-KR" sz="800" b="1" u="sng" spc="-150" dirty="0">
                <a:latin typeface="+mn-ea"/>
                <a:ea typeface="+mn-ea"/>
              </a:rPr>
              <a:t>)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kumimoji="1" lang="en-US" altLang="ko-KR" sz="800" b="1" u="sng" spc="-150" dirty="0">
              <a:latin typeface="+mn-ea"/>
              <a:ea typeface="+mn-ea"/>
            </a:endParaRPr>
          </a:p>
          <a:p>
            <a:pPr marL="228600" indent="-228600" eaLnBrk="1" hangingPunct="1">
              <a:lnSpc>
                <a:spcPct val="100000"/>
              </a:lnSpc>
              <a:spcBef>
                <a:spcPct val="0"/>
              </a:spcBef>
              <a:buFont typeface="+mj-ea"/>
              <a:buAutoNum type="circleNumDbPlain"/>
            </a:pPr>
            <a:r>
              <a:rPr kumimoji="1" lang="ko-KR" altLang="en-US" sz="800" spc="-150" dirty="0" err="1">
                <a:latin typeface="+mn-ea"/>
                <a:ea typeface="+mn-ea"/>
              </a:rPr>
              <a:t>식별키정보</a:t>
            </a:r>
            <a:endParaRPr kumimoji="1" lang="en-US" altLang="ko-KR" sz="800" spc="-150" dirty="0">
              <a:latin typeface="+mn-ea"/>
              <a:ea typeface="+mn-ea"/>
            </a:endParaRPr>
          </a:p>
          <a:p>
            <a:pPr marL="228600" indent="-228600" eaLnBrk="1" hangingPunct="1">
              <a:lnSpc>
                <a:spcPct val="100000"/>
              </a:lnSpc>
              <a:spcBef>
                <a:spcPct val="0"/>
              </a:spcBef>
              <a:buFont typeface="+mj-ea"/>
              <a:buAutoNum type="circleNumDbPlain"/>
            </a:pPr>
            <a:r>
              <a:rPr kumimoji="1" lang="ko-KR" altLang="en-US" sz="800" spc="-150" dirty="0">
                <a:latin typeface="+mn-ea"/>
                <a:ea typeface="+mn-ea"/>
              </a:rPr>
              <a:t>인증방법</a:t>
            </a:r>
            <a:endParaRPr kumimoji="1" lang="en-US" altLang="ko-KR" sz="800" spc="-150" dirty="0">
              <a:latin typeface="+mn-ea"/>
              <a:ea typeface="+mn-ea"/>
            </a:endParaRPr>
          </a:p>
        </p:txBody>
      </p:sp>
      <p:sp>
        <p:nvSpPr>
          <p:cNvPr id="103" name="Rectangle 60">
            <a:extLst>
              <a:ext uri="{FF2B5EF4-FFF2-40B4-BE49-F238E27FC236}">
                <a16:creationId xmlns:a16="http://schemas.microsoft.com/office/drawing/2014/main" id="{F76C8EC6-D132-4680-A7FD-A01D539F36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7858" y="5173842"/>
            <a:ext cx="983686" cy="633449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anchor="ctr"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ko-KR" altLang="en-US" sz="800" b="1" u="sng" spc="-150" dirty="0">
                <a:latin typeface="+mn-ea"/>
                <a:ea typeface="+mn-ea"/>
              </a:rPr>
              <a:t>스마트폰</a:t>
            </a:r>
            <a:endParaRPr kumimoji="1" lang="en-US" altLang="ko-KR" sz="800" b="1" u="sng" spc="-150" dirty="0">
              <a:latin typeface="+mn-ea"/>
              <a:ea typeface="+mn-ea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kumimoji="1" lang="en-US" altLang="ko-KR" sz="800" b="1" u="sng" spc="-150" dirty="0">
              <a:latin typeface="+mn-ea"/>
              <a:ea typeface="+mn-ea"/>
            </a:endParaRPr>
          </a:p>
          <a:p>
            <a:pPr marL="228600" indent="-228600" eaLnBrk="1" hangingPunct="1">
              <a:lnSpc>
                <a:spcPct val="100000"/>
              </a:lnSpc>
              <a:spcBef>
                <a:spcPct val="0"/>
              </a:spcBef>
              <a:buFont typeface="+mj-ea"/>
              <a:buAutoNum type="circleNumDbPlain"/>
            </a:pPr>
            <a:r>
              <a:rPr kumimoji="1" lang="ko-KR" altLang="en-US" sz="800" spc="-150" dirty="0" err="1">
                <a:latin typeface="+mn-ea"/>
                <a:ea typeface="+mn-ea"/>
              </a:rPr>
              <a:t>인증방법값</a:t>
            </a:r>
            <a:endParaRPr kumimoji="1" lang="en-US" altLang="ko-KR" sz="800" spc="-150" dirty="0">
              <a:latin typeface="+mn-ea"/>
              <a:ea typeface="+mn-ea"/>
            </a:endParaRPr>
          </a:p>
          <a:p>
            <a:pPr marL="228600" indent="-228600" eaLnBrk="1" hangingPunct="1">
              <a:lnSpc>
                <a:spcPct val="100000"/>
              </a:lnSpc>
              <a:spcBef>
                <a:spcPct val="0"/>
              </a:spcBef>
              <a:buFont typeface="+mj-ea"/>
              <a:buAutoNum type="circleNumDbPlain"/>
            </a:pPr>
            <a:r>
              <a:rPr kumimoji="1" lang="ko-KR" altLang="en-US" sz="800" spc="-150" dirty="0">
                <a:latin typeface="+mn-ea"/>
                <a:ea typeface="+mn-ea"/>
              </a:rPr>
              <a:t>자동로그인</a:t>
            </a:r>
            <a:endParaRPr kumimoji="1" lang="en-US" altLang="ko-KR" sz="800" spc="-150" dirty="0">
              <a:latin typeface="+mn-ea"/>
              <a:ea typeface="+mn-ea"/>
            </a:endParaRPr>
          </a:p>
          <a:p>
            <a:pPr marL="228600" indent="-228600" eaLnBrk="1" hangingPunct="1">
              <a:lnSpc>
                <a:spcPct val="100000"/>
              </a:lnSpc>
              <a:spcBef>
                <a:spcPct val="0"/>
              </a:spcBef>
              <a:buFont typeface="+mj-ea"/>
              <a:buAutoNum type="circleNumDbPlain"/>
            </a:pPr>
            <a:r>
              <a:rPr kumimoji="1" lang="ko-KR" altLang="en-US" sz="800" spc="-150" dirty="0">
                <a:latin typeface="+mn-ea"/>
                <a:ea typeface="+mn-ea"/>
              </a:rPr>
              <a:t>아이디저장</a:t>
            </a:r>
            <a:endParaRPr kumimoji="1" lang="en-US" altLang="ko-KR" sz="800" spc="-150" dirty="0">
              <a:latin typeface="+mn-ea"/>
              <a:ea typeface="+mn-ea"/>
            </a:endParaRPr>
          </a:p>
        </p:txBody>
      </p:sp>
      <p:sp>
        <p:nvSpPr>
          <p:cNvPr id="104" name="화살표: 오른쪽 103">
            <a:extLst>
              <a:ext uri="{FF2B5EF4-FFF2-40B4-BE49-F238E27FC236}">
                <a16:creationId xmlns:a16="http://schemas.microsoft.com/office/drawing/2014/main" id="{F875265E-BFC9-40E8-8377-04ACE3332A7F}"/>
              </a:ext>
            </a:extLst>
          </p:cNvPr>
          <p:cNvSpPr/>
          <p:nvPr/>
        </p:nvSpPr>
        <p:spPr>
          <a:xfrm>
            <a:off x="7260748" y="4716196"/>
            <a:ext cx="196162" cy="162164"/>
          </a:xfrm>
          <a:prstGeom prst="rightArrow">
            <a:avLst>
              <a:gd name="adj1" fmla="val 58822"/>
              <a:gd name="adj2" fmla="val 31961"/>
            </a:avLst>
          </a:prstGeom>
          <a:gradFill>
            <a:gsLst>
              <a:gs pos="0">
                <a:srgbClr val="BBE0E3">
                  <a:lumMod val="5000"/>
                  <a:lumOff val="95000"/>
                </a:srgbClr>
              </a:gs>
              <a:gs pos="100000">
                <a:srgbClr val="FFFFFF"/>
              </a:gs>
            </a:gsLst>
            <a:lin ang="0" scaled="1"/>
          </a:gradFill>
          <a:ln w="6350" cap="rnd" cmpd="sng" algn="ctr">
            <a:gradFill flip="none" rotWithShape="1">
              <a:gsLst>
                <a:gs pos="10000">
                  <a:srgbClr val="BBE0E3">
                    <a:lumMod val="5000"/>
                    <a:lumOff val="95000"/>
                  </a:srgbClr>
                </a:gs>
                <a:gs pos="11000">
                  <a:srgbClr val="000000">
                    <a:lumMod val="75000"/>
                    <a:lumOff val="25000"/>
                  </a:srgbClr>
                </a:gs>
              </a:gsLst>
              <a:lin ang="0" scaled="1"/>
              <a:tileRect/>
            </a:gradFill>
            <a:prstDash val="solid"/>
            <a:round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FDEC406F-F6C9-4A82-A631-C68AAAB2168E}"/>
              </a:ext>
            </a:extLst>
          </p:cNvPr>
          <p:cNvSpPr/>
          <p:nvPr/>
        </p:nvSpPr>
        <p:spPr>
          <a:xfrm>
            <a:off x="809956" y="5926340"/>
            <a:ext cx="110118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900" b="1" dirty="0"/>
              <a:t>[</a:t>
            </a:r>
            <a:r>
              <a:rPr lang="ko-KR" altLang="en-US" sz="900" b="1" dirty="0"/>
              <a:t>기존 서비스</a:t>
            </a:r>
            <a:r>
              <a:rPr lang="en-US" altLang="ko-KR" sz="900" b="1" dirty="0"/>
              <a:t>]</a:t>
            </a:r>
            <a:endParaRPr lang="ko-KR" altLang="en-US" sz="900" b="1" dirty="0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DF6AE1CE-7CB3-43FA-B3B3-38E8D69C7142}"/>
              </a:ext>
            </a:extLst>
          </p:cNvPr>
          <p:cNvSpPr/>
          <p:nvPr/>
        </p:nvSpPr>
        <p:spPr>
          <a:xfrm>
            <a:off x="3553799" y="5926340"/>
            <a:ext cx="110118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900" b="1" dirty="0"/>
              <a:t>[</a:t>
            </a:r>
            <a:r>
              <a:rPr lang="ko-KR" altLang="en-US" sz="900" b="1" dirty="0"/>
              <a:t>신규 서비스</a:t>
            </a:r>
            <a:r>
              <a:rPr lang="en-US" altLang="ko-KR" sz="900" b="1" dirty="0"/>
              <a:t>]</a:t>
            </a:r>
            <a:endParaRPr lang="ko-KR" altLang="en-US" sz="900" b="1" dirty="0"/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E2910254-0496-46E8-9676-6DFBB7A775C3}"/>
              </a:ext>
            </a:extLst>
          </p:cNvPr>
          <p:cNvSpPr/>
          <p:nvPr/>
        </p:nvSpPr>
        <p:spPr>
          <a:xfrm>
            <a:off x="4886744" y="5936776"/>
            <a:ext cx="110118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900" b="1" dirty="0"/>
              <a:t>[</a:t>
            </a:r>
            <a:r>
              <a:rPr lang="ko-KR" altLang="en-US" sz="900" b="1" dirty="0"/>
              <a:t>신규 서비스</a:t>
            </a:r>
            <a:r>
              <a:rPr lang="en-US" altLang="ko-KR" sz="900" b="1" dirty="0"/>
              <a:t>]</a:t>
            </a:r>
            <a:endParaRPr lang="ko-KR" altLang="en-US" sz="900" b="1" dirty="0"/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CCE6F84D-6104-464E-B94C-0124223FC434}"/>
              </a:ext>
            </a:extLst>
          </p:cNvPr>
          <p:cNvSpPr/>
          <p:nvPr/>
        </p:nvSpPr>
        <p:spPr>
          <a:xfrm>
            <a:off x="2165925" y="5930251"/>
            <a:ext cx="110118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900" b="1" dirty="0"/>
              <a:t>[</a:t>
            </a:r>
            <a:r>
              <a:rPr lang="ko-KR" altLang="en-US" sz="900" b="1" dirty="0"/>
              <a:t>기존 서비스</a:t>
            </a:r>
            <a:r>
              <a:rPr lang="en-US" altLang="ko-KR" sz="900" b="1" dirty="0"/>
              <a:t>]</a:t>
            </a:r>
            <a:endParaRPr lang="ko-KR" altLang="en-US" sz="900" b="1" dirty="0"/>
          </a:p>
        </p:txBody>
      </p:sp>
      <p:pic>
        <p:nvPicPr>
          <p:cNvPr id="109" name="그림 108">
            <a:extLst>
              <a:ext uri="{FF2B5EF4-FFF2-40B4-BE49-F238E27FC236}">
                <a16:creationId xmlns:a16="http://schemas.microsoft.com/office/drawing/2014/main" id="{6732454E-FA08-4BD3-8EE6-3CDA1B23946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17083" y="3653677"/>
            <a:ext cx="1046165" cy="2205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2747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67426E-66A3-445E-A48C-13A99785D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490" y="264068"/>
            <a:ext cx="8773437" cy="428628"/>
          </a:xfrm>
        </p:spPr>
        <p:txBody>
          <a:bodyPr/>
          <a:lstStyle/>
          <a:p>
            <a:r>
              <a:rPr lang="ko-KR" altLang="en-US" sz="1600" dirty="0">
                <a:latin typeface="+mn-ea"/>
                <a:ea typeface="+mn-ea"/>
              </a:rPr>
              <a:t>참고</a:t>
            </a:r>
            <a:r>
              <a:rPr lang="en-US" altLang="ko-KR" sz="1600" dirty="0">
                <a:latin typeface="+mn-ea"/>
                <a:ea typeface="+mn-ea"/>
              </a:rPr>
              <a:t>. </a:t>
            </a:r>
            <a:r>
              <a:rPr lang="ko-KR" altLang="en-US" sz="1600" dirty="0" err="1">
                <a:latin typeface="+mn-ea"/>
                <a:ea typeface="+mn-ea"/>
              </a:rPr>
              <a:t>참고이미지</a:t>
            </a:r>
            <a:r>
              <a:rPr lang="en-US" altLang="ko-KR" sz="1600" dirty="0">
                <a:latin typeface="+mn-ea"/>
                <a:ea typeface="+mn-ea"/>
              </a:rPr>
              <a:t>(1)</a:t>
            </a:r>
            <a:endParaRPr lang="ko-KR" altLang="en-US" sz="1600" dirty="0">
              <a:latin typeface="+mn-ea"/>
              <a:ea typeface="+mn-ea"/>
            </a:endParaRPr>
          </a:p>
        </p:txBody>
      </p:sp>
      <p:pic>
        <p:nvPicPr>
          <p:cNvPr id="1026" name="b1e9a608-16c7-47a3-be76-925131242572" descr="Image">
            <a:extLst>
              <a:ext uri="{FF2B5EF4-FFF2-40B4-BE49-F238E27FC236}">
                <a16:creationId xmlns:a16="http://schemas.microsoft.com/office/drawing/2014/main" id="{82EE1BD5-29CD-4FE0-BF89-C97BA35F03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6656" y="1015212"/>
            <a:ext cx="1263715" cy="2667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c3c4b4f3-3684-4256-83a8-a4d3358a8008" descr="Image">
            <a:extLst>
              <a:ext uri="{FF2B5EF4-FFF2-40B4-BE49-F238E27FC236}">
                <a16:creationId xmlns:a16="http://schemas.microsoft.com/office/drawing/2014/main" id="{D804F1CA-DE84-4500-B2C0-F3D2AE0AF4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3059" y="1015212"/>
            <a:ext cx="1263715" cy="2667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428743aa-7c1e-4aaa-bccd-6ba6d89b19ac" descr="Image">
            <a:extLst>
              <a:ext uri="{FF2B5EF4-FFF2-40B4-BE49-F238E27FC236}">
                <a16:creationId xmlns:a16="http://schemas.microsoft.com/office/drawing/2014/main" id="{A441DB5C-D52A-4770-A995-A070D3B47E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0253" y="1015212"/>
            <a:ext cx="1263715" cy="2667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3b58cd70-990f-4710-8de3-864f97425013" descr="Image">
            <a:extLst>
              <a:ext uri="{FF2B5EF4-FFF2-40B4-BE49-F238E27FC236}">
                <a16:creationId xmlns:a16="http://schemas.microsoft.com/office/drawing/2014/main" id="{C4D32656-8DF8-4029-9267-1C01861DBC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6735" y="1015214"/>
            <a:ext cx="1263715" cy="2667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4cef41c7-78b1-425f-99ed-6fe1504acde2" descr="Image">
            <a:extLst>
              <a:ext uri="{FF2B5EF4-FFF2-40B4-BE49-F238E27FC236}">
                <a16:creationId xmlns:a16="http://schemas.microsoft.com/office/drawing/2014/main" id="{01AD30AA-1C02-4D10-9604-B3A227940C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3138" y="1015212"/>
            <a:ext cx="1263715" cy="2667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4add523b-6116-4716-b8c9-a98fe2d010de" descr="Image">
            <a:extLst>
              <a:ext uri="{FF2B5EF4-FFF2-40B4-BE49-F238E27FC236}">
                <a16:creationId xmlns:a16="http://schemas.microsoft.com/office/drawing/2014/main" id="{F11D18C0-3CF2-43C0-BA08-5281C77098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015213"/>
            <a:ext cx="1263715" cy="2667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59604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67426E-66A3-445E-A48C-13A99785D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490" y="264068"/>
            <a:ext cx="8773437" cy="428628"/>
          </a:xfrm>
        </p:spPr>
        <p:txBody>
          <a:bodyPr/>
          <a:lstStyle/>
          <a:p>
            <a:r>
              <a:rPr lang="ko-KR" altLang="en-US" sz="1600" dirty="0">
                <a:latin typeface="+mn-ea"/>
                <a:ea typeface="+mn-ea"/>
              </a:rPr>
              <a:t>참고</a:t>
            </a:r>
            <a:r>
              <a:rPr lang="en-US" altLang="ko-KR" sz="1600" dirty="0">
                <a:latin typeface="+mn-ea"/>
                <a:ea typeface="+mn-ea"/>
              </a:rPr>
              <a:t>. </a:t>
            </a:r>
            <a:r>
              <a:rPr lang="ko-KR" altLang="en-US" sz="1600" dirty="0">
                <a:latin typeface="+mn-ea"/>
                <a:ea typeface="+mn-ea"/>
              </a:rPr>
              <a:t>참고 이미지</a:t>
            </a:r>
            <a:r>
              <a:rPr lang="en-US" altLang="ko-KR" sz="1600" dirty="0">
                <a:latin typeface="+mn-ea"/>
                <a:ea typeface="+mn-ea"/>
              </a:rPr>
              <a:t>(2)</a:t>
            </a:r>
            <a:endParaRPr lang="ko-KR" altLang="en-US" sz="1600" dirty="0">
              <a:latin typeface="+mn-ea"/>
              <a:ea typeface="+mn-ea"/>
            </a:endParaRPr>
          </a:p>
        </p:txBody>
      </p:sp>
      <p:pic>
        <p:nvPicPr>
          <p:cNvPr id="61" name="3c658bcb-82ef-4581-8ca7-f3dd3c8667ae" descr="Image">
            <a:extLst>
              <a:ext uri="{FF2B5EF4-FFF2-40B4-BE49-F238E27FC236}">
                <a16:creationId xmlns:a16="http://schemas.microsoft.com/office/drawing/2014/main" id="{F6D900F8-B0C8-4ED1-81FD-0EBA2A830A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0285" y="1197153"/>
            <a:ext cx="1850207" cy="3905997"/>
          </a:xfrm>
          <a:prstGeom prst="rect">
            <a:avLst/>
          </a:prstGeom>
          <a:solidFill>
            <a:schemeClr val="bg2"/>
          </a:solidFill>
          <a:ln>
            <a:noFill/>
          </a:ln>
        </p:spPr>
      </p:pic>
      <p:pic>
        <p:nvPicPr>
          <p:cNvPr id="62" name="3fad6899-4608-46c3-b3c8-6a333c4fcece" descr="Image">
            <a:extLst>
              <a:ext uri="{FF2B5EF4-FFF2-40B4-BE49-F238E27FC236}">
                <a16:creationId xmlns:a16="http://schemas.microsoft.com/office/drawing/2014/main" id="{C2F0CCC8-B5D9-49FB-ABD6-4EEF765BDB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7227" y="1197153"/>
            <a:ext cx="1850207" cy="390599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2"/>
            </a:solidFill>
          </a:ln>
        </p:spPr>
      </p:pic>
      <p:pic>
        <p:nvPicPr>
          <p:cNvPr id="64" name="3409e059-e288-4448-ab14-e68896fa609d" descr="Image">
            <a:extLst>
              <a:ext uri="{FF2B5EF4-FFF2-40B4-BE49-F238E27FC236}">
                <a16:creationId xmlns:a16="http://schemas.microsoft.com/office/drawing/2014/main" id="{09A7E43C-897D-4854-BB8E-7952E0D51C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881" y="1197153"/>
            <a:ext cx="1850207" cy="390599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2"/>
            </a:solidFill>
          </a:ln>
        </p:spPr>
      </p:pic>
      <p:pic>
        <p:nvPicPr>
          <p:cNvPr id="17" name="428743aa-7c1e-4aaa-bccd-6ba6d89b19ac" descr="Image">
            <a:extLst>
              <a:ext uri="{FF2B5EF4-FFF2-40B4-BE49-F238E27FC236}">
                <a16:creationId xmlns:a16="http://schemas.microsoft.com/office/drawing/2014/main" id="{995DAD75-B413-49E4-BDC3-DA071B491A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052" y="1197152"/>
            <a:ext cx="1850207" cy="3905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8" name="그룹 17">
            <a:extLst>
              <a:ext uri="{FF2B5EF4-FFF2-40B4-BE49-F238E27FC236}">
                <a16:creationId xmlns:a16="http://schemas.microsoft.com/office/drawing/2014/main" id="{8AD591FD-083C-4B04-9F2A-9C629D685477}"/>
              </a:ext>
            </a:extLst>
          </p:cNvPr>
          <p:cNvGrpSpPr/>
          <p:nvPr/>
        </p:nvGrpSpPr>
        <p:grpSpPr>
          <a:xfrm>
            <a:off x="698084" y="2346875"/>
            <a:ext cx="1698142" cy="1555750"/>
            <a:chOff x="4594708" y="2094947"/>
            <a:chExt cx="1698142" cy="1555750"/>
          </a:xfrm>
        </p:grpSpPr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EFB61B66-3F0F-4613-982F-1D4B71792A62}"/>
                </a:ext>
              </a:extLst>
            </p:cNvPr>
            <p:cNvGrpSpPr/>
            <p:nvPr/>
          </p:nvGrpSpPr>
          <p:grpSpPr>
            <a:xfrm>
              <a:off x="4594708" y="2094947"/>
              <a:ext cx="1698142" cy="1555750"/>
              <a:chOff x="718746" y="2349500"/>
              <a:chExt cx="1643453" cy="1555750"/>
            </a:xfrm>
          </p:grpSpPr>
          <p:sp>
            <p:nvSpPr>
              <p:cNvPr id="21" name="사각형: 둥근 모서리 20">
                <a:extLst>
                  <a:ext uri="{FF2B5EF4-FFF2-40B4-BE49-F238E27FC236}">
                    <a16:creationId xmlns:a16="http://schemas.microsoft.com/office/drawing/2014/main" id="{BC8D0968-2BBD-4501-9746-F07264F7F56F}"/>
                  </a:ext>
                </a:extLst>
              </p:cNvPr>
              <p:cNvSpPr/>
              <p:nvPr/>
            </p:nvSpPr>
            <p:spPr>
              <a:xfrm>
                <a:off x="718746" y="2349500"/>
                <a:ext cx="1643453" cy="1555750"/>
              </a:xfrm>
              <a:prstGeom prst="roundRect">
                <a:avLst>
                  <a:gd name="adj" fmla="val 3494"/>
                </a:avLst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22" name="665157f1-1e69-4b0e-a6a0-be0ce56bf88b" descr="Image">
                <a:extLst>
                  <a:ext uri="{FF2B5EF4-FFF2-40B4-BE49-F238E27FC236}">
                    <a16:creationId xmlns:a16="http://schemas.microsoft.com/office/drawing/2014/main" id="{1DA5F6E5-3453-432D-8BC5-8BC0FF2DCA9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111" t="18728" r="4653" b="53633"/>
              <a:stretch/>
            </p:blipFill>
            <p:spPr bwMode="auto">
              <a:xfrm>
                <a:off x="779853" y="2636659"/>
                <a:ext cx="1534603" cy="9814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3" name="Rectangle 60">
                <a:extLst>
                  <a:ext uri="{FF2B5EF4-FFF2-40B4-BE49-F238E27FC236}">
                    <a16:creationId xmlns:a16="http://schemas.microsoft.com/office/drawing/2014/main" id="{1683FCAD-9252-4028-967F-335650B3B7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54400" y="3650697"/>
                <a:ext cx="983686" cy="19654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 lIns="0"/>
              <a:lstStyle>
                <a:lvl1pPr latinLnBrk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1" lang="ko-KR" altLang="en-US" sz="800" b="1" spc="-150" dirty="0">
                    <a:solidFill>
                      <a:schemeClr val="bg1">
                        <a:lumMod val="50000"/>
                      </a:schemeClr>
                    </a:solidFill>
                    <a:latin typeface="+mn-ea"/>
                    <a:ea typeface="+mn-ea"/>
                  </a:rPr>
                  <a:t>자동로그인</a:t>
                </a:r>
              </a:p>
            </p:txBody>
          </p:sp>
          <p:sp>
            <p:nvSpPr>
              <p:cNvPr id="24" name="Rectangle 60">
                <a:extLst>
                  <a:ext uri="{FF2B5EF4-FFF2-40B4-BE49-F238E27FC236}">
                    <a16:creationId xmlns:a16="http://schemas.microsoft.com/office/drawing/2014/main" id="{5B4FCA2A-45F8-4C40-BBE0-006277E85F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4705" y="3701848"/>
                <a:ext cx="106308" cy="11697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bg1">
                    <a:lumMod val="50000"/>
                  </a:schemeClr>
                </a:solidFill>
                <a:miter lim="800000"/>
                <a:headEnd/>
                <a:tailEnd/>
              </a:ln>
            </p:spPr>
            <p:txBody>
              <a:bodyPr wrap="none" lIns="0" tIns="0" rIns="0" bIns="0"/>
              <a:lstStyle>
                <a:lvl1pPr latinLnBrk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1" lang="en-US" altLang="ko-KR" sz="800" b="1" spc="-150" dirty="0">
                    <a:latin typeface="+mn-ea"/>
                    <a:ea typeface="+mn-ea"/>
                  </a:rPr>
                  <a:t> V</a:t>
                </a:r>
                <a:endParaRPr kumimoji="1" lang="ko-KR" altLang="en-US" sz="800" b="1" spc="-150" dirty="0">
                  <a:latin typeface="+mn-ea"/>
                  <a:ea typeface="+mn-ea"/>
                </a:endParaRPr>
              </a:p>
            </p:txBody>
          </p:sp>
        </p:grpSp>
        <p:sp>
          <p:nvSpPr>
            <p:cNvPr id="20" name="Rectangle 60">
              <a:extLst>
                <a:ext uri="{FF2B5EF4-FFF2-40B4-BE49-F238E27FC236}">
                  <a16:creationId xmlns:a16="http://schemas.microsoft.com/office/drawing/2014/main" id="{B11DA721-1218-4138-BAEA-043E462408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9922" y="2895619"/>
              <a:ext cx="831253" cy="366691"/>
            </a:xfrm>
            <a:prstGeom prst="rect">
              <a:avLst/>
            </a:prstGeom>
            <a:solidFill>
              <a:schemeClr val="bg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0"/>
            <a:lstStyle>
              <a:lvl1pPr latinLnBrk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1" lang="en-US" altLang="ko-KR" sz="600" b="1" dirty="0">
                  <a:solidFill>
                    <a:srgbClr val="212121"/>
                  </a:solidFill>
                  <a:latin typeface="+mn-ea"/>
                  <a:ea typeface="+mn-ea"/>
                </a:rPr>
                <a:t>ADTCAPS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1" lang="en-US" altLang="ko-KR" sz="600" b="1" dirty="0">
                  <a:solidFill>
                    <a:srgbClr val="212121"/>
                  </a:solidFill>
                  <a:latin typeface="+mn-ea"/>
                  <a:ea typeface="+mn-ea"/>
                </a:rPr>
                <a:t>010-1234-5678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1" lang="en-US" altLang="ko-KR" sz="400" b="1" dirty="0">
                  <a:solidFill>
                    <a:srgbClr val="FF0000"/>
                  </a:solidFill>
                  <a:latin typeface="+mn-ea"/>
                  <a:ea typeface="+mn-ea"/>
                </a:rPr>
                <a:t>v</a:t>
              </a:r>
              <a:r>
                <a:rPr kumimoji="1" lang="en-US" altLang="ko-KR" sz="400" b="1" dirty="0">
                  <a:solidFill>
                    <a:srgbClr val="212121"/>
                  </a:solidFill>
                  <a:latin typeface="+mn-ea"/>
                  <a:ea typeface="+mn-ea"/>
                </a:rPr>
                <a:t> </a:t>
              </a:r>
              <a:r>
                <a:rPr kumimoji="1" lang="ko-KR" altLang="en-US" sz="400" b="1" dirty="0">
                  <a:solidFill>
                    <a:srgbClr val="212121"/>
                  </a:solidFill>
                  <a:latin typeface="+mn-ea"/>
                  <a:ea typeface="+mn-ea"/>
                </a:rPr>
                <a:t>본인 확인된 </a:t>
              </a:r>
              <a:r>
                <a:rPr kumimoji="1" lang="en-US" altLang="ko-KR" sz="400" b="1" dirty="0">
                  <a:solidFill>
                    <a:srgbClr val="212121"/>
                  </a:solidFill>
                  <a:latin typeface="+mn-ea"/>
                  <a:ea typeface="+mn-ea"/>
                </a:rPr>
                <a:t>T</a:t>
              </a:r>
              <a:r>
                <a:rPr kumimoji="1" lang="ko-KR" altLang="en-US" sz="400" b="1" dirty="0">
                  <a:solidFill>
                    <a:srgbClr val="212121"/>
                  </a:solidFill>
                  <a:latin typeface="+mn-ea"/>
                  <a:ea typeface="+mn-ea"/>
                </a:rPr>
                <a:t>아이디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351083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67426E-66A3-445E-A48C-13A99785D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490" y="264068"/>
            <a:ext cx="8773437" cy="428628"/>
          </a:xfrm>
        </p:spPr>
        <p:txBody>
          <a:bodyPr/>
          <a:lstStyle/>
          <a:p>
            <a:r>
              <a:rPr lang="ko-KR" altLang="en-US" sz="1600" dirty="0">
                <a:latin typeface="+mn-ea"/>
                <a:ea typeface="+mn-ea"/>
              </a:rPr>
              <a:t>참고</a:t>
            </a:r>
            <a:r>
              <a:rPr lang="en-US" altLang="ko-KR" sz="1600" dirty="0">
                <a:latin typeface="+mn-ea"/>
                <a:ea typeface="+mn-ea"/>
              </a:rPr>
              <a:t>. </a:t>
            </a:r>
            <a:r>
              <a:rPr lang="ko-KR" altLang="en-US" sz="1600" dirty="0">
                <a:latin typeface="+mn-ea"/>
                <a:ea typeface="+mn-ea"/>
              </a:rPr>
              <a:t>참고 이미지</a:t>
            </a:r>
            <a:r>
              <a:rPr lang="en-US" altLang="ko-KR" sz="1600" dirty="0">
                <a:latin typeface="+mn-ea"/>
                <a:ea typeface="+mn-ea"/>
              </a:rPr>
              <a:t>(3)</a:t>
            </a:r>
            <a:endParaRPr lang="ko-KR" altLang="en-US" sz="1600" dirty="0">
              <a:latin typeface="+mn-ea"/>
              <a:ea typeface="+mn-ea"/>
            </a:endParaRPr>
          </a:p>
        </p:txBody>
      </p:sp>
      <p:pic>
        <p:nvPicPr>
          <p:cNvPr id="58" name="428743aa-7c1e-4aaa-bccd-6ba6d89b19ac" descr="Image">
            <a:extLst>
              <a:ext uri="{FF2B5EF4-FFF2-40B4-BE49-F238E27FC236}">
                <a16:creationId xmlns:a16="http://schemas.microsoft.com/office/drawing/2014/main" id="{B65D38C7-87C4-4080-8B15-AE637E56A0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052" y="1197152"/>
            <a:ext cx="1850207" cy="3905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b1e9a608-16c7-47a3-be76-925131242572" descr="Image">
            <a:extLst>
              <a:ext uri="{FF2B5EF4-FFF2-40B4-BE49-F238E27FC236}">
                <a16:creationId xmlns:a16="http://schemas.microsoft.com/office/drawing/2014/main" id="{CC5ED892-4891-4F01-A367-2D573D814B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9256" y="1197152"/>
            <a:ext cx="1850207" cy="3905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c3c4b4f3-3684-4256-83a8-a4d3358a8008" descr="Image">
            <a:extLst>
              <a:ext uri="{FF2B5EF4-FFF2-40B4-BE49-F238E27FC236}">
                <a16:creationId xmlns:a16="http://schemas.microsoft.com/office/drawing/2014/main" id="{B1F8095E-F526-4AF0-86C5-BC8E162962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1759" y="1197152"/>
            <a:ext cx="1850207" cy="3905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D8AFEEEB-975A-426F-B8C2-AC6557833DFE}"/>
              </a:ext>
            </a:extLst>
          </p:cNvPr>
          <p:cNvGrpSpPr/>
          <p:nvPr/>
        </p:nvGrpSpPr>
        <p:grpSpPr>
          <a:xfrm>
            <a:off x="4594708" y="2094947"/>
            <a:ext cx="1698142" cy="1555750"/>
            <a:chOff x="4594708" y="2094947"/>
            <a:chExt cx="1698142" cy="1555750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BE5A046B-1BA6-4F22-8035-D72D3D2FE032}"/>
                </a:ext>
              </a:extLst>
            </p:cNvPr>
            <p:cNvGrpSpPr/>
            <p:nvPr/>
          </p:nvGrpSpPr>
          <p:grpSpPr>
            <a:xfrm>
              <a:off x="4594708" y="2094947"/>
              <a:ext cx="1698142" cy="1555750"/>
              <a:chOff x="718746" y="2349500"/>
              <a:chExt cx="1643453" cy="1555750"/>
            </a:xfrm>
          </p:grpSpPr>
          <p:sp>
            <p:nvSpPr>
              <p:cNvPr id="16" name="사각형: 둥근 모서리 15">
                <a:extLst>
                  <a:ext uri="{FF2B5EF4-FFF2-40B4-BE49-F238E27FC236}">
                    <a16:creationId xmlns:a16="http://schemas.microsoft.com/office/drawing/2014/main" id="{06E79FD1-47AC-4F31-A35A-901A4584B00C}"/>
                  </a:ext>
                </a:extLst>
              </p:cNvPr>
              <p:cNvSpPr/>
              <p:nvPr/>
            </p:nvSpPr>
            <p:spPr>
              <a:xfrm>
                <a:off x="718746" y="2349500"/>
                <a:ext cx="1643453" cy="1555750"/>
              </a:xfrm>
              <a:prstGeom prst="roundRect">
                <a:avLst>
                  <a:gd name="adj" fmla="val 3494"/>
                </a:avLst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7" name="665157f1-1e69-4b0e-a6a0-be0ce56bf88b" descr="Image">
                <a:extLst>
                  <a:ext uri="{FF2B5EF4-FFF2-40B4-BE49-F238E27FC236}">
                    <a16:creationId xmlns:a16="http://schemas.microsoft.com/office/drawing/2014/main" id="{A4B04984-1375-490B-BA49-344E028BA27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111" t="18728" r="4653" b="53633"/>
              <a:stretch/>
            </p:blipFill>
            <p:spPr bwMode="auto">
              <a:xfrm>
                <a:off x="779853" y="2636659"/>
                <a:ext cx="1534603" cy="9814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" name="Rectangle 60">
                <a:extLst>
                  <a:ext uri="{FF2B5EF4-FFF2-40B4-BE49-F238E27FC236}">
                    <a16:creationId xmlns:a16="http://schemas.microsoft.com/office/drawing/2014/main" id="{EC6717DC-A985-49A5-84EB-FED412B44A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54400" y="3650697"/>
                <a:ext cx="983686" cy="19654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 lIns="0"/>
              <a:lstStyle>
                <a:lvl1pPr latinLnBrk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1" lang="ko-KR" altLang="en-US" sz="800" b="1" spc="-150" dirty="0">
                    <a:solidFill>
                      <a:schemeClr val="bg1">
                        <a:lumMod val="50000"/>
                      </a:schemeClr>
                    </a:solidFill>
                    <a:latin typeface="+mn-ea"/>
                    <a:ea typeface="+mn-ea"/>
                  </a:rPr>
                  <a:t>자동로그인</a:t>
                </a:r>
              </a:p>
            </p:txBody>
          </p:sp>
          <p:sp>
            <p:nvSpPr>
              <p:cNvPr id="19" name="Rectangle 60">
                <a:extLst>
                  <a:ext uri="{FF2B5EF4-FFF2-40B4-BE49-F238E27FC236}">
                    <a16:creationId xmlns:a16="http://schemas.microsoft.com/office/drawing/2014/main" id="{F3179666-E0D5-4820-B1D2-C92E98442C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4705" y="3701848"/>
                <a:ext cx="106308" cy="11697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bg1">
                    <a:lumMod val="50000"/>
                  </a:schemeClr>
                </a:solidFill>
                <a:miter lim="800000"/>
                <a:headEnd/>
                <a:tailEnd/>
              </a:ln>
            </p:spPr>
            <p:txBody>
              <a:bodyPr wrap="none" lIns="0" tIns="0" rIns="0" bIns="0"/>
              <a:lstStyle>
                <a:lvl1pPr latinLnBrk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1" lang="en-US" altLang="ko-KR" sz="800" b="1" spc="-150" dirty="0">
                    <a:latin typeface="+mn-ea"/>
                    <a:ea typeface="+mn-ea"/>
                  </a:rPr>
                  <a:t> V</a:t>
                </a:r>
                <a:endParaRPr kumimoji="1" lang="ko-KR" altLang="en-US" sz="800" b="1" spc="-150" dirty="0">
                  <a:latin typeface="+mn-ea"/>
                  <a:ea typeface="+mn-ea"/>
                </a:endParaRPr>
              </a:p>
            </p:txBody>
          </p:sp>
        </p:grpSp>
        <p:sp>
          <p:nvSpPr>
            <p:cNvPr id="25" name="Rectangle 60">
              <a:extLst>
                <a:ext uri="{FF2B5EF4-FFF2-40B4-BE49-F238E27FC236}">
                  <a16:creationId xmlns:a16="http://schemas.microsoft.com/office/drawing/2014/main" id="{035E0027-A30F-406F-97DE-71DF3B5689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9922" y="2895619"/>
              <a:ext cx="831253" cy="366691"/>
            </a:xfrm>
            <a:prstGeom prst="rect">
              <a:avLst/>
            </a:prstGeom>
            <a:solidFill>
              <a:schemeClr val="bg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0"/>
            <a:lstStyle>
              <a:lvl1pPr latinLnBrk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1" lang="en-US" altLang="ko-KR" sz="600" b="1" dirty="0">
                  <a:solidFill>
                    <a:srgbClr val="212121"/>
                  </a:solidFill>
                  <a:latin typeface="+mn-ea"/>
                  <a:ea typeface="+mn-ea"/>
                </a:rPr>
                <a:t>ADTCAPS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1" lang="en-US" altLang="ko-KR" sz="600" b="1" dirty="0">
                  <a:solidFill>
                    <a:srgbClr val="212121"/>
                  </a:solidFill>
                  <a:latin typeface="+mn-ea"/>
                  <a:ea typeface="+mn-ea"/>
                </a:rPr>
                <a:t>010-1234-5678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1" lang="en-US" altLang="ko-KR" sz="400" b="1" dirty="0">
                  <a:solidFill>
                    <a:srgbClr val="FF0000"/>
                  </a:solidFill>
                  <a:latin typeface="+mn-ea"/>
                  <a:ea typeface="+mn-ea"/>
                </a:rPr>
                <a:t>v</a:t>
              </a:r>
              <a:r>
                <a:rPr kumimoji="1" lang="en-US" altLang="ko-KR" sz="400" b="1" dirty="0">
                  <a:solidFill>
                    <a:srgbClr val="212121"/>
                  </a:solidFill>
                  <a:latin typeface="+mn-ea"/>
                  <a:ea typeface="+mn-ea"/>
                </a:rPr>
                <a:t> </a:t>
              </a:r>
              <a:r>
                <a:rPr kumimoji="1" lang="ko-KR" altLang="en-US" sz="400" b="1" dirty="0">
                  <a:solidFill>
                    <a:srgbClr val="212121"/>
                  </a:solidFill>
                  <a:latin typeface="+mn-ea"/>
                  <a:ea typeface="+mn-ea"/>
                </a:rPr>
                <a:t>본인 확인된 </a:t>
              </a:r>
              <a:r>
                <a:rPr kumimoji="1" lang="en-US" altLang="ko-KR" sz="400" b="1" dirty="0">
                  <a:solidFill>
                    <a:srgbClr val="212121"/>
                  </a:solidFill>
                  <a:latin typeface="+mn-ea"/>
                  <a:ea typeface="+mn-ea"/>
                </a:rPr>
                <a:t>T</a:t>
              </a:r>
              <a:r>
                <a:rPr kumimoji="1" lang="ko-KR" altLang="en-US" sz="400" b="1" dirty="0">
                  <a:solidFill>
                    <a:srgbClr val="212121"/>
                  </a:solidFill>
                  <a:latin typeface="+mn-ea"/>
                  <a:ea typeface="+mn-ea"/>
                </a:rPr>
                <a:t>아이디</a:t>
              </a: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99B7F529-007F-46A8-BF54-AE1B92A6DC4B}"/>
              </a:ext>
            </a:extLst>
          </p:cNvPr>
          <p:cNvGrpSpPr/>
          <p:nvPr/>
        </p:nvGrpSpPr>
        <p:grpSpPr>
          <a:xfrm>
            <a:off x="2623554" y="2196547"/>
            <a:ext cx="1698142" cy="1555750"/>
            <a:chOff x="4594708" y="2094947"/>
            <a:chExt cx="1698142" cy="1555750"/>
          </a:xfrm>
        </p:grpSpPr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F6280E6F-F9BA-4D4E-AD67-CD0871D4A4C3}"/>
                </a:ext>
              </a:extLst>
            </p:cNvPr>
            <p:cNvGrpSpPr/>
            <p:nvPr/>
          </p:nvGrpSpPr>
          <p:grpSpPr>
            <a:xfrm>
              <a:off x="4594708" y="2094947"/>
              <a:ext cx="1698142" cy="1555750"/>
              <a:chOff x="718746" y="2349500"/>
              <a:chExt cx="1643453" cy="1555750"/>
            </a:xfrm>
          </p:grpSpPr>
          <p:sp>
            <p:nvSpPr>
              <p:cNvPr id="29" name="사각형: 둥근 모서리 28">
                <a:extLst>
                  <a:ext uri="{FF2B5EF4-FFF2-40B4-BE49-F238E27FC236}">
                    <a16:creationId xmlns:a16="http://schemas.microsoft.com/office/drawing/2014/main" id="{7181DA13-E94C-40CC-A947-CBFF0E965000}"/>
                  </a:ext>
                </a:extLst>
              </p:cNvPr>
              <p:cNvSpPr/>
              <p:nvPr/>
            </p:nvSpPr>
            <p:spPr>
              <a:xfrm>
                <a:off x="718746" y="2349500"/>
                <a:ext cx="1643453" cy="1555750"/>
              </a:xfrm>
              <a:prstGeom prst="roundRect">
                <a:avLst>
                  <a:gd name="adj" fmla="val 3494"/>
                </a:avLst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30" name="665157f1-1e69-4b0e-a6a0-be0ce56bf88b" descr="Image">
                <a:extLst>
                  <a:ext uri="{FF2B5EF4-FFF2-40B4-BE49-F238E27FC236}">
                    <a16:creationId xmlns:a16="http://schemas.microsoft.com/office/drawing/2014/main" id="{8D1B29F9-8E13-46D9-80E7-CCDD47F8BE7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111" t="18728" r="4653" b="53633"/>
              <a:stretch/>
            </p:blipFill>
            <p:spPr bwMode="auto">
              <a:xfrm>
                <a:off x="779853" y="2636659"/>
                <a:ext cx="1534603" cy="9814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1" name="Rectangle 60">
                <a:extLst>
                  <a:ext uri="{FF2B5EF4-FFF2-40B4-BE49-F238E27FC236}">
                    <a16:creationId xmlns:a16="http://schemas.microsoft.com/office/drawing/2014/main" id="{7611BB0D-3ED5-4781-ABF9-BEB66B395B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54400" y="3650697"/>
                <a:ext cx="983686" cy="19654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 lIns="0"/>
              <a:lstStyle>
                <a:lvl1pPr latinLnBrk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1" lang="ko-KR" altLang="en-US" sz="800" b="1" spc="-150" dirty="0">
                    <a:solidFill>
                      <a:schemeClr val="bg1">
                        <a:lumMod val="50000"/>
                      </a:schemeClr>
                    </a:solidFill>
                    <a:latin typeface="+mn-ea"/>
                    <a:ea typeface="+mn-ea"/>
                  </a:rPr>
                  <a:t>자동로그인</a:t>
                </a:r>
              </a:p>
            </p:txBody>
          </p:sp>
          <p:sp>
            <p:nvSpPr>
              <p:cNvPr id="32" name="Rectangle 60">
                <a:extLst>
                  <a:ext uri="{FF2B5EF4-FFF2-40B4-BE49-F238E27FC236}">
                    <a16:creationId xmlns:a16="http://schemas.microsoft.com/office/drawing/2014/main" id="{ED6BDD88-0777-491B-AB09-348B22A0F9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4705" y="3701848"/>
                <a:ext cx="106308" cy="11697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bg1">
                    <a:lumMod val="50000"/>
                  </a:schemeClr>
                </a:solidFill>
                <a:miter lim="800000"/>
                <a:headEnd/>
                <a:tailEnd/>
              </a:ln>
            </p:spPr>
            <p:txBody>
              <a:bodyPr wrap="none" lIns="0" tIns="0" rIns="0" bIns="0"/>
              <a:lstStyle>
                <a:lvl1pPr latinLnBrk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1" lang="en-US" altLang="ko-KR" sz="800" b="1" spc="-150" dirty="0">
                    <a:latin typeface="+mn-ea"/>
                    <a:ea typeface="+mn-ea"/>
                  </a:rPr>
                  <a:t> V</a:t>
                </a:r>
                <a:endParaRPr kumimoji="1" lang="ko-KR" altLang="en-US" sz="800" b="1" spc="-150" dirty="0">
                  <a:latin typeface="+mn-ea"/>
                  <a:ea typeface="+mn-ea"/>
                </a:endParaRPr>
              </a:p>
            </p:txBody>
          </p:sp>
        </p:grpSp>
        <p:sp>
          <p:nvSpPr>
            <p:cNvPr id="28" name="Rectangle 60">
              <a:extLst>
                <a:ext uri="{FF2B5EF4-FFF2-40B4-BE49-F238E27FC236}">
                  <a16:creationId xmlns:a16="http://schemas.microsoft.com/office/drawing/2014/main" id="{28888D08-0DE7-4376-BF75-E575AA5235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9922" y="2895619"/>
              <a:ext cx="831253" cy="366691"/>
            </a:xfrm>
            <a:prstGeom prst="rect">
              <a:avLst/>
            </a:prstGeom>
            <a:solidFill>
              <a:schemeClr val="bg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0"/>
            <a:lstStyle>
              <a:lvl1pPr latinLnBrk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1" lang="en-US" altLang="ko-KR" sz="600" b="1" dirty="0">
                  <a:solidFill>
                    <a:srgbClr val="212121"/>
                  </a:solidFill>
                  <a:latin typeface="+mn-ea"/>
                  <a:ea typeface="+mn-ea"/>
                </a:rPr>
                <a:t>ADTCAPS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1" lang="en-US" altLang="ko-KR" sz="600" b="1" dirty="0">
                  <a:solidFill>
                    <a:srgbClr val="212121"/>
                  </a:solidFill>
                  <a:latin typeface="+mn-ea"/>
                  <a:ea typeface="+mn-ea"/>
                </a:rPr>
                <a:t>010-1234-5678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1" lang="en-US" altLang="ko-KR" sz="400" b="1" dirty="0">
                  <a:solidFill>
                    <a:srgbClr val="FF0000"/>
                  </a:solidFill>
                  <a:latin typeface="+mn-ea"/>
                  <a:ea typeface="+mn-ea"/>
                </a:rPr>
                <a:t>v</a:t>
              </a:r>
              <a:r>
                <a:rPr kumimoji="1" lang="en-US" altLang="ko-KR" sz="400" b="1" dirty="0">
                  <a:solidFill>
                    <a:srgbClr val="212121"/>
                  </a:solidFill>
                  <a:latin typeface="+mn-ea"/>
                  <a:ea typeface="+mn-ea"/>
                </a:rPr>
                <a:t> </a:t>
              </a:r>
              <a:r>
                <a:rPr kumimoji="1" lang="ko-KR" altLang="en-US" sz="400" b="1" dirty="0">
                  <a:solidFill>
                    <a:srgbClr val="212121"/>
                  </a:solidFill>
                  <a:latin typeface="+mn-ea"/>
                  <a:ea typeface="+mn-ea"/>
                </a:rPr>
                <a:t>본인 확인된 </a:t>
              </a:r>
              <a:r>
                <a:rPr kumimoji="1" lang="en-US" altLang="ko-KR" sz="400" b="1" dirty="0">
                  <a:solidFill>
                    <a:srgbClr val="212121"/>
                  </a:solidFill>
                  <a:latin typeface="+mn-ea"/>
                  <a:ea typeface="+mn-ea"/>
                </a:rPr>
                <a:t>T</a:t>
              </a:r>
              <a:r>
                <a:rPr kumimoji="1" lang="ko-KR" altLang="en-US" sz="400" b="1" dirty="0">
                  <a:solidFill>
                    <a:srgbClr val="212121"/>
                  </a:solidFill>
                  <a:latin typeface="+mn-ea"/>
                  <a:ea typeface="+mn-ea"/>
                </a:rPr>
                <a:t>아이디</a:t>
              </a: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7D6D5488-7AD5-4BDD-A0E2-C112ACA3BA47}"/>
              </a:ext>
            </a:extLst>
          </p:cNvPr>
          <p:cNvGrpSpPr/>
          <p:nvPr/>
        </p:nvGrpSpPr>
        <p:grpSpPr>
          <a:xfrm>
            <a:off x="698084" y="2346875"/>
            <a:ext cx="1698142" cy="1555750"/>
            <a:chOff x="4594708" y="2094947"/>
            <a:chExt cx="1698142" cy="1555750"/>
          </a:xfrm>
        </p:grpSpPr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95B50930-C221-4B81-823F-6A4DF24C9922}"/>
                </a:ext>
              </a:extLst>
            </p:cNvPr>
            <p:cNvGrpSpPr/>
            <p:nvPr/>
          </p:nvGrpSpPr>
          <p:grpSpPr>
            <a:xfrm>
              <a:off x="4594708" y="2094947"/>
              <a:ext cx="1698142" cy="1555750"/>
              <a:chOff x="718746" y="2349500"/>
              <a:chExt cx="1643453" cy="1555750"/>
            </a:xfrm>
          </p:grpSpPr>
          <p:sp>
            <p:nvSpPr>
              <p:cNvPr id="36" name="사각형: 둥근 모서리 35">
                <a:extLst>
                  <a:ext uri="{FF2B5EF4-FFF2-40B4-BE49-F238E27FC236}">
                    <a16:creationId xmlns:a16="http://schemas.microsoft.com/office/drawing/2014/main" id="{3DF8D33C-F1B8-472D-9B7E-B05C15933F00}"/>
                  </a:ext>
                </a:extLst>
              </p:cNvPr>
              <p:cNvSpPr/>
              <p:nvPr/>
            </p:nvSpPr>
            <p:spPr>
              <a:xfrm>
                <a:off x="718746" y="2349500"/>
                <a:ext cx="1643453" cy="1555750"/>
              </a:xfrm>
              <a:prstGeom prst="roundRect">
                <a:avLst>
                  <a:gd name="adj" fmla="val 3494"/>
                </a:avLst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37" name="665157f1-1e69-4b0e-a6a0-be0ce56bf88b" descr="Image">
                <a:extLst>
                  <a:ext uri="{FF2B5EF4-FFF2-40B4-BE49-F238E27FC236}">
                    <a16:creationId xmlns:a16="http://schemas.microsoft.com/office/drawing/2014/main" id="{B8B3EE32-9EAC-4C61-A3CF-A3F6CC15825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111" t="18728" r="4653" b="53633"/>
              <a:stretch/>
            </p:blipFill>
            <p:spPr bwMode="auto">
              <a:xfrm>
                <a:off x="779853" y="2636659"/>
                <a:ext cx="1534603" cy="9814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8" name="Rectangle 60">
                <a:extLst>
                  <a:ext uri="{FF2B5EF4-FFF2-40B4-BE49-F238E27FC236}">
                    <a16:creationId xmlns:a16="http://schemas.microsoft.com/office/drawing/2014/main" id="{4C1BF7F3-1251-4428-B3C9-71AB3A83A1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54400" y="3650697"/>
                <a:ext cx="983686" cy="19654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 lIns="0"/>
              <a:lstStyle>
                <a:lvl1pPr latinLnBrk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1" lang="ko-KR" altLang="en-US" sz="800" b="1" spc="-150" dirty="0">
                    <a:solidFill>
                      <a:schemeClr val="bg1">
                        <a:lumMod val="50000"/>
                      </a:schemeClr>
                    </a:solidFill>
                    <a:latin typeface="+mn-ea"/>
                    <a:ea typeface="+mn-ea"/>
                  </a:rPr>
                  <a:t>자동로그인</a:t>
                </a:r>
              </a:p>
            </p:txBody>
          </p:sp>
          <p:sp>
            <p:nvSpPr>
              <p:cNvPr id="39" name="Rectangle 60">
                <a:extLst>
                  <a:ext uri="{FF2B5EF4-FFF2-40B4-BE49-F238E27FC236}">
                    <a16:creationId xmlns:a16="http://schemas.microsoft.com/office/drawing/2014/main" id="{56C41854-149A-4E4C-A086-D3FBFE1D04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4705" y="3701848"/>
                <a:ext cx="106308" cy="11697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bg1">
                    <a:lumMod val="50000"/>
                  </a:schemeClr>
                </a:solidFill>
                <a:miter lim="800000"/>
                <a:headEnd/>
                <a:tailEnd/>
              </a:ln>
            </p:spPr>
            <p:txBody>
              <a:bodyPr wrap="none" lIns="0" tIns="0" rIns="0" bIns="0"/>
              <a:lstStyle>
                <a:lvl1pPr latinLnBrk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1" lang="en-US" altLang="ko-KR" sz="800" b="1" spc="-150" dirty="0">
                    <a:latin typeface="+mn-ea"/>
                    <a:ea typeface="+mn-ea"/>
                  </a:rPr>
                  <a:t> V</a:t>
                </a:r>
                <a:endParaRPr kumimoji="1" lang="ko-KR" altLang="en-US" sz="800" b="1" spc="-150" dirty="0">
                  <a:latin typeface="+mn-ea"/>
                  <a:ea typeface="+mn-ea"/>
                </a:endParaRPr>
              </a:p>
            </p:txBody>
          </p:sp>
        </p:grpSp>
        <p:sp>
          <p:nvSpPr>
            <p:cNvPr id="35" name="Rectangle 60">
              <a:extLst>
                <a:ext uri="{FF2B5EF4-FFF2-40B4-BE49-F238E27FC236}">
                  <a16:creationId xmlns:a16="http://schemas.microsoft.com/office/drawing/2014/main" id="{23A857BE-7A42-4FD0-BC00-B4E98B9072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9922" y="2895619"/>
              <a:ext cx="831253" cy="366691"/>
            </a:xfrm>
            <a:prstGeom prst="rect">
              <a:avLst/>
            </a:prstGeom>
            <a:solidFill>
              <a:schemeClr val="bg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0"/>
            <a:lstStyle>
              <a:lvl1pPr latinLnBrk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1" lang="en-US" altLang="ko-KR" sz="600" b="1" dirty="0">
                  <a:solidFill>
                    <a:srgbClr val="212121"/>
                  </a:solidFill>
                  <a:latin typeface="+mn-ea"/>
                  <a:ea typeface="+mn-ea"/>
                </a:rPr>
                <a:t>ADTCAPS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1" lang="en-US" altLang="ko-KR" sz="600" b="1" dirty="0">
                  <a:solidFill>
                    <a:srgbClr val="212121"/>
                  </a:solidFill>
                  <a:latin typeface="+mn-ea"/>
                  <a:ea typeface="+mn-ea"/>
                </a:rPr>
                <a:t>010-1234-5678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1" lang="en-US" altLang="ko-KR" sz="400" b="1" dirty="0">
                  <a:solidFill>
                    <a:srgbClr val="FF0000"/>
                  </a:solidFill>
                  <a:latin typeface="+mn-ea"/>
                  <a:ea typeface="+mn-ea"/>
                </a:rPr>
                <a:t>v</a:t>
              </a:r>
              <a:r>
                <a:rPr kumimoji="1" lang="en-US" altLang="ko-KR" sz="400" b="1" dirty="0">
                  <a:solidFill>
                    <a:srgbClr val="212121"/>
                  </a:solidFill>
                  <a:latin typeface="+mn-ea"/>
                  <a:ea typeface="+mn-ea"/>
                </a:rPr>
                <a:t> </a:t>
              </a:r>
              <a:r>
                <a:rPr kumimoji="1" lang="ko-KR" altLang="en-US" sz="400" b="1" dirty="0">
                  <a:solidFill>
                    <a:srgbClr val="212121"/>
                  </a:solidFill>
                  <a:latin typeface="+mn-ea"/>
                  <a:ea typeface="+mn-ea"/>
                </a:rPr>
                <a:t>본인 확인된 </a:t>
              </a:r>
              <a:r>
                <a:rPr kumimoji="1" lang="en-US" altLang="ko-KR" sz="400" b="1" dirty="0">
                  <a:solidFill>
                    <a:srgbClr val="212121"/>
                  </a:solidFill>
                  <a:latin typeface="+mn-ea"/>
                  <a:ea typeface="+mn-ea"/>
                </a:rPr>
                <a:t>T</a:t>
              </a:r>
              <a:r>
                <a:rPr kumimoji="1" lang="ko-KR" altLang="en-US" sz="400" b="1" dirty="0">
                  <a:solidFill>
                    <a:srgbClr val="212121"/>
                  </a:solidFill>
                  <a:latin typeface="+mn-ea"/>
                  <a:ea typeface="+mn-ea"/>
                </a:rPr>
                <a:t>아이디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73329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Arial" panose="020B0604020202020204" pitchFamily="34" charset="0"/>
              </a:rPr>
              <a:t>개요</a:t>
            </a:r>
          </a:p>
        </p:txBody>
      </p:sp>
      <p:sp>
        <p:nvSpPr>
          <p:cNvPr id="23" name="AutoShape 41" descr="6">
            <a:extLst>
              <a:ext uri="{FF2B5EF4-FFF2-40B4-BE49-F238E27FC236}">
                <a16:creationId xmlns:a16="http://schemas.microsoft.com/office/drawing/2014/main" id="{BFAB40F3-26E9-42B7-8406-C485747D21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4008" y="1025074"/>
            <a:ext cx="4248472" cy="3410451"/>
          </a:xfrm>
          <a:prstGeom prst="roundRect">
            <a:avLst>
              <a:gd name="adj" fmla="val 1528"/>
            </a:avLst>
          </a:prstGeom>
          <a:blipFill dpi="0" rotWithShape="0">
            <a:blip r:embed="rId2">
              <a:alphaModFix amt="65000"/>
            </a:blip>
            <a:srcRect/>
            <a:stretch>
              <a:fillRect/>
            </a:stretch>
          </a:blipFill>
          <a:ln w="9525" algn="ctr">
            <a:solidFill>
              <a:srgbClr val="7A92E0"/>
            </a:solidFill>
            <a:round/>
            <a:headEnd/>
            <a:tailEnd/>
          </a:ln>
        </p:spPr>
        <p:txBody>
          <a:bodyPr lIns="72000" tIns="72000" rIns="0" bIns="72000" anchor="t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182563" indent="-182563" defTabSz="806450">
              <a:lnSpc>
                <a:spcPts val="2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n"/>
            </a:pPr>
            <a:r>
              <a:rPr kumimoji="0" lang="ko-KR" altLang="en-US" sz="1200" b="1" dirty="0">
                <a:solidFill>
                  <a:srgbClr val="000000"/>
                </a:solidFill>
                <a:latin typeface="+mn-ea"/>
                <a:ea typeface="+mn-ea"/>
              </a:rPr>
              <a:t>인증센터 구축</a:t>
            </a:r>
            <a:endParaRPr kumimoji="0" lang="en-US" altLang="ko-KR" sz="1200" b="1" dirty="0">
              <a:solidFill>
                <a:srgbClr val="000000"/>
              </a:solidFill>
              <a:latin typeface="+mn-ea"/>
              <a:ea typeface="+mn-ea"/>
            </a:endParaRPr>
          </a:p>
          <a:p>
            <a:pPr defTabSz="806450">
              <a:spcBef>
                <a:spcPts val="300"/>
              </a:spcBef>
              <a:buClr>
                <a:schemeClr val="tx1"/>
              </a:buClr>
              <a:buSzPct val="75000"/>
            </a:pPr>
            <a:r>
              <a:rPr kumimoji="0" lang="en-US" altLang="ko-KR" sz="1100" dirty="0">
                <a:solidFill>
                  <a:srgbClr val="000000"/>
                </a:solidFill>
                <a:latin typeface="+mn-ea"/>
                <a:ea typeface="+mn-ea"/>
              </a:rPr>
              <a:t>   - </a:t>
            </a:r>
            <a:r>
              <a:rPr kumimoji="0" lang="ko-KR" altLang="en-US" sz="1100" dirty="0">
                <a:solidFill>
                  <a:srgbClr val="000000"/>
                </a:solidFill>
                <a:latin typeface="+mn-ea"/>
                <a:ea typeface="+mn-ea"/>
              </a:rPr>
              <a:t>인증 토큰</a:t>
            </a:r>
            <a:r>
              <a:rPr kumimoji="0" lang="en-US" altLang="ko-KR" sz="1100" dirty="0">
                <a:solidFill>
                  <a:srgbClr val="000000"/>
                </a:solidFill>
                <a:latin typeface="+mn-ea"/>
                <a:ea typeface="+mn-ea"/>
              </a:rPr>
              <a:t>(Access Token) </a:t>
            </a:r>
            <a:r>
              <a:rPr kumimoji="0" lang="ko-KR" altLang="en-US" sz="1100" dirty="0">
                <a:solidFill>
                  <a:srgbClr val="000000"/>
                </a:solidFill>
                <a:latin typeface="+mn-ea"/>
                <a:ea typeface="+mn-ea"/>
              </a:rPr>
              <a:t>관리</a:t>
            </a:r>
            <a:endParaRPr kumimoji="0" lang="en-US" altLang="ko-KR" sz="1100" dirty="0">
              <a:solidFill>
                <a:srgbClr val="000000"/>
              </a:solidFill>
              <a:latin typeface="+mn-ea"/>
              <a:ea typeface="+mn-ea"/>
            </a:endParaRPr>
          </a:p>
          <a:p>
            <a:pPr defTabSz="806450">
              <a:spcBef>
                <a:spcPts val="300"/>
              </a:spcBef>
              <a:buClr>
                <a:schemeClr val="tx1"/>
              </a:buClr>
              <a:buSzPct val="75000"/>
            </a:pPr>
            <a:r>
              <a:rPr kumimoji="0" lang="en-US" altLang="ko-KR" sz="1100" dirty="0">
                <a:solidFill>
                  <a:srgbClr val="000000"/>
                </a:solidFill>
                <a:latin typeface="+mn-ea"/>
                <a:ea typeface="+mn-ea"/>
              </a:rPr>
              <a:t>   - </a:t>
            </a:r>
            <a:r>
              <a:rPr kumimoji="0" lang="ko-KR" altLang="en-US" sz="1100" dirty="0">
                <a:solidFill>
                  <a:srgbClr val="000000"/>
                </a:solidFill>
                <a:latin typeface="+mn-ea"/>
                <a:ea typeface="+mn-ea"/>
              </a:rPr>
              <a:t>통합 회원가입</a:t>
            </a:r>
            <a:r>
              <a:rPr kumimoji="0" lang="en-US" altLang="ko-KR" sz="1100" dirty="0">
                <a:solidFill>
                  <a:srgbClr val="000000"/>
                </a:solidFill>
                <a:latin typeface="+mn-ea"/>
                <a:ea typeface="+mn-ea"/>
              </a:rPr>
              <a:t>/</a:t>
            </a:r>
            <a:r>
              <a:rPr kumimoji="0" lang="ko-KR" altLang="en-US" sz="1100" dirty="0">
                <a:solidFill>
                  <a:srgbClr val="000000"/>
                </a:solidFill>
                <a:latin typeface="+mn-ea"/>
                <a:ea typeface="+mn-ea"/>
              </a:rPr>
              <a:t>로그인</a:t>
            </a:r>
            <a:r>
              <a:rPr kumimoji="0" lang="en-US" altLang="ko-KR" sz="1100" dirty="0">
                <a:solidFill>
                  <a:srgbClr val="000000"/>
                </a:solidFill>
                <a:latin typeface="+mn-ea"/>
                <a:ea typeface="+mn-ea"/>
              </a:rPr>
              <a:t>/</a:t>
            </a:r>
            <a:r>
              <a:rPr kumimoji="0" lang="ko-KR" altLang="en-US" sz="1100" dirty="0">
                <a:solidFill>
                  <a:srgbClr val="000000"/>
                </a:solidFill>
                <a:latin typeface="+mn-ea"/>
                <a:ea typeface="+mn-ea"/>
              </a:rPr>
              <a:t>아이디</a:t>
            </a:r>
            <a:r>
              <a:rPr kumimoji="0" lang="en-US" altLang="ko-KR" sz="1100" dirty="0">
                <a:solidFill>
                  <a:srgbClr val="000000"/>
                </a:solidFill>
                <a:latin typeface="+mn-ea"/>
                <a:ea typeface="+mn-ea"/>
              </a:rPr>
              <a:t>, </a:t>
            </a:r>
            <a:r>
              <a:rPr kumimoji="0" lang="ko-KR" altLang="en-US" sz="1100" dirty="0">
                <a:solidFill>
                  <a:srgbClr val="000000"/>
                </a:solidFill>
                <a:latin typeface="+mn-ea"/>
                <a:ea typeface="+mn-ea"/>
              </a:rPr>
              <a:t>비밀번호 찾기</a:t>
            </a:r>
            <a:endParaRPr kumimoji="0" lang="en-US" altLang="ko-KR" sz="1100" dirty="0">
              <a:solidFill>
                <a:srgbClr val="000000"/>
              </a:solidFill>
              <a:latin typeface="+mn-ea"/>
              <a:ea typeface="+mn-ea"/>
            </a:endParaRPr>
          </a:p>
          <a:p>
            <a:pPr defTabSz="806450">
              <a:spcBef>
                <a:spcPts val="300"/>
              </a:spcBef>
              <a:buClr>
                <a:schemeClr val="tx1"/>
              </a:buClr>
              <a:buSzPct val="75000"/>
            </a:pPr>
            <a:r>
              <a:rPr kumimoji="0" lang="ko-KR" altLang="en-US" sz="1100" dirty="0">
                <a:solidFill>
                  <a:srgbClr val="000000"/>
                </a:solidFill>
                <a:latin typeface="+mn-ea"/>
                <a:ea typeface="+mn-ea"/>
              </a:rPr>
              <a:t>   </a:t>
            </a:r>
            <a:r>
              <a:rPr kumimoji="0" lang="en-US" altLang="ko-KR" sz="1100" dirty="0">
                <a:solidFill>
                  <a:srgbClr val="000000"/>
                </a:solidFill>
                <a:latin typeface="+mn-ea"/>
                <a:ea typeface="+mn-ea"/>
              </a:rPr>
              <a:t>- </a:t>
            </a:r>
            <a:r>
              <a:rPr kumimoji="0" lang="ko-KR" altLang="en-US" sz="1100" dirty="0">
                <a:solidFill>
                  <a:srgbClr val="000000"/>
                </a:solidFill>
                <a:latin typeface="+mn-ea"/>
                <a:ea typeface="+mn-ea"/>
              </a:rPr>
              <a:t>사용 권한</a:t>
            </a:r>
            <a:r>
              <a:rPr kumimoji="0" lang="en-US" altLang="ko-KR" sz="1100" dirty="0">
                <a:solidFill>
                  <a:srgbClr val="000000"/>
                </a:solidFill>
                <a:latin typeface="+mn-ea"/>
                <a:ea typeface="+mn-ea"/>
              </a:rPr>
              <a:t>(Authorization) </a:t>
            </a:r>
            <a:r>
              <a:rPr kumimoji="0" lang="ko-KR" altLang="en-US" sz="1100" dirty="0">
                <a:solidFill>
                  <a:srgbClr val="000000"/>
                </a:solidFill>
                <a:latin typeface="+mn-ea"/>
                <a:ea typeface="+mn-ea"/>
              </a:rPr>
              <a:t>관리</a:t>
            </a:r>
            <a:endParaRPr kumimoji="0" lang="en-US" altLang="ko-KR" sz="1100" dirty="0">
              <a:solidFill>
                <a:srgbClr val="000000"/>
              </a:solidFill>
              <a:latin typeface="+mn-ea"/>
              <a:ea typeface="+mn-ea"/>
            </a:endParaRPr>
          </a:p>
          <a:p>
            <a:pPr defTabSz="806450">
              <a:spcBef>
                <a:spcPts val="300"/>
              </a:spcBef>
              <a:buClr>
                <a:schemeClr val="tx1"/>
              </a:buClr>
              <a:buSzPct val="75000"/>
            </a:pPr>
            <a:r>
              <a:rPr kumimoji="0" lang="ko-KR" altLang="en-US" sz="1100" dirty="0">
                <a:solidFill>
                  <a:srgbClr val="000000"/>
                </a:solidFill>
                <a:latin typeface="+mn-ea"/>
                <a:ea typeface="+mn-ea"/>
              </a:rPr>
              <a:t>   </a:t>
            </a:r>
            <a:r>
              <a:rPr kumimoji="0" lang="en-US" altLang="ko-KR" sz="1100" dirty="0">
                <a:solidFill>
                  <a:srgbClr val="000000"/>
                </a:solidFill>
                <a:latin typeface="+mn-ea"/>
                <a:ea typeface="+mn-ea"/>
              </a:rPr>
              <a:t>- </a:t>
            </a:r>
            <a:r>
              <a:rPr kumimoji="0" lang="ko-KR" altLang="en-US" sz="1100" dirty="0">
                <a:solidFill>
                  <a:srgbClr val="000000"/>
                </a:solidFill>
                <a:latin typeface="+mn-ea"/>
                <a:ea typeface="+mn-ea"/>
              </a:rPr>
              <a:t>로그인</a:t>
            </a:r>
            <a:r>
              <a:rPr kumimoji="0" lang="en-US" altLang="ko-KR" sz="1100" dirty="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kumimoji="0" lang="ko-KR" altLang="en-US" sz="1100" dirty="0">
                <a:solidFill>
                  <a:srgbClr val="000000"/>
                </a:solidFill>
                <a:latin typeface="+mn-ea"/>
                <a:ea typeface="+mn-ea"/>
              </a:rPr>
              <a:t>회원 활동</a:t>
            </a:r>
            <a:r>
              <a:rPr kumimoji="0" lang="en-US" altLang="ko-KR" sz="1100" dirty="0">
                <a:solidFill>
                  <a:srgbClr val="000000"/>
                </a:solidFill>
                <a:latin typeface="+mn-ea"/>
                <a:ea typeface="+mn-ea"/>
              </a:rPr>
              <a:t>) </a:t>
            </a:r>
            <a:r>
              <a:rPr kumimoji="0" lang="ko-KR" altLang="en-US" sz="1100" dirty="0">
                <a:solidFill>
                  <a:srgbClr val="000000"/>
                </a:solidFill>
                <a:latin typeface="+mn-ea"/>
                <a:ea typeface="+mn-ea"/>
              </a:rPr>
              <a:t>분석</a:t>
            </a:r>
            <a:r>
              <a:rPr kumimoji="0" lang="en-US" altLang="ko-KR" sz="1100" dirty="0">
                <a:solidFill>
                  <a:srgbClr val="000000"/>
                </a:solidFill>
                <a:latin typeface="+mn-ea"/>
                <a:ea typeface="+mn-ea"/>
              </a:rPr>
              <a:t>(Audit)</a:t>
            </a:r>
          </a:p>
          <a:p>
            <a:pPr defTabSz="806450">
              <a:spcBef>
                <a:spcPts val="300"/>
              </a:spcBef>
              <a:buClr>
                <a:schemeClr val="tx1"/>
              </a:buClr>
              <a:buSzPct val="75000"/>
            </a:pPr>
            <a:r>
              <a:rPr kumimoji="0" lang="en-US" altLang="ko-KR" sz="1100" dirty="0">
                <a:solidFill>
                  <a:srgbClr val="000000"/>
                </a:solidFill>
                <a:latin typeface="+mn-ea"/>
              </a:rPr>
              <a:t>   - CI </a:t>
            </a:r>
            <a:r>
              <a:rPr kumimoji="0" lang="ko-KR" altLang="en-US" sz="1100" dirty="0">
                <a:solidFill>
                  <a:srgbClr val="000000"/>
                </a:solidFill>
                <a:latin typeface="+mn-ea"/>
              </a:rPr>
              <a:t>수집</a:t>
            </a:r>
            <a:r>
              <a:rPr kumimoji="0" lang="en-US" altLang="ko-KR" sz="1100" dirty="0">
                <a:solidFill>
                  <a:srgbClr val="000000"/>
                </a:solidFill>
                <a:latin typeface="+mn-ea"/>
              </a:rPr>
              <a:t> </a:t>
            </a:r>
          </a:p>
          <a:p>
            <a:pPr defTabSz="806450">
              <a:spcBef>
                <a:spcPts val="300"/>
              </a:spcBef>
              <a:buClr>
                <a:schemeClr val="tx1"/>
              </a:buClr>
              <a:buSzPct val="75000"/>
            </a:pPr>
            <a:r>
              <a:rPr kumimoji="0" lang="en-US" altLang="ko-KR" sz="1100" dirty="0">
                <a:solidFill>
                  <a:srgbClr val="000000"/>
                </a:solidFill>
                <a:latin typeface="+mn-ea"/>
              </a:rPr>
              <a:t>   - </a:t>
            </a:r>
            <a:r>
              <a:rPr kumimoji="0" lang="ko-KR" altLang="en-US" sz="1100" dirty="0">
                <a:solidFill>
                  <a:srgbClr val="000000"/>
                </a:solidFill>
                <a:latin typeface="+mn-ea"/>
              </a:rPr>
              <a:t>알림</a:t>
            </a:r>
            <a:r>
              <a:rPr kumimoji="0" lang="en-US" altLang="ko-KR" sz="1100" dirty="0">
                <a:solidFill>
                  <a:srgbClr val="000000"/>
                </a:solidFill>
                <a:latin typeface="+mn-ea"/>
              </a:rPr>
              <a:t>(Notification, SMS) </a:t>
            </a:r>
            <a:r>
              <a:rPr kumimoji="0" lang="ko-KR" altLang="en-US" sz="1100" dirty="0">
                <a:solidFill>
                  <a:srgbClr val="000000"/>
                </a:solidFill>
                <a:latin typeface="+mn-ea"/>
              </a:rPr>
              <a:t>관리</a:t>
            </a:r>
            <a:endParaRPr kumimoji="0" lang="en-US" altLang="ko-KR" sz="1100" dirty="0">
              <a:solidFill>
                <a:srgbClr val="000000"/>
              </a:solidFill>
              <a:latin typeface="+mn-ea"/>
            </a:endParaRPr>
          </a:p>
          <a:p>
            <a:pPr defTabSz="806450">
              <a:spcBef>
                <a:spcPts val="300"/>
              </a:spcBef>
              <a:buClr>
                <a:schemeClr val="tx1"/>
              </a:buClr>
              <a:buSzPct val="75000"/>
            </a:pPr>
            <a:r>
              <a:rPr kumimoji="0" lang="en-US" altLang="ko-KR" sz="1100" dirty="0">
                <a:solidFill>
                  <a:srgbClr val="000000"/>
                </a:solidFill>
                <a:latin typeface="+mn-ea"/>
                <a:ea typeface="+mn-ea"/>
              </a:rPr>
              <a:t>   - </a:t>
            </a:r>
            <a:r>
              <a:rPr kumimoji="0" lang="ko-KR" altLang="en-US" sz="1100" dirty="0">
                <a:solidFill>
                  <a:srgbClr val="000000"/>
                </a:solidFill>
                <a:latin typeface="+mn-ea"/>
                <a:ea typeface="+mn-ea"/>
              </a:rPr>
              <a:t>기존 회원</a:t>
            </a:r>
            <a:r>
              <a:rPr kumimoji="0" lang="en-US" altLang="ko-KR" sz="1100" dirty="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kumimoji="0" lang="ko-KR" altLang="en-US" sz="1100" dirty="0">
                <a:solidFill>
                  <a:srgbClr val="000000"/>
                </a:solidFill>
                <a:latin typeface="+mn-ea"/>
                <a:ea typeface="+mn-ea"/>
              </a:rPr>
              <a:t>로그인</a:t>
            </a:r>
            <a:r>
              <a:rPr kumimoji="0" lang="en-US" altLang="ko-KR" sz="1100" dirty="0">
                <a:solidFill>
                  <a:srgbClr val="000000"/>
                </a:solidFill>
                <a:latin typeface="+mn-ea"/>
                <a:ea typeface="+mn-ea"/>
              </a:rPr>
              <a:t>) </a:t>
            </a:r>
            <a:r>
              <a:rPr kumimoji="0" lang="ko-KR" altLang="en-US" sz="1100" dirty="0">
                <a:solidFill>
                  <a:srgbClr val="000000"/>
                </a:solidFill>
                <a:latin typeface="+mn-ea"/>
                <a:ea typeface="+mn-ea"/>
              </a:rPr>
              <a:t>기능 이전</a:t>
            </a:r>
            <a:endParaRPr kumimoji="0" lang="en-US" altLang="ko-KR" sz="1100" dirty="0">
              <a:solidFill>
                <a:srgbClr val="000000"/>
              </a:solidFill>
              <a:latin typeface="+mn-ea"/>
              <a:ea typeface="+mn-ea"/>
            </a:endParaRPr>
          </a:p>
          <a:p>
            <a:pPr marL="182563" indent="-182563" defTabSz="80645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n"/>
            </a:pPr>
            <a:r>
              <a:rPr kumimoji="0" lang="ko-KR" altLang="en-US" sz="1200" b="1" dirty="0" err="1">
                <a:solidFill>
                  <a:srgbClr val="000000"/>
                </a:solidFill>
                <a:latin typeface="+mn-ea"/>
                <a:ea typeface="+mn-ea"/>
              </a:rPr>
              <a:t>고객엡</a:t>
            </a:r>
            <a:r>
              <a:rPr kumimoji="0" lang="ko-KR" altLang="en-US" sz="1200" b="1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kumimoji="0" lang="en-US" altLang="ko-KR" sz="1200" b="1" dirty="0">
                <a:solidFill>
                  <a:srgbClr val="000000"/>
                </a:solidFill>
                <a:latin typeface="+mn-ea"/>
                <a:ea typeface="+mn-ea"/>
              </a:rPr>
              <a:t>4</a:t>
            </a:r>
            <a:r>
              <a:rPr kumimoji="0" lang="ko-KR" altLang="en-US" sz="1200" b="1" dirty="0">
                <a:solidFill>
                  <a:srgbClr val="000000"/>
                </a:solidFill>
                <a:latin typeface="+mn-ea"/>
                <a:ea typeface="+mn-ea"/>
              </a:rPr>
              <a:t>종</a:t>
            </a:r>
            <a:r>
              <a:rPr kumimoji="0" lang="en-US" altLang="ko-KR" sz="1200" b="1" dirty="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kumimoji="0" lang="ko-KR" altLang="en-US" sz="1200" b="1" dirty="0">
                <a:solidFill>
                  <a:srgbClr val="000000"/>
                </a:solidFill>
                <a:latin typeface="+mn-ea"/>
                <a:ea typeface="+mn-ea"/>
              </a:rPr>
              <a:t>고객센터</a:t>
            </a:r>
            <a:r>
              <a:rPr kumimoji="0" lang="en-US" altLang="ko-KR" sz="1200" b="1" dirty="0">
                <a:solidFill>
                  <a:srgbClr val="000000"/>
                </a:solidFill>
                <a:latin typeface="+mn-ea"/>
                <a:ea typeface="+mn-ea"/>
              </a:rPr>
              <a:t>/</a:t>
            </a:r>
            <a:r>
              <a:rPr kumimoji="0" lang="ko-KR" altLang="en-US" sz="1200" b="1" dirty="0" err="1">
                <a:solidFill>
                  <a:srgbClr val="000000"/>
                </a:solidFill>
                <a:latin typeface="+mn-ea"/>
                <a:ea typeface="+mn-ea"/>
              </a:rPr>
              <a:t>뷰가드</a:t>
            </a:r>
            <a:r>
              <a:rPr kumimoji="0" lang="en-US" altLang="ko-KR" sz="1200" b="1" dirty="0">
                <a:solidFill>
                  <a:srgbClr val="000000"/>
                </a:solidFill>
                <a:latin typeface="+mn-ea"/>
                <a:ea typeface="+mn-ea"/>
              </a:rPr>
              <a:t>/</a:t>
            </a:r>
            <a:r>
              <a:rPr kumimoji="0" lang="ko-KR" altLang="en-US" sz="1200" b="1" dirty="0" err="1">
                <a:solidFill>
                  <a:srgbClr val="000000"/>
                </a:solidFill>
                <a:latin typeface="+mn-ea"/>
                <a:ea typeface="+mn-ea"/>
              </a:rPr>
              <a:t>캡스홈</a:t>
            </a:r>
            <a:r>
              <a:rPr kumimoji="0" lang="en-US" altLang="ko-KR" sz="1200" b="1" dirty="0">
                <a:solidFill>
                  <a:srgbClr val="000000"/>
                </a:solidFill>
                <a:latin typeface="+mn-ea"/>
                <a:ea typeface="+mn-ea"/>
              </a:rPr>
              <a:t>/</a:t>
            </a:r>
            <a:r>
              <a:rPr kumimoji="0" lang="ko-KR" altLang="en-US" sz="1200" b="1" dirty="0" err="1">
                <a:solidFill>
                  <a:srgbClr val="000000"/>
                </a:solidFill>
                <a:latin typeface="+mn-ea"/>
                <a:ea typeface="+mn-ea"/>
              </a:rPr>
              <a:t>뷰가드미니</a:t>
            </a:r>
            <a:r>
              <a:rPr kumimoji="0" lang="ko-KR" altLang="en-US" sz="1200" b="1" dirty="0">
                <a:solidFill>
                  <a:srgbClr val="000000"/>
                </a:solidFill>
                <a:latin typeface="+mn-ea"/>
                <a:ea typeface="+mn-ea"/>
              </a:rPr>
              <a:t> 등</a:t>
            </a:r>
            <a:r>
              <a:rPr kumimoji="0" lang="en-US" altLang="ko-KR" sz="1200" b="1" dirty="0">
                <a:solidFill>
                  <a:srgbClr val="000000"/>
                </a:solidFill>
                <a:latin typeface="+mn-ea"/>
                <a:ea typeface="+mn-ea"/>
              </a:rPr>
              <a:t>)</a:t>
            </a:r>
            <a:r>
              <a:rPr kumimoji="0" lang="ko-KR" altLang="en-US" sz="1200" b="1" dirty="0">
                <a:solidFill>
                  <a:srgbClr val="000000"/>
                </a:solidFill>
                <a:latin typeface="+mn-ea"/>
                <a:ea typeface="+mn-ea"/>
              </a:rPr>
              <a:t> 적용</a:t>
            </a:r>
            <a:endParaRPr kumimoji="0" lang="en-US" altLang="ko-KR" sz="1200" b="1" dirty="0">
              <a:solidFill>
                <a:srgbClr val="000000"/>
              </a:solidFill>
              <a:latin typeface="+mn-ea"/>
              <a:ea typeface="+mn-ea"/>
            </a:endParaRPr>
          </a:p>
          <a:p>
            <a:pPr defTabSz="806450">
              <a:spcBef>
                <a:spcPts val="300"/>
              </a:spcBef>
              <a:buClr>
                <a:schemeClr val="tx1"/>
              </a:buClr>
              <a:buSzPct val="75000"/>
            </a:pPr>
            <a:r>
              <a:rPr kumimoji="0" lang="en-US" altLang="ko-KR" sz="1100" dirty="0">
                <a:solidFill>
                  <a:srgbClr val="000000"/>
                </a:solidFill>
                <a:latin typeface="+mn-ea"/>
                <a:ea typeface="+mn-ea"/>
              </a:rPr>
              <a:t>   - </a:t>
            </a:r>
            <a:r>
              <a:rPr kumimoji="0" lang="ko-KR" altLang="en-US" sz="1100" dirty="0">
                <a:solidFill>
                  <a:srgbClr val="000000"/>
                </a:solidFill>
                <a:latin typeface="+mn-ea"/>
                <a:ea typeface="+mn-ea"/>
              </a:rPr>
              <a:t>회원가입</a:t>
            </a:r>
            <a:r>
              <a:rPr kumimoji="0" lang="en-US" altLang="ko-KR" sz="1100" dirty="0">
                <a:solidFill>
                  <a:srgbClr val="000000"/>
                </a:solidFill>
                <a:latin typeface="+mn-ea"/>
                <a:ea typeface="+mn-ea"/>
              </a:rPr>
              <a:t>/</a:t>
            </a:r>
            <a:r>
              <a:rPr kumimoji="0" lang="ko-KR" altLang="en-US" sz="1100" dirty="0">
                <a:solidFill>
                  <a:srgbClr val="000000"/>
                </a:solidFill>
                <a:latin typeface="+mn-ea"/>
                <a:ea typeface="+mn-ea"/>
              </a:rPr>
              <a:t>로그인 대체</a:t>
            </a:r>
            <a:r>
              <a:rPr kumimoji="0" lang="en-US" altLang="ko-KR" sz="1100" dirty="0">
                <a:solidFill>
                  <a:srgbClr val="000000"/>
                </a:solidFill>
                <a:latin typeface="+mn-ea"/>
                <a:ea typeface="+mn-ea"/>
              </a:rPr>
              <a:t>/</a:t>
            </a:r>
            <a:r>
              <a:rPr kumimoji="0" lang="ko-KR" altLang="en-US" sz="1100" dirty="0">
                <a:solidFill>
                  <a:srgbClr val="000000"/>
                </a:solidFill>
                <a:latin typeface="+mn-ea"/>
                <a:ea typeface="+mn-ea"/>
              </a:rPr>
              <a:t>비밀번호 찾기 본인인증 대체</a:t>
            </a:r>
            <a:endParaRPr kumimoji="0" lang="en-US" altLang="ko-KR" sz="1100" dirty="0">
              <a:solidFill>
                <a:srgbClr val="000000"/>
              </a:solidFill>
              <a:latin typeface="+mn-ea"/>
              <a:ea typeface="+mn-ea"/>
            </a:endParaRPr>
          </a:p>
          <a:p>
            <a:pPr defTabSz="806450">
              <a:spcBef>
                <a:spcPts val="300"/>
              </a:spcBef>
              <a:buClr>
                <a:schemeClr val="tx1"/>
              </a:buClr>
              <a:buSzPct val="75000"/>
            </a:pPr>
            <a:r>
              <a:rPr kumimoji="0" lang="en-US" altLang="ko-KR" sz="1100" dirty="0">
                <a:solidFill>
                  <a:srgbClr val="000000"/>
                </a:solidFill>
                <a:latin typeface="+mn-ea"/>
                <a:ea typeface="+mn-ea"/>
              </a:rPr>
              <a:t>   - </a:t>
            </a:r>
            <a:r>
              <a:rPr kumimoji="0" lang="ko-KR" altLang="en-US" sz="1100" dirty="0">
                <a:solidFill>
                  <a:srgbClr val="000000"/>
                </a:solidFill>
                <a:latin typeface="+mn-ea"/>
                <a:ea typeface="+mn-ea"/>
              </a:rPr>
              <a:t>인증 서버</a:t>
            </a:r>
            <a:r>
              <a:rPr kumimoji="0" lang="en-US" altLang="ko-KR" sz="1100" dirty="0">
                <a:solidFill>
                  <a:srgbClr val="000000"/>
                </a:solidFill>
                <a:latin typeface="+mn-ea"/>
                <a:ea typeface="+mn-ea"/>
              </a:rPr>
              <a:t>(Access Token) </a:t>
            </a:r>
            <a:r>
              <a:rPr kumimoji="0" lang="ko-KR" altLang="en-US" sz="1100" dirty="0">
                <a:solidFill>
                  <a:srgbClr val="000000"/>
                </a:solidFill>
                <a:latin typeface="+mn-ea"/>
                <a:ea typeface="+mn-ea"/>
              </a:rPr>
              <a:t>기반 인증 적용</a:t>
            </a:r>
            <a:endParaRPr kumimoji="0" lang="en-US" altLang="ko-KR" sz="1100" dirty="0">
              <a:solidFill>
                <a:srgbClr val="000000"/>
              </a:solidFill>
              <a:latin typeface="+mn-ea"/>
              <a:ea typeface="+mn-ea"/>
            </a:endParaRPr>
          </a:p>
          <a:p>
            <a:pPr defTabSz="806450">
              <a:spcBef>
                <a:spcPts val="300"/>
              </a:spcBef>
              <a:buClr>
                <a:schemeClr val="tx1"/>
              </a:buClr>
              <a:buSzPct val="75000"/>
            </a:pPr>
            <a:r>
              <a:rPr kumimoji="0" lang="en-US" altLang="ko-KR" sz="1100" dirty="0">
                <a:solidFill>
                  <a:srgbClr val="000000"/>
                </a:solidFill>
                <a:latin typeface="+mn-ea"/>
                <a:ea typeface="+mn-ea"/>
              </a:rPr>
              <a:t>   - </a:t>
            </a:r>
            <a:r>
              <a:rPr kumimoji="0" lang="ko-KR" altLang="en-US" sz="1100" dirty="0">
                <a:solidFill>
                  <a:srgbClr val="000000"/>
                </a:solidFill>
                <a:latin typeface="+mn-ea"/>
                <a:ea typeface="+mn-ea"/>
              </a:rPr>
              <a:t>회원 권한</a:t>
            </a:r>
            <a:r>
              <a:rPr kumimoji="0" lang="en-US" altLang="ko-KR" sz="1100" dirty="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kumimoji="0" lang="ko-KR" altLang="en-US" sz="1100" dirty="0">
                <a:solidFill>
                  <a:srgbClr val="000000"/>
                </a:solidFill>
                <a:latin typeface="+mn-ea"/>
                <a:ea typeface="+mn-ea"/>
              </a:rPr>
              <a:t>계약 해지 등</a:t>
            </a:r>
            <a:r>
              <a:rPr kumimoji="0" lang="en-US" altLang="ko-KR" sz="1100" dirty="0">
                <a:solidFill>
                  <a:srgbClr val="000000"/>
                </a:solidFill>
                <a:latin typeface="+mn-ea"/>
                <a:ea typeface="+mn-ea"/>
              </a:rPr>
              <a:t>) </a:t>
            </a:r>
            <a:r>
              <a:rPr kumimoji="0" lang="ko-KR" altLang="en-US" sz="1100" dirty="0">
                <a:solidFill>
                  <a:srgbClr val="000000"/>
                </a:solidFill>
                <a:latin typeface="+mn-ea"/>
                <a:ea typeface="+mn-ea"/>
              </a:rPr>
              <a:t>연동</a:t>
            </a:r>
            <a:endParaRPr kumimoji="0" lang="en-US" altLang="ko-KR" sz="1100" dirty="0">
              <a:solidFill>
                <a:srgbClr val="000000"/>
              </a:solidFill>
              <a:latin typeface="+mn-ea"/>
              <a:ea typeface="+mn-ea"/>
            </a:endParaRPr>
          </a:p>
          <a:p>
            <a:pPr defTabSz="806450">
              <a:spcBef>
                <a:spcPts val="300"/>
              </a:spcBef>
              <a:buClr>
                <a:schemeClr val="tx1"/>
              </a:buClr>
              <a:buSzPct val="75000"/>
            </a:pPr>
            <a:r>
              <a:rPr kumimoji="0" lang="en-US" altLang="ko-KR" sz="1100" dirty="0">
                <a:solidFill>
                  <a:srgbClr val="000000"/>
                </a:solidFill>
                <a:latin typeface="+mn-ea"/>
                <a:ea typeface="+mn-ea"/>
              </a:rPr>
              <a:t>   - </a:t>
            </a:r>
            <a:r>
              <a:rPr kumimoji="0" lang="ko-KR" altLang="en-US" sz="1100" dirty="0" err="1">
                <a:solidFill>
                  <a:srgbClr val="000000"/>
                </a:solidFill>
                <a:latin typeface="+mn-ea"/>
                <a:ea typeface="+mn-ea"/>
              </a:rPr>
              <a:t>뷰가드</a:t>
            </a:r>
            <a:r>
              <a:rPr kumimoji="0" lang="ko-KR" altLang="en-US" sz="110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kumimoji="0" lang="ko-KR" altLang="en-US" sz="1100" dirty="0" err="1">
                <a:solidFill>
                  <a:srgbClr val="000000"/>
                </a:solidFill>
                <a:latin typeface="+mn-ea"/>
                <a:ea typeface="+mn-ea"/>
              </a:rPr>
              <a:t>셀프가입</a:t>
            </a:r>
            <a:r>
              <a:rPr kumimoji="0" lang="ko-KR" altLang="en-US" sz="1100" dirty="0">
                <a:solidFill>
                  <a:srgbClr val="000000"/>
                </a:solidFill>
                <a:latin typeface="+mn-ea"/>
                <a:ea typeface="+mn-ea"/>
              </a:rPr>
              <a:t> 프로세스 적용</a:t>
            </a:r>
            <a:endParaRPr kumimoji="0" lang="en-US" altLang="ko-KR" sz="1100" dirty="0">
              <a:solidFill>
                <a:srgbClr val="000000"/>
              </a:solidFill>
              <a:latin typeface="+mn-ea"/>
              <a:ea typeface="+mn-ea"/>
            </a:endParaRPr>
          </a:p>
          <a:p>
            <a:pPr marL="182563" indent="-182563" defTabSz="80645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n"/>
            </a:pPr>
            <a:r>
              <a:rPr kumimoji="0" lang="en-US" altLang="ko-KR" sz="1200" b="1" dirty="0">
                <a:solidFill>
                  <a:srgbClr val="000000"/>
                </a:solidFill>
                <a:latin typeface="+mn-ea"/>
                <a:ea typeface="+mn-ea"/>
              </a:rPr>
              <a:t>TID </a:t>
            </a:r>
            <a:r>
              <a:rPr kumimoji="0" lang="ko-KR" altLang="en-US" sz="1200" b="1" dirty="0">
                <a:solidFill>
                  <a:srgbClr val="000000"/>
                </a:solidFill>
                <a:latin typeface="+mn-ea"/>
                <a:ea typeface="+mn-ea"/>
              </a:rPr>
              <a:t>로그인 연동</a:t>
            </a:r>
            <a:endParaRPr kumimoji="0" lang="en-US" altLang="ko-KR" sz="1200" b="1" dirty="0">
              <a:solidFill>
                <a:srgbClr val="000000"/>
              </a:solidFill>
              <a:latin typeface="+mn-ea"/>
              <a:ea typeface="+mn-ea"/>
            </a:endParaRPr>
          </a:p>
          <a:p>
            <a:pPr defTabSz="806450">
              <a:spcBef>
                <a:spcPts val="300"/>
              </a:spcBef>
              <a:buClr>
                <a:schemeClr val="tx1"/>
              </a:buClr>
              <a:buSzPct val="75000"/>
            </a:pPr>
            <a:r>
              <a:rPr kumimoji="0" lang="ko-KR" altLang="en-US" sz="1100" dirty="0">
                <a:solidFill>
                  <a:srgbClr val="000000"/>
                </a:solidFill>
                <a:latin typeface="+mn-ea"/>
                <a:ea typeface="+mn-ea"/>
              </a:rPr>
              <a:t>   </a:t>
            </a:r>
            <a:r>
              <a:rPr kumimoji="0" lang="en-US" altLang="ko-KR" sz="1100" dirty="0">
                <a:solidFill>
                  <a:srgbClr val="000000"/>
                </a:solidFill>
                <a:latin typeface="+mn-ea"/>
                <a:ea typeface="+mn-ea"/>
              </a:rPr>
              <a:t>- </a:t>
            </a:r>
            <a:r>
              <a:rPr kumimoji="0" lang="ko-KR" altLang="en-US" sz="1100" dirty="0">
                <a:solidFill>
                  <a:srgbClr val="000000"/>
                </a:solidFill>
                <a:latin typeface="+mn-ea"/>
                <a:ea typeface="+mn-ea"/>
              </a:rPr>
              <a:t>기존 </a:t>
            </a:r>
            <a:r>
              <a:rPr kumimoji="0" lang="en-US" altLang="ko-KR" sz="1100" dirty="0">
                <a:solidFill>
                  <a:srgbClr val="000000"/>
                </a:solidFill>
                <a:latin typeface="+mn-ea"/>
                <a:ea typeface="+mn-ea"/>
              </a:rPr>
              <a:t>TID </a:t>
            </a:r>
            <a:r>
              <a:rPr kumimoji="0" lang="ko-KR" altLang="en-US" sz="1100" dirty="0">
                <a:solidFill>
                  <a:srgbClr val="000000"/>
                </a:solidFill>
                <a:latin typeface="+mn-ea"/>
                <a:ea typeface="+mn-ea"/>
              </a:rPr>
              <a:t>사용자 편의 제공</a:t>
            </a:r>
            <a:r>
              <a:rPr kumimoji="0" lang="en-US" altLang="ko-KR" sz="110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kumimoji="0" lang="ko-KR" altLang="en-US" sz="1100" dirty="0">
                <a:solidFill>
                  <a:srgbClr val="000000"/>
                </a:solidFill>
                <a:latin typeface="+mn-ea"/>
                <a:ea typeface="+mn-ea"/>
              </a:rPr>
              <a:t>및 </a:t>
            </a:r>
            <a:r>
              <a:rPr kumimoji="0" lang="ko-KR" altLang="en-US" sz="1100" dirty="0" err="1">
                <a:solidFill>
                  <a:srgbClr val="000000"/>
                </a:solidFill>
                <a:latin typeface="+mn-ea"/>
                <a:ea typeface="+mn-ea"/>
              </a:rPr>
              <a:t>소셜로그인</a:t>
            </a:r>
            <a:r>
              <a:rPr kumimoji="0" lang="ko-KR" altLang="en-US" sz="1100" dirty="0">
                <a:solidFill>
                  <a:srgbClr val="000000"/>
                </a:solidFill>
                <a:latin typeface="+mn-ea"/>
                <a:ea typeface="+mn-ea"/>
              </a:rPr>
              <a:t> 제공</a:t>
            </a:r>
            <a:endParaRPr kumimoji="0" lang="en-US" altLang="ko-KR" sz="11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24" name="AutoShape 165">
            <a:extLst>
              <a:ext uri="{FF2B5EF4-FFF2-40B4-BE49-F238E27FC236}">
                <a16:creationId xmlns:a16="http://schemas.microsoft.com/office/drawing/2014/main" id="{D8683DE9-221D-4F45-A1C9-19C3BD52A7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4008" y="764704"/>
            <a:ext cx="2012395" cy="293365"/>
          </a:xfrm>
          <a:prstGeom prst="roundRect">
            <a:avLst>
              <a:gd name="adj" fmla="val 16616"/>
            </a:avLst>
          </a:prstGeom>
          <a:gradFill rotWithShape="1">
            <a:gsLst>
              <a:gs pos="0">
                <a:srgbClr val="003399"/>
              </a:gs>
              <a:gs pos="100000">
                <a:srgbClr val="1679B6"/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>
              <a:defRPr/>
            </a:pPr>
            <a:r>
              <a:rPr lang="ko-KR" altLang="en-US" sz="1400" b="1" kern="0" dirty="0">
                <a:solidFill>
                  <a:prstClr val="white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개발 범위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E304BC2F-9213-4EA2-A165-38CF539CB6C9}"/>
              </a:ext>
            </a:extLst>
          </p:cNvPr>
          <p:cNvGrpSpPr/>
          <p:nvPr/>
        </p:nvGrpSpPr>
        <p:grpSpPr>
          <a:xfrm>
            <a:off x="4644008" y="4524267"/>
            <a:ext cx="4248472" cy="1929069"/>
            <a:chOff x="4644008" y="4005064"/>
            <a:chExt cx="4248472" cy="1929069"/>
          </a:xfrm>
        </p:grpSpPr>
        <p:sp>
          <p:nvSpPr>
            <p:cNvPr id="26" name="AutoShape 41" descr="6">
              <a:extLst>
                <a:ext uri="{FF2B5EF4-FFF2-40B4-BE49-F238E27FC236}">
                  <a16:creationId xmlns:a16="http://schemas.microsoft.com/office/drawing/2014/main" id="{43FC16CD-2F3A-46BA-BE4F-E15F81BEB9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4008" y="4293096"/>
              <a:ext cx="4248472" cy="1641037"/>
            </a:xfrm>
            <a:prstGeom prst="roundRect">
              <a:avLst>
                <a:gd name="adj" fmla="val 1528"/>
              </a:avLst>
            </a:prstGeom>
            <a:blipFill dpi="0" rotWithShape="0">
              <a:blip r:embed="rId2">
                <a:alphaModFix amt="65000"/>
              </a:blip>
              <a:srcRect/>
              <a:stretch>
                <a:fillRect/>
              </a:stretch>
            </a:blipFill>
            <a:ln w="9525" algn="ctr">
              <a:solidFill>
                <a:srgbClr val="7A92E0"/>
              </a:solidFill>
              <a:round/>
              <a:headEnd/>
              <a:tailEnd/>
            </a:ln>
          </p:spPr>
          <p:txBody>
            <a:bodyPr lIns="72000" tIns="72000" rIns="0" bIns="72000" anchor="t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marL="176213" indent="-176213" defTabSz="806450">
                <a:lnSpc>
                  <a:spcPts val="2000"/>
                </a:lnSpc>
                <a:spcBef>
                  <a:spcPts val="3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n"/>
              </a:pPr>
              <a:r>
                <a:rPr kumimoji="0" lang="ko-KR" altLang="en-US" sz="1200" b="1" dirty="0">
                  <a:solidFill>
                    <a:srgbClr val="000000"/>
                  </a:solidFill>
                  <a:latin typeface="+mn-ea"/>
                  <a:ea typeface="+mn-ea"/>
                </a:rPr>
                <a:t>목표 일정</a:t>
              </a:r>
              <a:r>
                <a:rPr kumimoji="0" lang="en-US" altLang="ko-KR" sz="1200" b="1" dirty="0">
                  <a:solidFill>
                    <a:srgbClr val="000000"/>
                  </a:solidFill>
                  <a:latin typeface="+mn-ea"/>
                  <a:ea typeface="+mn-ea"/>
                </a:rPr>
                <a:t>: ‘22</a:t>
              </a:r>
              <a:r>
                <a:rPr kumimoji="0" lang="ko-KR" altLang="en-US" sz="1200" b="1" dirty="0">
                  <a:solidFill>
                    <a:srgbClr val="000000"/>
                  </a:solidFill>
                  <a:latin typeface="+mn-ea"/>
                  <a:ea typeface="+mn-ea"/>
                </a:rPr>
                <a:t>년 </a:t>
              </a:r>
              <a:r>
                <a:rPr kumimoji="0" lang="en-US" altLang="ko-KR" sz="1200" b="1" dirty="0">
                  <a:solidFill>
                    <a:srgbClr val="000000"/>
                  </a:solidFill>
                  <a:latin typeface="+mn-ea"/>
                  <a:ea typeface="+mn-ea"/>
                </a:rPr>
                <a:t>4</a:t>
              </a:r>
              <a:r>
                <a:rPr kumimoji="0" lang="ko-KR" altLang="en-US" sz="1200" b="1" dirty="0">
                  <a:solidFill>
                    <a:srgbClr val="000000"/>
                  </a:solidFill>
                  <a:latin typeface="+mn-ea"/>
                  <a:ea typeface="+mn-ea"/>
                </a:rPr>
                <a:t>월</a:t>
              </a:r>
              <a:r>
                <a:rPr kumimoji="0" lang="en-US" altLang="ko-KR" sz="1200" b="1" dirty="0">
                  <a:solidFill>
                    <a:srgbClr val="000000"/>
                  </a:solidFill>
                  <a:latin typeface="+mn-ea"/>
                  <a:ea typeface="+mn-ea"/>
                </a:rPr>
                <a:t> </a:t>
              </a:r>
              <a:r>
                <a:rPr kumimoji="0" lang="ko-KR" altLang="en-US" sz="1200" b="1" dirty="0">
                  <a:solidFill>
                    <a:srgbClr val="000000"/>
                  </a:solidFill>
                  <a:latin typeface="+mn-ea"/>
                  <a:ea typeface="+mn-ea"/>
                </a:rPr>
                <a:t>개발 완료</a:t>
              </a:r>
              <a:r>
                <a:rPr kumimoji="0" lang="en-US" altLang="ko-KR" sz="1200" b="1" dirty="0">
                  <a:solidFill>
                    <a:srgbClr val="000000"/>
                  </a:solidFill>
                  <a:latin typeface="+mn-ea"/>
                  <a:ea typeface="+mn-ea"/>
                </a:rPr>
                <a:t>(</a:t>
              </a:r>
              <a:r>
                <a:rPr kumimoji="0" lang="ko-KR" altLang="en-US" sz="1200" b="1" dirty="0" err="1">
                  <a:solidFill>
                    <a:srgbClr val="000000"/>
                  </a:solidFill>
                  <a:latin typeface="+mn-ea"/>
                  <a:ea typeface="+mn-ea"/>
                </a:rPr>
                <a:t>고객앱</a:t>
              </a:r>
              <a:r>
                <a:rPr kumimoji="0" lang="ko-KR" altLang="en-US" sz="1200" b="1" dirty="0">
                  <a:solidFill>
                    <a:srgbClr val="000000"/>
                  </a:solidFill>
                  <a:latin typeface="+mn-ea"/>
                  <a:ea typeface="+mn-ea"/>
                </a:rPr>
                <a:t> </a:t>
              </a:r>
              <a:r>
                <a:rPr kumimoji="0" lang="en-US" altLang="ko-KR" sz="1200" b="1" dirty="0">
                  <a:solidFill>
                    <a:srgbClr val="000000"/>
                  </a:solidFill>
                  <a:latin typeface="+mn-ea"/>
                  <a:ea typeface="+mn-ea"/>
                </a:rPr>
                <a:t>4</a:t>
              </a:r>
              <a:r>
                <a:rPr kumimoji="0" lang="ko-KR" altLang="en-US" sz="1200" b="1" dirty="0">
                  <a:solidFill>
                    <a:srgbClr val="000000"/>
                  </a:solidFill>
                  <a:latin typeface="+mn-ea"/>
                  <a:ea typeface="+mn-ea"/>
                </a:rPr>
                <a:t>종 포함</a:t>
              </a:r>
              <a:r>
                <a:rPr kumimoji="0" lang="en-US" altLang="ko-KR" sz="1200" b="1" dirty="0">
                  <a:solidFill>
                    <a:srgbClr val="000000"/>
                  </a:solidFill>
                  <a:latin typeface="+mn-ea"/>
                  <a:ea typeface="+mn-ea"/>
                </a:rPr>
                <a:t>)</a:t>
              </a:r>
            </a:p>
            <a:p>
              <a:pPr defTabSz="806450">
                <a:spcBef>
                  <a:spcPts val="300"/>
                </a:spcBef>
                <a:buClr>
                  <a:schemeClr val="tx1"/>
                </a:buClr>
                <a:buSzPct val="75000"/>
              </a:pPr>
              <a:r>
                <a:rPr kumimoji="0" lang="ko-KR" altLang="en-US" sz="1100" dirty="0">
                  <a:solidFill>
                    <a:srgbClr val="000000"/>
                  </a:solidFill>
                  <a:latin typeface="+mn-ea"/>
                  <a:ea typeface="+mn-ea"/>
                </a:rPr>
                <a:t>    </a:t>
              </a:r>
              <a:r>
                <a:rPr kumimoji="0" lang="en-US" altLang="ko-KR" sz="1100" dirty="0">
                  <a:solidFill>
                    <a:srgbClr val="000000"/>
                  </a:solidFill>
                  <a:latin typeface="+mn-ea"/>
                  <a:ea typeface="+mn-ea"/>
                </a:rPr>
                <a:t>- </a:t>
              </a:r>
              <a:r>
                <a:rPr kumimoji="0" lang="ko-KR" altLang="en-US" sz="1100" dirty="0">
                  <a:solidFill>
                    <a:srgbClr val="000000"/>
                  </a:solidFill>
                  <a:latin typeface="+mn-ea"/>
                  <a:ea typeface="+mn-ea"/>
                </a:rPr>
                <a:t>통합 인증 서버</a:t>
              </a:r>
              <a:r>
                <a:rPr kumimoji="0" lang="en-US" altLang="ko-KR" sz="1100" dirty="0">
                  <a:solidFill>
                    <a:srgbClr val="000000"/>
                  </a:solidFill>
                  <a:latin typeface="+mn-ea"/>
                  <a:ea typeface="+mn-ea"/>
                </a:rPr>
                <a:t>(’22 1</a:t>
              </a:r>
              <a:r>
                <a:rPr kumimoji="0" lang="ko-KR" altLang="en-US" sz="1100" dirty="0">
                  <a:solidFill>
                    <a:srgbClr val="000000"/>
                  </a:solidFill>
                  <a:latin typeface="+mn-ea"/>
                  <a:ea typeface="+mn-ea"/>
                </a:rPr>
                <a:t>월</a:t>
              </a:r>
              <a:r>
                <a:rPr kumimoji="0" lang="en-US" altLang="ko-KR" sz="1100" dirty="0">
                  <a:solidFill>
                    <a:srgbClr val="000000"/>
                  </a:solidFill>
                  <a:latin typeface="+mn-ea"/>
                  <a:ea typeface="+mn-ea"/>
                </a:rPr>
                <a:t>)</a:t>
              </a:r>
            </a:p>
            <a:p>
              <a:pPr defTabSz="806450">
                <a:spcBef>
                  <a:spcPts val="300"/>
                </a:spcBef>
                <a:buClr>
                  <a:schemeClr val="tx1"/>
                </a:buClr>
                <a:buSzPct val="75000"/>
              </a:pPr>
              <a:r>
                <a:rPr kumimoji="0" lang="en-US" altLang="ko-KR" sz="1100" dirty="0">
                  <a:solidFill>
                    <a:srgbClr val="000000"/>
                  </a:solidFill>
                  <a:latin typeface="+mn-ea"/>
                  <a:ea typeface="+mn-ea"/>
                </a:rPr>
                <a:t>    - </a:t>
              </a:r>
              <a:r>
                <a:rPr kumimoji="0" lang="ko-KR" altLang="en-US" sz="1100" dirty="0">
                  <a:solidFill>
                    <a:srgbClr val="000000"/>
                  </a:solidFill>
                  <a:latin typeface="+mn-ea"/>
                  <a:ea typeface="+mn-ea"/>
                </a:rPr>
                <a:t>고객센터</a:t>
              </a:r>
              <a:r>
                <a:rPr kumimoji="0" lang="en-US" altLang="ko-KR" sz="1100" dirty="0">
                  <a:solidFill>
                    <a:srgbClr val="000000"/>
                  </a:solidFill>
                  <a:latin typeface="+mn-ea"/>
                  <a:ea typeface="+mn-ea"/>
                </a:rPr>
                <a:t>, </a:t>
              </a:r>
              <a:r>
                <a:rPr kumimoji="0" lang="ko-KR" altLang="en-US" sz="1100" dirty="0">
                  <a:solidFill>
                    <a:srgbClr val="000000"/>
                  </a:solidFill>
                  <a:latin typeface="+mn-ea"/>
                  <a:ea typeface="+mn-ea"/>
                </a:rPr>
                <a:t>캡스홈</a:t>
              </a:r>
              <a:r>
                <a:rPr kumimoji="0" lang="en-US" altLang="ko-KR" sz="1100" dirty="0">
                  <a:solidFill>
                    <a:srgbClr val="000000"/>
                  </a:solidFill>
                  <a:latin typeface="+mn-ea"/>
                  <a:ea typeface="+mn-ea"/>
                </a:rPr>
                <a:t>, </a:t>
              </a:r>
              <a:r>
                <a:rPr kumimoji="0" lang="ko-KR" altLang="en-US" sz="1100" dirty="0" err="1">
                  <a:solidFill>
                    <a:srgbClr val="000000"/>
                  </a:solidFill>
                  <a:latin typeface="+mn-ea"/>
                  <a:ea typeface="+mn-ea"/>
                </a:rPr>
                <a:t>뷰가드</a:t>
              </a:r>
              <a:r>
                <a:rPr kumimoji="0" lang="en-US" altLang="ko-KR" sz="1100" dirty="0">
                  <a:solidFill>
                    <a:srgbClr val="000000"/>
                  </a:solidFill>
                  <a:latin typeface="+mn-ea"/>
                  <a:ea typeface="+mn-ea"/>
                </a:rPr>
                <a:t>(’22 2</a:t>
              </a:r>
              <a:r>
                <a:rPr kumimoji="0" lang="ko-KR" altLang="en-US" sz="1100" dirty="0">
                  <a:solidFill>
                    <a:srgbClr val="000000"/>
                  </a:solidFill>
                  <a:latin typeface="+mn-ea"/>
                  <a:ea typeface="+mn-ea"/>
                </a:rPr>
                <a:t>월</a:t>
              </a:r>
              <a:r>
                <a:rPr kumimoji="0" lang="en-US" altLang="ko-KR" sz="1100" dirty="0">
                  <a:solidFill>
                    <a:srgbClr val="000000"/>
                  </a:solidFill>
                  <a:latin typeface="+mn-ea"/>
                  <a:ea typeface="+mn-ea"/>
                </a:rPr>
                <a:t>)</a:t>
              </a:r>
            </a:p>
            <a:p>
              <a:pPr defTabSz="806450">
                <a:spcBef>
                  <a:spcPts val="300"/>
                </a:spcBef>
                <a:buClr>
                  <a:schemeClr val="tx1"/>
                </a:buClr>
                <a:buSzPct val="75000"/>
              </a:pPr>
              <a:r>
                <a:rPr kumimoji="0" lang="en-US" altLang="ko-KR" sz="1100" dirty="0">
                  <a:solidFill>
                    <a:srgbClr val="000000"/>
                  </a:solidFill>
                  <a:latin typeface="+mn-ea"/>
                </a:rPr>
                <a:t>    - </a:t>
              </a:r>
              <a:r>
                <a:rPr kumimoji="0" lang="ko-KR" altLang="en-US" sz="1100" dirty="0">
                  <a:solidFill>
                    <a:srgbClr val="000000"/>
                  </a:solidFill>
                  <a:latin typeface="+mn-ea"/>
                </a:rPr>
                <a:t>통합 검증 및 시험운영</a:t>
              </a:r>
              <a:r>
                <a:rPr kumimoji="0" lang="en-US" altLang="ko-KR" sz="1100" dirty="0">
                  <a:solidFill>
                    <a:srgbClr val="000000"/>
                  </a:solidFill>
                  <a:latin typeface="+mn-ea"/>
                </a:rPr>
                <a:t>(’22 4</a:t>
              </a:r>
              <a:r>
                <a:rPr kumimoji="0" lang="ko-KR" altLang="en-US" sz="1100" dirty="0">
                  <a:solidFill>
                    <a:srgbClr val="000000"/>
                  </a:solidFill>
                  <a:latin typeface="+mn-ea"/>
                </a:rPr>
                <a:t>월</a:t>
              </a:r>
              <a:r>
                <a:rPr kumimoji="0" lang="en-US" altLang="ko-KR" sz="1100" dirty="0">
                  <a:solidFill>
                    <a:srgbClr val="000000"/>
                  </a:solidFill>
                  <a:latin typeface="+mn-ea"/>
                </a:rPr>
                <a:t>)</a:t>
              </a:r>
            </a:p>
            <a:p>
              <a:pPr marL="914400" lvl="1" indent="-171450" defTabSz="806450">
                <a:spcBef>
                  <a:spcPts val="300"/>
                </a:spcBef>
                <a:buClr>
                  <a:schemeClr val="tx1"/>
                </a:buClr>
                <a:buSzPct val="75000"/>
                <a:buFont typeface="Arial" panose="020B0604020202020204" pitchFamily="34" charset="0"/>
                <a:buChar char="•"/>
              </a:pPr>
              <a:r>
                <a:rPr kumimoji="0" lang="en-US" altLang="ko-KR" sz="1100" dirty="0">
                  <a:solidFill>
                    <a:srgbClr val="000000"/>
                  </a:solidFill>
                  <a:latin typeface="+mn-ea"/>
                </a:rPr>
                <a:t>FT &amp; FOT</a:t>
              </a:r>
            </a:p>
            <a:p>
              <a:pPr marL="914400" lvl="1" indent="-171450" defTabSz="806450">
                <a:spcBef>
                  <a:spcPts val="300"/>
                </a:spcBef>
                <a:buClr>
                  <a:schemeClr val="tx1"/>
                </a:buClr>
                <a:buSzPct val="75000"/>
                <a:buFont typeface="Arial" panose="020B0604020202020204" pitchFamily="34" charset="0"/>
                <a:buChar char="•"/>
              </a:pPr>
              <a:r>
                <a:rPr kumimoji="0" lang="ko-KR" altLang="en-US" sz="1100" dirty="0">
                  <a:solidFill>
                    <a:srgbClr val="000000"/>
                  </a:solidFill>
                  <a:latin typeface="+mn-ea"/>
                </a:rPr>
                <a:t>정보보안검증</a:t>
              </a:r>
              <a:endParaRPr kumimoji="0" lang="en-US" altLang="ko-KR" sz="1100" dirty="0">
                <a:solidFill>
                  <a:srgbClr val="000000"/>
                </a:solidFill>
                <a:latin typeface="+mn-ea"/>
              </a:endParaRPr>
            </a:p>
            <a:p>
              <a:pPr marL="914400" lvl="1" indent="-171450" defTabSz="806450">
                <a:spcBef>
                  <a:spcPts val="300"/>
                </a:spcBef>
                <a:buClr>
                  <a:schemeClr val="tx1"/>
                </a:buClr>
                <a:buSzPct val="75000"/>
                <a:buFont typeface="Arial" panose="020B0604020202020204" pitchFamily="34" charset="0"/>
                <a:buChar char="•"/>
              </a:pPr>
              <a:r>
                <a:rPr kumimoji="0" lang="ko-KR" altLang="en-US" sz="1100" dirty="0">
                  <a:solidFill>
                    <a:srgbClr val="000000"/>
                  </a:solidFill>
                  <a:latin typeface="+mn-ea"/>
                </a:rPr>
                <a:t>모의 해킹 등</a:t>
              </a:r>
              <a:endParaRPr kumimoji="0" lang="en-US" altLang="ko-KR" sz="1100" dirty="0">
                <a:solidFill>
                  <a:srgbClr val="000000"/>
                </a:solidFill>
                <a:latin typeface="+mn-ea"/>
              </a:endParaRPr>
            </a:p>
          </p:txBody>
        </p:sp>
        <p:sp>
          <p:nvSpPr>
            <p:cNvPr id="27" name="AutoShape 165">
              <a:extLst>
                <a:ext uri="{FF2B5EF4-FFF2-40B4-BE49-F238E27FC236}">
                  <a16:creationId xmlns:a16="http://schemas.microsoft.com/office/drawing/2014/main" id="{1C89E7BC-CADA-44C0-82B5-1FE38E228D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4008" y="4005064"/>
              <a:ext cx="2012395" cy="288000"/>
            </a:xfrm>
            <a:prstGeom prst="roundRect">
              <a:avLst>
                <a:gd name="adj" fmla="val 16616"/>
              </a:avLst>
            </a:prstGeom>
            <a:gradFill rotWithShape="1">
              <a:gsLst>
                <a:gs pos="0">
                  <a:srgbClr val="003399"/>
                </a:gs>
                <a:gs pos="100000">
                  <a:srgbClr val="1679B6"/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>
                <a:defRPr/>
              </a:pPr>
              <a:r>
                <a:rPr lang="ko-KR" altLang="en-US" sz="1400" b="1" kern="0" dirty="0">
                  <a:solidFill>
                    <a:prstClr val="white"/>
                  </a:solidFill>
                  <a:latin typeface="Arial" panose="020B0604020202020204" pitchFamily="34" charset="0"/>
                  <a:ea typeface="맑은 고딕" panose="020B0503020000020004" pitchFamily="50" charset="-127"/>
                </a:rPr>
                <a:t>개발 일정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9F170D4-77B2-413D-BA60-EDA801FA4EC2}"/>
              </a:ext>
            </a:extLst>
          </p:cNvPr>
          <p:cNvGrpSpPr/>
          <p:nvPr/>
        </p:nvGrpSpPr>
        <p:grpSpPr>
          <a:xfrm>
            <a:off x="251520" y="771054"/>
            <a:ext cx="4248472" cy="3666058"/>
            <a:chOff x="251520" y="1210749"/>
            <a:chExt cx="4248472" cy="3666058"/>
          </a:xfrm>
        </p:grpSpPr>
        <p:sp>
          <p:nvSpPr>
            <p:cNvPr id="29" name="AutoShape 41" descr="6">
              <a:extLst>
                <a:ext uri="{FF2B5EF4-FFF2-40B4-BE49-F238E27FC236}">
                  <a16:creationId xmlns:a16="http://schemas.microsoft.com/office/drawing/2014/main" id="{F46D9D2E-A593-4277-9710-AF57A3815C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520" y="1466357"/>
              <a:ext cx="4248472" cy="3410450"/>
            </a:xfrm>
            <a:prstGeom prst="roundRect">
              <a:avLst>
                <a:gd name="adj" fmla="val 1528"/>
              </a:avLst>
            </a:prstGeom>
            <a:blipFill dpi="0" rotWithShape="0">
              <a:blip r:embed="rId2" cstate="print">
                <a:alphaModFix amt="65000"/>
              </a:blip>
              <a:srcRect/>
              <a:stretch>
                <a:fillRect/>
              </a:stretch>
            </a:blipFill>
            <a:ln w="9525" algn="ctr">
              <a:solidFill>
                <a:srgbClr val="7A92E0"/>
              </a:solidFill>
              <a:round/>
              <a:headEnd/>
              <a:tailEnd/>
            </a:ln>
          </p:spPr>
          <p:txBody>
            <a:bodyPr lIns="72000" tIns="72000" rIns="0" bIns="72000" anchor="t"/>
            <a:lstStyle/>
            <a:p>
              <a:pPr marL="182563" indent="-182563" defTabSz="806450">
                <a:lnSpc>
                  <a:spcPts val="2000"/>
                </a:lnSpc>
                <a:spcBef>
                  <a:spcPts val="3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n"/>
              </a:pPr>
              <a:r>
                <a:rPr kumimoji="0" lang="ko-KR" altLang="en-US" sz="1200" b="1" dirty="0">
                  <a:solidFill>
                    <a:srgbClr val="000000"/>
                  </a:solidFill>
                  <a:latin typeface="+mn-ea"/>
                  <a:ea typeface="+mn-ea"/>
                </a:rPr>
                <a:t>고객계정은 각 시스템에서 각각 회원가입</a:t>
              </a:r>
              <a:r>
                <a:rPr kumimoji="0" lang="en-US" altLang="ko-KR" sz="1200" b="1" dirty="0">
                  <a:solidFill>
                    <a:srgbClr val="000000"/>
                  </a:solidFill>
                  <a:latin typeface="+mn-ea"/>
                  <a:ea typeface="+mn-ea"/>
                </a:rPr>
                <a:t>, </a:t>
              </a:r>
              <a:r>
                <a:rPr kumimoji="0" lang="ko-KR" altLang="en-US" sz="1200" b="1" dirty="0">
                  <a:solidFill>
                    <a:srgbClr val="000000"/>
                  </a:solidFill>
                  <a:latin typeface="+mn-ea"/>
                  <a:ea typeface="+mn-ea"/>
                </a:rPr>
                <a:t>앱 가입 시 이미 등록된 </a:t>
              </a:r>
              <a:r>
                <a:rPr kumimoji="0" lang="en-US" altLang="ko-KR" sz="1200" b="1" dirty="0">
                  <a:solidFill>
                    <a:srgbClr val="000000"/>
                  </a:solidFill>
                  <a:latin typeface="+mn-ea"/>
                  <a:ea typeface="+mn-ea"/>
                </a:rPr>
                <a:t>ID</a:t>
              </a:r>
              <a:r>
                <a:rPr kumimoji="0" lang="ko-KR" altLang="en-US" sz="1200" b="1" dirty="0">
                  <a:solidFill>
                    <a:srgbClr val="000000"/>
                  </a:solidFill>
                  <a:latin typeface="+mn-ea"/>
                  <a:ea typeface="+mn-ea"/>
                </a:rPr>
                <a:t>가 있을 경우</a:t>
              </a:r>
              <a:r>
                <a:rPr kumimoji="0" lang="en-US" altLang="ko-KR" sz="1200" b="1" dirty="0">
                  <a:solidFill>
                    <a:srgbClr val="000000"/>
                  </a:solidFill>
                  <a:latin typeface="+mn-ea"/>
                  <a:ea typeface="+mn-ea"/>
                </a:rPr>
                <a:t>, </a:t>
              </a:r>
              <a:r>
                <a:rPr kumimoji="0" lang="ko-KR" altLang="en-US" sz="1200" b="1" dirty="0">
                  <a:solidFill>
                    <a:srgbClr val="000000"/>
                  </a:solidFill>
                  <a:latin typeface="+mn-ea"/>
                  <a:ea typeface="+mn-ea"/>
                </a:rPr>
                <a:t>다른 아이디를 사용해야 함</a:t>
              </a:r>
              <a:r>
                <a:rPr kumimoji="0" lang="en-US" altLang="ko-KR" sz="1200" b="1" dirty="0">
                  <a:solidFill>
                    <a:srgbClr val="000000"/>
                  </a:solidFill>
                  <a:latin typeface="+mn-ea"/>
                  <a:ea typeface="+mn-ea"/>
                </a:rPr>
                <a:t>. </a:t>
              </a:r>
              <a:r>
                <a:rPr kumimoji="0" lang="ko-KR" altLang="en-US" sz="1200" b="1" dirty="0">
                  <a:solidFill>
                    <a:srgbClr val="000000"/>
                  </a:solidFill>
                  <a:latin typeface="+mn-ea"/>
                  <a:ea typeface="+mn-ea"/>
                </a:rPr>
                <a:t>개인별 너무 많은 </a:t>
              </a:r>
              <a:r>
                <a:rPr kumimoji="0" lang="en-US" altLang="ko-KR" sz="1200" b="1" dirty="0">
                  <a:solidFill>
                    <a:srgbClr val="000000"/>
                  </a:solidFill>
                  <a:latin typeface="+mn-ea"/>
                  <a:ea typeface="+mn-ea"/>
                </a:rPr>
                <a:t>ID/PW</a:t>
              </a:r>
              <a:r>
                <a:rPr kumimoji="0" lang="ko-KR" altLang="en-US" sz="1200" b="1" dirty="0">
                  <a:solidFill>
                    <a:srgbClr val="000000"/>
                  </a:solidFill>
                  <a:latin typeface="+mn-ea"/>
                  <a:ea typeface="+mn-ea"/>
                </a:rPr>
                <a:t>를 가지고 있어 관리가 어려움</a:t>
              </a:r>
              <a:r>
                <a:rPr kumimoji="0" lang="en-US" altLang="ko-KR" sz="1200" b="1" dirty="0">
                  <a:solidFill>
                    <a:srgbClr val="000000"/>
                  </a:solidFill>
                  <a:latin typeface="+mn-ea"/>
                  <a:ea typeface="+mn-ea"/>
                </a:rPr>
                <a:t>.</a:t>
              </a:r>
            </a:p>
            <a:p>
              <a:pPr marL="182563" indent="-182563" defTabSz="806450">
                <a:lnSpc>
                  <a:spcPts val="2000"/>
                </a:lnSpc>
                <a:spcBef>
                  <a:spcPts val="3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n"/>
              </a:pPr>
              <a:r>
                <a:rPr kumimoji="0" lang="ko-KR" altLang="en-US" sz="1200" b="1" dirty="0">
                  <a:solidFill>
                    <a:srgbClr val="000000"/>
                  </a:solidFill>
                  <a:latin typeface="+mn-ea"/>
                  <a:ea typeface="+mn-ea"/>
                </a:rPr>
                <a:t>계약자</a:t>
              </a:r>
              <a:r>
                <a:rPr kumimoji="0" lang="en-US" altLang="ko-KR" sz="1200" b="1" dirty="0">
                  <a:solidFill>
                    <a:srgbClr val="000000"/>
                  </a:solidFill>
                  <a:latin typeface="+mn-ea"/>
                  <a:ea typeface="+mn-ea"/>
                </a:rPr>
                <a:t>, </a:t>
              </a:r>
              <a:r>
                <a:rPr kumimoji="0" lang="ko-KR" altLang="en-US" sz="1200" b="1" dirty="0">
                  <a:solidFill>
                    <a:srgbClr val="000000"/>
                  </a:solidFill>
                  <a:latin typeface="+mn-ea"/>
                  <a:ea typeface="+mn-ea"/>
                </a:rPr>
                <a:t>직원</a:t>
              </a:r>
              <a:r>
                <a:rPr kumimoji="0" lang="en-US" altLang="ko-KR" sz="1200" b="1" dirty="0">
                  <a:solidFill>
                    <a:srgbClr val="000000"/>
                  </a:solidFill>
                  <a:latin typeface="+mn-ea"/>
                  <a:ea typeface="+mn-ea"/>
                </a:rPr>
                <a:t>, </a:t>
              </a:r>
              <a:r>
                <a:rPr kumimoji="0" lang="ko-KR" altLang="en-US" sz="1200" b="1" dirty="0">
                  <a:solidFill>
                    <a:srgbClr val="000000"/>
                  </a:solidFill>
                  <a:latin typeface="+mn-ea"/>
                  <a:ea typeface="+mn-ea"/>
                </a:rPr>
                <a:t>가족회원이 주요서비스별 각각 가입으로 </a:t>
              </a:r>
              <a:r>
                <a:rPr kumimoji="0" lang="en-US" altLang="ko-KR" sz="1200" b="1" dirty="0">
                  <a:solidFill>
                    <a:srgbClr val="000000"/>
                  </a:solidFill>
                  <a:latin typeface="+mn-ea"/>
                  <a:ea typeface="+mn-ea"/>
                </a:rPr>
                <a:t>ID/PW </a:t>
              </a:r>
              <a:r>
                <a:rPr kumimoji="0" lang="ko-KR" altLang="en-US" sz="1200" b="1" dirty="0">
                  <a:solidFill>
                    <a:srgbClr val="000000"/>
                  </a:solidFill>
                  <a:latin typeface="+mn-ea"/>
                  <a:ea typeface="+mn-ea"/>
                </a:rPr>
                <a:t>관리의 어려움</a:t>
              </a:r>
              <a:endParaRPr kumimoji="0" lang="en-US" altLang="ko-KR" sz="1200" b="1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  <p:sp>
          <p:nvSpPr>
            <p:cNvPr id="30" name="AutoShape 165">
              <a:extLst>
                <a:ext uri="{FF2B5EF4-FFF2-40B4-BE49-F238E27FC236}">
                  <a16:creationId xmlns:a16="http://schemas.microsoft.com/office/drawing/2014/main" id="{98B7E7EA-102A-4337-AD64-EB7BFF4F78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520" y="1210749"/>
              <a:ext cx="2008197" cy="286765"/>
            </a:xfrm>
            <a:prstGeom prst="roundRect">
              <a:avLst>
                <a:gd name="adj" fmla="val 16616"/>
              </a:avLst>
            </a:prstGeom>
            <a:gradFill rotWithShape="1">
              <a:gsLst>
                <a:gs pos="0">
                  <a:srgbClr val="003399"/>
                </a:gs>
                <a:gs pos="100000">
                  <a:srgbClr val="1679B6"/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>
                <a:defRPr/>
              </a:pPr>
              <a:r>
                <a:rPr lang="ko-KR" altLang="en-US" sz="1400" b="1" kern="0" dirty="0">
                  <a:solidFill>
                    <a:prstClr val="white"/>
                  </a:solidFill>
                  <a:latin typeface="Arial" panose="020B0604020202020204" pitchFamily="34" charset="0"/>
                  <a:ea typeface="맑은 고딕" panose="020B0503020000020004" pitchFamily="50" charset="-127"/>
                </a:rPr>
                <a:t>목적</a:t>
              </a: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CAF078C0-CA4B-4C5D-9292-957F42185930}"/>
              </a:ext>
            </a:extLst>
          </p:cNvPr>
          <p:cNvGrpSpPr/>
          <p:nvPr/>
        </p:nvGrpSpPr>
        <p:grpSpPr>
          <a:xfrm>
            <a:off x="251520" y="4516620"/>
            <a:ext cx="4194000" cy="1930366"/>
            <a:chOff x="251520" y="3729650"/>
            <a:chExt cx="4194000" cy="1930366"/>
          </a:xfrm>
        </p:grpSpPr>
        <p:sp>
          <p:nvSpPr>
            <p:cNvPr id="32" name="AutoShape 41" descr="6">
              <a:extLst>
                <a:ext uri="{FF2B5EF4-FFF2-40B4-BE49-F238E27FC236}">
                  <a16:creationId xmlns:a16="http://schemas.microsoft.com/office/drawing/2014/main" id="{21B4B147-D9A9-4D00-B4DD-409691B2A6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520" y="4017650"/>
              <a:ext cx="4194000" cy="1642366"/>
            </a:xfrm>
            <a:prstGeom prst="roundRect">
              <a:avLst>
                <a:gd name="adj" fmla="val 1528"/>
              </a:avLst>
            </a:prstGeom>
            <a:blipFill dpi="0" rotWithShape="0">
              <a:blip r:embed="rId2">
                <a:alphaModFix amt="65000"/>
              </a:blip>
              <a:srcRect/>
              <a:stretch>
                <a:fillRect/>
              </a:stretch>
            </a:blipFill>
            <a:ln w="9525" algn="ctr">
              <a:solidFill>
                <a:srgbClr val="7A92E0"/>
              </a:solidFill>
              <a:round/>
              <a:headEnd/>
              <a:tailEnd/>
            </a:ln>
          </p:spPr>
          <p:txBody>
            <a:bodyPr lIns="72000" tIns="72000" rIns="0" bIns="72000" anchor="t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marL="176213" indent="-176213" defTabSz="806450">
                <a:lnSpc>
                  <a:spcPts val="2000"/>
                </a:lnSpc>
                <a:spcBef>
                  <a:spcPts val="3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n"/>
              </a:pPr>
              <a:r>
                <a:rPr kumimoji="0" lang="ko-KR" altLang="en-US" sz="1200" b="1" dirty="0">
                  <a:solidFill>
                    <a:srgbClr val="000000"/>
                  </a:solidFill>
                  <a:latin typeface="+mn-ea"/>
                  <a:ea typeface="+mn-ea"/>
                </a:rPr>
                <a:t>투자비</a:t>
              </a:r>
              <a:r>
                <a:rPr kumimoji="0" lang="en-US" altLang="ko-KR" sz="1200" b="1" dirty="0">
                  <a:solidFill>
                    <a:srgbClr val="000000"/>
                  </a:solidFill>
                  <a:latin typeface="+mn-ea"/>
                  <a:ea typeface="+mn-ea"/>
                </a:rPr>
                <a:t>: </a:t>
              </a:r>
              <a:r>
                <a:rPr kumimoji="0" lang="en-US" altLang="ko-KR" sz="1200" b="1" dirty="0" err="1">
                  <a:solidFill>
                    <a:srgbClr val="000000"/>
                  </a:solidFill>
                  <a:latin typeface="+mn-ea"/>
                  <a:ea typeface="+mn-ea"/>
                </a:rPr>
                <a:t>CapEx</a:t>
              </a:r>
              <a:r>
                <a:rPr kumimoji="0" lang="en-US" altLang="ko-KR" sz="1200" b="1" dirty="0">
                  <a:solidFill>
                    <a:srgbClr val="000000"/>
                  </a:solidFill>
                  <a:latin typeface="+mn-ea"/>
                  <a:ea typeface="+mn-ea"/>
                </a:rPr>
                <a:t> 450,000,000</a:t>
              </a:r>
              <a:r>
                <a:rPr kumimoji="0" lang="ko-KR" altLang="en-US" sz="1200" b="1" dirty="0">
                  <a:solidFill>
                    <a:srgbClr val="000000"/>
                  </a:solidFill>
                  <a:latin typeface="+mn-ea"/>
                  <a:ea typeface="+mn-ea"/>
                </a:rPr>
                <a:t>원</a:t>
              </a:r>
              <a:endParaRPr kumimoji="0" lang="en-US" altLang="ko-KR" sz="1200" b="1" dirty="0">
                <a:solidFill>
                  <a:srgbClr val="000000"/>
                </a:solidFill>
                <a:latin typeface="+mn-ea"/>
                <a:ea typeface="+mn-ea"/>
              </a:endParaRPr>
            </a:p>
            <a:p>
              <a:pPr defTabSz="806450">
                <a:spcBef>
                  <a:spcPts val="300"/>
                </a:spcBef>
                <a:buClr>
                  <a:schemeClr val="tx1"/>
                </a:buClr>
                <a:buSzPct val="75000"/>
              </a:pPr>
              <a:r>
                <a:rPr kumimoji="0" lang="en-US" altLang="ko-KR" sz="1100" dirty="0">
                  <a:solidFill>
                    <a:srgbClr val="000000"/>
                  </a:solidFill>
                  <a:latin typeface="+mn-ea"/>
                </a:rPr>
                <a:t>   - </a:t>
              </a:r>
              <a:r>
                <a:rPr kumimoji="0" lang="ko-KR" altLang="en-US" sz="1100" dirty="0">
                  <a:solidFill>
                    <a:srgbClr val="000000"/>
                  </a:solidFill>
                  <a:latin typeface="+mn-ea"/>
                </a:rPr>
                <a:t>통합인증 플랫폼 개발비</a:t>
              </a:r>
              <a:r>
                <a:rPr kumimoji="0" lang="en-US" altLang="ko-KR" sz="1100" dirty="0">
                  <a:solidFill>
                    <a:srgbClr val="000000"/>
                  </a:solidFill>
                  <a:latin typeface="+mn-ea"/>
                </a:rPr>
                <a:t>: 350,000,000</a:t>
              </a:r>
              <a:r>
                <a:rPr kumimoji="0" lang="ko-KR" altLang="en-US" sz="1100" dirty="0">
                  <a:solidFill>
                    <a:srgbClr val="000000"/>
                  </a:solidFill>
                  <a:latin typeface="+mn-ea"/>
                </a:rPr>
                <a:t>원</a:t>
              </a:r>
              <a:endParaRPr kumimoji="0" lang="en-US" altLang="ko-KR" sz="1100" dirty="0">
                <a:solidFill>
                  <a:srgbClr val="000000"/>
                </a:solidFill>
                <a:latin typeface="+mn-ea"/>
              </a:endParaRPr>
            </a:p>
            <a:p>
              <a:pPr defTabSz="806450">
                <a:spcBef>
                  <a:spcPts val="300"/>
                </a:spcBef>
                <a:buClr>
                  <a:schemeClr val="tx1"/>
                </a:buClr>
                <a:buSzPct val="75000"/>
              </a:pPr>
              <a:r>
                <a:rPr kumimoji="0" lang="en-US" altLang="ko-KR" sz="1100" dirty="0">
                  <a:solidFill>
                    <a:srgbClr val="000000"/>
                  </a:solidFill>
                  <a:latin typeface="+mn-ea"/>
                </a:rPr>
                <a:t>   - </a:t>
              </a:r>
              <a:r>
                <a:rPr kumimoji="0" lang="ko-KR" altLang="en-US" sz="1100" dirty="0" err="1">
                  <a:solidFill>
                    <a:srgbClr val="000000"/>
                  </a:solidFill>
                  <a:latin typeface="+mn-ea"/>
                </a:rPr>
                <a:t>고객앱</a:t>
              </a:r>
              <a:r>
                <a:rPr kumimoji="0" lang="en-US" altLang="ko-KR" sz="1100" dirty="0">
                  <a:solidFill>
                    <a:srgbClr val="000000"/>
                  </a:solidFill>
                  <a:latin typeface="+mn-ea"/>
                </a:rPr>
                <a:t>/</a:t>
              </a:r>
              <a:r>
                <a:rPr kumimoji="0" lang="ko-KR" altLang="en-US" sz="1100" dirty="0">
                  <a:solidFill>
                    <a:srgbClr val="000000"/>
                  </a:solidFill>
                  <a:latin typeface="+mn-ea"/>
                </a:rPr>
                <a:t>서버 통합인증 연동</a:t>
              </a:r>
              <a:r>
                <a:rPr kumimoji="0" lang="en-US" altLang="ko-KR" sz="1100" dirty="0">
                  <a:solidFill>
                    <a:srgbClr val="000000"/>
                  </a:solidFill>
                  <a:latin typeface="+mn-ea"/>
                </a:rPr>
                <a:t>/</a:t>
              </a:r>
              <a:r>
                <a:rPr kumimoji="0" lang="ko-KR" altLang="en-US" sz="1100" dirty="0" err="1">
                  <a:solidFill>
                    <a:srgbClr val="000000"/>
                  </a:solidFill>
                  <a:latin typeface="+mn-ea"/>
                </a:rPr>
                <a:t>뷰가드</a:t>
              </a:r>
              <a:r>
                <a:rPr kumimoji="0" lang="ko-KR" altLang="en-US" sz="1100" dirty="0">
                  <a:solidFill>
                    <a:srgbClr val="000000"/>
                  </a:solidFill>
                  <a:latin typeface="+mn-ea"/>
                </a:rPr>
                <a:t> </a:t>
              </a:r>
              <a:r>
                <a:rPr kumimoji="0" lang="ko-KR" altLang="en-US" sz="1100" dirty="0" err="1">
                  <a:solidFill>
                    <a:srgbClr val="000000"/>
                  </a:solidFill>
                  <a:latin typeface="+mn-ea"/>
                </a:rPr>
                <a:t>셀프가입</a:t>
              </a:r>
              <a:r>
                <a:rPr kumimoji="0" lang="ko-KR" altLang="en-US" sz="1100" dirty="0">
                  <a:solidFill>
                    <a:srgbClr val="000000"/>
                  </a:solidFill>
                  <a:latin typeface="+mn-ea"/>
                </a:rPr>
                <a:t> </a:t>
              </a:r>
              <a:r>
                <a:rPr kumimoji="0" lang="en-US" altLang="ko-KR" sz="1100" dirty="0">
                  <a:solidFill>
                    <a:srgbClr val="000000"/>
                  </a:solidFill>
                  <a:latin typeface="+mn-ea"/>
                </a:rPr>
                <a:t>: 100,000,000</a:t>
              </a:r>
              <a:r>
                <a:rPr kumimoji="0" lang="ko-KR" altLang="en-US" sz="1100" dirty="0">
                  <a:solidFill>
                    <a:srgbClr val="000000"/>
                  </a:solidFill>
                  <a:latin typeface="+mn-ea"/>
                </a:rPr>
                <a:t>원 </a:t>
              </a:r>
              <a:endParaRPr kumimoji="0" lang="en-US" altLang="ko-KR" sz="1100" b="1" dirty="0">
                <a:solidFill>
                  <a:srgbClr val="000000"/>
                </a:solidFill>
                <a:latin typeface="+mn-ea"/>
                <a:ea typeface="+mn-ea"/>
              </a:endParaRPr>
            </a:p>
            <a:p>
              <a:pPr marL="176213" indent="-176213" defTabSz="806450">
                <a:lnSpc>
                  <a:spcPts val="2000"/>
                </a:lnSpc>
                <a:spcBef>
                  <a:spcPts val="3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n"/>
              </a:pPr>
              <a:r>
                <a:rPr kumimoji="0" lang="en-US" altLang="ko-KR" sz="1200" b="1" dirty="0" err="1">
                  <a:solidFill>
                    <a:srgbClr val="000000"/>
                  </a:solidFill>
                  <a:latin typeface="+mn-ea"/>
                </a:rPr>
                <a:t>OpEx</a:t>
              </a:r>
              <a:r>
                <a:rPr kumimoji="0" lang="en-US" altLang="ko-KR" sz="1200" b="1" dirty="0">
                  <a:solidFill>
                    <a:srgbClr val="000000"/>
                  </a:solidFill>
                  <a:latin typeface="+mn-ea"/>
                </a:rPr>
                <a:t> 150,000,000</a:t>
              </a:r>
              <a:endParaRPr kumimoji="0" lang="en-US" altLang="ko-KR" sz="1200" b="1" dirty="0">
                <a:solidFill>
                  <a:srgbClr val="000000"/>
                </a:solidFill>
                <a:latin typeface="+mn-ea"/>
                <a:ea typeface="+mn-ea"/>
              </a:endParaRPr>
            </a:p>
            <a:p>
              <a:pPr defTabSz="806450">
                <a:spcBef>
                  <a:spcPts val="300"/>
                </a:spcBef>
                <a:buClr>
                  <a:schemeClr val="tx1"/>
                </a:buClr>
                <a:buSzPct val="75000"/>
              </a:pPr>
              <a:r>
                <a:rPr kumimoji="0" lang="en-US" altLang="ko-KR" sz="1100" dirty="0">
                  <a:solidFill>
                    <a:srgbClr val="000000"/>
                  </a:solidFill>
                  <a:latin typeface="+mn-ea"/>
                  <a:ea typeface="+mn-ea"/>
                </a:rPr>
                <a:t>   - </a:t>
              </a:r>
              <a:r>
                <a:rPr lang="ko-KR" altLang="en-US" sz="1100" dirty="0">
                  <a:latin typeface="+mn-ea"/>
                </a:rPr>
                <a:t>플랫폼 운영 </a:t>
              </a:r>
              <a:r>
                <a:rPr lang="en-US" altLang="ko-KR" sz="1100" dirty="0">
                  <a:latin typeface="+mn-ea"/>
                </a:rPr>
                <a:t>1.08</a:t>
              </a:r>
              <a:r>
                <a:rPr lang="ko-KR" altLang="en-US" sz="1100" dirty="0">
                  <a:latin typeface="+mn-ea"/>
                </a:rPr>
                <a:t>억원</a:t>
              </a:r>
              <a:r>
                <a:rPr lang="en-US" altLang="ko-KR" sz="1100" dirty="0">
                  <a:latin typeface="+mn-ea"/>
                </a:rPr>
                <a:t>/</a:t>
              </a:r>
              <a:r>
                <a:rPr lang="ko-KR" altLang="en-US" sz="1100" dirty="0">
                  <a:latin typeface="+mn-ea"/>
                </a:rPr>
                <a:t>년</a:t>
              </a:r>
              <a:r>
                <a:rPr lang="en-US" altLang="ko-KR" sz="1100" dirty="0">
                  <a:latin typeface="+mn-ea"/>
                </a:rPr>
                <a:t>(900</a:t>
              </a:r>
              <a:r>
                <a:rPr lang="ko-KR" altLang="en-US" sz="1100" dirty="0">
                  <a:latin typeface="+mn-ea"/>
                </a:rPr>
                <a:t>만원</a:t>
              </a:r>
              <a:r>
                <a:rPr lang="en-US" altLang="ko-KR" sz="1100" dirty="0">
                  <a:latin typeface="+mn-ea"/>
                </a:rPr>
                <a:t>/</a:t>
              </a:r>
              <a:r>
                <a:rPr lang="ko-KR" altLang="en-US" sz="1100" dirty="0">
                  <a:latin typeface="+mn-ea"/>
                </a:rPr>
                <a:t>월</a:t>
              </a:r>
              <a:r>
                <a:rPr lang="en-US" altLang="ko-KR" sz="1100" dirty="0">
                  <a:latin typeface="+mn-ea"/>
                </a:rPr>
                <a:t>)</a:t>
              </a:r>
              <a:endParaRPr kumimoji="0" lang="en-US" altLang="ko-KR" sz="1100" dirty="0">
                <a:solidFill>
                  <a:srgbClr val="000000"/>
                </a:solidFill>
                <a:latin typeface="+mn-ea"/>
                <a:ea typeface="+mn-ea"/>
              </a:endParaRPr>
            </a:p>
            <a:p>
              <a:pPr defTabSz="806450">
                <a:spcBef>
                  <a:spcPts val="300"/>
                </a:spcBef>
                <a:buClr>
                  <a:schemeClr val="tx1"/>
                </a:buClr>
                <a:buSzPct val="75000"/>
              </a:pPr>
              <a:r>
                <a:rPr kumimoji="0" lang="en-US" altLang="ko-KR" sz="1100" dirty="0">
                  <a:solidFill>
                    <a:srgbClr val="000000"/>
                  </a:solidFill>
                  <a:latin typeface="+mn-ea"/>
                  <a:ea typeface="+mn-ea"/>
                </a:rPr>
                <a:t>   - </a:t>
              </a:r>
              <a:r>
                <a:rPr lang="ko-KR" altLang="en-US" sz="1100" dirty="0">
                  <a:latin typeface="+mn-ea"/>
                </a:rPr>
                <a:t>인증플랫폼 유지보수</a:t>
              </a:r>
              <a:r>
                <a:rPr lang="en-US" altLang="ko-KR" sz="1100" dirty="0">
                  <a:latin typeface="+mn-ea"/>
                </a:rPr>
                <a:t>(</a:t>
              </a:r>
              <a:r>
                <a:rPr lang="ko-KR" altLang="en-US" sz="1100" dirty="0">
                  <a:latin typeface="+mn-ea"/>
                </a:rPr>
                <a:t>개발비</a:t>
              </a:r>
              <a:r>
                <a:rPr lang="en-US" altLang="ko-KR" sz="1100" dirty="0">
                  <a:latin typeface="+mn-ea"/>
                </a:rPr>
                <a:t>15%) 4.65</a:t>
              </a:r>
              <a:r>
                <a:rPr lang="ko-KR" altLang="en-US" sz="1100" dirty="0">
                  <a:latin typeface="+mn-ea"/>
                </a:rPr>
                <a:t>천만원</a:t>
              </a:r>
              <a:r>
                <a:rPr lang="en-US" altLang="ko-KR" sz="1100" dirty="0">
                  <a:latin typeface="+mn-ea"/>
                </a:rPr>
                <a:t>/</a:t>
              </a:r>
              <a:r>
                <a:rPr lang="ko-KR" altLang="en-US" sz="1100" dirty="0">
                  <a:latin typeface="+mn-ea"/>
                </a:rPr>
                <a:t>년</a:t>
              </a:r>
              <a:endParaRPr kumimoji="0" lang="en-US" altLang="ko-KR" sz="1100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  <p:sp>
          <p:nvSpPr>
            <p:cNvPr id="33" name="AutoShape 165">
              <a:extLst>
                <a:ext uri="{FF2B5EF4-FFF2-40B4-BE49-F238E27FC236}">
                  <a16:creationId xmlns:a16="http://schemas.microsoft.com/office/drawing/2014/main" id="{48D13E72-03A2-4249-B827-F152572E40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520" y="3729650"/>
              <a:ext cx="2008197" cy="288000"/>
            </a:xfrm>
            <a:prstGeom prst="roundRect">
              <a:avLst>
                <a:gd name="adj" fmla="val 16616"/>
              </a:avLst>
            </a:prstGeom>
            <a:gradFill rotWithShape="1">
              <a:gsLst>
                <a:gs pos="0">
                  <a:srgbClr val="003399"/>
                </a:gs>
                <a:gs pos="100000">
                  <a:srgbClr val="1679B6"/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>
                <a:defRPr/>
              </a:pPr>
              <a:r>
                <a:rPr lang="ko-KR" altLang="en-US" sz="1400" b="1" kern="0" dirty="0">
                  <a:solidFill>
                    <a:prstClr val="white"/>
                  </a:solidFill>
                  <a:latin typeface="Arial" panose="020B0604020202020204" pitchFamily="34" charset="0"/>
                  <a:ea typeface="맑은 고딕" panose="020B0503020000020004" pitchFamily="50" charset="-127"/>
                </a:rPr>
                <a:t>개발</a:t>
              </a:r>
              <a:r>
                <a:rPr lang="en-US" altLang="ko-KR" sz="1400" b="1" kern="0" dirty="0">
                  <a:solidFill>
                    <a:prstClr val="white"/>
                  </a:solidFill>
                  <a:latin typeface="Arial" panose="020B0604020202020204" pitchFamily="34" charset="0"/>
                  <a:ea typeface="맑은 고딕" panose="020B0503020000020004" pitchFamily="50" charset="-127"/>
                </a:rPr>
                <a:t> </a:t>
              </a:r>
              <a:r>
                <a:rPr lang="ko-KR" altLang="en-US" sz="1400" b="1" kern="0" dirty="0">
                  <a:solidFill>
                    <a:prstClr val="white"/>
                  </a:solidFill>
                  <a:latin typeface="Arial" panose="020B0604020202020204" pitchFamily="34" charset="0"/>
                  <a:ea typeface="맑은 고딕" panose="020B0503020000020004" pitchFamily="50" charset="-127"/>
                </a:rPr>
                <a:t>비용</a:t>
              </a:r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93A63B4B-A378-4A04-A4F3-632BA8532D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2727808"/>
            <a:ext cx="4032448" cy="1421272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3302C6FE-EF53-4F13-A375-7E7B7AC048D7}"/>
              </a:ext>
            </a:extLst>
          </p:cNvPr>
          <p:cNvSpPr/>
          <p:nvPr/>
        </p:nvSpPr>
        <p:spPr>
          <a:xfrm>
            <a:off x="2627784" y="5203214"/>
            <a:ext cx="2232248" cy="1231709"/>
          </a:xfrm>
          <a:prstGeom prst="rect">
            <a:avLst/>
          </a:prstGeom>
          <a:solidFill>
            <a:schemeClr val="accent1">
              <a:lumMod val="20000"/>
              <a:lumOff val="80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b="1" dirty="0">
                <a:solidFill>
                  <a:srgbClr val="FF0000"/>
                </a:solidFill>
              </a:rPr>
              <a:t>각 </a:t>
            </a:r>
            <a:r>
              <a:rPr lang="ko-KR" altLang="en-US" sz="1200" b="1" dirty="0" err="1">
                <a:solidFill>
                  <a:srgbClr val="FF0000"/>
                </a:solidFill>
              </a:rPr>
              <a:t>고객앱</a:t>
            </a:r>
            <a:r>
              <a:rPr lang="ko-KR" altLang="en-US" sz="1200" b="1" dirty="0">
                <a:solidFill>
                  <a:srgbClr val="FF0000"/>
                </a:solidFill>
              </a:rPr>
              <a:t> 담당팀과 개발범위</a:t>
            </a:r>
            <a:r>
              <a:rPr lang="en-US" altLang="ko-KR" sz="1200" b="1" dirty="0">
                <a:solidFill>
                  <a:srgbClr val="FF0000"/>
                </a:solidFill>
              </a:rPr>
              <a:t>, </a:t>
            </a:r>
            <a:r>
              <a:rPr lang="ko-KR" altLang="en-US" sz="1200" b="1" dirty="0">
                <a:solidFill>
                  <a:srgbClr val="FF0000"/>
                </a:solidFill>
              </a:rPr>
              <a:t>일정</a:t>
            </a:r>
            <a:r>
              <a:rPr lang="en-US" altLang="ko-KR" sz="1200" b="1" dirty="0">
                <a:solidFill>
                  <a:srgbClr val="FF0000"/>
                </a:solidFill>
              </a:rPr>
              <a:t>, </a:t>
            </a:r>
            <a:r>
              <a:rPr lang="ko-KR" altLang="en-US" sz="1200" b="1" dirty="0">
                <a:solidFill>
                  <a:srgbClr val="FF0000"/>
                </a:solidFill>
              </a:rPr>
              <a:t>예산에 대한 협의 필요</a:t>
            </a:r>
            <a:endParaRPr lang="en-US" altLang="ko-KR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1034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949A56-6B09-4A19-97DA-83073266B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ADT </a:t>
            </a:r>
            <a:r>
              <a:rPr lang="ko-KR" altLang="en-US" dirty="0"/>
              <a:t>통합 인증 시스템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6D3BBDC-5C21-4193-98D5-82B68F12BA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758362"/>
            <a:ext cx="4808592" cy="1086462"/>
          </a:xfrm>
        </p:spPr>
        <p:txBody>
          <a:bodyPr/>
          <a:lstStyle/>
          <a:p>
            <a:r>
              <a:rPr lang="ko-KR" altLang="en-US" dirty="0"/>
              <a:t>요약</a:t>
            </a:r>
            <a:endParaRPr lang="en-US" altLang="ko-KR" dirty="0"/>
          </a:p>
          <a:p>
            <a:pPr lvl="1"/>
            <a:r>
              <a:rPr lang="en-US" altLang="ko-KR" sz="1200" b="0" dirty="0"/>
              <a:t>70</a:t>
            </a:r>
            <a:r>
              <a:rPr lang="ko-KR" altLang="en-US" sz="1200" b="0" dirty="0"/>
              <a:t>만 고객의 </a:t>
            </a:r>
            <a:r>
              <a:rPr lang="en-US" altLang="ko-KR" sz="1200" b="0" dirty="0"/>
              <a:t>DB</a:t>
            </a:r>
            <a:r>
              <a:rPr lang="ko-KR" altLang="en-US" sz="1200" b="0" dirty="0"/>
              <a:t>정보를 통한인증서비스로 마이그레이션 없이</a:t>
            </a:r>
            <a:r>
              <a:rPr lang="en-US" altLang="ko-KR" sz="1200" b="0" dirty="0"/>
              <a:t> </a:t>
            </a:r>
            <a:r>
              <a:rPr lang="ko-KR" altLang="en-US" sz="1200" b="0" dirty="0"/>
              <a:t>주요 앱을 통한 고객 스스로 점진적 계정 통합</a:t>
            </a:r>
            <a:endParaRPr lang="en-US" altLang="ko-KR" sz="1200" b="0" dirty="0"/>
          </a:p>
          <a:p>
            <a:pPr lvl="1"/>
            <a:r>
              <a:rPr lang="ko-KR" altLang="en-US" sz="1200" b="0" dirty="0"/>
              <a:t>회원정보를 하나의 인증센터를 통해서만 가입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인증</a:t>
            </a:r>
            <a:r>
              <a:rPr lang="en-US" altLang="ko-KR" sz="1200" b="0" dirty="0"/>
              <a:t>, ID</a:t>
            </a:r>
            <a:r>
              <a:rPr lang="ko-KR" altLang="en-US" sz="1200" b="0" dirty="0"/>
              <a:t>찾기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비밀번호 찾기 등의 통합인증 서비스 제공</a:t>
            </a:r>
            <a:endParaRPr lang="en-US" altLang="ko-KR" sz="1200" b="0" dirty="0"/>
          </a:p>
          <a:p>
            <a:r>
              <a:rPr lang="ko-KR" altLang="en-US" dirty="0"/>
              <a:t>도입효과</a:t>
            </a:r>
            <a:endParaRPr lang="en-US" altLang="ko-KR" dirty="0"/>
          </a:p>
          <a:p>
            <a:pPr lvl="1"/>
            <a:r>
              <a:rPr lang="ko-KR" altLang="en-US" sz="1200" b="0" dirty="0"/>
              <a:t>하나의 고객 </a:t>
            </a:r>
            <a:r>
              <a:rPr lang="en-US" altLang="ko-KR" sz="1200" b="0" dirty="0"/>
              <a:t>ID</a:t>
            </a:r>
            <a:r>
              <a:rPr lang="ko-KR" altLang="en-US" sz="1200" b="0" dirty="0"/>
              <a:t>로 전사 서비스</a:t>
            </a:r>
            <a:r>
              <a:rPr lang="en-US" altLang="ko-KR" sz="1200" b="0" dirty="0"/>
              <a:t>(</a:t>
            </a:r>
            <a:r>
              <a:rPr lang="ko-KR" altLang="en-US" sz="1200" b="0" dirty="0"/>
              <a:t>고객센터</a:t>
            </a:r>
            <a:r>
              <a:rPr lang="en-US" altLang="ko-KR" sz="1200" b="0" dirty="0"/>
              <a:t>, </a:t>
            </a:r>
            <a:r>
              <a:rPr lang="ko-KR" altLang="en-US" sz="1200" b="0" dirty="0" err="1"/>
              <a:t>뷰가드</a:t>
            </a:r>
            <a:r>
              <a:rPr lang="en-US" altLang="ko-KR" sz="1200" b="0" dirty="0"/>
              <a:t>, </a:t>
            </a:r>
            <a:r>
              <a:rPr lang="ko-KR" altLang="en-US" sz="1200" b="0" dirty="0" err="1"/>
              <a:t>캡스홈</a:t>
            </a:r>
            <a:r>
              <a:rPr lang="ko-KR" altLang="en-US" sz="1200" b="0" dirty="0"/>
              <a:t> 등</a:t>
            </a:r>
            <a:r>
              <a:rPr lang="en-US" altLang="ko-KR" sz="1200" b="0" dirty="0"/>
              <a:t>) </a:t>
            </a:r>
            <a:r>
              <a:rPr lang="ko-KR" altLang="en-US" sz="1200" b="0" dirty="0"/>
              <a:t>이용 가능</a:t>
            </a:r>
            <a:endParaRPr lang="en-US" altLang="ko-KR" sz="1200" b="0" dirty="0"/>
          </a:p>
          <a:p>
            <a:pPr lvl="1"/>
            <a:r>
              <a:rPr lang="ko-KR" altLang="en-US" sz="1200" b="0" dirty="0"/>
              <a:t>전사 서비스별 회원가입</a:t>
            </a:r>
            <a:r>
              <a:rPr lang="en-US" altLang="ko-KR" sz="1200" b="0" dirty="0"/>
              <a:t>/</a:t>
            </a:r>
            <a:r>
              <a:rPr lang="ko-KR" altLang="en-US" sz="1200" b="0" dirty="0"/>
              <a:t>로그인</a:t>
            </a:r>
            <a:r>
              <a:rPr lang="en-US" altLang="ko-KR" sz="1200" b="0" dirty="0"/>
              <a:t>/</a:t>
            </a:r>
            <a:r>
              <a:rPr lang="ko-KR" altLang="en-US" sz="1200" b="0" dirty="0"/>
              <a:t>이용 현황 파악 가능</a:t>
            </a:r>
            <a:endParaRPr lang="en-US" altLang="ko-KR" sz="1200" b="0" dirty="0"/>
          </a:p>
          <a:p>
            <a:r>
              <a:rPr lang="ko-KR" altLang="en-US" dirty="0"/>
              <a:t>특징</a:t>
            </a:r>
            <a:endParaRPr lang="en-US" altLang="ko-KR" dirty="0"/>
          </a:p>
          <a:p>
            <a:pPr lvl="1"/>
            <a:r>
              <a:rPr lang="en-US" altLang="ko-KR" sz="1200" b="0" dirty="0"/>
              <a:t>TID / PASS </a:t>
            </a:r>
            <a:r>
              <a:rPr lang="ko-KR" altLang="en-US" sz="1200" b="0" dirty="0"/>
              <a:t>로그인 연동 기능 제공</a:t>
            </a:r>
            <a:endParaRPr lang="en-US" altLang="ko-KR" sz="1200" b="0" dirty="0"/>
          </a:p>
          <a:p>
            <a:pPr lvl="1"/>
            <a:r>
              <a:rPr lang="ko-KR" altLang="en-US" sz="1200" b="0" dirty="0"/>
              <a:t>추후 </a:t>
            </a:r>
            <a:r>
              <a:rPr lang="en-US" altLang="ko-KR" sz="1200" b="0" dirty="0"/>
              <a:t>TID</a:t>
            </a:r>
            <a:r>
              <a:rPr lang="ko-KR" altLang="en-US" sz="1200" b="0" dirty="0"/>
              <a:t>의 소셜 로그인 및 생체인증</a:t>
            </a:r>
            <a:r>
              <a:rPr lang="en-US" altLang="ko-KR" sz="1200" b="0" dirty="0"/>
              <a:t> </a:t>
            </a:r>
            <a:r>
              <a:rPr lang="ko-KR" altLang="en-US" sz="1200" b="0" dirty="0"/>
              <a:t>및 </a:t>
            </a:r>
            <a:r>
              <a:rPr lang="en-US" altLang="ko-KR" sz="1200" b="0" dirty="0"/>
              <a:t>OTP </a:t>
            </a:r>
            <a:r>
              <a:rPr lang="ko-KR" altLang="en-US" sz="1200" b="0" dirty="0"/>
              <a:t>등 기능 활용</a:t>
            </a:r>
            <a:endParaRPr lang="en-US" altLang="ko-KR" sz="1200" b="0" dirty="0"/>
          </a:p>
          <a:p>
            <a:r>
              <a:rPr lang="ko-KR" altLang="en-US" dirty="0"/>
              <a:t>계정현황</a:t>
            </a:r>
            <a:endParaRPr lang="en-US" altLang="ko-KR" dirty="0"/>
          </a:p>
          <a:p>
            <a:pPr marL="228600" lvl="1" indent="0">
              <a:buNone/>
            </a:pPr>
            <a:endParaRPr lang="en-US" altLang="ko-KR" sz="1200" b="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3DD3EA6-20DB-45A5-9C2A-6B512E5CCD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4128" y="980728"/>
            <a:ext cx="2903284" cy="224855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EC6A2F1F-C9C9-4CAE-B8BC-5FDC19A681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530" y="3686721"/>
            <a:ext cx="2903283" cy="2262559"/>
          </a:xfrm>
          <a:prstGeom prst="rect">
            <a:avLst/>
          </a:prstGeom>
        </p:spPr>
      </p:pic>
      <p:sp>
        <p:nvSpPr>
          <p:cNvPr id="6" name="화살표: 아래쪽 5">
            <a:extLst>
              <a:ext uri="{FF2B5EF4-FFF2-40B4-BE49-F238E27FC236}">
                <a16:creationId xmlns:a16="http://schemas.microsoft.com/office/drawing/2014/main" id="{F845D436-F9C0-4E86-8DF5-FBF2A8807DF7}"/>
              </a:ext>
            </a:extLst>
          </p:cNvPr>
          <p:cNvSpPr/>
          <p:nvPr/>
        </p:nvSpPr>
        <p:spPr>
          <a:xfrm>
            <a:off x="6951147" y="3312950"/>
            <a:ext cx="432048" cy="2717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0BD7E462-275F-4B2F-8071-9B3A5D9795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5766790"/>
              </p:ext>
            </p:extLst>
          </p:nvPr>
        </p:nvGraphicFramePr>
        <p:xfrm>
          <a:off x="827584" y="5373216"/>
          <a:ext cx="3410485" cy="90591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773516">
                  <a:extLst>
                    <a:ext uri="{9D8B030D-6E8A-4147-A177-3AD203B41FA5}">
                      <a16:colId xmlns:a16="http://schemas.microsoft.com/office/drawing/2014/main" val="3249068909"/>
                    </a:ext>
                  </a:extLst>
                </a:gridCol>
                <a:gridCol w="1075386">
                  <a:extLst>
                    <a:ext uri="{9D8B030D-6E8A-4147-A177-3AD203B41FA5}">
                      <a16:colId xmlns:a16="http://schemas.microsoft.com/office/drawing/2014/main" val="1699112015"/>
                    </a:ext>
                  </a:extLst>
                </a:gridCol>
                <a:gridCol w="855599">
                  <a:extLst>
                    <a:ext uri="{9D8B030D-6E8A-4147-A177-3AD203B41FA5}">
                      <a16:colId xmlns:a16="http://schemas.microsoft.com/office/drawing/2014/main" val="2528974937"/>
                    </a:ext>
                  </a:extLst>
                </a:gridCol>
                <a:gridCol w="705984">
                  <a:extLst>
                    <a:ext uri="{9D8B030D-6E8A-4147-A177-3AD203B41FA5}">
                      <a16:colId xmlns:a16="http://schemas.microsoft.com/office/drawing/2014/main" val="4192811754"/>
                    </a:ext>
                  </a:extLst>
                </a:gridCol>
              </a:tblGrid>
              <a:tr h="189568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u="none" strike="noStrike" dirty="0">
                          <a:effectLst/>
                          <a:latin typeface="+mn-ea"/>
                          <a:ea typeface="+mn-ea"/>
                        </a:rPr>
                        <a:t>구분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7872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u="none" strike="noStrike" dirty="0">
                          <a:effectLst/>
                          <a:latin typeface="+mn-ea"/>
                          <a:ea typeface="+mn-ea"/>
                        </a:rPr>
                        <a:t>모바일 앱 명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7872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u="none" strike="noStrike" dirty="0">
                          <a:effectLst/>
                          <a:latin typeface="+mn-ea"/>
                          <a:ea typeface="+mn-ea"/>
                        </a:rPr>
                        <a:t>계정수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7872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u="none" strike="noStrike" dirty="0">
                          <a:effectLst/>
                          <a:latin typeface="+mn-ea"/>
                          <a:ea typeface="+mn-ea"/>
                        </a:rPr>
                        <a:t>%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7872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544667"/>
                  </a:ext>
                </a:extLst>
              </a:tr>
              <a:tr h="148635"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u="none" strike="noStrike">
                          <a:effectLst/>
                          <a:latin typeface="+mn-ea"/>
                          <a:ea typeface="+mn-ea"/>
                        </a:rPr>
                        <a:t>주요앱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41564" marB="4156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u="none" strike="noStrike" dirty="0">
                          <a:effectLst/>
                          <a:latin typeface="+mn-ea"/>
                          <a:ea typeface="+mn-ea"/>
                        </a:rPr>
                        <a:t>뷰가드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7872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dirty="0">
                          <a:effectLst/>
                          <a:latin typeface="+mn-ea"/>
                          <a:ea typeface="+mn-ea"/>
                        </a:rPr>
                        <a:t>445,315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7872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u="none" strike="noStrike" dirty="0">
                          <a:effectLst/>
                          <a:latin typeface="+mn-ea"/>
                          <a:ea typeface="+mn-ea"/>
                        </a:rPr>
                        <a:t>64.71%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7872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0548900"/>
                  </a:ext>
                </a:extLst>
              </a:tr>
              <a:tr h="14863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u="none" strike="noStrike" dirty="0">
                          <a:effectLst/>
                          <a:latin typeface="+mn-ea"/>
                          <a:ea typeface="+mn-ea"/>
                        </a:rPr>
                        <a:t>고객센터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7872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dirty="0">
                          <a:effectLst/>
                          <a:latin typeface="+mn-ea"/>
                          <a:ea typeface="+mn-ea"/>
                        </a:rPr>
                        <a:t>114,730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7872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u="none" strike="noStrike" dirty="0">
                          <a:effectLst/>
                          <a:latin typeface="+mn-ea"/>
                          <a:ea typeface="+mn-ea"/>
                        </a:rPr>
                        <a:t>16.67%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7872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8152580"/>
                  </a:ext>
                </a:extLst>
              </a:tr>
              <a:tr h="14863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u="none" strike="noStrike" dirty="0">
                          <a:effectLst/>
                          <a:latin typeface="+mn-ea"/>
                          <a:ea typeface="+mn-ea"/>
                        </a:rPr>
                        <a:t>캡스홈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7872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  <a:latin typeface="+mn-ea"/>
                          <a:ea typeface="+mn-ea"/>
                        </a:rPr>
                        <a:t>128,141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7872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u="none" strike="noStrike" dirty="0">
                          <a:effectLst/>
                          <a:latin typeface="+mn-ea"/>
                          <a:ea typeface="+mn-ea"/>
                        </a:rPr>
                        <a:t>18.62%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7872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6649341"/>
                  </a:ext>
                </a:extLst>
              </a:tr>
              <a:tr h="234816"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effectLst/>
                          <a:latin typeface="+mn-ea"/>
                          <a:ea typeface="+mn-ea"/>
                        </a:rPr>
                        <a:t>Total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41564" marB="4156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u="none" strike="noStrike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688,186</a:t>
                      </a:r>
                      <a:endParaRPr lang="en-US" altLang="ko-KR" sz="1000" b="0" i="0" u="none" strike="noStrike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7872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u="none" strike="noStrike" dirty="0">
                          <a:effectLst/>
                          <a:latin typeface="+mn-ea"/>
                          <a:ea typeface="+mn-ea"/>
                        </a:rPr>
                        <a:t>100%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7872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7926956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44B77A14-1E3D-48E8-80D5-E2A0A52C79C8}"/>
              </a:ext>
            </a:extLst>
          </p:cNvPr>
          <p:cNvSpPr/>
          <p:nvPr/>
        </p:nvSpPr>
        <p:spPr>
          <a:xfrm>
            <a:off x="683568" y="2079800"/>
            <a:ext cx="2232248" cy="1231709"/>
          </a:xfrm>
          <a:prstGeom prst="rect">
            <a:avLst/>
          </a:prstGeom>
          <a:solidFill>
            <a:schemeClr val="accent1">
              <a:lumMod val="20000"/>
              <a:lumOff val="80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b="1" dirty="0" err="1">
                <a:solidFill>
                  <a:srgbClr val="FF0000"/>
                </a:solidFill>
              </a:rPr>
              <a:t>고중경</a:t>
            </a:r>
            <a:r>
              <a:rPr lang="en-US" altLang="ko-KR" sz="1200" b="1" dirty="0">
                <a:solidFill>
                  <a:srgbClr val="FF0000"/>
                </a:solidFill>
              </a:rPr>
              <a:t>, DT </a:t>
            </a:r>
            <a:r>
              <a:rPr lang="ko-KR" altLang="en-US" sz="1200" b="1" dirty="0">
                <a:solidFill>
                  <a:srgbClr val="FF0000"/>
                </a:solidFill>
              </a:rPr>
              <a:t>의견</a:t>
            </a:r>
            <a:endParaRPr lang="en-US" altLang="ko-KR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0714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949A56-6B09-4A19-97DA-83073266B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도입방안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6D3BBDC-5C21-4193-98D5-82B68F12BA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758362"/>
            <a:ext cx="8229600" cy="2238590"/>
          </a:xfrm>
        </p:spPr>
        <p:txBody>
          <a:bodyPr/>
          <a:lstStyle/>
          <a:p>
            <a:r>
              <a:rPr lang="ko-KR" altLang="en-US" dirty="0"/>
              <a:t>목적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1. </a:t>
            </a:r>
            <a:r>
              <a:rPr lang="ko-KR" altLang="en-US" sz="1600" dirty="0">
                <a:latin typeface="+mn-ea"/>
              </a:rPr>
              <a:t>주요서비스 앱 계정 총 </a:t>
            </a:r>
            <a:r>
              <a:rPr lang="en-US" altLang="ko-KR" sz="1600" dirty="0">
                <a:latin typeface="+mn-ea"/>
              </a:rPr>
              <a:t>70</a:t>
            </a:r>
            <a:r>
              <a:rPr lang="ko-KR" altLang="en-US" sz="1600" dirty="0" err="1">
                <a:latin typeface="+mn-ea"/>
              </a:rPr>
              <a:t>만건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 err="1">
                <a:latin typeface="+mn-ea"/>
              </a:rPr>
              <a:t>뷰가드</a:t>
            </a:r>
            <a:r>
              <a:rPr lang="ko-KR" altLang="en-US" sz="1600" dirty="0">
                <a:latin typeface="+mn-ea"/>
              </a:rPr>
              <a:t> </a:t>
            </a:r>
            <a:r>
              <a:rPr lang="en-US" altLang="ko-KR" sz="1600" dirty="0">
                <a:latin typeface="+mn-ea"/>
              </a:rPr>
              <a:t>64.7%, </a:t>
            </a:r>
            <a:r>
              <a:rPr lang="ko-KR" altLang="en-US" sz="1600" dirty="0" err="1">
                <a:latin typeface="+mn-ea"/>
              </a:rPr>
              <a:t>캡스홈</a:t>
            </a:r>
            <a:r>
              <a:rPr lang="ko-KR" altLang="en-US" sz="1600" dirty="0">
                <a:latin typeface="+mn-ea"/>
              </a:rPr>
              <a:t> </a:t>
            </a:r>
            <a:r>
              <a:rPr lang="en-US" altLang="ko-KR" sz="1600" dirty="0">
                <a:latin typeface="+mn-ea"/>
              </a:rPr>
              <a:t>18.6%, </a:t>
            </a:r>
            <a:r>
              <a:rPr lang="ko-KR" altLang="en-US" sz="1600" dirty="0">
                <a:latin typeface="+mn-ea"/>
              </a:rPr>
              <a:t>고객센터 </a:t>
            </a:r>
            <a:r>
              <a:rPr lang="en-US" altLang="ko-KR" sz="1600" dirty="0">
                <a:latin typeface="+mn-ea"/>
              </a:rPr>
              <a:t>16.6%</a:t>
            </a:r>
          </a:p>
          <a:p>
            <a:pPr lvl="1"/>
            <a:r>
              <a:rPr lang="ko-KR" altLang="en-US" sz="1200" b="0" dirty="0">
                <a:latin typeface="+mn-ea"/>
              </a:rPr>
              <a:t>고객계정은 각 시스템에서 각각 회원가입</a:t>
            </a:r>
            <a:r>
              <a:rPr lang="en-US" altLang="ko-KR" sz="1200" b="0" dirty="0">
                <a:latin typeface="+mn-ea"/>
              </a:rPr>
              <a:t>, </a:t>
            </a:r>
            <a:r>
              <a:rPr lang="ko-KR" altLang="en-US" sz="1200" b="0" dirty="0">
                <a:latin typeface="+mn-ea"/>
              </a:rPr>
              <a:t>앱 가입 시 이미 등록된 </a:t>
            </a:r>
            <a:r>
              <a:rPr lang="en-US" altLang="ko-KR" sz="1200" b="0" dirty="0">
                <a:latin typeface="+mn-ea"/>
              </a:rPr>
              <a:t>ID</a:t>
            </a:r>
            <a:r>
              <a:rPr lang="ko-KR" altLang="en-US" sz="1200" b="0" dirty="0">
                <a:latin typeface="+mn-ea"/>
              </a:rPr>
              <a:t>가 있을 경우</a:t>
            </a:r>
            <a:r>
              <a:rPr lang="en-US" altLang="ko-KR" sz="1200" b="0" dirty="0">
                <a:latin typeface="+mn-ea"/>
              </a:rPr>
              <a:t>, </a:t>
            </a:r>
            <a:r>
              <a:rPr lang="ko-KR" altLang="en-US" sz="1200" b="0" dirty="0">
                <a:latin typeface="+mn-ea"/>
              </a:rPr>
              <a:t>다른 아이디를 사용해야 함</a:t>
            </a:r>
            <a:r>
              <a:rPr lang="en-US" altLang="ko-KR" sz="1200" b="0" dirty="0">
                <a:latin typeface="+mn-ea"/>
              </a:rPr>
              <a:t>. </a:t>
            </a:r>
            <a:r>
              <a:rPr lang="ko-KR" altLang="en-US" sz="1200" b="0" dirty="0">
                <a:latin typeface="+mn-ea"/>
              </a:rPr>
              <a:t>개인별 너무 많은 </a:t>
            </a:r>
            <a:r>
              <a:rPr lang="en-US" altLang="ko-KR" sz="1200" b="0" dirty="0">
                <a:latin typeface="+mn-ea"/>
              </a:rPr>
              <a:t>ID/PW</a:t>
            </a:r>
            <a:r>
              <a:rPr lang="ko-KR" altLang="en-US" sz="1200" b="0" dirty="0">
                <a:latin typeface="+mn-ea"/>
              </a:rPr>
              <a:t>를 가지고 있어 관리가 어려움</a:t>
            </a:r>
            <a:r>
              <a:rPr lang="en-US" altLang="ko-KR" sz="1200" b="0" dirty="0">
                <a:latin typeface="+mn-ea"/>
              </a:rPr>
              <a:t>.</a:t>
            </a:r>
            <a:endParaRPr lang="ko-KR" altLang="en-US" sz="1200" b="0" dirty="0">
              <a:latin typeface="+mn-ea"/>
            </a:endParaRP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E740BBD0-C865-4018-8E99-6DA41C57C968}"/>
              </a:ext>
            </a:extLst>
          </p:cNvPr>
          <p:cNvSpPr txBox="1">
            <a:spLocks/>
          </p:cNvSpPr>
          <p:nvPr/>
        </p:nvSpPr>
        <p:spPr bwMode="auto">
          <a:xfrm>
            <a:off x="411480" y="3047862"/>
            <a:ext cx="8229600" cy="525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09550" indent="-209550" algn="l" defTabSz="806450" rtl="0" eaLnBrk="0" fontAlgn="base" latinLnBrk="1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tx1">
                  <a:lumMod val="85000"/>
                  <a:lumOff val="15000"/>
                </a:schemeClr>
              </a:buClr>
              <a:buSzPct val="75000"/>
              <a:buFont typeface="Wingdings" pitchFamily="2" charset="2"/>
              <a:buChar char="n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8938" indent="-160338" algn="l" defTabSz="806450" rtl="0" eaLnBrk="0" fontAlgn="base" latinLnBrk="1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tx1">
                  <a:lumMod val="85000"/>
                  <a:lumOff val="15000"/>
                </a:schemeClr>
              </a:buClr>
              <a:buSzPct val="100000"/>
              <a:buFontTx/>
              <a:buChar char="•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dirty="0">
                <a:latin typeface="+mn-ea"/>
              </a:rPr>
              <a:t>2. </a:t>
            </a:r>
            <a:r>
              <a:rPr lang="ko-KR" altLang="en-US" sz="1600" dirty="0">
                <a:latin typeface="+mn-ea"/>
              </a:rPr>
              <a:t>계약자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직원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가족회원이 주요 서비스별 각각 가입으로 </a:t>
            </a:r>
            <a:r>
              <a:rPr lang="en-US" altLang="ko-KR" sz="1600" dirty="0">
                <a:latin typeface="+mn-ea"/>
              </a:rPr>
              <a:t>ID/PW </a:t>
            </a:r>
            <a:r>
              <a:rPr lang="ko-KR" altLang="en-US" sz="1600" dirty="0">
                <a:latin typeface="+mn-ea"/>
              </a:rPr>
              <a:t>관리의 어려움</a:t>
            </a:r>
            <a:endParaRPr lang="en-US" altLang="ko-KR" sz="1600" dirty="0">
              <a:latin typeface="+mn-ea"/>
            </a:endParaRPr>
          </a:p>
          <a:p>
            <a:pPr lvl="1"/>
            <a:r>
              <a:rPr lang="ko-KR" altLang="en-US" sz="1200" b="0" dirty="0">
                <a:latin typeface="+mn-ea"/>
              </a:rPr>
              <a:t>회원인증과 권한인증을 각 시스템별 개별정책으로 관리되고 있어</a:t>
            </a:r>
            <a:r>
              <a:rPr lang="en-US" altLang="ko-KR" sz="1200" b="0" dirty="0">
                <a:latin typeface="+mn-ea"/>
              </a:rPr>
              <a:t>, </a:t>
            </a:r>
            <a:r>
              <a:rPr lang="ko-KR" altLang="en-US" sz="1200" b="0" dirty="0">
                <a:latin typeface="+mn-ea"/>
              </a:rPr>
              <a:t>회원가입</a:t>
            </a:r>
            <a:r>
              <a:rPr lang="en-US" altLang="ko-KR" sz="1200" b="0" dirty="0">
                <a:latin typeface="+mn-ea"/>
              </a:rPr>
              <a:t>, ID</a:t>
            </a:r>
            <a:r>
              <a:rPr lang="ko-KR" altLang="en-US" sz="1200" b="0" dirty="0">
                <a:latin typeface="+mn-ea"/>
              </a:rPr>
              <a:t>찾기</a:t>
            </a:r>
            <a:r>
              <a:rPr lang="en-US" altLang="ko-KR" sz="1200" b="0" dirty="0">
                <a:latin typeface="+mn-ea"/>
              </a:rPr>
              <a:t>, </a:t>
            </a:r>
            <a:r>
              <a:rPr lang="ko-KR" altLang="en-US" sz="1200" b="0" dirty="0">
                <a:latin typeface="+mn-ea"/>
              </a:rPr>
              <a:t>비밀번호 찾기 등의 서비스 방법 제공서비스가 통일되어 있지 않음 </a:t>
            </a:r>
            <a:endParaRPr lang="en-US" altLang="ko-KR" sz="1200" b="0" dirty="0">
              <a:latin typeface="+mn-ea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D821881F-F923-44F3-8CC6-57EBBF2209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177099"/>
              </p:ext>
            </p:extLst>
          </p:nvPr>
        </p:nvGraphicFramePr>
        <p:xfrm>
          <a:off x="2627784" y="2204864"/>
          <a:ext cx="3410485" cy="870289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773516">
                  <a:extLst>
                    <a:ext uri="{9D8B030D-6E8A-4147-A177-3AD203B41FA5}">
                      <a16:colId xmlns:a16="http://schemas.microsoft.com/office/drawing/2014/main" val="3249068909"/>
                    </a:ext>
                  </a:extLst>
                </a:gridCol>
                <a:gridCol w="1075386">
                  <a:extLst>
                    <a:ext uri="{9D8B030D-6E8A-4147-A177-3AD203B41FA5}">
                      <a16:colId xmlns:a16="http://schemas.microsoft.com/office/drawing/2014/main" val="1699112015"/>
                    </a:ext>
                  </a:extLst>
                </a:gridCol>
                <a:gridCol w="855599">
                  <a:extLst>
                    <a:ext uri="{9D8B030D-6E8A-4147-A177-3AD203B41FA5}">
                      <a16:colId xmlns:a16="http://schemas.microsoft.com/office/drawing/2014/main" val="2528974937"/>
                    </a:ext>
                  </a:extLst>
                </a:gridCol>
                <a:gridCol w="705984">
                  <a:extLst>
                    <a:ext uri="{9D8B030D-6E8A-4147-A177-3AD203B41FA5}">
                      <a16:colId xmlns:a16="http://schemas.microsoft.com/office/drawing/2014/main" val="4192811754"/>
                    </a:ext>
                  </a:extLst>
                </a:gridCol>
              </a:tblGrid>
              <a:tr h="189568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u="none" strike="noStrike" dirty="0">
                          <a:effectLst/>
                        </a:rPr>
                        <a:t>구분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78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u="none" strike="noStrike" dirty="0">
                          <a:effectLst/>
                        </a:rPr>
                        <a:t>모바일 앱 명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78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u="none" strike="noStrike" dirty="0">
                          <a:effectLst/>
                        </a:rPr>
                        <a:t>계정수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78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u="none" strike="noStrike" dirty="0">
                          <a:effectLst/>
                        </a:rPr>
                        <a:t>%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78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544667"/>
                  </a:ext>
                </a:extLst>
              </a:tr>
              <a:tr h="148635"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u="none" strike="noStrike">
                          <a:effectLst/>
                        </a:rPr>
                        <a:t>주요앱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41564" marB="4156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u="none" strike="noStrike" dirty="0">
                          <a:effectLst/>
                        </a:rPr>
                        <a:t>뷰가드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78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 dirty="0">
                          <a:effectLst/>
                        </a:rPr>
                        <a:t>445,315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78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800" u="none" strike="noStrike" dirty="0">
                          <a:effectLst/>
                        </a:rPr>
                        <a:t>64.71%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78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0548900"/>
                  </a:ext>
                </a:extLst>
              </a:tr>
              <a:tr h="14863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u="none" strike="noStrike" dirty="0">
                          <a:effectLst/>
                        </a:rPr>
                        <a:t>고객센터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78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 dirty="0">
                          <a:effectLst/>
                        </a:rPr>
                        <a:t>114,730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78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800" u="none" strike="noStrike" dirty="0">
                          <a:effectLst/>
                        </a:rPr>
                        <a:t>16.67%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78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8152580"/>
                  </a:ext>
                </a:extLst>
              </a:tr>
              <a:tr h="14863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u="none" strike="noStrike">
                          <a:effectLst/>
                        </a:rPr>
                        <a:t>캡스홈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78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128,141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78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800" u="none" strike="noStrike" dirty="0">
                          <a:effectLst/>
                        </a:rPr>
                        <a:t>18.62%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78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6649341"/>
                  </a:ext>
                </a:extLst>
              </a:tr>
              <a:tr h="234816"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 dirty="0">
                          <a:effectLst/>
                        </a:rPr>
                        <a:t>Total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41564" marB="4156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800" u="none" strike="noStrike" dirty="0">
                          <a:effectLst/>
                        </a:rPr>
                        <a:t>723,844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78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800" u="none" strike="noStrike" dirty="0">
                          <a:effectLst/>
                        </a:rPr>
                        <a:t>100%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78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7926956"/>
                  </a:ext>
                </a:extLst>
              </a:tr>
            </a:tbl>
          </a:graphicData>
        </a:graphic>
      </p:graphicFrame>
      <p:pic>
        <p:nvPicPr>
          <p:cNvPr id="8" name="그림 7">
            <a:extLst>
              <a:ext uri="{FF2B5EF4-FFF2-40B4-BE49-F238E27FC236}">
                <a16:creationId xmlns:a16="http://schemas.microsoft.com/office/drawing/2014/main" id="{CAE47440-0F0E-4CD9-9853-FB080D969F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4005064"/>
            <a:ext cx="6984776" cy="2528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58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949A56-6B09-4A19-97DA-83073266B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도입효과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346544A2-5692-4D53-BF22-284E97A46AB0}"/>
              </a:ext>
            </a:extLst>
          </p:cNvPr>
          <p:cNvGrpSpPr/>
          <p:nvPr/>
        </p:nvGrpSpPr>
        <p:grpSpPr>
          <a:xfrm>
            <a:off x="263907" y="697615"/>
            <a:ext cx="8605114" cy="5147208"/>
            <a:chOff x="271467" y="708308"/>
            <a:chExt cx="8605114" cy="5147208"/>
          </a:xfrm>
        </p:grpSpPr>
        <p:sp>
          <p:nvSpPr>
            <p:cNvPr id="9" name="내용 개체 틀 2">
              <a:extLst>
                <a:ext uri="{FF2B5EF4-FFF2-40B4-BE49-F238E27FC236}">
                  <a16:creationId xmlns:a16="http://schemas.microsoft.com/office/drawing/2014/main" id="{0A8293EF-C0C4-486F-B5E7-89364DE43B5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71467" y="1644510"/>
              <a:ext cx="4380101" cy="1841613"/>
            </a:xfrm>
            <a:prstGeom prst="rect">
              <a:avLst/>
            </a:prstGeom>
            <a:noFill/>
            <a:ln w="3175"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209550" indent="-209550" algn="l" defTabSz="806450" rtl="0" eaLnBrk="0" fontAlgn="base" latinLnBrk="1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85000"/>
                    <a:lumOff val="15000"/>
                  </a:schemeClr>
                </a:buClr>
                <a:buSzPct val="75000"/>
                <a:buFont typeface="Wingdings" pitchFamily="2" charset="2"/>
                <a:buChar char="n"/>
                <a:defRPr sz="1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88938" indent="-160338" algn="l" defTabSz="806450" rtl="0" eaLnBrk="0" fontAlgn="base" latinLnBrk="1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85000"/>
                    <a:lumOff val="15000"/>
                  </a:schemeClr>
                </a:buClr>
                <a:buSzPct val="100000"/>
                <a:buFontTx/>
                <a:buChar char="•"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latinLnBrk="1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latinLnBrk="1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latinLnBrk="1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통합</a:t>
              </a:r>
              <a:r>
                <a:rPr lang="en-US" altLang="ko-KR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인증 센터</a:t>
              </a:r>
              <a:r>
                <a:rPr lang="en-US" altLang="ko-KR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ko-KR" altLang="en-US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인증</a:t>
              </a:r>
              <a:r>
                <a:rPr lang="en-US" altLang="ko-KR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회원가입</a:t>
              </a:r>
              <a:r>
                <a:rPr lang="en-US" altLang="ko-KR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로그인</a:t>
              </a:r>
              <a:r>
                <a:rPr lang="en-US" altLang="ko-KR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아이디</a:t>
              </a:r>
              <a:r>
                <a:rPr lang="en-US" altLang="ko-KR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/</a:t>
              </a:r>
              <a:r>
                <a:rPr lang="ko-KR" altLang="en-US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비번 찾기 등</a:t>
              </a:r>
              <a:r>
                <a:rPr lang="en-US" altLang="ko-KR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), </a:t>
              </a:r>
            </a:p>
            <a:p>
              <a:pPr marL="0" indent="0">
                <a:buNone/>
              </a:pPr>
              <a:r>
                <a:rPr lang="en-US" altLang="ko-KR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</a:t>
              </a:r>
              <a:r>
                <a:rPr lang="ko-KR" altLang="en-US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권한</a:t>
              </a:r>
              <a:r>
                <a:rPr lang="en-US" altLang="ko-KR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가입</a:t>
              </a:r>
              <a:r>
                <a:rPr lang="en-US" altLang="ko-KR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/</a:t>
              </a:r>
              <a:r>
                <a:rPr lang="ko-KR" altLang="en-US" sz="105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미가입</a:t>
              </a:r>
              <a:r>
                <a:rPr lang="ko-KR" altLang="en-US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서비스</a:t>
              </a:r>
              <a:r>
                <a:rPr lang="en-US" altLang="ko-KR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), </a:t>
              </a:r>
              <a:r>
                <a:rPr lang="ko-KR" altLang="en-US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감사</a:t>
              </a:r>
              <a:r>
                <a:rPr lang="en-US" altLang="ko-KR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로그인 현황</a:t>
              </a:r>
              <a:r>
                <a:rPr lang="en-US" altLang="ko-KR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보안관리 등</a:t>
              </a:r>
              <a:r>
                <a:rPr lang="en-US" altLang="ko-KR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 </a:t>
              </a:r>
              <a:r>
                <a:rPr lang="ko-KR" altLang="en-US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서비스</a:t>
              </a:r>
              <a:endPara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대상 앱 </a:t>
              </a:r>
              <a:r>
                <a:rPr lang="en-US" altLang="ko-KR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ko-KR" altLang="en-US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메인 </a:t>
              </a:r>
              <a:r>
                <a:rPr lang="ko-KR" altLang="en-US" sz="105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고객앱</a:t>
              </a:r>
              <a:r>
                <a:rPr lang="ko-KR" altLang="en-US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r>
                <a:rPr lang="ko-KR" altLang="en-US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종 </a:t>
              </a:r>
              <a:r>
                <a:rPr lang="en-US" altLang="ko-KR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05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뷰가드</a:t>
              </a:r>
              <a:r>
                <a:rPr lang="en-US" altLang="ko-KR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고객센터</a:t>
              </a:r>
              <a:r>
                <a:rPr lang="en-US" altLang="ko-KR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05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캡스홈</a:t>
              </a:r>
              <a:r>
                <a:rPr lang="en-US" altLang="ko-KR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05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뷰가드미니</a:t>
              </a:r>
              <a:r>
                <a:rPr lang="en-US" altLang="ko-KR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</a:p>
            <a:p>
              <a:pPr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적용 방식 </a:t>
              </a:r>
              <a:r>
                <a:rPr lang="en-US" altLang="ko-KR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ko-KR" altLang="en-US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통합인증센터 구축 후 대상 앱 적용</a:t>
              </a:r>
              <a:endPara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비용 </a:t>
              </a:r>
              <a:r>
                <a:rPr lang="en-US" altLang="ko-KR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ko-KR" altLang="en-US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개발비용 </a:t>
              </a:r>
              <a:r>
                <a:rPr lang="en-US" altLang="ko-KR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4.5</a:t>
              </a:r>
              <a:r>
                <a:rPr lang="ko-KR" altLang="en-US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억원 </a:t>
              </a:r>
              <a:r>
                <a:rPr lang="en-US" altLang="ko-KR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/ </a:t>
              </a:r>
              <a:r>
                <a:rPr lang="ko-KR" altLang="en-US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운영비용 </a:t>
              </a:r>
              <a:r>
                <a:rPr lang="en-US" altLang="ko-KR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1.5</a:t>
              </a:r>
              <a:r>
                <a:rPr lang="ko-KR" altLang="en-US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억원</a:t>
              </a:r>
              <a:r>
                <a:rPr lang="en-US" altLang="ko-KR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/</a:t>
              </a:r>
              <a:r>
                <a:rPr lang="ko-KR" altLang="en-US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연</a:t>
              </a:r>
              <a:endPara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0" indent="0">
                <a:buNone/>
              </a:pPr>
              <a:r>
                <a:rPr lang="en-US" altLang="ko-KR" sz="1000" b="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- ‘21</a:t>
              </a:r>
              <a:r>
                <a:rPr lang="ko-KR" altLang="en-US" sz="1000" b="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년 </a:t>
              </a:r>
              <a:r>
                <a:rPr lang="en-US" altLang="ko-KR" sz="1000" b="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9</a:t>
              </a:r>
              <a:r>
                <a:rPr lang="ko-KR" altLang="en-US" sz="1000" b="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월 선금</a:t>
              </a:r>
              <a:r>
                <a:rPr lang="en-US" altLang="ko-KR" sz="1000" b="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(1.3</a:t>
              </a:r>
              <a:r>
                <a:rPr lang="ko-KR" altLang="en-US" sz="1000" b="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억 지급</a:t>
              </a:r>
              <a:r>
                <a:rPr lang="en-US" altLang="ko-KR" sz="1000" b="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</a:p>
            <a:p>
              <a:pPr marL="0" indent="0">
                <a:buNone/>
              </a:pPr>
              <a:r>
                <a:rPr lang="en-US" altLang="ko-KR" sz="1000" b="0" dirty="0">
                  <a:latin typeface="맑은 고딕" panose="020B0503020000020004" pitchFamily="50" charset="-127"/>
                </a:rPr>
                <a:t>     - ’22</a:t>
              </a:r>
              <a:r>
                <a:rPr lang="ko-KR" altLang="en-US" sz="1000" b="0" dirty="0">
                  <a:latin typeface="맑은 고딕" panose="020B0503020000020004" pitchFamily="50" charset="-127"/>
                </a:rPr>
                <a:t>년 </a:t>
              </a:r>
              <a:r>
                <a:rPr lang="en-US" altLang="ko-KR" sz="1000" b="0" dirty="0">
                  <a:latin typeface="맑은 고딕" panose="020B0503020000020004" pitchFamily="50" charset="-127"/>
                </a:rPr>
                <a:t>1</a:t>
              </a:r>
              <a:r>
                <a:rPr lang="ko-KR" altLang="en-US" sz="1000" b="0" dirty="0">
                  <a:latin typeface="맑은 고딕" panose="020B0503020000020004" pitchFamily="50" charset="-127"/>
                </a:rPr>
                <a:t>월 중도금</a:t>
              </a:r>
              <a:r>
                <a:rPr lang="en-US" altLang="ko-KR" sz="1000" b="0" dirty="0">
                  <a:latin typeface="맑은 고딕" panose="020B0503020000020004" pitchFamily="50" charset="-127"/>
                </a:rPr>
                <a:t>(1.3</a:t>
              </a:r>
              <a:r>
                <a:rPr lang="ko-KR" altLang="en-US" sz="1000" b="0" dirty="0">
                  <a:latin typeface="맑은 고딕" panose="020B0503020000020004" pitchFamily="50" charset="-127"/>
                </a:rPr>
                <a:t>억 지급</a:t>
              </a:r>
              <a:r>
                <a:rPr lang="en-US" altLang="ko-KR" sz="1000" b="0" dirty="0">
                  <a:latin typeface="맑은 고딕" panose="020B0503020000020004" pitchFamily="50" charset="-127"/>
                </a:rPr>
                <a:t>)</a:t>
              </a:r>
            </a:p>
            <a:p>
              <a:pPr marL="0" indent="0">
                <a:buNone/>
              </a:pPr>
              <a:r>
                <a:rPr lang="en-US" altLang="ko-KR" sz="1000" b="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</a:t>
              </a:r>
              <a:r>
                <a:rPr lang="en-US" altLang="ko-KR" sz="1000" b="0" dirty="0">
                  <a:latin typeface="맑은 고딕" panose="020B0503020000020004" pitchFamily="50" charset="-127"/>
                </a:rPr>
                <a:t> - ‘22</a:t>
              </a:r>
              <a:r>
                <a:rPr lang="ko-KR" altLang="en-US" sz="1000" b="0" dirty="0">
                  <a:latin typeface="맑은 고딕" panose="020B0503020000020004" pitchFamily="50" charset="-127"/>
                </a:rPr>
                <a:t>년 </a:t>
              </a:r>
              <a:r>
                <a:rPr lang="en-US" altLang="ko-KR" sz="1000" b="0" dirty="0">
                  <a:latin typeface="맑은 고딕" panose="020B0503020000020004" pitchFamily="50" charset="-127"/>
                </a:rPr>
                <a:t>4</a:t>
              </a:r>
              <a:r>
                <a:rPr lang="ko-KR" altLang="en-US" sz="1000" b="0" dirty="0">
                  <a:latin typeface="맑은 고딕" panose="020B0503020000020004" pitchFamily="50" charset="-127"/>
                </a:rPr>
                <a:t>월 잔금</a:t>
              </a:r>
              <a:r>
                <a:rPr lang="en-US" altLang="ko-KR" sz="1000" b="0" dirty="0">
                  <a:latin typeface="맑은 고딕" panose="020B0503020000020004" pitchFamily="50" charset="-127"/>
                </a:rPr>
                <a:t>(1.9</a:t>
              </a:r>
              <a:r>
                <a:rPr lang="ko-KR" altLang="en-US" sz="1000" b="0" dirty="0">
                  <a:latin typeface="맑은 고딕" panose="020B0503020000020004" pitchFamily="50" charset="-127"/>
                </a:rPr>
                <a:t>억 지급</a:t>
              </a:r>
              <a:r>
                <a:rPr lang="en-US" altLang="ko-KR" sz="1000" b="0" dirty="0">
                  <a:latin typeface="맑은 고딕" panose="020B0503020000020004" pitchFamily="50" charset="-127"/>
                </a:rPr>
                <a:t>)</a:t>
              </a:r>
              <a:endPara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8A4178CD-3815-4B58-A1A7-223C3669F24C}"/>
                </a:ext>
              </a:extLst>
            </p:cNvPr>
            <p:cNvGrpSpPr/>
            <p:nvPr/>
          </p:nvGrpSpPr>
          <p:grpSpPr>
            <a:xfrm>
              <a:off x="355600" y="1220481"/>
              <a:ext cx="3987800" cy="295191"/>
              <a:chOff x="355600" y="1855342"/>
              <a:chExt cx="3987800" cy="295191"/>
            </a:xfrm>
          </p:grpSpPr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7E42769-2895-47EB-8031-EEE035F5FC34}"/>
                  </a:ext>
                </a:extLst>
              </p:cNvPr>
              <p:cNvSpPr txBox="1"/>
              <p:nvPr/>
            </p:nvSpPr>
            <p:spPr>
              <a:xfrm>
                <a:off x="355600" y="1855342"/>
                <a:ext cx="39878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844083" latinLnBrk="1"/>
                <a:r>
                  <a:rPr lang="ko-KR" altLang="en-US" sz="1200" b="1" dirty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통합</a:t>
                </a:r>
                <a:r>
                  <a:rPr lang="en-US" altLang="ko-KR" sz="1200" b="1" dirty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  <a:r>
                  <a:rPr lang="ko-KR" altLang="en-US" sz="1200" b="1" dirty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인증 서비스 도입</a:t>
                </a:r>
              </a:p>
            </p:txBody>
          </p:sp>
          <p:cxnSp>
            <p:nvCxnSpPr>
              <p:cNvPr id="29" name="직선 연결선 28">
                <a:extLst>
                  <a:ext uri="{FF2B5EF4-FFF2-40B4-BE49-F238E27FC236}">
                    <a16:creationId xmlns:a16="http://schemas.microsoft.com/office/drawing/2014/main" id="{A5D73F2A-D36E-4A07-83B8-A316B33C8870}"/>
                  </a:ext>
                </a:extLst>
              </p:cNvPr>
              <p:cNvCxnSpPr/>
              <p:nvPr/>
            </p:nvCxnSpPr>
            <p:spPr>
              <a:xfrm>
                <a:off x="355600" y="2150533"/>
                <a:ext cx="3987800" cy="0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5DD59924-FC4F-41C3-B2B7-11E19689C83E}"/>
                </a:ext>
              </a:extLst>
            </p:cNvPr>
            <p:cNvGrpSpPr/>
            <p:nvPr/>
          </p:nvGrpSpPr>
          <p:grpSpPr>
            <a:xfrm>
              <a:off x="4800602" y="1220481"/>
              <a:ext cx="3987800" cy="295191"/>
              <a:chOff x="355600" y="1855342"/>
              <a:chExt cx="3987800" cy="295191"/>
            </a:xfrm>
          </p:grpSpPr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2271A2A-75C6-4216-ADDD-2A49393BE8AD}"/>
                  </a:ext>
                </a:extLst>
              </p:cNvPr>
              <p:cNvSpPr txBox="1"/>
              <p:nvPr/>
            </p:nvSpPr>
            <p:spPr>
              <a:xfrm>
                <a:off x="355600" y="1855342"/>
                <a:ext cx="39878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844083" latinLnBrk="1"/>
                <a:r>
                  <a:rPr lang="ko-KR" altLang="en-US" sz="1200" b="1" dirty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기대 효과</a:t>
                </a:r>
              </a:p>
            </p:txBody>
          </p:sp>
          <p:cxnSp>
            <p:nvCxnSpPr>
              <p:cNvPr id="27" name="직선 연결선 26">
                <a:extLst>
                  <a:ext uri="{FF2B5EF4-FFF2-40B4-BE49-F238E27FC236}">
                    <a16:creationId xmlns:a16="http://schemas.microsoft.com/office/drawing/2014/main" id="{94142F6B-5514-458E-9DF3-24F17F6FC95C}"/>
                  </a:ext>
                </a:extLst>
              </p:cNvPr>
              <p:cNvCxnSpPr/>
              <p:nvPr/>
            </p:nvCxnSpPr>
            <p:spPr>
              <a:xfrm>
                <a:off x="355600" y="2150533"/>
                <a:ext cx="3987800" cy="0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내용 개체 틀 2">
              <a:extLst>
                <a:ext uri="{FF2B5EF4-FFF2-40B4-BE49-F238E27FC236}">
                  <a16:creationId xmlns:a16="http://schemas.microsoft.com/office/drawing/2014/main" id="{E9E0DAA3-E2DD-46F6-9F90-44DA754EA783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4800602" y="2045520"/>
              <a:ext cx="3972872" cy="1095445"/>
            </a:xfrm>
            <a:prstGeom prst="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209550" indent="-209550" algn="l" defTabSz="806450" rtl="0" eaLnBrk="0" fontAlgn="base" latinLnBrk="1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85000"/>
                    <a:lumOff val="15000"/>
                  </a:schemeClr>
                </a:buClr>
                <a:buSzPct val="75000"/>
                <a:buFont typeface="Wingdings" pitchFamily="2" charset="2"/>
                <a:buChar char="n"/>
                <a:defRPr sz="1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88938" indent="-160338" algn="l" defTabSz="806450" rtl="0" eaLnBrk="0" fontAlgn="base" latinLnBrk="1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85000"/>
                    <a:lumOff val="15000"/>
                  </a:schemeClr>
                </a:buClr>
                <a:buSzPct val="100000"/>
                <a:buFontTx/>
                <a:buChar char="•"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latinLnBrk="1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latinLnBrk="1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latinLnBrk="1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50000"/>
                </a:lnSpc>
                <a:buNone/>
              </a:pPr>
              <a:r>
                <a:rPr lang="en-US" altLang="ko-KR" sz="1100" spc="-1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1. </a:t>
              </a:r>
              <a:r>
                <a:rPr lang="ko-KR" altLang="en-US" sz="1100" spc="-1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하나의 통합 아이디로 전사 서비스 이용</a:t>
              </a:r>
              <a:endParaRPr lang="en-US" altLang="ko-KR" sz="1100" spc="-15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>
                <a:lnSpc>
                  <a:spcPct val="150000"/>
                </a:lnSpc>
                <a:buFontTx/>
                <a:buChar char="-"/>
              </a:pPr>
              <a:r>
                <a:rPr lang="ko-KR" altLang="en-US" sz="1000" b="0" spc="-1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실명 인증된 고객의 </a:t>
              </a:r>
              <a:r>
                <a:rPr lang="en-US" altLang="ko-KR" sz="1000" b="0" spc="-1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ADT</a:t>
              </a:r>
              <a:r>
                <a:rPr lang="ko-KR" altLang="en-US" sz="1000" b="0" spc="-1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아이디로 전사 서비스 로그인 가능</a:t>
              </a:r>
              <a:endParaRPr lang="en-US" altLang="ko-KR" sz="1000" b="0" spc="-15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>
                <a:lnSpc>
                  <a:spcPct val="150000"/>
                </a:lnSpc>
                <a:buFontTx/>
                <a:buChar char="-"/>
              </a:pPr>
              <a:r>
                <a:rPr lang="en-US" altLang="ko-KR" sz="1000" b="0" spc="-1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CI</a:t>
              </a:r>
              <a:r>
                <a:rPr lang="ko-KR" altLang="en-US" sz="1000" b="0" spc="-1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등 실명인증 고객정보 일괄 수집 가능</a:t>
              </a:r>
              <a:endParaRPr lang="en-US" altLang="ko-KR" sz="1000" b="0" spc="-15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>
                <a:lnSpc>
                  <a:spcPct val="150000"/>
                </a:lnSpc>
                <a:buFontTx/>
                <a:buChar char="-"/>
              </a:pPr>
              <a:r>
                <a:rPr lang="ko-KR" altLang="en-US" sz="1000" b="0" spc="-1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고객별 서비스 이용현황 등 다양한 고객 활동 분석 가능</a:t>
              </a:r>
              <a:endParaRPr lang="en-US" altLang="ko-KR" sz="1000" b="0" spc="-15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9" name="내용 개체 틀 2">
              <a:extLst>
                <a:ext uri="{FF2B5EF4-FFF2-40B4-BE49-F238E27FC236}">
                  <a16:creationId xmlns:a16="http://schemas.microsoft.com/office/drawing/2014/main" id="{6AD6D730-475F-4FDC-9665-BA11E84329B7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4800602" y="3328815"/>
              <a:ext cx="3972872" cy="967988"/>
            </a:xfrm>
            <a:prstGeom prst="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209550" indent="-209550" algn="l" defTabSz="806450" rtl="0" eaLnBrk="0" fontAlgn="base" latinLnBrk="1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85000"/>
                    <a:lumOff val="15000"/>
                  </a:schemeClr>
                </a:buClr>
                <a:buSzPct val="75000"/>
                <a:buFont typeface="Wingdings" pitchFamily="2" charset="2"/>
                <a:buChar char="n"/>
                <a:defRPr sz="1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88938" indent="-160338" algn="l" defTabSz="806450" rtl="0" eaLnBrk="0" fontAlgn="base" latinLnBrk="1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85000"/>
                    <a:lumOff val="15000"/>
                  </a:schemeClr>
                </a:buClr>
                <a:buSzPct val="100000"/>
                <a:buFontTx/>
                <a:buChar char="•"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latinLnBrk="1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latinLnBrk="1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latinLnBrk="1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50000"/>
                </a:lnSpc>
                <a:buNone/>
              </a:pPr>
              <a:r>
                <a:rPr lang="en-US" altLang="ko-KR" sz="1100" spc="-1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2. TID / PASS </a:t>
              </a:r>
              <a:r>
                <a:rPr lang="ko-KR" altLang="en-US" sz="1100" spc="-1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로그인 연동 제공</a:t>
              </a:r>
              <a:endParaRPr lang="en-US" altLang="ko-KR" sz="1100" spc="-15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>
                <a:lnSpc>
                  <a:spcPct val="150000"/>
                </a:lnSpc>
                <a:buFontTx/>
                <a:buChar char="-"/>
              </a:pPr>
              <a:r>
                <a:rPr lang="en-US" altLang="ko-KR" sz="1000" b="0" spc="-1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TID , PASS </a:t>
              </a:r>
              <a:r>
                <a:rPr lang="ko-KR" altLang="en-US" sz="1000" b="0" spc="-1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및 소셜 로그인 연동</a:t>
              </a:r>
              <a:endParaRPr lang="en-US" altLang="ko-KR" sz="1000" b="0" spc="-15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>
                <a:lnSpc>
                  <a:spcPct val="150000"/>
                </a:lnSpc>
                <a:buFontTx/>
                <a:buChar char="-"/>
              </a:pPr>
              <a:r>
                <a:rPr lang="en-US" altLang="ko-KR" sz="1000" b="0" spc="-150" dirty="0">
                  <a:latin typeface="맑은 고딕" panose="020B0503020000020004" pitchFamily="50" charset="-127"/>
                  <a:ea typeface="맑은 고딕" panose="020B0503020000020004" pitchFamily="50" charset="-127"/>
                  <a:sym typeface="Wingdings" panose="05000000000000000000" pitchFamily="2" charset="2"/>
                </a:rPr>
                <a:t>‘</a:t>
              </a:r>
              <a:r>
                <a:rPr lang="ko-KR" altLang="en-US" sz="1000" b="0" spc="-150" dirty="0">
                  <a:latin typeface="맑은 고딕" panose="020B0503020000020004" pitchFamily="50" charset="-127"/>
                  <a:ea typeface="맑은 고딕" panose="020B0503020000020004" pitchFamily="50" charset="-127"/>
                  <a:sym typeface="Wingdings" panose="05000000000000000000" pitchFamily="2" charset="2"/>
                </a:rPr>
                <a:t>고객의 신규 아이디</a:t>
              </a:r>
              <a:r>
                <a:rPr lang="en-US" altLang="ko-KR" sz="1000" b="0" spc="-150" dirty="0">
                  <a:latin typeface="맑은 고딕" panose="020B0503020000020004" pitchFamily="50" charset="-127"/>
                  <a:ea typeface="맑은 고딕" panose="020B0503020000020004" pitchFamily="50" charset="-127"/>
                  <a:sym typeface="Wingdings" panose="05000000000000000000" pitchFamily="2" charset="2"/>
                </a:rPr>
                <a:t>/</a:t>
              </a:r>
              <a:r>
                <a:rPr lang="ko-KR" altLang="en-US" sz="1000" b="0" spc="-150" dirty="0">
                  <a:latin typeface="맑은 고딕" panose="020B0503020000020004" pitchFamily="50" charset="-127"/>
                  <a:ea typeface="맑은 고딕" panose="020B0503020000020004" pitchFamily="50" charset="-127"/>
                  <a:sym typeface="Wingdings" panose="05000000000000000000" pitchFamily="2" charset="2"/>
                </a:rPr>
                <a:t>비밀번호 생성 및 관리 부담을 </a:t>
              </a:r>
              <a:r>
                <a:rPr lang="ko-KR" altLang="en-US" sz="1000" b="0" spc="-150" dirty="0" err="1">
                  <a:latin typeface="맑은 고딕" panose="020B0503020000020004" pitchFamily="50" charset="-127"/>
                  <a:ea typeface="맑은 고딕" panose="020B0503020000020004" pitchFamily="50" charset="-127"/>
                  <a:sym typeface="Wingdings" panose="05000000000000000000" pitchFamily="2" charset="2"/>
                </a:rPr>
                <a:t>줄여줌</a:t>
              </a:r>
              <a:r>
                <a:rPr lang="ko-KR" altLang="en-US" sz="1000" b="0" spc="-150" dirty="0">
                  <a:latin typeface="맑은 고딕" panose="020B0503020000020004" pitchFamily="50" charset="-127"/>
                  <a:ea typeface="맑은 고딕" panose="020B0503020000020004" pitchFamily="50" charset="-127"/>
                  <a:sym typeface="Wingdings" panose="05000000000000000000" pitchFamily="2" charset="2"/>
                </a:rPr>
                <a:t> </a:t>
              </a:r>
              <a:endParaRPr lang="en-US" altLang="ko-KR" sz="1000" b="0" spc="-15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0" name="내용 개체 틀 2">
              <a:extLst>
                <a:ext uri="{FF2B5EF4-FFF2-40B4-BE49-F238E27FC236}">
                  <a16:creationId xmlns:a16="http://schemas.microsoft.com/office/drawing/2014/main" id="{71128247-C1DF-45A1-9C86-3E1DFE829A89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4800602" y="4467225"/>
              <a:ext cx="3972872" cy="1388291"/>
            </a:xfrm>
            <a:prstGeom prst="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209550" indent="-209550" algn="l" defTabSz="806450" rtl="0" eaLnBrk="0" fontAlgn="base" latinLnBrk="1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85000"/>
                    <a:lumOff val="15000"/>
                  </a:schemeClr>
                </a:buClr>
                <a:buSzPct val="75000"/>
                <a:buFont typeface="Wingdings" pitchFamily="2" charset="2"/>
                <a:buChar char="n"/>
                <a:defRPr sz="1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88938" indent="-160338" algn="l" defTabSz="806450" rtl="0" eaLnBrk="0" fontAlgn="base" latinLnBrk="1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85000"/>
                    <a:lumOff val="15000"/>
                  </a:schemeClr>
                </a:buClr>
                <a:buSzPct val="100000"/>
                <a:buFontTx/>
                <a:buChar char="•"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latinLnBrk="1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latinLnBrk="1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latinLnBrk="1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50000"/>
                </a:lnSpc>
                <a:buNone/>
              </a:pPr>
              <a:r>
                <a:rPr lang="en-US" altLang="ko-KR" sz="1100" spc="-1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3. </a:t>
              </a:r>
              <a:r>
                <a:rPr lang="ko-KR" altLang="en-US" sz="1100" spc="-1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고객센터  </a:t>
              </a:r>
              <a:r>
                <a:rPr lang="ko-KR" altLang="en-US" sz="1100" spc="-15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인입호</a:t>
              </a:r>
              <a:r>
                <a:rPr lang="ko-KR" altLang="en-US" sz="1100" spc="-1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감소</a:t>
              </a:r>
              <a:endParaRPr lang="en-US" altLang="ko-KR" sz="1100" spc="-15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>
                <a:lnSpc>
                  <a:spcPct val="150000"/>
                </a:lnSpc>
                <a:buFontTx/>
                <a:buChar char="-"/>
              </a:pPr>
              <a:r>
                <a:rPr lang="ko-KR" altLang="en-US" sz="1000" b="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감소 대상 </a:t>
              </a:r>
              <a:r>
                <a:rPr lang="en-US" altLang="ko-KR" sz="1000" b="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: ID/</a:t>
              </a:r>
              <a:r>
                <a:rPr lang="ko-KR" altLang="en-US" sz="1000" b="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패스워드 문의</a:t>
              </a:r>
              <a:r>
                <a:rPr lang="en-US" altLang="ko-KR" sz="1000" b="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000" b="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원격 경비해제</a:t>
              </a:r>
              <a:r>
                <a:rPr lang="en-US" altLang="ko-KR" sz="1000" b="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000" b="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비상연락망 수정</a:t>
              </a:r>
              <a:endPara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>
                <a:lnSpc>
                  <a:spcPct val="150000"/>
                </a:lnSpc>
                <a:buFontTx/>
                <a:buChar char="-"/>
              </a:pPr>
              <a:r>
                <a:rPr lang="ko-KR" altLang="en-US" sz="1000" b="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총 </a:t>
              </a:r>
              <a:r>
                <a:rPr lang="en-US" altLang="ko-KR" sz="1000" b="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52,000</a:t>
              </a:r>
              <a:r>
                <a:rPr lang="ko-KR" altLang="en-US" sz="1000" b="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건 중 약 </a:t>
              </a:r>
              <a:r>
                <a:rPr lang="en-US" altLang="ko-KR" sz="1000" b="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22% (11,652</a:t>
              </a:r>
              <a:r>
                <a:rPr lang="ko-KR" altLang="en-US" sz="1000" b="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건 감소</a:t>
              </a:r>
              <a:r>
                <a:rPr lang="en-US" altLang="ko-KR" sz="1000" b="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</a:p>
            <a:p>
              <a:pPr marL="0" indent="0">
                <a:lnSpc>
                  <a:spcPct val="150000"/>
                </a:lnSpc>
                <a:buNone/>
              </a:pPr>
              <a:r>
                <a:rPr lang="ko-KR" altLang="en-US" sz="1000" b="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</a:t>
              </a:r>
              <a:r>
                <a:rPr lang="en-US" altLang="ko-KR" sz="1000" b="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000" b="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상담사 </a:t>
              </a:r>
              <a:r>
                <a:rPr lang="en-US" altLang="ko-KR" sz="1000" b="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4.4</a:t>
              </a:r>
              <a:r>
                <a:rPr lang="ko-KR" altLang="en-US" sz="1000" b="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명 </a:t>
              </a:r>
              <a:r>
                <a:rPr lang="en-US" altLang="ko-KR" sz="1000" b="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127</a:t>
              </a:r>
              <a:r>
                <a:rPr lang="ko-KR" altLang="en-US" sz="1000" b="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백만원 해당 </a:t>
              </a:r>
              <a:r>
                <a:rPr lang="en-US" altLang="ko-KR" sz="1000" b="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2020</a:t>
              </a:r>
              <a:r>
                <a:rPr lang="ko-KR" altLang="en-US" sz="1000" b="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년 말 기준</a:t>
              </a:r>
              <a:r>
                <a:rPr lang="en-US" altLang="ko-KR" sz="1000" b="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</a:p>
          </p:txBody>
        </p:sp>
        <p:sp>
          <p:nvSpPr>
            <p:cNvPr id="25" name="내용 개체 틀 2">
              <a:extLst>
                <a:ext uri="{FF2B5EF4-FFF2-40B4-BE49-F238E27FC236}">
                  <a16:creationId xmlns:a16="http://schemas.microsoft.com/office/drawing/2014/main" id="{75DAF94E-BEA8-4FEF-BCCC-FB2E05E4C343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71491" y="708308"/>
              <a:ext cx="8605090" cy="4744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209550" indent="-209550" algn="l" defTabSz="806450" rtl="0" eaLnBrk="0" fontAlgn="base" latinLnBrk="1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85000"/>
                    <a:lumOff val="15000"/>
                  </a:schemeClr>
                </a:buClr>
                <a:buSzPct val="75000"/>
                <a:buFont typeface="Wingdings" pitchFamily="2" charset="2"/>
                <a:buChar char="n"/>
                <a:defRPr sz="1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88938" indent="-160338" algn="l" defTabSz="806450" rtl="0" eaLnBrk="0" fontAlgn="base" latinLnBrk="1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85000"/>
                    <a:lumOff val="15000"/>
                  </a:schemeClr>
                </a:buClr>
                <a:buSzPct val="100000"/>
                <a:buFontTx/>
                <a:buChar char="•"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latinLnBrk="1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latinLnBrk="1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latinLnBrk="1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고객 앱 </a:t>
              </a:r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종에 대한 통합 인증</a:t>
              </a:r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통합 </a:t>
              </a:r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ID)</a:t>
              </a:r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서비스 도입으로 사용자 편의성</a:t>
              </a:r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보안성 강화</a:t>
              </a:r>
              <a:endParaRPr kumimoji="0"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D421946B-926B-42B4-8EFB-0B913D26FF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040" y="3863424"/>
            <a:ext cx="4216400" cy="2248746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560573B6-AACD-4C2F-AFB4-82D8A37A9B72}"/>
              </a:ext>
            </a:extLst>
          </p:cNvPr>
          <p:cNvSpPr/>
          <p:nvPr/>
        </p:nvSpPr>
        <p:spPr>
          <a:xfrm>
            <a:off x="5749250" y="1103214"/>
            <a:ext cx="2232248" cy="1231709"/>
          </a:xfrm>
          <a:prstGeom prst="rect">
            <a:avLst/>
          </a:prstGeom>
          <a:solidFill>
            <a:schemeClr val="accent1">
              <a:lumMod val="20000"/>
              <a:lumOff val="80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b="1" dirty="0" err="1">
                <a:solidFill>
                  <a:srgbClr val="FF0000"/>
                </a:solidFill>
              </a:rPr>
              <a:t>고중경</a:t>
            </a:r>
            <a:r>
              <a:rPr lang="en-US" altLang="ko-KR" sz="1200" b="1" dirty="0">
                <a:solidFill>
                  <a:srgbClr val="FF0000"/>
                </a:solidFill>
              </a:rPr>
              <a:t>/DT </a:t>
            </a:r>
            <a:r>
              <a:rPr lang="ko-KR" altLang="en-US" sz="1200" b="1" dirty="0">
                <a:solidFill>
                  <a:srgbClr val="FF0000"/>
                </a:solidFill>
              </a:rPr>
              <a:t>의견</a:t>
            </a:r>
            <a:endParaRPr lang="en-US" altLang="ko-KR" sz="1200" b="1" dirty="0">
              <a:solidFill>
                <a:srgbClr val="FF0000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F62D5AD-5BDE-4266-B3EE-6678C9EF465F}"/>
              </a:ext>
            </a:extLst>
          </p:cNvPr>
          <p:cNvSpPr/>
          <p:nvPr/>
        </p:nvSpPr>
        <p:spPr>
          <a:xfrm>
            <a:off x="2151670" y="2437718"/>
            <a:ext cx="2232248" cy="1231709"/>
          </a:xfrm>
          <a:prstGeom prst="rect">
            <a:avLst/>
          </a:prstGeom>
          <a:solidFill>
            <a:schemeClr val="accent1">
              <a:lumMod val="20000"/>
              <a:lumOff val="80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b="1" dirty="0">
                <a:solidFill>
                  <a:srgbClr val="FF0000"/>
                </a:solidFill>
              </a:rPr>
              <a:t>각 </a:t>
            </a:r>
            <a:r>
              <a:rPr lang="ko-KR" altLang="en-US" sz="1200" b="1" dirty="0" err="1">
                <a:solidFill>
                  <a:srgbClr val="FF0000"/>
                </a:solidFill>
              </a:rPr>
              <a:t>대상앱</a:t>
            </a:r>
            <a:r>
              <a:rPr lang="ko-KR" altLang="en-US" sz="1200" b="1" dirty="0">
                <a:solidFill>
                  <a:srgbClr val="FF0000"/>
                </a:solidFill>
              </a:rPr>
              <a:t> </a:t>
            </a:r>
            <a:r>
              <a:rPr lang="ko-KR" altLang="en-US" sz="1200" b="1" dirty="0" err="1">
                <a:solidFill>
                  <a:srgbClr val="FF0000"/>
                </a:solidFill>
              </a:rPr>
              <a:t>담당팀</a:t>
            </a:r>
            <a:r>
              <a:rPr lang="ko-KR" altLang="en-US" sz="1200" b="1" dirty="0">
                <a:solidFill>
                  <a:srgbClr val="FF0000"/>
                </a:solidFill>
              </a:rPr>
              <a:t> 의견</a:t>
            </a:r>
            <a:endParaRPr lang="en-US" altLang="ko-KR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9224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1490" y="264068"/>
            <a:ext cx="8872510" cy="428628"/>
          </a:xfrm>
        </p:spPr>
        <p:txBody>
          <a:bodyPr/>
          <a:lstStyle/>
          <a:p>
            <a:r>
              <a:rPr lang="ko-KR" altLang="en-US" dirty="0">
                <a:latin typeface="Arial" panose="020B0604020202020204" pitchFamily="34" charset="0"/>
              </a:rPr>
              <a:t>개발 범위 및 일정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567BE9DF-F356-49E8-BBBC-C790BB5DDC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AAB9FD6-D2B2-4C41-93BB-C9344D569AE9}"/>
              </a:ext>
            </a:extLst>
          </p:cNvPr>
          <p:cNvSpPr txBox="1">
            <a:spLocks/>
          </p:cNvSpPr>
          <p:nvPr/>
        </p:nvSpPr>
        <p:spPr bwMode="auto">
          <a:xfrm>
            <a:off x="411480" y="1936005"/>
            <a:ext cx="8229600" cy="438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09550" indent="-209550" algn="l" defTabSz="806450" rtl="0" eaLnBrk="0" fontAlgn="base" latinLnBrk="1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tx1">
                  <a:lumMod val="85000"/>
                  <a:lumOff val="15000"/>
                </a:schemeClr>
              </a:buClr>
              <a:buSzPct val="75000"/>
              <a:buFont typeface="Wingdings" pitchFamily="2" charset="2"/>
              <a:buChar char="n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8938" indent="-160338" algn="l" defTabSz="806450" rtl="0" eaLnBrk="0" fontAlgn="base" latinLnBrk="1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tx1">
                  <a:lumMod val="85000"/>
                  <a:lumOff val="15000"/>
                </a:schemeClr>
              </a:buClr>
              <a:buSzPct val="100000"/>
              <a:buFontTx/>
              <a:buChar char="•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ko-KR" altLang="en-US" sz="1400" dirty="0">
                <a:latin typeface="+mn-ea"/>
              </a:rPr>
              <a:t>개발일정</a:t>
            </a:r>
            <a:r>
              <a:rPr kumimoji="0" lang="en-US" altLang="ko-KR" sz="1400" dirty="0">
                <a:latin typeface="+mn-ea"/>
              </a:rPr>
              <a:t>: 32</a:t>
            </a:r>
            <a:r>
              <a:rPr kumimoji="0" lang="ko-KR" altLang="en-US" sz="1400" dirty="0">
                <a:latin typeface="+mn-ea"/>
              </a:rPr>
              <a:t>주</a:t>
            </a:r>
            <a:endParaRPr kumimoji="0" lang="en-US" altLang="ko-KR" sz="1400" dirty="0">
              <a:latin typeface="+mn-ea"/>
            </a:endParaRPr>
          </a:p>
          <a:p>
            <a:pPr lvl="1"/>
            <a:r>
              <a:rPr kumimoji="0" lang="ko-KR" altLang="en-US" sz="1200" b="0" dirty="0">
                <a:latin typeface="+mn-ea"/>
              </a:rPr>
              <a:t>개발기간</a:t>
            </a:r>
            <a:r>
              <a:rPr kumimoji="0" lang="en-US" altLang="ko-KR" sz="1200" b="0" dirty="0">
                <a:latin typeface="+mn-ea"/>
              </a:rPr>
              <a:t>: 32</a:t>
            </a:r>
            <a:r>
              <a:rPr kumimoji="0" lang="ko-KR" altLang="en-US" sz="1200" b="0" dirty="0">
                <a:latin typeface="+mn-ea"/>
              </a:rPr>
              <a:t>주 </a:t>
            </a:r>
            <a:r>
              <a:rPr kumimoji="0" lang="en-US" altLang="ko-KR" sz="1200" b="0" dirty="0">
                <a:latin typeface="+mn-ea"/>
              </a:rPr>
              <a:t>(</a:t>
            </a:r>
            <a:r>
              <a:rPr kumimoji="0" lang="ko-KR" altLang="en-US" sz="1200" b="0" dirty="0">
                <a:latin typeface="+mn-ea"/>
              </a:rPr>
              <a:t>개발</a:t>
            </a:r>
            <a:r>
              <a:rPr kumimoji="0" lang="en-US" altLang="ko-KR" sz="1200" b="0" dirty="0">
                <a:latin typeface="+mn-ea"/>
              </a:rPr>
              <a:t>: 30</a:t>
            </a:r>
            <a:r>
              <a:rPr kumimoji="0" lang="ko-KR" altLang="en-US" sz="1200" b="0" dirty="0">
                <a:latin typeface="+mn-ea"/>
              </a:rPr>
              <a:t>주</a:t>
            </a:r>
            <a:r>
              <a:rPr kumimoji="0" lang="en-US" altLang="ko-KR" sz="1200" b="0" dirty="0">
                <a:latin typeface="+mn-ea"/>
              </a:rPr>
              <a:t>, </a:t>
            </a:r>
            <a:r>
              <a:rPr kumimoji="0" lang="ko-KR" altLang="en-US" sz="1200" b="0" dirty="0">
                <a:latin typeface="+mn-ea"/>
              </a:rPr>
              <a:t>배포</a:t>
            </a:r>
            <a:r>
              <a:rPr kumimoji="0" lang="en-US" altLang="ko-KR" sz="1200" b="0" dirty="0">
                <a:latin typeface="+mn-ea"/>
              </a:rPr>
              <a:t>: 2</a:t>
            </a:r>
            <a:r>
              <a:rPr kumimoji="0" lang="ko-KR" altLang="en-US" sz="1200" b="0" dirty="0">
                <a:latin typeface="+mn-ea"/>
              </a:rPr>
              <a:t>주</a:t>
            </a:r>
            <a:r>
              <a:rPr kumimoji="0" lang="en-US" altLang="ko-KR" sz="1200" b="0" dirty="0">
                <a:latin typeface="+mn-ea"/>
              </a:rPr>
              <a:t>)</a:t>
            </a:r>
          </a:p>
        </p:txBody>
      </p:sp>
      <p:graphicFrame>
        <p:nvGraphicFramePr>
          <p:cNvPr id="6" name="내용 개체 틀 4">
            <a:extLst>
              <a:ext uri="{FF2B5EF4-FFF2-40B4-BE49-F238E27FC236}">
                <a16:creationId xmlns:a16="http://schemas.microsoft.com/office/drawing/2014/main" id="{156663DD-8EFC-4758-B2BF-B027BAA24BC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94227535"/>
              </p:ext>
            </p:extLst>
          </p:nvPr>
        </p:nvGraphicFramePr>
        <p:xfrm>
          <a:off x="529176" y="2704239"/>
          <a:ext cx="8229584" cy="3168251"/>
        </p:xfrm>
        <a:graphic>
          <a:graphicData uri="http://schemas.openxmlformats.org/drawingml/2006/table">
            <a:tbl>
              <a:tblPr/>
              <a:tblGrid>
                <a:gridCol w="4328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8257">
                  <a:extLst>
                    <a:ext uri="{9D8B030D-6E8A-4147-A177-3AD203B41FA5}">
                      <a16:colId xmlns:a16="http://schemas.microsoft.com/office/drawing/2014/main" val="3324592478"/>
                    </a:ext>
                  </a:extLst>
                </a:gridCol>
                <a:gridCol w="2011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11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113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011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113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0113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01131">
                  <a:extLst>
                    <a:ext uri="{9D8B030D-6E8A-4147-A177-3AD203B41FA5}">
                      <a16:colId xmlns:a16="http://schemas.microsoft.com/office/drawing/2014/main" val="3895554798"/>
                    </a:ext>
                  </a:extLst>
                </a:gridCol>
                <a:gridCol w="201131">
                  <a:extLst>
                    <a:ext uri="{9D8B030D-6E8A-4147-A177-3AD203B41FA5}">
                      <a16:colId xmlns:a16="http://schemas.microsoft.com/office/drawing/2014/main" val="4020718846"/>
                    </a:ext>
                  </a:extLst>
                </a:gridCol>
                <a:gridCol w="20113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01131">
                  <a:extLst>
                    <a:ext uri="{9D8B030D-6E8A-4147-A177-3AD203B41FA5}">
                      <a16:colId xmlns:a16="http://schemas.microsoft.com/office/drawing/2014/main" val="2158637640"/>
                    </a:ext>
                  </a:extLst>
                </a:gridCol>
                <a:gridCol w="201131">
                  <a:extLst>
                    <a:ext uri="{9D8B030D-6E8A-4147-A177-3AD203B41FA5}">
                      <a16:colId xmlns:a16="http://schemas.microsoft.com/office/drawing/2014/main" val="3827434156"/>
                    </a:ext>
                  </a:extLst>
                </a:gridCol>
                <a:gridCol w="201131">
                  <a:extLst>
                    <a:ext uri="{9D8B030D-6E8A-4147-A177-3AD203B41FA5}">
                      <a16:colId xmlns:a16="http://schemas.microsoft.com/office/drawing/2014/main" val="1138767592"/>
                    </a:ext>
                  </a:extLst>
                </a:gridCol>
                <a:gridCol w="20113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01131">
                  <a:extLst>
                    <a:ext uri="{9D8B030D-6E8A-4147-A177-3AD203B41FA5}">
                      <a16:colId xmlns:a16="http://schemas.microsoft.com/office/drawing/2014/main" val="2384100566"/>
                    </a:ext>
                  </a:extLst>
                </a:gridCol>
                <a:gridCol w="201131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01131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01131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01131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01131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01131">
                  <a:extLst>
                    <a:ext uri="{9D8B030D-6E8A-4147-A177-3AD203B41FA5}">
                      <a16:colId xmlns:a16="http://schemas.microsoft.com/office/drawing/2014/main" val="1888934771"/>
                    </a:ext>
                  </a:extLst>
                </a:gridCol>
                <a:gridCol w="201131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01131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01131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01131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01131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01131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01131">
                  <a:extLst>
                    <a:ext uri="{9D8B030D-6E8A-4147-A177-3AD203B41FA5}">
                      <a16:colId xmlns:a16="http://schemas.microsoft.com/office/drawing/2014/main" val="1556151760"/>
                    </a:ext>
                  </a:extLst>
                </a:gridCol>
                <a:gridCol w="201131">
                  <a:extLst>
                    <a:ext uri="{9D8B030D-6E8A-4147-A177-3AD203B41FA5}">
                      <a16:colId xmlns:a16="http://schemas.microsoft.com/office/drawing/2014/main" val="3844825343"/>
                    </a:ext>
                  </a:extLst>
                </a:gridCol>
                <a:gridCol w="201131">
                  <a:extLst>
                    <a:ext uri="{9D8B030D-6E8A-4147-A177-3AD203B41FA5}">
                      <a16:colId xmlns:a16="http://schemas.microsoft.com/office/drawing/2014/main" val="4025734596"/>
                    </a:ext>
                  </a:extLst>
                </a:gridCol>
                <a:gridCol w="201131">
                  <a:extLst>
                    <a:ext uri="{9D8B030D-6E8A-4147-A177-3AD203B41FA5}">
                      <a16:colId xmlns:a16="http://schemas.microsoft.com/office/drawing/2014/main" val="2340463476"/>
                    </a:ext>
                  </a:extLst>
                </a:gridCol>
                <a:gridCol w="201131">
                  <a:extLst>
                    <a:ext uri="{9D8B030D-6E8A-4147-A177-3AD203B41FA5}">
                      <a16:colId xmlns:a16="http://schemas.microsoft.com/office/drawing/2014/main" val="2601860231"/>
                    </a:ext>
                  </a:extLst>
                </a:gridCol>
                <a:gridCol w="201131">
                  <a:extLst>
                    <a:ext uri="{9D8B030D-6E8A-4147-A177-3AD203B41FA5}">
                      <a16:colId xmlns:a16="http://schemas.microsoft.com/office/drawing/2014/main" val="1730429228"/>
                    </a:ext>
                  </a:extLst>
                </a:gridCol>
                <a:gridCol w="201131">
                  <a:extLst>
                    <a:ext uri="{9D8B030D-6E8A-4147-A177-3AD203B41FA5}">
                      <a16:colId xmlns:a16="http://schemas.microsoft.com/office/drawing/2014/main" val="4082830758"/>
                    </a:ext>
                  </a:extLst>
                </a:gridCol>
                <a:gridCol w="201131">
                  <a:extLst>
                    <a:ext uri="{9D8B030D-6E8A-4147-A177-3AD203B41FA5}">
                      <a16:colId xmlns:a16="http://schemas.microsoft.com/office/drawing/2014/main" val="3402141520"/>
                    </a:ext>
                  </a:extLst>
                </a:gridCol>
              </a:tblGrid>
              <a:tr h="106531">
                <a:tc rowSpan="2" gridSpan="2">
                  <a:txBody>
                    <a:bodyPr/>
                    <a:lstStyle/>
                    <a:p>
                      <a:pPr marL="36000" algn="ctr" fontAlgn="ctr"/>
                      <a:r>
                        <a:rPr lang="ko-KR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항목</a:t>
                      </a: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marL="36000" algn="l" fontAlgn="ctr"/>
                      <a:endParaRPr lang="ko-KR" altLang="en-US" sz="1000" b="1" i="0" u="none" strike="noStrike">
                        <a:solidFill>
                          <a:schemeClr val="bg1"/>
                        </a:solidFill>
                        <a:effectLst/>
                        <a:latin typeface="+mj-ea"/>
                        <a:ea typeface="+mj-ea"/>
                        <a:cs typeface="Arial" panose="020B0604020202020204" pitchFamily="34" charset="0"/>
                      </a:endParaRPr>
                    </a:p>
                  </a:txBody>
                  <a:tcPr marL="6010" marR="6010" marT="601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36000" algn="ctr" fontAlgn="ctr"/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M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36000" algn="ctr" fontAlgn="ctr"/>
                      <a:endParaRPr lang="ko-KR" alt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010" marR="6010" marT="601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36000" algn="ctr" fontAlgn="ctr"/>
                      <a:endParaRPr lang="ko-KR" alt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010" marR="6010" marT="601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36000" algn="ctr" fontAlgn="ctr"/>
                      <a:endParaRPr lang="ko-KR" alt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+mj-ea"/>
                        <a:ea typeface="+mj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36000" algn="ctr" fontAlgn="ctr"/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M+1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36000" algn="ctr" fontAlgn="ctr"/>
                      <a:endParaRPr lang="ko-KR" alt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010" marR="6010" marT="601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36000" algn="ctr" fontAlgn="ctr"/>
                      <a:endParaRPr lang="ko-KR" alt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+mj-ea"/>
                        <a:ea typeface="+mj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36000" algn="ctr" fontAlgn="ctr"/>
                      <a:endParaRPr lang="ko-KR" alt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36000" algn="ctr" fontAlgn="ctr"/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M+2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36000" algn="ctr" fontAlgn="ctr"/>
                      <a:endParaRPr lang="ko-KR" alt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+mj-ea"/>
                        <a:ea typeface="+mj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36000" algn="ctr" fontAlgn="ctr"/>
                      <a:endParaRPr lang="ko-KR" alt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+mj-ea"/>
                        <a:ea typeface="+mj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36000" algn="ctr" fontAlgn="ctr"/>
                      <a:endParaRPr lang="ko-KR" alt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+mj-ea"/>
                        <a:ea typeface="+mj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36000" algn="ctr" fontAlgn="ctr"/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M+3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5">
                  <a:txBody>
                    <a:bodyPr/>
                    <a:lstStyle/>
                    <a:p>
                      <a:pPr marL="36000" algn="ctr" fontAlgn="ctr"/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M+4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36000" algn="ctr" fontAlgn="ctr"/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M+5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36000" algn="ctr" fontAlgn="ctr"/>
                      <a:endParaRPr lang="ko-KR" alt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+mj-ea"/>
                        <a:ea typeface="+mj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36000" algn="ctr" fontAlgn="ctr"/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M+6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36000" algn="ctr" fontAlgn="ctr"/>
                      <a:endParaRPr lang="ko-KR" alt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+mj-ea"/>
                        <a:ea typeface="+mj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36000" algn="ctr" fontAlgn="ctr"/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M+7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36000" algn="ctr" fontAlgn="ctr"/>
                      <a:endParaRPr lang="ko-KR" alt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+mj-ea"/>
                        <a:ea typeface="+mj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1372289"/>
                  </a:ext>
                </a:extLst>
              </a:tr>
              <a:tr h="45950">
                <a:tc gridSpan="2" vMerge="1">
                  <a:txBody>
                    <a:bodyPr/>
                    <a:lstStyle/>
                    <a:p>
                      <a:pPr marL="36000" algn="l" fontAlgn="ctr"/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+mj-ea"/>
                        <a:ea typeface="+mj-ea"/>
                        <a:cs typeface="Arial" panose="020B0604020202020204" pitchFamily="34" charset="0"/>
                      </a:endParaRPr>
                    </a:p>
                  </a:txBody>
                  <a:tcPr marL="6010" marR="6010" marT="601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marL="36000" algn="l" fontAlgn="ctr"/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+mj-ea"/>
                        <a:ea typeface="+mj-ea"/>
                        <a:cs typeface="Arial" panose="020B0604020202020204" pitchFamily="34" charset="0"/>
                      </a:endParaRPr>
                    </a:p>
                  </a:txBody>
                  <a:tcPr marL="6010" marR="6010" marT="601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1W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2W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3W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3600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4W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1W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2W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3W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4W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5W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1W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2W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3W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4W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1W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2W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3W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4W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1W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2W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3W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4W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5W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1W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2W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3W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4W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1W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2W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3W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4W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1W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2W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3W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4W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7740060"/>
                  </a:ext>
                </a:extLst>
              </a:tr>
              <a:tr h="223463">
                <a:tc rowSpan="7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ctr" latinLnBrk="1" hangingPunct="1"/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서비스 설계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8468781"/>
                  </a:ext>
                </a:extLst>
              </a:tr>
              <a:tr h="20210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914400" rtl="0" eaLnBrk="1" fontAlgn="ctr" latinLnBrk="1" hangingPunct="1"/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인증 플랫폼 개발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3256402"/>
                  </a:ext>
                </a:extLst>
              </a:tr>
              <a:tr h="22346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뷰가드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인증연동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3463">
                <a:tc vMerge="1">
                  <a:txBody>
                    <a:bodyPr/>
                    <a:lstStyle/>
                    <a:p>
                      <a:pPr marL="0" indent="0" algn="ctr" defTabSz="914400" rtl="0" eaLnBrk="1" fontAlgn="ctr" latinLnBrk="1" hangingPunct="1"/>
                      <a:endParaRPr lang="ko-KR" alt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ctr" latinLnBrk="1" hangingPunct="1"/>
                      <a:r>
                        <a:rPr lang="ko-KR" altLang="en-US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캡스홈</a:t>
                      </a:r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 인증연동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9546194"/>
                  </a:ext>
                </a:extLst>
              </a:tr>
              <a:tr h="22346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914400" rtl="0" eaLnBrk="1" fontAlgn="ctr" latinLnBrk="1" hangingPunct="1"/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고객센터 인증연동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346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914400" rtl="0" eaLnBrk="1" fontAlgn="ctr" latinLnBrk="1" hangingPunct="1"/>
                      <a:r>
                        <a:rPr lang="ko-KR" altLang="en-US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뷰가드</a:t>
                      </a:r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 미니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/</a:t>
                      </a:r>
                    </a:p>
                    <a:p>
                      <a:pPr marL="0" indent="0" algn="ctr" defTabSz="914400" rtl="0" eaLnBrk="1" fontAlgn="ctr" latinLnBrk="1" hangingPunct="1"/>
                      <a:r>
                        <a:rPr lang="ko-KR" altLang="en-US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셀프가입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7621332"/>
                  </a:ext>
                </a:extLst>
              </a:tr>
              <a:tr h="22346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914400" rtl="0" eaLnBrk="1" fontAlgn="ctr" latinLnBrk="1" hangingPunct="1"/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인프라 구축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/</a:t>
                      </a:r>
                    </a:p>
                    <a:p>
                      <a:pPr marL="0" indent="0" algn="ctr" defTabSz="914400" rtl="0" eaLnBrk="1" fontAlgn="ctr" latinLnBrk="1" hangingPunct="1"/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통합검증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3463">
                <a:tc rowSpan="3">
                  <a:txBody>
                    <a:bodyPr/>
                    <a:lstStyle/>
                    <a:p>
                      <a:pPr marL="0" indent="0" algn="ctr" defTabSz="914400" rtl="0" eaLnBrk="1" fontAlgn="ctr" latinLnBrk="1" hangingPunct="1"/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검증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ctr" latinLnBrk="1" hangingPunct="1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FT </a:t>
                      </a:r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검증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4714077"/>
                  </a:ext>
                </a:extLst>
              </a:tr>
              <a:tr h="223463">
                <a:tc vMerge="1">
                  <a:txBody>
                    <a:bodyPr/>
                    <a:lstStyle/>
                    <a:p>
                      <a:pPr marL="0" indent="0" algn="ctr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ctr" latinLnBrk="1" hangingPunct="1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FOT </a:t>
                      </a:r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검증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7058425"/>
                  </a:ext>
                </a:extLst>
              </a:tr>
              <a:tr h="223463">
                <a:tc vMerge="1">
                  <a:txBody>
                    <a:bodyPr/>
                    <a:lstStyle/>
                    <a:p>
                      <a:pPr marL="0" indent="0" algn="ctr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ctr" latinLnBrk="1" hangingPunct="1"/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정보보안 검증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0971497"/>
                  </a:ext>
                </a:extLst>
              </a:tr>
              <a:tr h="223463">
                <a:tc rowSpan="3">
                  <a:txBody>
                    <a:bodyPr/>
                    <a:lstStyle/>
                    <a:p>
                      <a:pPr marL="0" indent="0" algn="ctr" defTabSz="914400" rtl="0" eaLnBrk="1" fontAlgn="ctr" latinLnBrk="1" hangingPunct="1"/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출시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ctr" latinLnBrk="1" hangingPunct="1"/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개발완료 및 승인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3463">
                <a:tc vMerge="1">
                  <a:txBody>
                    <a:bodyPr/>
                    <a:lstStyle/>
                    <a:p>
                      <a:pPr marL="0" indent="0" algn="ctr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ctr" latinLnBrk="1" hangingPunct="1"/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앱 배포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(</a:t>
                      </a:r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심사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)</a:t>
                      </a:r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3463">
                <a:tc vMerge="1">
                  <a:txBody>
                    <a:bodyPr/>
                    <a:lstStyle/>
                    <a:p>
                      <a:pPr marL="0" indent="0" algn="ctr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ctr" latinLnBrk="1" hangingPunct="1"/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완료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A4E6DE2-392C-4EFC-B970-BB0E95D77332}"/>
              </a:ext>
            </a:extLst>
          </p:cNvPr>
          <p:cNvCxnSpPr>
            <a:cxnSpLocks/>
          </p:cNvCxnSpPr>
          <p:nvPr/>
        </p:nvCxnSpPr>
        <p:spPr>
          <a:xfrm>
            <a:off x="1907704" y="3066650"/>
            <a:ext cx="0" cy="3284727"/>
          </a:xfrm>
          <a:prstGeom prst="line">
            <a:avLst/>
          </a:prstGeom>
          <a:ln w="12700">
            <a:solidFill>
              <a:schemeClr val="accent6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AA80A68-AA53-450F-91A6-4C494F8DCC43}"/>
              </a:ext>
            </a:extLst>
          </p:cNvPr>
          <p:cNvCxnSpPr>
            <a:cxnSpLocks/>
          </p:cNvCxnSpPr>
          <p:nvPr/>
        </p:nvCxnSpPr>
        <p:spPr>
          <a:xfrm>
            <a:off x="8316416" y="3066650"/>
            <a:ext cx="0" cy="3295410"/>
          </a:xfrm>
          <a:prstGeom prst="line">
            <a:avLst/>
          </a:prstGeom>
          <a:ln w="12700">
            <a:solidFill>
              <a:schemeClr val="accent6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36366ED6-B652-448B-A4E0-29895DD5D8D6}"/>
              </a:ext>
            </a:extLst>
          </p:cNvPr>
          <p:cNvGrpSpPr/>
          <p:nvPr/>
        </p:nvGrpSpPr>
        <p:grpSpPr>
          <a:xfrm>
            <a:off x="1907704" y="2975008"/>
            <a:ext cx="1128039" cy="237968"/>
            <a:chOff x="2881507" y="3645024"/>
            <a:chExt cx="1356225" cy="237968"/>
          </a:xfrm>
        </p:grpSpPr>
        <p:sp>
          <p:nvSpPr>
            <p:cNvPr id="17" name="오른쪽 화살표 29">
              <a:extLst>
                <a:ext uri="{FF2B5EF4-FFF2-40B4-BE49-F238E27FC236}">
                  <a16:creationId xmlns:a16="http://schemas.microsoft.com/office/drawing/2014/main" id="{1114DC39-BBA7-475B-878F-340941848E43}"/>
                </a:ext>
              </a:extLst>
            </p:cNvPr>
            <p:cNvSpPr/>
            <p:nvPr/>
          </p:nvSpPr>
          <p:spPr>
            <a:xfrm>
              <a:off x="2881507" y="3691792"/>
              <a:ext cx="995493" cy="144432"/>
            </a:xfrm>
            <a:prstGeom prst="rightArrow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5782" tIns="47891" rIns="95782" bIns="47891" anchor="ctr"/>
            <a:lstStyle/>
            <a:p>
              <a:pPr algn="ctr">
                <a:defRPr/>
              </a:pPr>
              <a:endParaRPr lang="ko-KR" altLang="en-US" sz="800" b="1" dirty="0"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41D5591F-6C8F-4334-8BA9-6E9B7158DC83}"/>
                </a:ext>
              </a:extLst>
            </p:cNvPr>
            <p:cNvSpPr/>
            <p:nvPr/>
          </p:nvSpPr>
          <p:spPr>
            <a:xfrm>
              <a:off x="3876999" y="3645024"/>
              <a:ext cx="360733" cy="23796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n-US" altLang="ko-KR" sz="800" dirty="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rPr>
                <a:t>4</a:t>
              </a:r>
              <a:r>
                <a:rPr lang="ko-KR" altLang="en-US" sz="800" dirty="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rPr>
                <a:t>주</a:t>
              </a: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9B0AA4DA-1C9D-4336-B818-983D17193A4C}"/>
              </a:ext>
            </a:extLst>
          </p:cNvPr>
          <p:cNvGrpSpPr/>
          <p:nvPr/>
        </p:nvGrpSpPr>
        <p:grpSpPr>
          <a:xfrm>
            <a:off x="5580112" y="4496905"/>
            <a:ext cx="1261526" cy="237968"/>
            <a:chOff x="4335414" y="3608932"/>
            <a:chExt cx="1261526" cy="237968"/>
          </a:xfrm>
        </p:grpSpPr>
        <p:sp>
          <p:nvSpPr>
            <p:cNvPr id="20" name="오른쪽 화살표 40">
              <a:extLst>
                <a:ext uri="{FF2B5EF4-FFF2-40B4-BE49-F238E27FC236}">
                  <a16:creationId xmlns:a16="http://schemas.microsoft.com/office/drawing/2014/main" id="{72827ACF-A42C-4000-A696-5107111C2E57}"/>
                </a:ext>
              </a:extLst>
            </p:cNvPr>
            <p:cNvSpPr/>
            <p:nvPr/>
          </p:nvSpPr>
          <p:spPr>
            <a:xfrm>
              <a:off x="4335414" y="3663764"/>
              <a:ext cx="750019" cy="128304"/>
            </a:xfrm>
            <a:prstGeom prst="rightArrow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5782" tIns="47891" rIns="95782" bIns="47891" anchor="ctr"/>
            <a:lstStyle/>
            <a:p>
              <a:pPr algn="ctr">
                <a:defRPr/>
              </a:pPr>
              <a:endParaRPr lang="ko-KR" altLang="en-US" sz="800" b="1" dirty="0"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A2169859-D811-4B90-AD45-040917EAF494}"/>
                </a:ext>
              </a:extLst>
            </p:cNvPr>
            <p:cNvSpPr/>
            <p:nvPr/>
          </p:nvSpPr>
          <p:spPr>
            <a:xfrm>
              <a:off x="5090727" y="3608932"/>
              <a:ext cx="506213" cy="23796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n-US" altLang="ko-KR" sz="800" dirty="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rPr>
                <a:t>3</a:t>
              </a:r>
              <a:r>
                <a:rPr lang="ko-KR" altLang="en-US" sz="800" dirty="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rPr>
                <a:t>주</a:t>
              </a:r>
              <a:r>
                <a:rPr lang="en-US" altLang="ko-KR" sz="800" dirty="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rPr>
                <a:t>(</a:t>
              </a:r>
              <a:r>
                <a:rPr lang="ko-KR" altLang="en-US" sz="800" dirty="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rPr>
                <a:t>구축</a:t>
              </a:r>
              <a:r>
                <a:rPr lang="en-US" altLang="ko-KR" sz="800" dirty="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rPr>
                <a:t>)</a:t>
              </a:r>
              <a:endParaRPr lang="ko-KR" altLang="en-US" sz="800" dirty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7954EA60-03B8-4BA6-A787-5D0139463E3E}"/>
              </a:ext>
            </a:extLst>
          </p:cNvPr>
          <p:cNvGrpSpPr/>
          <p:nvPr/>
        </p:nvGrpSpPr>
        <p:grpSpPr>
          <a:xfrm>
            <a:off x="2766456" y="3140968"/>
            <a:ext cx="2885666" cy="237968"/>
            <a:chOff x="2807902" y="3645024"/>
            <a:chExt cx="515702" cy="237968"/>
          </a:xfrm>
        </p:grpSpPr>
        <p:sp>
          <p:nvSpPr>
            <p:cNvPr id="23" name="오른쪽 화살표 29">
              <a:extLst>
                <a:ext uri="{FF2B5EF4-FFF2-40B4-BE49-F238E27FC236}">
                  <a16:creationId xmlns:a16="http://schemas.microsoft.com/office/drawing/2014/main" id="{5C02252D-C912-40F2-B2E5-DAACB8117D4E}"/>
                </a:ext>
              </a:extLst>
            </p:cNvPr>
            <p:cNvSpPr/>
            <p:nvPr/>
          </p:nvSpPr>
          <p:spPr>
            <a:xfrm>
              <a:off x="2807902" y="3691792"/>
              <a:ext cx="450353" cy="144432"/>
            </a:xfrm>
            <a:prstGeom prst="rightArrow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5782" tIns="47891" rIns="95782" bIns="47891" anchor="ctr"/>
            <a:lstStyle/>
            <a:p>
              <a:pPr algn="ctr">
                <a:defRPr/>
              </a:pPr>
              <a:endParaRPr lang="ko-KR" altLang="en-US" sz="800" b="1" dirty="0"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8D123CE8-FA2C-46FF-A3D9-E562D13FF70F}"/>
                </a:ext>
              </a:extLst>
            </p:cNvPr>
            <p:cNvSpPr/>
            <p:nvPr/>
          </p:nvSpPr>
          <p:spPr>
            <a:xfrm>
              <a:off x="3262027" y="3645024"/>
              <a:ext cx="61577" cy="23796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n-US" altLang="ko-KR" sz="800" dirty="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rPr>
                <a:t>12</a:t>
              </a:r>
              <a:r>
                <a:rPr lang="ko-KR" altLang="en-US" sz="800" dirty="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rPr>
                <a:t>주</a:t>
              </a:r>
            </a:p>
          </p:txBody>
        </p:sp>
      </p:grpSp>
      <p:grpSp>
        <p:nvGrpSpPr>
          <p:cNvPr id="25" name="Group 414">
            <a:extLst>
              <a:ext uri="{FF2B5EF4-FFF2-40B4-BE49-F238E27FC236}">
                <a16:creationId xmlns:a16="http://schemas.microsoft.com/office/drawing/2014/main" id="{E8359F14-4123-458E-9F04-0E434B7C7D73}"/>
              </a:ext>
            </a:extLst>
          </p:cNvPr>
          <p:cNvGrpSpPr>
            <a:grpSpLocks/>
          </p:cNvGrpSpPr>
          <p:nvPr/>
        </p:nvGrpSpPr>
        <p:grpSpPr bwMode="auto">
          <a:xfrm>
            <a:off x="8486701" y="5201873"/>
            <a:ext cx="142041" cy="157222"/>
            <a:chOff x="-406" y="1874"/>
            <a:chExt cx="171" cy="189"/>
          </a:xfrm>
        </p:grpSpPr>
        <p:pic>
          <p:nvPicPr>
            <p:cNvPr id="26" name="Picture 415" descr="104_aqua_3_button">
              <a:extLst>
                <a:ext uri="{FF2B5EF4-FFF2-40B4-BE49-F238E27FC236}">
                  <a16:creationId xmlns:a16="http://schemas.microsoft.com/office/drawing/2014/main" id="{0A1B7DC5-C95C-429C-98BF-0E20A34746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406" y="1874"/>
              <a:ext cx="171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" name="Picture 416" descr="1">
              <a:extLst>
                <a:ext uri="{FF2B5EF4-FFF2-40B4-BE49-F238E27FC236}">
                  <a16:creationId xmlns:a16="http://schemas.microsoft.com/office/drawing/2014/main" id="{15B2DB39-AA35-4B09-ACB5-A1FC89E999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370" y="1920"/>
              <a:ext cx="99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29876D92-5908-4714-92AB-B99F3F6AB8AE}"/>
              </a:ext>
            </a:extLst>
          </p:cNvPr>
          <p:cNvGrpSpPr/>
          <p:nvPr/>
        </p:nvGrpSpPr>
        <p:grpSpPr>
          <a:xfrm>
            <a:off x="5364088" y="3573016"/>
            <a:ext cx="1624683" cy="237968"/>
            <a:chOff x="4624996" y="3608932"/>
            <a:chExt cx="1008800" cy="237968"/>
          </a:xfrm>
        </p:grpSpPr>
        <p:sp>
          <p:nvSpPr>
            <p:cNvPr id="29" name="오른쪽 화살표 40">
              <a:extLst>
                <a:ext uri="{FF2B5EF4-FFF2-40B4-BE49-F238E27FC236}">
                  <a16:creationId xmlns:a16="http://schemas.microsoft.com/office/drawing/2014/main" id="{E9CAC6DA-B966-4FFC-B2E0-BC05BF1F9422}"/>
                </a:ext>
              </a:extLst>
            </p:cNvPr>
            <p:cNvSpPr/>
            <p:nvPr/>
          </p:nvSpPr>
          <p:spPr>
            <a:xfrm>
              <a:off x="4624996" y="3663764"/>
              <a:ext cx="619896" cy="128304"/>
            </a:xfrm>
            <a:prstGeom prst="rightArrow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5782" tIns="47891" rIns="95782" bIns="47891" anchor="ctr"/>
            <a:lstStyle/>
            <a:p>
              <a:pPr algn="ctr">
                <a:defRPr/>
              </a:pPr>
              <a:endParaRPr lang="ko-KR" altLang="en-US" sz="800" b="1" dirty="0"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4D4FF99D-E3BF-461A-AA38-E0193FF061D1}"/>
                </a:ext>
              </a:extLst>
            </p:cNvPr>
            <p:cNvSpPr/>
            <p:nvPr/>
          </p:nvSpPr>
          <p:spPr>
            <a:xfrm>
              <a:off x="5263225" y="3608932"/>
              <a:ext cx="370571" cy="23796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n-US" altLang="ko-KR" sz="800" dirty="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rPr>
                <a:t>4</a:t>
              </a:r>
              <a:r>
                <a:rPr lang="ko-KR" altLang="en-US" sz="800" dirty="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rPr>
                <a:t>주</a:t>
              </a: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A8AF6FEA-EA86-4B0C-BA9D-71A8E2C7DD22}"/>
              </a:ext>
            </a:extLst>
          </p:cNvPr>
          <p:cNvGrpSpPr/>
          <p:nvPr/>
        </p:nvGrpSpPr>
        <p:grpSpPr>
          <a:xfrm>
            <a:off x="6341181" y="3789040"/>
            <a:ext cx="1615195" cy="237968"/>
            <a:chOff x="4624992" y="3608932"/>
            <a:chExt cx="1002909" cy="237968"/>
          </a:xfrm>
        </p:grpSpPr>
        <p:sp>
          <p:nvSpPr>
            <p:cNvPr id="32" name="오른쪽 화살표 40">
              <a:extLst>
                <a:ext uri="{FF2B5EF4-FFF2-40B4-BE49-F238E27FC236}">
                  <a16:creationId xmlns:a16="http://schemas.microsoft.com/office/drawing/2014/main" id="{8040D573-8EB6-4C1C-9CB8-7A37E0E40AD7}"/>
                </a:ext>
              </a:extLst>
            </p:cNvPr>
            <p:cNvSpPr/>
            <p:nvPr/>
          </p:nvSpPr>
          <p:spPr>
            <a:xfrm>
              <a:off x="4624992" y="3663764"/>
              <a:ext cx="619897" cy="128304"/>
            </a:xfrm>
            <a:prstGeom prst="rightArrow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5782" tIns="47891" rIns="95782" bIns="47891" anchor="ctr"/>
            <a:lstStyle/>
            <a:p>
              <a:pPr algn="ctr">
                <a:defRPr/>
              </a:pPr>
              <a:endParaRPr lang="ko-KR" altLang="en-US" sz="800" b="1" dirty="0"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C3E87F80-8429-4664-9E2E-3542C688CB78}"/>
                </a:ext>
              </a:extLst>
            </p:cNvPr>
            <p:cNvSpPr/>
            <p:nvPr/>
          </p:nvSpPr>
          <p:spPr>
            <a:xfrm>
              <a:off x="5257330" y="3608932"/>
              <a:ext cx="370571" cy="23796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n-US" altLang="ko-KR" sz="800" dirty="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rPr>
                <a:t>4</a:t>
              </a:r>
              <a:r>
                <a:rPr lang="ko-KR" altLang="en-US" sz="800" dirty="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rPr>
                <a:t>주</a:t>
              </a: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D65D5CCF-FFEF-44B7-81B1-05109A2A337B}"/>
              </a:ext>
            </a:extLst>
          </p:cNvPr>
          <p:cNvGrpSpPr/>
          <p:nvPr/>
        </p:nvGrpSpPr>
        <p:grpSpPr>
          <a:xfrm>
            <a:off x="7748495" y="4938397"/>
            <a:ext cx="768884" cy="237968"/>
            <a:chOff x="4256174" y="3608932"/>
            <a:chExt cx="768884" cy="237968"/>
          </a:xfrm>
        </p:grpSpPr>
        <p:sp>
          <p:nvSpPr>
            <p:cNvPr id="35" name="오른쪽 화살표 40">
              <a:extLst>
                <a:ext uri="{FF2B5EF4-FFF2-40B4-BE49-F238E27FC236}">
                  <a16:creationId xmlns:a16="http://schemas.microsoft.com/office/drawing/2014/main" id="{AFE4926F-9BA4-45B6-A015-1B4622245617}"/>
                </a:ext>
              </a:extLst>
            </p:cNvPr>
            <p:cNvSpPr/>
            <p:nvPr/>
          </p:nvSpPr>
          <p:spPr>
            <a:xfrm>
              <a:off x="4256174" y="3663764"/>
              <a:ext cx="493025" cy="128304"/>
            </a:xfrm>
            <a:prstGeom prst="rightArrow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5782" tIns="47891" rIns="95782" bIns="47891" anchor="ctr"/>
            <a:lstStyle/>
            <a:p>
              <a:pPr algn="ctr">
                <a:defRPr/>
              </a:pPr>
              <a:endParaRPr lang="ko-KR" altLang="en-US" sz="800" b="1" dirty="0"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A92FA04D-2D10-45DA-8255-8C005A78A60A}"/>
                </a:ext>
              </a:extLst>
            </p:cNvPr>
            <p:cNvSpPr/>
            <p:nvPr/>
          </p:nvSpPr>
          <p:spPr>
            <a:xfrm>
              <a:off x="4750999" y="3608932"/>
              <a:ext cx="274059" cy="23796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n-US" altLang="ko-KR" sz="800" dirty="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rPr>
                <a:t>2</a:t>
              </a:r>
              <a:r>
                <a:rPr lang="ko-KR" altLang="en-US" sz="800" dirty="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rPr>
                <a:t>주</a:t>
              </a:r>
            </a:p>
          </p:txBody>
        </p:sp>
      </p:grpSp>
      <p:sp>
        <p:nvSpPr>
          <p:cNvPr id="37" name="왼쪽/오른쪽 화살표 5">
            <a:extLst>
              <a:ext uri="{FF2B5EF4-FFF2-40B4-BE49-F238E27FC236}">
                <a16:creationId xmlns:a16="http://schemas.microsoft.com/office/drawing/2014/main" id="{EC56ED8F-4E25-4058-AD75-88C18047D672}"/>
              </a:ext>
            </a:extLst>
          </p:cNvPr>
          <p:cNvSpPr/>
          <p:nvPr/>
        </p:nvSpPr>
        <p:spPr>
          <a:xfrm>
            <a:off x="1887977" y="6096407"/>
            <a:ext cx="6428431" cy="220870"/>
          </a:xfrm>
          <a:prstGeom prst="left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A4C2844-D79E-49D3-93E7-292903D2E18F}"/>
              </a:ext>
            </a:extLst>
          </p:cNvPr>
          <p:cNvSpPr/>
          <p:nvPr/>
        </p:nvSpPr>
        <p:spPr>
          <a:xfrm>
            <a:off x="4973903" y="6093033"/>
            <a:ext cx="818235" cy="2379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30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주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B97E9F19-CA59-4220-8580-2C85604990DE}"/>
              </a:ext>
            </a:extLst>
          </p:cNvPr>
          <p:cNvSpPr/>
          <p:nvPr/>
        </p:nvSpPr>
        <p:spPr>
          <a:xfrm>
            <a:off x="8460432" y="5783320"/>
            <a:ext cx="569262" cy="2379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배포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공지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)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0077264-9A8B-4443-ABFE-43EB729943A9}"/>
              </a:ext>
            </a:extLst>
          </p:cNvPr>
          <p:cNvSpPr/>
          <p:nvPr/>
        </p:nvSpPr>
        <p:spPr>
          <a:xfrm>
            <a:off x="8650309" y="5207256"/>
            <a:ext cx="818235" cy="2379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개발완료</a:t>
            </a:r>
          </a:p>
        </p:txBody>
      </p:sp>
      <p:sp>
        <p:nvSpPr>
          <p:cNvPr id="41" name="포인트가 6개인 별 6">
            <a:extLst>
              <a:ext uri="{FF2B5EF4-FFF2-40B4-BE49-F238E27FC236}">
                <a16:creationId xmlns:a16="http://schemas.microsoft.com/office/drawing/2014/main" id="{5EBF8708-C77A-44C6-8FC8-DC693109A21C}"/>
              </a:ext>
            </a:extLst>
          </p:cNvPr>
          <p:cNvSpPr/>
          <p:nvPr/>
        </p:nvSpPr>
        <p:spPr>
          <a:xfrm>
            <a:off x="8675927" y="5708722"/>
            <a:ext cx="114300" cy="124758"/>
          </a:xfrm>
          <a:prstGeom prst="star6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6FEBB910-46BB-463B-8BB0-AE21D570D7D6}"/>
              </a:ext>
            </a:extLst>
          </p:cNvPr>
          <p:cNvGrpSpPr/>
          <p:nvPr/>
        </p:nvGrpSpPr>
        <p:grpSpPr>
          <a:xfrm>
            <a:off x="8247802" y="5445224"/>
            <a:ext cx="788694" cy="237968"/>
            <a:chOff x="4426307" y="3605800"/>
            <a:chExt cx="492680" cy="237968"/>
          </a:xfrm>
        </p:grpSpPr>
        <p:sp>
          <p:nvSpPr>
            <p:cNvPr id="44" name="오른쪽 화살표 40">
              <a:extLst>
                <a:ext uri="{FF2B5EF4-FFF2-40B4-BE49-F238E27FC236}">
                  <a16:creationId xmlns:a16="http://schemas.microsoft.com/office/drawing/2014/main" id="{5360992E-35FA-40D0-997F-81C8EB9C6CBD}"/>
                </a:ext>
              </a:extLst>
            </p:cNvPr>
            <p:cNvSpPr/>
            <p:nvPr/>
          </p:nvSpPr>
          <p:spPr>
            <a:xfrm>
              <a:off x="4426307" y="3663764"/>
              <a:ext cx="307982" cy="128304"/>
            </a:xfrm>
            <a:prstGeom prst="rightArrow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5782" tIns="47891" rIns="95782" bIns="47891" anchor="ctr"/>
            <a:lstStyle/>
            <a:p>
              <a:pPr algn="ctr">
                <a:defRPr/>
              </a:pPr>
              <a:endParaRPr lang="ko-KR" altLang="en-US" sz="800" b="1" dirty="0"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E69FFD41-4383-4B72-836B-BBC192FF799D}"/>
                </a:ext>
              </a:extLst>
            </p:cNvPr>
            <p:cNvSpPr/>
            <p:nvPr/>
          </p:nvSpPr>
          <p:spPr>
            <a:xfrm>
              <a:off x="4736746" y="3605800"/>
              <a:ext cx="182241" cy="23796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n-US" altLang="ko-KR" sz="800" dirty="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rPr>
                <a:t>2</a:t>
              </a:r>
              <a:r>
                <a:rPr lang="ko-KR" altLang="en-US" sz="80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rPr>
                <a:t>주</a:t>
              </a:r>
              <a:endParaRPr lang="ko-KR" altLang="en-US" sz="800" dirty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C305E2CE-1E9D-41EE-AF87-1086264221C9}"/>
              </a:ext>
            </a:extLst>
          </p:cNvPr>
          <p:cNvGrpSpPr/>
          <p:nvPr/>
        </p:nvGrpSpPr>
        <p:grpSpPr>
          <a:xfrm>
            <a:off x="6341176" y="4055128"/>
            <a:ext cx="1615200" cy="237968"/>
            <a:chOff x="4624989" y="3608932"/>
            <a:chExt cx="1002912" cy="237968"/>
          </a:xfrm>
        </p:grpSpPr>
        <p:sp>
          <p:nvSpPr>
            <p:cNvPr id="47" name="오른쪽 화살표 40">
              <a:extLst>
                <a:ext uri="{FF2B5EF4-FFF2-40B4-BE49-F238E27FC236}">
                  <a16:creationId xmlns:a16="http://schemas.microsoft.com/office/drawing/2014/main" id="{37AEBADA-314B-45EB-A124-F55F7C0D052A}"/>
                </a:ext>
              </a:extLst>
            </p:cNvPr>
            <p:cNvSpPr/>
            <p:nvPr/>
          </p:nvSpPr>
          <p:spPr>
            <a:xfrm>
              <a:off x="4624989" y="3663764"/>
              <a:ext cx="619899" cy="128304"/>
            </a:xfrm>
            <a:prstGeom prst="rightArrow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5782" tIns="47891" rIns="95782" bIns="47891" anchor="ctr"/>
            <a:lstStyle/>
            <a:p>
              <a:pPr algn="ctr">
                <a:defRPr/>
              </a:pPr>
              <a:endParaRPr lang="ko-KR" altLang="en-US" sz="800" b="1" dirty="0"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A3CAECA7-513B-4C75-B1C4-2C0B1A824576}"/>
                </a:ext>
              </a:extLst>
            </p:cNvPr>
            <p:cNvSpPr/>
            <p:nvPr/>
          </p:nvSpPr>
          <p:spPr>
            <a:xfrm>
              <a:off x="5257330" y="3608932"/>
              <a:ext cx="370571" cy="23796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n-US" altLang="ko-KR" sz="800" dirty="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rPr>
                <a:t>4</a:t>
              </a:r>
              <a:r>
                <a:rPr lang="ko-KR" altLang="en-US" sz="800" dirty="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rPr>
                <a:t>주</a:t>
              </a:r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EBD091DE-DB15-4B09-9973-76FB297AA8D7}"/>
              </a:ext>
            </a:extLst>
          </p:cNvPr>
          <p:cNvGrpSpPr/>
          <p:nvPr/>
        </p:nvGrpSpPr>
        <p:grpSpPr>
          <a:xfrm>
            <a:off x="7262469" y="4491484"/>
            <a:ext cx="1269971" cy="237968"/>
            <a:chOff x="4335415" y="3608932"/>
            <a:chExt cx="1269971" cy="237968"/>
          </a:xfrm>
        </p:grpSpPr>
        <p:sp>
          <p:nvSpPr>
            <p:cNvPr id="50" name="오른쪽 화살표 40">
              <a:extLst>
                <a:ext uri="{FF2B5EF4-FFF2-40B4-BE49-F238E27FC236}">
                  <a16:creationId xmlns:a16="http://schemas.microsoft.com/office/drawing/2014/main" id="{1E6B71D8-5C57-43DA-879F-006E54F0C33E}"/>
                </a:ext>
              </a:extLst>
            </p:cNvPr>
            <p:cNvSpPr/>
            <p:nvPr/>
          </p:nvSpPr>
          <p:spPr>
            <a:xfrm>
              <a:off x="4335415" y="3663764"/>
              <a:ext cx="508638" cy="128304"/>
            </a:xfrm>
            <a:prstGeom prst="rightArrow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5782" tIns="47891" rIns="95782" bIns="47891" anchor="ctr"/>
            <a:lstStyle/>
            <a:p>
              <a:pPr algn="ctr">
                <a:defRPr/>
              </a:pPr>
              <a:endParaRPr lang="ko-KR" altLang="en-US" sz="800" b="1" dirty="0"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DCACEA8F-AF22-41EA-AAB9-6F4C8D31AE47}"/>
                </a:ext>
              </a:extLst>
            </p:cNvPr>
            <p:cNvSpPr/>
            <p:nvPr/>
          </p:nvSpPr>
          <p:spPr>
            <a:xfrm>
              <a:off x="4847833" y="3608932"/>
              <a:ext cx="757553" cy="23796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n-US" altLang="ko-KR" sz="800" dirty="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rPr>
                <a:t>2</a:t>
              </a:r>
              <a:r>
                <a:rPr lang="ko-KR" altLang="en-US" sz="800" dirty="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rPr>
                <a:t>주</a:t>
              </a:r>
              <a:r>
                <a:rPr lang="en-US" altLang="ko-KR" sz="800" dirty="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rPr>
                <a:t>(</a:t>
              </a:r>
              <a:r>
                <a:rPr lang="ko-KR" altLang="en-US" sz="800" dirty="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rPr>
                <a:t>통합검증</a:t>
              </a:r>
              <a:r>
                <a:rPr lang="en-US" altLang="ko-KR" sz="800" dirty="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rPr>
                <a:t>)</a:t>
              </a:r>
              <a:endParaRPr lang="ko-KR" altLang="en-US" sz="800" dirty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41EF50AB-B577-4079-90D5-C93703DC1431}"/>
              </a:ext>
            </a:extLst>
          </p:cNvPr>
          <p:cNvGrpSpPr/>
          <p:nvPr/>
        </p:nvGrpSpPr>
        <p:grpSpPr>
          <a:xfrm>
            <a:off x="7740352" y="4707073"/>
            <a:ext cx="768884" cy="237968"/>
            <a:chOff x="4256174" y="3608932"/>
            <a:chExt cx="768884" cy="237968"/>
          </a:xfrm>
        </p:grpSpPr>
        <p:sp>
          <p:nvSpPr>
            <p:cNvPr id="53" name="오른쪽 화살표 40">
              <a:extLst>
                <a:ext uri="{FF2B5EF4-FFF2-40B4-BE49-F238E27FC236}">
                  <a16:creationId xmlns:a16="http://schemas.microsoft.com/office/drawing/2014/main" id="{3C1C5CA9-857E-4496-8E3B-8272C7E98D0D}"/>
                </a:ext>
              </a:extLst>
            </p:cNvPr>
            <p:cNvSpPr/>
            <p:nvPr/>
          </p:nvSpPr>
          <p:spPr>
            <a:xfrm>
              <a:off x="4256174" y="3663764"/>
              <a:ext cx="493025" cy="128304"/>
            </a:xfrm>
            <a:prstGeom prst="rightArrow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5782" tIns="47891" rIns="95782" bIns="47891" anchor="ctr"/>
            <a:lstStyle/>
            <a:p>
              <a:pPr algn="ctr">
                <a:defRPr/>
              </a:pPr>
              <a:endParaRPr lang="ko-KR" altLang="en-US" sz="800" b="1" dirty="0"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DACD06A1-5603-402F-B863-B41BE7B2A0CD}"/>
                </a:ext>
              </a:extLst>
            </p:cNvPr>
            <p:cNvSpPr/>
            <p:nvPr/>
          </p:nvSpPr>
          <p:spPr>
            <a:xfrm>
              <a:off x="4750999" y="3608932"/>
              <a:ext cx="274059" cy="23796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n-US" altLang="ko-KR" sz="800" dirty="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rPr>
                <a:t>2</a:t>
              </a:r>
              <a:r>
                <a:rPr lang="ko-KR" altLang="en-US" sz="800" dirty="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rPr>
                <a:t>주</a:t>
              </a:r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A8366CBD-BBFE-4454-A676-1A00B2FB0023}"/>
              </a:ext>
            </a:extLst>
          </p:cNvPr>
          <p:cNvGrpSpPr/>
          <p:nvPr/>
        </p:nvGrpSpPr>
        <p:grpSpPr>
          <a:xfrm>
            <a:off x="7277766" y="5207256"/>
            <a:ext cx="1254674" cy="237968"/>
            <a:chOff x="4256174" y="3608932"/>
            <a:chExt cx="1254674" cy="237968"/>
          </a:xfrm>
        </p:grpSpPr>
        <p:sp>
          <p:nvSpPr>
            <p:cNvPr id="56" name="오른쪽 화살표 40">
              <a:extLst>
                <a:ext uri="{FF2B5EF4-FFF2-40B4-BE49-F238E27FC236}">
                  <a16:creationId xmlns:a16="http://schemas.microsoft.com/office/drawing/2014/main" id="{94436218-BAF9-43C5-ACA3-D3FB00CE857F}"/>
                </a:ext>
              </a:extLst>
            </p:cNvPr>
            <p:cNvSpPr/>
            <p:nvPr/>
          </p:nvSpPr>
          <p:spPr>
            <a:xfrm>
              <a:off x="4256174" y="3663764"/>
              <a:ext cx="974190" cy="128304"/>
            </a:xfrm>
            <a:prstGeom prst="rightArrow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5782" tIns="47891" rIns="95782" bIns="47891" anchor="ctr"/>
            <a:lstStyle/>
            <a:p>
              <a:pPr algn="ctr">
                <a:defRPr/>
              </a:pPr>
              <a:endParaRPr lang="ko-KR" altLang="en-US" sz="800" b="1" dirty="0"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B18DF15A-383A-42B4-B171-28E41D6235C9}"/>
                </a:ext>
              </a:extLst>
            </p:cNvPr>
            <p:cNvSpPr/>
            <p:nvPr/>
          </p:nvSpPr>
          <p:spPr>
            <a:xfrm>
              <a:off x="5236789" y="3608932"/>
              <a:ext cx="274059" cy="23796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n-US" altLang="ko-KR" sz="800" dirty="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rPr>
                <a:t>4</a:t>
              </a:r>
              <a:r>
                <a:rPr lang="ko-KR" altLang="en-US" sz="800" dirty="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rPr>
                <a:t>주</a:t>
              </a:r>
            </a:p>
          </p:txBody>
        </p:sp>
      </p:grpSp>
      <p:sp>
        <p:nvSpPr>
          <p:cNvPr id="61" name="내용 개체 틀 2">
            <a:extLst>
              <a:ext uri="{FF2B5EF4-FFF2-40B4-BE49-F238E27FC236}">
                <a16:creationId xmlns:a16="http://schemas.microsoft.com/office/drawing/2014/main" id="{6BC529B8-1C45-41DD-98F6-76FDFF24019E}"/>
              </a:ext>
            </a:extLst>
          </p:cNvPr>
          <p:cNvSpPr txBox="1">
            <a:spLocks/>
          </p:cNvSpPr>
          <p:nvPr/>
        </p:nvSpPr>
        <p:spPr bwMode="auto">
          <a:xfrm>
            <a:off x="411480" y="771666"/>
            <a:ext cx="8481000" cy="655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09550" indent="-209550" algn="l" defTabSz="806450" rtl="0" eaLnBrk="0" fontAlgn="base" latinLnBrk="1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tx1">
                  <a:lumMod val="85000"/>
                  <a:lumOff val="15000"/>
                </a:schemeClr>
              </a:buClr>
              <a:buSzPct val="75000"/>
              <a:buFont typeface="Wingdings" pitchFamily="2" charset="2"/>
              <a:buChar char="n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8938" indent="-160338" algn="l" defTabSz="806450" rtl="0" eaLnBrk="0" fontAlgn="base" latinLnBrk="1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tx1">
                  <a:lumMod val="85000"/>
                  <a:lumOff val="15000"/>
                </a:schemeClr>
              </a:buClr>
              <a:buSzPct val="100000"/>
              <a:buFontTx/>
              <a:buChar char="•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ko-KR" altLang="en-US" sz="1400" dirty="0">
                <a:latin typeface="+mn-ea"/>
              </a:rPr>
              <a:t>개발범위</a:t>
            </a:r>
            <a:endParaRPr kumimoji="0" lang="en-US" altLang="ko-KR" sz="1400" dirty="0">
              <a:latin typeface="+mn-ea"/>
            </a:endParaRPr>
          </a:p>
          <a:p>
            <a:pPr lvl="1"/>
            <a:r>
              <a:rPr kumimoji="0" lang="ko-KR" altLang="en-US" sz="1000" b="0" dirty="0">
                <a:latin typeface="+mn-ea"/>
              </a:rPr>
              <a:t>통합 인증 플랫폼 개발</a:t>
            </a:r>
            <a:r>
              <a:rPr kumimoji="0" lang="en-US" altLang="ko-KR" sz="1000" b="0" dirty="0">
                <a:latin typeface="+mn-ea"/>
              </a:rPr>
              <a:t>(</a:t>
            </a:r>
            <a:r>
              <a:rPr kumimoji="0" lang="ko-KR" altLang="en-US" sz="1000" b="0" dirty="0">
                <a:latin typeface="+mn-ea"/>
              </a:rPr>
              <a:t>기존회원 로그인 서비스 이전</a:t>
            </a:r>
            <a:r>
              <a:rPr kumimoji="0" lang="en-US" altLang="ko-KR" sz="1000" b="0" dirty="0">
                <a:latin typeface="+mn-ea"/>
              </a:rPr>
              <a:t>)</a:t>
            </a:r>
          </a:p>
          <a:p>
            <a:pPr lvl="1"/>
            <a:r>
              <a:rPr kumimoji="0" lang="ko-KR" altLang="en-US" sz="1000" b="0" dirty="0" err="1">
                <a:latin typeface="+mn-ea"/>
              </a:rPr>
              <a:t>뷰가드</a:t>
            </a:r>
            <a:r>
              <a:rPr kumimoji="0" lang="en-US" altLang="ko-KR" sz="1000" b="0" dirty="0">
                <a:latin typeface="+mn-ea"/>
              </a:rPr>
              <a:t>/</a:t>
            </a:r>
            <a:r>
              <a:rPr kumimoji="0" lang="ko-KR" altLang="en-US" sz="1000" b="0" dirty="0" err="1">
                <a:latin typeface="+mn-ea"/>
              </a:rPr>
              <a:t>캡스홈</a:t>
            </a:r>
            <a:r>
              <a:rPr kumimoji="0" lang="en-US" altLang="ko-KR" sz="1000" b="0" dirty="0">
                <a:latin typeface="+mn-ea"/>
              </a:rPr>
              <a:t>/</a:t>
            </a:r>
            <a:r>
              <a:rPr kumimoji="0" lang="ko-KR" altLang="en-US" sz="1000" b="0" dirty="0">
                <a:latin typeface="+mn-ea"/>
              </a:rPr>
              <a:t>고객센터 인증연동 </a:t>
            </a:r>
            <a:r>
              <a:rPr kumimoji="0" lang="en-US" altLang="ko-KR" sz="1000" b="0" dirty="0">
                <a:latin typeface="+mn-ea"/>
              </a:rPr>
              <a:t>(</a:t>
            </a:r>
            <a:r>
              <a:rPr kumimoji="0" lang="ko-KR" altLang="en-US" sz="1000" b="0" dirty="0">
                <a:latin typeface="+mn-ea"/>
              </a:rPr>
              <a:t>로그인</a:t>
            </a:r>
            <a:r>
              <a:rPr kumimoji="0" lang="en-US" altLang="ko-KR" sz="1000" b="0" dirty="0">
                <a:latin typeface="+mn-ea"/>
              </a:rPr>
              <a:t>/</a:t>
            </a:r>
            <a:r>
              <a:rPr kumimoji="0" lang="ko-KR" altLang="en-US" sz="1000" b="0" dirty="0">
                <a:latin typeface="+mn-ea"/>
              </a:rPr>
              <a:t>회원가입</a:t>
            </a:r>
            <a:r>
              <a:rPr kumimoji="0" lang="en-US" altLang="ko-KR" sz="1000" b="0" dirty="0">
                <a:latin typeface="+mn-ea"/>
              </a:rPr>
              <a:t>/</a:t>
            </a:r>
            <a:r>
              <a:rPr kumimoji="0" lang="ko-KR" altLang="en-US" sz="1000" b="0" dirty="0">
                <a:latin typeface="+mn-ea"/>
              </a:rPr>
              <a:t>아이디</a:t>
            </a:r>
            <a:r>
              <a:rPr kumimoji="0" lang="en-US" altLang="ko-KR" sz="1000" b="0" dirty="0">
                <a:latin typeface="+mn-ea"/>
              </a:rPr>
              <a:t>,</a:t>
            </a:r>
            <a:r>
              <a:rPr kumimoji="0" lang="ko-KR" altLang="en-US" sz="1000" b="0" dirty="0">
                <a:latin typeface="+mn-ea"/>
              </a:rPr>
              <a:t>비밀번호 찾기</a:t>
            </a:r>
            <a:r>
              <a:rPr kumimoji="0" lang="en-US" altLang="ko-KR" sz="1000" b="0" dirty="0">
                <a:latin typeface="+mn-ea"/>
              </a:rPr>
              <a:t>)</a:t>
            </a:r>
          </a:p>
          <a:p>
            <a:pPr lvl="1"/>
            <a:r>
              <a:rPr kumimoji="0" lang="ko-KR" altLang="en-US" sz="1000" b="0" dirty="0" err="1">
                <a:latin typeface="+mn-ea"/>
              </a:rPr>
              <a:t>뷰가드</a:t>
            </a:r>
            <a:r>
              <a:rPr kumimoji="0" lang="ko-KR" altLang="en-US" sz="1000" b="0" dirty="0">
                <a:latin typeface="+mn-ea"/>
              </a:rPr>
              <a:t> 미니</a:t>
            </a:r>
            <a:r>
              <a:rPr kumimoji="0" lang="en-US" altLang="ko-KR" sz="1000" b="0" dirty="0">
                <a:latin typeface="+mn-ea"/>
              </a:rPr>
              <a:t>/R/SDI </a:t>
            </a:r>
            <a:r>
              <a:rPr kumimoji="0" lang="ko-KR" altLang="en-US" sz="1000" b="0" dirty="0">
                <a:latin typeface="+mn-ea"/>
              </a:rPr>
              <a:t>로그인 연동</a:t>
            </a:r>
            <a:endParaRPr kumimoji="0" lang="en-US" altLang="ko-KR" sz="1000" b="0" dirty="0">
              <a:latin typeface="+mn-ea"/>
            </a:endParaRPr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42C158D8-E38F-467D-B7B9-CB289F692F5D}"/>
              </a:ext>
            </a:extLst>
          </p:cNvPr>
          <p:cNvGrpSpPr/>
          <p:nvPr/>
        </p:nvGrpSpPr>
        <p:grpSpPr>
          <a:xfrm>
            <a:off x="5405072" y="4271152"/>
            <a:ext cx="1615200" cy="237968"/>
            <a:chOff x="4624989" y="3608932"/>
            <a:chExt cx="1002912" cy="237968"/>
          </a:xfrm>
        </p:grpSpPr>
        <p:sp>
          <p:nvSpPr>
            <p:cNvPr id="63" name="오른쪽 화살표 40">
              <a:extLst>
                <a:ext uri="{FF2B5EF4-FFF2-40B4-BE49-F238E27FC236}">
                  <a16:creationId xmlns:a16="http://schemas.microsoft.com/office/drawing/2014/main" id="{E04D0641-9DE5-4C6B-8643-312E4CB499BF}"/>
                </a:ext>
              </a:extLst>
            </p:cNvPr>
            <p:cNvSpPr/>
            <p:nvPr/>
          </p:nvSpPr>
          <p:spPr>
            <a:xfrm>
              <a:off x="4624989" y="3663764"/>
              <a:ext cx="619899" cy="128304"/>
            </a:xfrm>
            <a:prstGeom prst="rightArrow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5782" tIns="47891" rIns="95782" bIns="47891" anchor="ctr"/>
            <a:lstStyle/>
            <a:p>
              <a:pPr algn="ctr">
                <a:defRPr/>
              </a:pPr>
              <a:endParaRPr lang="ko-KR" altLang="en-US" sz="800" b="1" dirty="0"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A3B2D5D3-F1D8-4170-B996-1F993006E236}"/>
                </a:ext>
              </a:extLst>
            </p:cNvPr>
            <p:cNvSpPr/>
            <p:nvPr/>
          </p:nvSpPr>
          <p:spPr>
            <a:xfrm>
              <a:off x="5257330" y="3608932"/>
              <a:ext cx="370571" cy="23796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n-US" altLang="ko-KR" sz="800" dirty="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rPr>
                <a:t>4</a:t>
              </a:r>
              <a:r>
                <a:rPr lang="ko-KR" altLang="en-US" sz="800" dirty="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rPr>
                <a:t>주</a:t>
              </a:r>
            </a:p>
          </p:txBody>
        </p: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33A6A43D-BDCE-46D4-B77D-883263FA195B}"/>
              </a:ext>
            </a:extLst>
          </p:cNvPr>
          <p:cNvSpPr txBox="1"/>
          <p:nvPr/>
        </p:nvSpPr>
        <p:spPr>
          <a:xfrm>
            <a:off x="1965741" y="3357244"/>
            <a:ext cx="3310352" cy="2476236"/>
          </a:xfrm>
          <a:prstGeom prst="rect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bg1">
                <a:lumMod val="75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b="1" dirty="0">
                <a:latin typeface="+mn-ea"/>
              </a:rPr>
              <a:t>Authentication(</a:t>
            </a:r>
            <a:r>
              <a:rPr lang="ko-KR" altLang="en-US" sz="1000" b="1" dirty="0">
                <a:latin typeface="+mn-ea"/>
              </a:rPr>
              <a:t>인증</a:t>
            </a:r>
            <a:r>
              <a:rPr lang="en-US" altLang="ko-KR" sz="1000" b="1" dirty="0">
                <a:latin typeface="+mn-ea"/>
              </a:rPr>
              <a:t>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800" dirty="0">
                <a:latin typeface="+mn-ea"/>
              </a:rPr>
              <a:t>SAML 2.0 </a:t>
            </a:r>
            <a:r>
              <a:rPr lang="ko-KR" altLang="en-US" sz="800" dirty="0">
                <a:latin typeface="+mn-ea"/>
              </a:rPr>
              <a:t>지원</a:t>
            </a:r>
            <a:r>
              <a:rPr lang="en-US" altLang="ko-KR" sz="800" dirty="0">
                <a:latin typeface="+mn-ea"/>
              </a:rPr>
              <a:t>, </a:t>
            </a:r>
            <a:r>
              <a:rPr lang="en-US" altLang="ko-KR" sz="800" dirty="0" err="1">
                <a:latin typeface="+mn-ea"/>
              </a:rPr>
              <a:t>Oauth</a:t>
            </a:r>
            <a:r>
              <a:rPr lang="en-US" altLang="ko-KR" sz="800" dirty="0">
                <a:latin typeface="+mn-ea"/>
              </a:rPr>
              <a:t> 2.0 </a:t>
            </a:r>
            <a:r>
              <a:rPr lang="ko-KR" altLang="en-US" sz="800" dirty="0">
                <a:latin typeface="+mn-ea"/>
              </a:rPr>
              <a:t>지원 </a:t>
            </a:r>
            <a:endParaRPr lang="en-US" altLang="ko-KR" sz="800" dirty="0">
              <a:latin typeface="+mn-ea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ko-KR" altLang="en-US" sz="800" dirty="0">
                <a:latin typeface="+mn-ea"/>
              </a:rPr>
              <a:t>다양한 인증방식을 통한 사용자 인증 지원 </a:t>
            </a:r>
            <a:endParaRPr lang="en-US" altLang="ko-KR" sz="800" dirty="0">
              <a:latin typeface="+mn-ea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ko-KR" altLang="en-US" sz="800" dirty="0">
                <a:latin typeface="+mn-ea"/>
              </a:rPr>
              <a:t>다양한 환경의 업무</a:t>
            </a:r>
            <a:r>
              <a:rPr lang="en-US" altLang="ko-KR" sz="800" dirty="0">
                <a:latin typeface="+mn-ea"/>
              </a:rPr>
              <a:t>(Web, C/S, </a:t>
            </a:r>
            <a:r>
              <a:rPr lang="ko-KR" altLang="en-US" sz="800" dirty="0">
                <a:latin typeface="+mn-ea"/>
              </a:rPr>
              <a:t>모바일</a:t>
            </a:r>
            <a:r>
              <a:rPr lang="en-US" altLang="ko-KR" sz="800" dirty="0">
                <a:latin typeface="+mn-ea"/>
              </a:rPr>
              <a:t>(</a:t>
            </a:r>
            <a:r>
              <a:rPr lang="en-US" altLang="ko-KR" sz="800" dirty="0" err="1">
                <a:latin typeface="+mn-ea"/>
              </a:rPr>
              <a:t>Web,App</a:t>
            </a:r>
            <a:r>
              <a:rPr lang="en-US" altLang="ko-KR" sz="800" dirty="0">
                <a:latin typeface="+mn-ea"/>
              </a:rPr>
              <a:t>))</a:t>
            </a:r>
            <a:r>
              <a:rPr lang="ko-KR" altLang="en-US" sz="800" dirty="0">
                <a:latin typeface="+mn-ea"/>
              </a:rPr>
              <a:t>에 대한 </a:t>
            </a:r>
            <a:r>
              <a:rPr lang="en-US" altLang="ko-KR" sz="800" dirty="0">
                <a:latin typeface="+mn-ea"/>
              </a:rPr>
              <a:t>SSO </a:t>
            </a:r>
            <a:r>
              <a:rPr lang="ko-KR" altLang="en-US" sz="800" dirty="0">
                <a:latin typeface="+mn-ea"/>
              </a:rPr>
              <a:t>제공</a:t>
            </a:r>
            <a:endParaRPr lang="en-US" altLang="ko-KR" sz="800" dirty="0">
              <a:latin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b="1" dirty="0">
                <a:latin typeface="+mn-ea"/>
              </a:rPr>
              <a:t>Authorization(</a:t>
            </a:r>
            <a:r>
              <a:rPr lang="ko-KR" altLang="en-US" sz="1000" b="1" dirty="0">
                <a:latin typeface="+mn-ea"/>
              </a:rPr>
              <a:t>권한</a:t>
            </a:r>
            <a:r>
              <a:rPr lang="en-US" altLang="ko-KR" sz="1000" b="1" dirty="0">
                <a:latin typeface="+mn-ea"/>
              </a:rPr>
              <a:t>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ko-KR" altLang="en-US" sz="800" dirty="0">
                <a:latin typeface="+mn-ea"/>
              </a:rPr>
              <a:t>권한관리 체계수립 및 기능 제공 </a:t>
            </a:r>
            <a:endParaRPr lang="en-US" altLang="ko-KR" sz="800" dirty="0">
              <a:latin typeface="+mn-ea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ko-KR" altLang="en-US" sz="800" dirty="0">
                <a:latin typeface="+mn-ea"/>
              </a:rPr>
              <a:t>사용자 속성 및 </a:t>
            </a:r>
            <a:r>
              <a:rPr lang="en-US" altLang="ko-KR" sz="800" dirty="0">
                <a:latin typeface="+mn-ea"/>
              </a:rPr>
              <a:t>Role </a:t>
            </a:r>
            <a:r>
              <a:rPr lang="ko-KR" altLang="en-US" sz="800" dirty="0">
                <a:latin typeface="+mn-ea"/>
              </a:rPr>
              <a:t>기반으로 자원에 대한 통합된 권한 관리</a:t>
            </a:r>
            <a:endParaRPr lang="en-US" altLang="ko-KR" sz="800" dirty="0">
              <a:latin typeface="+mn-ea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ko-KR" altLang="en-US" sz="800" dirty="0">
                <a:latin typeface="+mn-ea"/>
              </a:rPr>
              <a:t>통합 접근제어 관리 제공</a:t>
            </a:r>
            <a:endParaRPr lang="en-US" altLang="ko-KR" sz="800" dirty="0">
              <a:latin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b="1" dirty="0">
                <a:latin typeface="+mn-ea"/>
              </a:rPr>
              <a:t>Administration(</a:t>
            </a:r>
            <a:r>
              <a:rPr lang="ko-KR" altLang="en-US" sz="1000" b="1" dirty="0">
                <a:latin typeface="+mn-ea"/>
              </a:rPr>
              <a:t>관리자</a:t>
            </a:r>
            <a:r>
              <a:rPr lang="en-US" altLang="ko-KR" sz="1000" b="1" dirty="0">
                <a:latin typeface="+mn-ea"/>
              </a:rPr>
              <a:t>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ko-KR" altLang="en-US" sz="800" dirty="0">
                <a:latin typeface="+mn-ea"/>
              </a:rPr>
              <a:t>통합 관리자 도구를 통한 모든 사용자와 자원에 대한 중앙집중관리 </a:t>
            </a:r>
            <a:endParaRPr lang="en-US" altLang="ko-KR" sz="800" dirty="0">
              <a:latin typeface="+mn-ea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ko-KR" altLang="en-US" sz="800" dirty="0" err="1">
                <a:latin typeface="+mn-ea"/>
              </a:rPr>
              <a:t>권한별</a:t>
            </a:r>
            <a:r>
              <a:rPr lang="ko-KR" altLang="en-US" sz="800" dirty="0">
                <a:latin typeface="+mn-ea"/>
              </a:rPr>
              <a:t> </a:t>
            </a:r>
            <a:r>
              <a:rPr lang="ko-KR" altLang="en-US" sz="800" dirty="0" err="1">
                <a:latin typeface="+mn-ea"/>
              </a:rPr>
              <a:t>계층화된</a:t>
            </a:r>
            <a:r>
              <a:rPr lang="ko-KR" altLang="en-US" sz="800" dirty="0">
                <a:latin typeface="+mn-ea"/>
              </a:rPr>
              <a:t> 관리 업무</a:t>
            </a:r>
            <a:endParaRPr lang="en-US" altLang="ko-KR" sz="800" dirty="0">
              <a:latin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b="1" dirty="0">
                <a:latin typeface="+mn-ea"/>
              </a:rPr>
              <a:t>Audit(</a:t>
            </a:r>
            <a:r>
              <a:rPr lang="ko-KR" altLang="en-US" sz="1000" b="1" dirty="0">
                <a:latin typeface="+mn-ea"/>
              </a:rPr>
              <a:t>감사</a:t>
            </a:r>
            <a:r>
              <a:rPr lang="en-US" altLang="ko-KR" sz="1000" b="1" dirty="0">
                <a:latin typeface="+mn-ea"/>
              </a:rPr>
              <a:t>)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800" dirty="0">
                <a:latin typeface="+mn-ea"/>
              </a:rPr>
              <a:t>SSO </a:t>
            </a:r>
            <a:r>
              <a:rPr lang="ko-KR" altLang="en-US" sz="800" dirty="0">
                <a:latin typeface="+mn-ea"/>
              </a:rPr>
              <a:t>시스템의 실시간 모니터링 및 </a:t>
            </a:r>
            <a:r>
              <a:rPr lang="ko-KR" altLang="en-US" sz="800" dirty="0" err="1">
                <a:latin typeface="+mn-ea"/>
              </a:rPr>
              <a:t>레포팅</a:t>
            </a:r>
            <a:r>
              <a:rPr lang="ko-KR" altLang="en-US" sz="800" dirty="0">
                <a:latin typeface="+mn-ea"/>
              </a:rPr>
              <a:t> </a:t>
            </a:r>
            <a:endParaRPr lang="en-US" altLang="ko-KR" sz="800" dirty="0">
              <a:latin typeface="+mn-ea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ko-KR" altLang="en-US" sz="800" dirty="0">
                <a:latin typeface="+mn-ea"/>
              </a:rPr>
              <a:t>접근 사용자의 접속상태에 대한 로그 저장기능 제공</a:t>
            </a:r>
            <a:endParaRPr lang="en-US" altLang="ko-KR" sz="800" dirty="0">
              <a:latin typeface="+mn-ea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800" dirty="0">
                <a:latin typeface="+mn-ea"/>
              </a:rPr>
              <a:t> </a:t>
            </a:r>
            <a:r>
              <a:rPr lang="ko-KR" altLang="en-US" sz="800" dirty="0">
                <a:latin typeface="+mn-ea"/>
              </a:rPr>
              <a:t>사용자의 자원 사용 내역 및 권한 관리 내역 </a:t>
            </a:r>
            <a:r>
              <a:rPr lang="ko-KR" altLang="en-US" sz="800" dirty="0" err="1">
                <a:latin typeface="+mn-ea"/>
              </a:rPr>
              <a:t>레포팅</a:t>
            </a:r>
            <a:endParaRPr lang="en-US" altLang="ko-KR" sz="800" dirty="0">
              <a:latin typeface="+mn-ea"/>
            </a:endParaRPr>
          </a:p>
          <a:p>
            <a:endParaRPr lang="en-US" altLang="ko-KR" sz="800" dirty="0">
              <a:latin typeface="+mn-ea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D0A25B7D-D6A3-44FC-8094-85EFB8CB4FB9}"/>
              </a:ext>
            </a:extLst>
          </p:cNvPr>
          <p:cNvSpPr/>
          <p:nvPr/>
        </p:nvSpPr>
        <p:spPr>
          <a:xfrm>
            <a:off x="5317742" y="3558940"/>
            <a:ext cx="2313119" cy="93254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382FA839-59AE-4BF6-8D60-51DCA6607B9E}"/>
              </a:ext>
            </a:extLst>
          </p:cNvPr>
          <p:cNvSpPr/>
          <p:nvPr/>
        </p:nvSpPr>
        <p:spPr>
          <a:xfrm>
            <a:off x="5918881" y="3291382"/>
            <a:ext cx="126829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 dirty="0">
                <a:solidFill>
                  <a:srgbClr val="FF0000"/>
                </a:solidFill>
                <a:latin typeface="Arial" panose="020B0604020202020204" pitchFamily="34" charset="0"/>
              </a:rPr>
              <a:t>세부일정 협의 필요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44587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1490" y="264068"/>
            <a:ext cx="8872510" cy="428628"/>
          </a:xfrm>
        </p:spPr>
        <p:txBody>
          <a:bodyPr/>
          <a:lstStyle/>
          <a:p>
            <a:r>
              <a:rPr lang="ko-KR" altLang="en-US" dirty="0">
                <a:latin typeface="Arial" panose="020B0604020202020204" pitchFamily="34" charset="0"/>
              </a:rPr>
              <a:t>개발 비용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596EE4C2-9C1B-4A28-9CAF-774A4E16CA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692696"/>
            <a:ext cx="8692998" cy="1192891"/>
          </a:xfrm>
        </p:spPr>
        <p:txBody>
          <a:bodyPr wrap="square">
            <a:spAutoFit/>
          </a:bodyPr>
          <a:lstStyle/>
          <a:p>
            <a:r>
              <a:rPr lang="ko-KR" altLang="en-US" sz="1600" dirty="0">
                <a:latin typeface="+mn-ea"/>
                <a:sym typeface="Wingdings" panose="05000000000000000000" pitchFamily="2" charset="2"/>
              </a:rPr>
              <a:t>투자비</a:t>
            </a:r>
            <a:r>
              <a:rPr lang="en-US" altLang="ko-KR" sz="1600" dirty="0">
                <a:latin typeface="+mn-ea"/>
                <a:sym typeface="Wingdings" panose="05000000000000000000" pitchFamily="2" charset="2"/>
              </a:rPr>
              <a:t>: 450,000,000</a:t>
            </a:r>
            <a:r>
              <a:rPr lang="ko-KR" altLang="en-US" sz="1600" dirty="0">
                <a:latin typeface="+mn-ea"/>
                <a:sym typeface="Wingdings" panose="05000000000000000000" pitchFamily="2" charset="2"/>
              </a:rPr>
              <a:t>원</a:t>
            </a:r>
            <a:endParaRPr lang="en-US" altLang="ko-KR" sz="1600" dirty="0">
              <a:latin typeface="+mn-ea"/>
              <a:sym typeface="Wingdings" panose="05000000000000000000" pitchFamily="2" charset="2"/>
            </a:endParaRPr>
          </a:p>
          <a:p>
            <a:pPr lvl="1"/>
            <a:r>
              <a:rPr lang="en-US" altLang="ko-KR" sz="1000" b="0" dirty="0">
                <a:latin typeface="+mn-ea"/>
                <a:sym typeface="Wingdings" panose="05000000000000000000" pitchFamily="2" charset="2"/>
              </a:rPr>
              <a:t>’21</a:t>
            </a:r>
            <a:r>
              <a:rPr lang="ko-KR" altLang="en-US" sz="1000" b="0" dirty="0">
                <a:latin typeface="+mn-ea"/>
                <a:sym typeface="Wingdings" panose="05000000000000000000" pitchFamily="2" charset="2"/>
              </a:rPr>
              <a:t>년 </a:t>
            </a:r>
            <a:r>
              <a:rPr lang="en-US" altLang="ko-KR" sz="1000" b="0" dirty="0">
                <a:latin typeface="+mn-ea"/>
                <a:sym typeface="Wingdings" panose="05000000000000000000" pitchFamily="2" charset="2"/>
              </a:rPr>
              <a:t>9</a:t>
            </a:r>
            <a:r>
              <a:rPr lang="ko-KR" altLang="en-US" sz="1000" b="0" dirty="0">
                <a:latin typeface="+mn-ea"/>
                <a:sym typeface="Wingdings" panose="05000000000000000000" pitchFamily="2" charset="2"/>
              </a:rPr>
              <a:t>월 선금</a:t>
            </a:r>
            <a:r>
              <a:rPr lang="en-US" altLang="ko-KR" sz="1000" b="0" dirty="0">
                <a:latin typeface="+mn-ea"/>
                <a:sym typeface="Wingdings" panose="05000000000000000000" pitchFamily="2" charset="2"/>
              </a:rPr>
              <a:t>(30%), ’22</a:t>
            </a:r>
            <a:r>
              <a:rPr lang="ko-KR" altLang="en-US" sz="1000" b="0" dirty="0">
                <a:latin typeface="+mn-ea"/>
                <a:sym typeface="Wingdings" panose="05000000000000000000" pitchFamily="2" charset="2"/>
              </a:rPr>
              <a:t>년 </a:t>
            </a:r>
            <a:r>
              <a:rPr lang="en-US" altLang="ko-KR" sz="1000" b="0" dirty="0">
                <a:latin typeface="+mn-ea"/>
                <a:sym typeface="Wingdings" panose="05000000000000000000" pitchFamily="2" charset="2"/>
              </a:rPr>
              <a:t>1</a:t>
            </a:r>
            <a:r>
              <a:rPr lang="ko-KR" altLang="en-US" sz="1000" b="0" dirty="0">
                <a:latin typeface="+mn-ea"/>
                <a:sym typeface="Wingdings" panose="05000000000000000000" pitchFamily="2" charset="2"/>
              </a:rPr>
              <a:t>월 중도금</a:t>
            </a:r>
            <a:r>
              <a:rPr lang="en-US" altLang="ko-KR" sz="1000" b="0" dirty="0">
                <a:latin typeface="+mn-ea"/>
                <a:sym typeface="Wingdings" panose="05000000000000000000" pitchFamily="2" charset="2"/>
              </a:rPr>
              <a:t>(30%), ’22</a:t>
            </a:r>
            <a:r>
              <a:rPr lang="ko-KR" altLang="en-US" sz="1000" b="0" dirty="0">
                <a:latin typeface="+mn-ea"/>
                <a:sym typeface="Wingdings" panose="05000000000000000000" pitchFamily="2" charset="2"/>
              </a:rPr>
              <a:t>년 </a:t>
            </a:r>
            <a:r>
              <a:rPr lang="en-US" altLang="ko-KR" sz="1000" b="0" dirty="0">
                <a:latin typeface="+mn-ea"/>
                <a:sym typeface="Wingdings" panose="05000000000000000000" pitchFamily="2" charset="2"/>
              </a:rPr>
              <a:t>4</a:t>
            </a:r>
            <a:r>
              <a:rPr lang="ko-KR" altLang="en-US" sz="1000" b="0" dirty="0">
                <a:latin typeface="+mn-ea"/>
                <a:sym typeface="Wingdings" panose="05000000000000000000" pitchFamily="2" charset="2"/>
              </a:rPr>
              <a:t>월 잔금</a:t>
            </a:r>
            <a:r>
              <a:rPr lang="en-US" altLang="ko-KR" sz="1000" b="0" dirty="0">
                <a:latin typeface="+mn-ea"/>
                <a:sym typeface="Wingdings" panose="05000000000000000000" pitchFamily="2" charset="2"/>
              </a:rPr>
              <a:t>(’40%) </a:t>
            </a:r>
            <a:r>
              <a:rPr lang="ko-KR" altLang="en-US" sz="1000" b="0" dirty="0">
                <a:latin typeface="+mn-ea"/>
                <a:sym typeface="Wingdings" panose="05000000000000000000" pitchFamily="2" charset="2"/>
              </a:rPr>
              <a:t>지급 계획</a:t>
            </a:r>
            <a:r>
              <a:rPr lang="en-US" altLang="ko-KR" sz="1000" b="0" dirty="0">
                <a:latin typeface="+mn-ea"/>
                <a:sym typeface="Wingdings" panose="05000000000000000000" pitchFamily="2" charset="2"/>
              </a:rPr>
              <a:t> </a:t>
            </a:r>
          </a:p>
          <a:p>
            <a:pPr lvl="1"/>
            <a:r>
              <a:rPr lang="ko-KR" altLang="en-US" sz="1000" b="0" dirty="0">
                <a:latin typeface="+mn-ea"/>
                <a:sym typeface="Wingdings" panose="05000000000000000000" pitchFamily="2" charset="2"/>
              </a:rPr>
              <a:t>통합 인증센터 구축비용 </a:t>
            </a:r>
            <a:r>
              <a:rPr lang="en-US" altLang="ko-KR" sz="1000" b="0" dirty="0">
                <a:latin typeface="+mn-ea"/>
                <a:sym typeface="Wingdings" panose="05000000000000000000" pitchFamily="2" charset="2"/>
              </a:rPr>
              <a:t>: 350,000,000</a:t>
            </a:r>
            <a:r>
              <a:rPr lang="ko-KR" altLang="en-US" sz="1000" b="0" dirty="0">
                <a:latin typeface="+mn-ea"/>
                <a:sym typeface="Wingdings" panose="05000000000000000000" pitchFamily="2" charset="2"/>
              </a:rPr>
              <a:t>원</a:t>
            </a:r>
            <a:endParaRPr lang="en-US" altLang="ko-KR" sz="1000" b="0" dirty="0">
              <a:latin typeface="+mn-ea"/>
              <a:sym typeface="Wingdings" panose="05000000000000000000" pitchFamily="2" charset="2"/>
            </a:endParaRPr>
          </a:p>
          <a:p>
            <a:pPr lvl="1"/>
            <a:r>
              <a:rPr lang="ko-KR" altLang="en-US" sz="1000" b="0" dirty="0">
                <a:latin typeface="+mn-ea"/>
                <a:sym typeface="Wingdings" panose="05000000000000000000" pitchFamily="2" charset="2"/>
              </a:rPr>
              <a:t>고객센터</a:t>
            </a:r>
            <a:r>
              <a:rPr lang="en-US" altLang="ko-KR" sz="1000" b="0" dirty="0">
                <a:latin typeface="+mn-ea"/>
                <a:sym typeface="Wingdings" panose="05000000000000000000" pitchFamily="2" charset="2"/>
              </a:rPr>
              <a:t>, </a:t>
            </a:r>
            <a:r>
              <a:rPr lang="ko-KR" altLang="en-US" sz="1000" b="0" dirty="0" err="1">
                <a:latin typeface="+mn-ea"/>
                <a:sym typeface="Wingdings" panose="05000000000000000000" pitchFamily="2" charset="2"/>
              </a:rPr>
              <a:t>뷰가드</a:t>
            </a:r>
            <a:r>
              <a:rPr lang="en-US" altLang="ko-KR" sz="1000" b="0" dirty="0">
                <a:latin typeface="+mn-ea"/>
                <a:sym typeface="Wingdings" panose="05000000000000000000" pitchFamily="2" charset="2"/>
              </a:rPr>
              <a:t>, </a:t>
            </a:r>
            <a:r>
              <a:rPr lang="ko-KR" altLang="en-US" sz="1000" b="0" dirty="0" err="1">
                <a:latin typeface="+mn-ea"/>
                <a:sym typeface="Wingdings" panose="05000000000000000000" pitchFamily="2" charset="2"/>
              </a:rPr>
              <a:t>캡스홈</a:t>
            </a:r>
            <a:r>
              <a:rPr lang="ko-KR" altLang="en-US" sz="1000" b="0" dirty="0">
                <a:latin typeface="+mn-ea"/>
                <a:sym typeface="Wingdings" panose="05000000000000000000" pitchFamily="2" charset="2"/>
              </a:rPr>
              <a:t> 등 연동 </a:t>
            </a:r>
            <a:r>
              <a:rPr lang="en-US" altLang="ko-KR" sz="1000" b="0" dirty="0">
                <a:latin typeface="+mn-ea"/>
                <a:sym typeface="Wingdings" panose="05000000000000000000" pitchFamily="2" charset="2"/>
              </a:rPr>
              <a:t>100,000,000(</a:t>
            </a:r>
            <a:r>
              <a:rPr lang="ko-KR" altLang="en-US" sz="1000" b="0" dirty="0">
                <a:latin typeface="+mn-ea"/>
                <a:sym typeface="Wingdings" panose="05000000000000000000" pitchFamily="2" charset="2"/>
              </a:rPr>
              <a:t>각 </a:t>
            </a:r>
            <a:r>
              <a:rPr lang="en-US" altLang="ko-KR" sz="1000" b="0" dirty="0">
                <a:latin typeface="+mn-ea"/>
                <a:sym typeface="Wingdings" panose="05000000000000000000" pitchFamily="2" charset="2"/>
              </a:rPr>
              <a:t>2.5</a:t>
            </a:r>
            <a:r>
              <a:rPr lang="ko-KR" altLang="en-US" sz="1000" b="0" dirty="0">
                <a:latin typeface="+mn-ea"/>
                <a:sym typeface="Wingdings" panose="05000000000000000000" pitchFamily="2" charset="2"/>
              </a:rPr>
              <a:t>천만원</a:t>
            </a:r>
            <a:r>
              <a:rPr lang="en-US" altLang="ko-KR" sz="1000" b="0" dirty="0">
                <a:latin typeface="+mn-ea"/>
                <a:sym typeface="Wingdings" panose="05000000000000000000" pitchFamily="2" charset="2"/>
              </a:rPr>
              <a:t>)</a:t>
            </a:r>
            <a:r>
              <a:rPr lang="ko-KR" altLang="en-US" sz="1000" b="0" dirty="0">
                <a:latin typeface="+mn-ea"/>
                <a:sym typeface="Wingdings" panose="05000000000000000000" pitchFamily="2" charset="2"/>
              </a:rPr>
              <a:t>원</a:t>
            </a:r>
            <a:endParaRPr lang="en-US" altLang="ko-KR" sz="1000" b="0" dirty="0">
              <a:latin typeface="+mn-ea"/>
              <a:sym typeface="Wingdings" panose="05000000000000000000" pitchFamily="2" charset="2"/>
            </a:endParaRPr>
          </a:p>
        </p:txBody>
      </p:sp>
      <p:graphicFrame>
        <p:nvGraphicFramePr>
          <p:cNvPr id="5" name="표 3">
            <a:extLst>
              <a:ext uri="{FF2B5EF4-FFF2-40B4-BE49-F238E27FC236}">
                <a16:creationId xmlns:a16="http://schemas.microsoft.com/office/drawing/2014/main" id="{1E52F8CF-8632-4280-B650-0C0D7F7415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88894"/>
              </p:ext>
            </p:extLst>
          </p:nvPr>
        </p:nvGraphicFramePr>
        <p:xfrm>
          <a:off x="683568" y="1859871"/>
          <a:ext cx="7992888" cy="3513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2">
                  <a:extLst>
                    <a:ext uri="{9D8B030D-6E8A-4147-A177-3AD203B41FA5}">
                      <a16:colId xmlns:a16="http://schemas.microsoft.com/office/drawing/2014/main" val="3403193877"/>
                    </a:ext>
                  </a:extLst>
                </a:gridCol>
                <a:gridCol w="4320480">
                  <a:extLst>
                    <a:ext uri="{9D8B030D-6E8A-4147-A177-3AD203B41FA5}">
                      <a16:colId xmlns:a16="http://schemas.microsoft.com/office/drawing/2014/main" val="3544733810"/>
                    </a:ext>
                  </a:extLst>
                </a:gridCol>
                <a:gridCol w="1119414">
                  <a:extLst>
                    <a:ext uri="{9D8B030D-6E8A-4147-A177-3AD203B41FA5}">
                      <a16:colId xmlns:a16="http://schemas.microsoft.com/office/drawing/2014/main" val="1559489576"/>
                    </a:ext>
                  </a:extLst>
                </a:gridCol>
                <a:gridCol w="1184842">
                  <a:extLst>
                    <a:ext uri="{9D8B030D-6E8A-4147-A177-3AD203B41FA5}">
                      <a16:colId xmlns:a16="http://schemas.microsoft.com/office/drawing/2014/main" val="3109679586"/>
                    </a:ext>
                  </a:extLst>
                </a:gridCol>
              </a:tblGrid>
              <a:tr h="1804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구분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개발 항목</a:t>
                      </a:r>
                      <a:r>
                        <a:rPr lang="en-US" altLang="ko-KR" sz="10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0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범위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개발비용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업체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9688792"/>
                  </a:ext>
                </a:extLst>
              </a:tr>
              <a:tr h="6051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통합인증센터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82563" indent="-182563" defTabSz="806450">
                        <a:lnSpc>
                          <a:spcPct val="100000"/>
                        </a:lnSpc>
                        <a:spcBef>
                          <a:spcPts val="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Char char="n"/>
                      </a:pPr>
                      <a:r>
                        <a:rPr lang="en-US" altLang="ko-KR" sz="10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ADT</a:t>
                      </a:r>
                      <a:r>
                        <a:rPr lang="ko-KR" altLang="en-US" sz="10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아이디 생성</a:t>
                      </a:r>
                      <a:r>
                        <a:rPr lang="en-US" altLang="ko-KR" sz="10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TID </a:t>
                      </a:r>
                      <a:r>
                        <a:rPr lang="ko-KR" altLang="en-US" sz="10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연동</a:t>
                      </a:r>
                      <a:endParaRPr lang="en-US" altLang="ko-KR" sz="100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82563" indent="-182563" defTabSz="806450">
                        <a:lnSpc>
                          <a:spcPct val="100000"/>
                        </a:lnSpc>
                        <a:spcBef>
                          <a:spcPts val="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Char char="n"/>
                      </a:pPr>
                      <a:r>
                        <a:rPr lang="ko-KR" altLang="en-US" sz="10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회원가입</a:t>
                      </a:r>
                      <a:r>
                        <a:rPr lang="en-US" altLang="ko-KR" sz="10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0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로그인</a:t>
                      </a:r>
                      <a:r>
                        <a:rPr lang="en-US" altLang="ko-KR" sz="10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0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아이디 비밀번호 찾기</a:t>
                      </a:r>
                      <a:endParaRPr lang="en-US" altLang="ko-KR" sz="100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82563" indent="-182563" defTabSz="806450">
                        <a:lnSpc>
                          <a:spcPct val="100000"/>
                        </a:lnSpc>
                        <a:spcBef>
                          <a:spcPts val="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Char char="n"/>
                      </a:pPr>
                      <a:r>
                        <a:rPr lang="ko-KR" altLang="en-US" sz="10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액세스 토큰 발급 및 관리</a:t>
                      </a:r>
                      <a:endParaRPr lang="en-US" altLang="ko-KR" sz="100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350,000,000</a:t>
                      </a:r>
                      <a:r>
                        <a:rPr lang="ko-KR" altLang="en-US" sz="10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신규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9977029"/>
                  </a:ext>
                </a:extLst>
              </a:tr>
              <a:tr h="6051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캡스홈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82563" indent="-182563" defTabSz="806450">
                        <a:lnSpc>
                          <a:spcPct val="100000"/>
                        </a:lnSpc>
                        <a:spcBef>
                          <a:spcPts val="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Char char="n"/>
                      </a:pPr>
                      <a:r>
                        <a:rPr lang="en-US" altLang="ko-KR" sz="10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ADT </a:t>
                      </a:r>
                      <a:r>
                        <a:rPr lang="ko-KR" altLang="en-US" sz="10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통합인증센터 로그인 서비스를 통한 회원가입 및 앱 로그인 인증</a:t>
                      </a:r>
                      <a:endParaRPr lang="en-US" altLang="ko-KR" sz="100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82563" indent="-182563" defTabSz="806450">
                        <a:lnSpc>
                          <a:spcPct val="100000"/>
                        </a:lnSpc>
                        <a:spcBef>
                          <a:spcPts val="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Char char="n"/>
                      </a:pPr>
                      <a:r>
                        <a:rPr lang="ko-KR" altLang="en-US" sz="10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가입정보 수정 및 비밀번호 찾기를 통합인증센터로 대체</a:t>
                      </a:r>
                      <a:endParaRPr lang="en-US" altLang="ko-KR" sz="100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25,000,000</a:t>
                      </a:r>
                      <a:r>
                        <a:rPr lang="ko-KR" altLang="en-US" sz="10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싸이웍스</a:t>
                      </a:r>
                      <a:endParaRPr lang="ko-KR" altLang="en-US" sz="10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5606210"/>
                  </a:ext>
                </a:extLst>
              </a:tr>
              <a:tr h="6051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뷰가드</a:t>
                      </a:r>
                      <a:endParaRPr lang="ko-KR" altLang="en-US" sz="10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82563" indent="-182563" defTabSz="806450">
                        <a:lnSpc>
                          <a:spcPct val="100000"/>
                        </a:lnSpc>
                        <a:spcBef>
                          <a:spcPts val="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Char char="n"/>
                      </a:pPr>
                      <a:r>
                        <a:rPr lang="en-US" altLang="ko-KR" sz="10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ADT </a:t>
                      </a:r>
                      <a:r>
                        <a:rPr lang="ko-KR" altLang="en-US" sz="10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통합인증센터 로그인 서비스를 통한 회원가입 및 앱 로그인 인증</a:t>
                      </a:r>
                      <a:endParaRPr lang="en-US" altLang="ko-KR" sz="100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82563" indent="-182563" defTabSz="806450">
                        <a:lnSpc>
                          <a:spcPct val="100000"/>
                        </a:lnSpc>
                        <a:spcBef>
                          <a:spcPts val="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Char char="n"/>
                      </a:pPr>
                      <a:r>
                        <a:rPr lang="ko-KR" altLang="en-US" sz="10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가입정보 수정 및 비밀번호 찾기를 통합인증센터로 대체</a:t>
                      </a:r>
                      <a:endParaRPr lang="en-US" altLang="ko-KR" sz="100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82563" indent="-182563" defTabSz="806450">
                        <a:lnSpc>
                          <a:spcPct val="100000"/>
                        </a:lnSpc>
                        <a:spcBef>
                          <a:spcPts val="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Char char="n"/>
                      </a:pPr>
                      <a:r>
                        <a:rPr lang="ko-KR" altLang="en-US" sz="1000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뷰가드</a:t>
                      </a:r>
                      <a:r>
                        <a:rPr lang="ko-KR" altLang="en-US" sz="10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클라우드 동기화 변경</a:t>
                      </a:r>
                      <a:endParaRPr lang="en-US" altLang="ko-KR" sz="100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25,000,000</a:t>
                      </a:r>
                      <a:r>
                        <a:rPr lang="ko-KR" altLang="en-US" sz="10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포커스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501562"/>
                  </a:ext>
                </a:extLst>
              </a:tr>
              <a:tr h="6051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고객센터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82563" indent="-182563" defTabSz="806450">
                        <a:lnSpc>
                          <a:spcPct val="100000"/>
                        </a:lnSpc>
                        <a:spcBef>
                          <a:spcPts val="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Char char="n"/>
                      </a:pPr>
                      <a:r>
                        <a:rPr lang="en-US" altLang="ko-KR" sz="10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ADT </a:t>
                      </a:r>
                      <a:r>
                        <a:rPr lang="ko-KR" altLang="en-US" sz="10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통합인증센터 로그인 서비스를 통한 회원가입 및 앱 로그인 인증</a:t>
                      </a:r>
                      <a:endParaRPr lang="en-US" altLang="ko-KR" sz="100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82563" indent="-182563" defTabSz="806450">
                        <a:lnSpc>
                          <a:spcPct val="100000"/>
                        </a:lnSpc>
                        <a:spcBef>
                          <a:spcPts val="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Char char="n"/>
                      </a:pPr>
                      <a:r>
                        <a:rPr lang="ko-KR" altLang="en-US" sz="10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가입정보 수정 및 비밀번호 찾기를 통합인증센터로 대체</a:t>
                      </a:r>
                      <a:endParaRPr lang="en-US" altLang="ko-KR" sz="100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25,000,000</a:t>
                      </a:r>
                      <a:r>
                        <a:rPr lang="ko-KR" altLang="en-US" sz="10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모빌</a:t>
                      </a:r>
                      <a:r>
                        <a:rPr lang="en-US" altLang="ko-KR" sz="10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CNC</a:t>
                      </a:r>
                      <a:endParaRPr lang="ko-KR" altLang="en-US" sz="10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4935232"/>
                  </a:ext>
                </a:extLst>
              </a:tr>
              <a:tr h="6051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뷰가드</a:t>
                      </a:r>
                      <a:r>
                        <a:rPr lang="ko-KR" altLang="en-US" sz="10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미니</a:t>
                      </a:r>
                      <a:r>
                        <a:rPr lang="en-US" altLang="ko-KR" sz="10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</a:p>
                    <a:p>
                      <a:pPr algn="ctr" latinLnBrk="1"/>
                      <a:r>
                        <a:rPr lang="ko-KR" altLang="en-US" sz="10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셀프가입</a:t>
                      </a:r>
                      <a:endParaRPr lang="en-US" altLang="ko-KR" sz="10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82563" marR="0" lvl="0" indent="-182563" algn="l" defTabSz="8064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Char char="n"/>
                        <a:tabLst/>
                        <a:defRPr/>
                      </a:pPr>
                      <a:r>
                        <a:rPr lang="en-US" altLang="ko-KR" sz="10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ADT </a:t>
                      </a:r>
                      <a:r>
                        <a:rPr lang="ko-KR" altLang="en-US" sz="10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통합인증센터 로그인 서비스를 통한 앱 로그인 인증</a:t>
                      </a:r>
                      <a:endParaRPr lang="en-US" altLang="ko-KR" sz="100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82563" marR="0" lvl="0" indent="-182563" algn="l" defTabSz="8064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Char char="n"/>
                        <a:tabLst/>
                        <a:defRPr/>
                      </a:pPr>
                      <a:r>
                        <a:rPr lang="ko-KR" altLang="en-US" sz="1000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뷰가드</a:t>
                      </a:r>
                      <a:r>
                        <a:rPr lang="ko-KR" altLang="en-US" sz="10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앱 </a:t>
                      </a:r>
                      <a:r>
                        <a:rPr lang="ko-KR" altLang="en-US" sz="1000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셀프가입</a:t>
                      </a:r>
                      <a:r>
                        <a:rPr lang="en-US" altLang="ko-KR" sz="10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0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현재 대원 가입 대행</a:t>
                      </a:r>
                      <a:r>
                        <a:rPr lang="en-US" altLang="ko-KR" sz="10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10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프로세스 적용</a:t>
                      </a:r>
                      <a:endParaRPr lang="en-US" altLang="ko-KR" sz="100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25,000,000</a:t>
                      </a:r>
                      <a:r>
                        <a:rPr lang="ko-KR" altLang="en-US" sz="10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포커스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1071050"/>
                  </a:ext>
                </a:extLst>
              </a:tr>
              <a:tr h="1804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합계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endParaRPr lang="ko-KR" altLang="en-US" sz="100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450,000,000</a:t>
                      </a:r>
                      <a:r>
                        <a:rPr lang="ko-KR" altLang="en-US" sz="10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1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9553645"/>
                  </a:ext>
                </a:extLst>
              </a:tr>
            </a:tbl>
          </a:graphicData>
        </a:graphic>
      </p:graphicFrame>
      <p:sp>
        <p:nvSpPr>
          <p:cNvPr id="3" name="Rectangle 4">
            <a:extLst>
              <a:ext uri="{FF2B5EF4-FFF2-40B4-BE49-F238E27FC236}">
                <a16:creationId xmlns:a16="http://schemas.microsoft.com/office/drawing/2014/main" id="{567BE9DF-F356-49E8-BBBC-C790BB5DDC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F74ADAF1-A509-4AA8-A4E5-269072D8E975}"/>
              </a:ext>
            </a:extLst>
          </p:cNvPr>
          <p:cNvSpPr txBox="1">
            <a:spLocks/>
          </p:cNvSpPr>
          <p:nvPr/>
        </p:nvSpPr>
        <p:spPr bwMode="auto">
          <a:xfrm>
            <a:off x="359532" y="5359242"/>
            <a:ext cx="8188942" cy="3020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209550" indent="-209550" algn="l" defTabSz="806450" rtl="0" eaLnBrk="0" fontAlgn="base" latinLnBrk="1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tx1">
                  <a:lumMod val="85000"/>
                  <a:lumOff val="15000"/>
                </a:schemeClr>
              </a:buClr>
              <a:buSzPct val="75000"/>
              <a:buFont typeface="Wingdings" pitchFamily="2" charset="2"/>
              <a:buChar char="n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8938" indent="-160338" algn="l" defTabSz="806450" rtl="0" eaLnBrk="0" fontAlgn="base" latinLnBrk="1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tx1">
                  <a:lumMod val="85000"/>
                  <a:lumOff val="15000"/>
                </a:schemeClr>
              </a:buClr>
              <a:buSzPct val="100000"/>
              <a:buFontTx/>
              <a:buChar char="•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lvl="1" indent="0">
              <a:buNone/>
            </a:pPr>
            <a:r>
              <a:rPr kumimoji="0" lang="en-US" altLang="ko-KR" sz="1100" b="0" dirty="0">
                <a:latin typeface="+mn-ea"/>
                <a:sym typeface="Wingdings" panose="05000000000000000000" pitchFamily="2" charset="2"/>
              </a:rPr>
              <a:t>[8/5</a:t>
            </a:r>
            <a:r>
              <a:rPr kumimoji="0" lang="ko-KR" altLang="en-US" sz="1100" b="0" dirty="0">
                <a:latin typeface="+mn-ea"/>
                <a:sym typeface="Wingdings" panose="05000000000000000000" pitchFamily="2" charset="2"/>
              </a:rPr>
              <a:t>일 고객앱</a:t>
            </a:r>
            <a:r>
              <a:rPr kumimoji="0" lang="en-US" altLang="ko-KR" sz="1100" b="0" dirty="0">
                <a:latin typeface="+mn-ea"/>
                <a:sym typeface="Wingdings" panose="05000000000000000000" pitchFamily="2" charset="2"/>
              </a:rPr>
              <a:t> </a:t>
            </a:r>
            <a:r>
              <a:rPr kumimoji="0" lang="ko-KR" altLang="en-US" sz="1100" b="0" dirty="0">
                <a:latin typeface="+mn-ea"/>
                <a:sym typeface="Wingdings" panose="05000000000000000000" pitchFamily="2" charset="2"/>
              </a:rPr>
              <a:t>인증통합</a:t>
            </a:r>
            <a:r>
              <a:rPr kumimoji="0" lang="en-US" altLang="ko-KR" sz="1100" b="0" dirty="0">
                <a:latin typeface="+mn-ea"/>
                <a:sym typeface="Wingdings" panose="05000000000000000000" pitchFamily="2" charset="2"/>
              </a:rPr>
              <a:t>(ID</a:t>
            </a:r>
            <a:r>
              <a:rPr kumimoji="0" lang="ko-KR" altLang="en-US" sz="1100" b="0" dirty="0">
                <a:latin typeface="+mn-ea"/>
                <a:sym typeface="Wingdings" panose="05000000000000000000" pitchFamily="2" charset="2"/>
              </a:rPr>
              <a:t>통합</a:t>
            </a:r>
            <a:r>
              <a:rPr kumimoji="0" lang="en-US" altLang="ko-KR" sz="1100" b="0" dirty="0">
                <a:latin typeface="+mn-ea"/>
                <a:sym typeface="Wingdings" panose="05000000000000000000" pitchFamily="2" charset="2"/>
              </a:rPr>
              <a:t>)</a:t>
            </a:r>
            <a:r>
              <a:rPr kumimoji="0" lang="ko-KR" altLang="en-US" sz="1100" b="0" dirty="0">
                <a:latin typeface="+mn-ea"/>
                <a:sym typeface="Wingdings" panose="05000000000000000000" pitchFamily="2" charset="2"/>
              </a:rPr>
              <a:t> 회의록</a:t>
            </a:r>
            <a:r>
              <a:rPr kumimoji="0" lang="en-US" altLang="ko-KR" sz="1100" b="0" dirty="0">
                <a:latin typeface="+mn-ea"/>
                <a:sym typeface="Wingdings" panose="05000000000000000000" pitchFamily="2" charset="2"/>
              </a:rPr>
              <a:t>]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2AFEC4B-1B23-4AE4-BCEB-207C8C168E4F}"/>
              </a:ext>
            </a:extLst>
          </p:cNvPr>
          <p:cNvSpPr/>
          <p:nvPr/>
        </p:nvSpPr>
        <p:spPr>
          <a:xfrm>
            <a:off x="755576" y="5622920"/>
            <a:ext cx="7216834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algn="just">
              <a:buFont typeface="+mj-ea"/>
              <a:buAutoNum type="circleNumDbPlain"/>
            </a:pPr>
            <a:r>
              <a:rPr lang="ko-KR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추진방향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  <a:cs typeface="굴림" panose="020B0600000101010101" pitchFamily="50" charset="-127"/>
            </a:endParaRPr>
          </a:p>
          <a:p>
            <a:pPr marL="742950" lvl="1" indent="-285750" algn="just">
              <a:buFont typeface="+mj-ea"/>
              <a:buAutoNum type="circleNumDbPlain"/>
            </a:pPr>
            <a:endParaRPr lang="ko-KR" altLang="ko-KR" sz="1000" dirty="0">
              <a:latin typeface="맑은 고딕" panose="020B0503020000020004" pitchFamily="50" charset="-127"/>
              <a:ea typeface="맑은 고딕" panose="020B0503020000020004" pitchFamily="50" charset="-127"/>
              <a:cs typeface="굴림" panose="020B0600000101010101" pitchFamily="50" charset="-127"/>
            </a:endParaRPr>
          </a:p>
          <a:p>
            <a:pPr marL="342900" lvl="0" indent="-342900" algn="just">
              <a:buFont typeface="Wingdings" panose="05000000000000000000" pitchFamily="2" charset="2"/>
              <a:buChar char=""/>
            </a:pPr>
            <a:r>
              <a:rPr lang="ko-KR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고객앱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 ID</a:t>
            </a:r>
            <a:r>
              <a:rPr lang="ko-KR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통합은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 T</a:t>
            </a:r>
            <a:r>
              <a:rPr lang="ko-KR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아이디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, ADT</a:t>
            </a:r>
            <a:r>
              <a:rPr lang="ko-KR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아이디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, SNS(</a:t>
            </a:r>
            <a:r>
              <a:rPr lang="ko-KR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카카오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, </a:t>
            </a:r>
            <a:r>
              <a:rPr lang="ko-KR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네이버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)</a:t>
            </a:r>
            <a:r>
              <a:rPr lang="ko-KR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를 포함해서 진행</a:t>
            </a:r>
          </a:p>
          <a:p>
            <a:pPr marL="342900" lvl="0" indent="-342900" algn="just">
              <a:buFont typeface="Wingdings" panose="05000000000000000000" pitchFamily="2" charset="2"/>
              <a:buChar char=""/>
            </a:pPr>
            <a:r>
              <a:rPr lang="ko-KR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단계별 분리 없이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 1</a:t>
            </a:r>
            <a:r>
              <a:rPr lang="ko-KR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단계와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 2</a:t>
            </a:r>
            <a:r>
              <a:rPr lang="ko-KR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단계를 같이 진행해서 일정 최적화 검토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('22 6</a:t>
            </a:r>
            <a:r>
              <a:rPr lang="ko-KR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월 완료보다 앞당길 수 있는 방안 검토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)</a:t>
            </a:r>
            <a:endParaRPr lang="ko-KR" altLang="ko-KR" sz="1000" dirty="0">
              <a:latin typeface="맑은 고딕" panose="020B0503020000020004" pitchFamily="50" charset="-127"/>
              <a:ea typeface="맑은 고딕" panose="020B0503020000020004" pitchFamily="50" charset="-127"/>
              <a:cs typeface="굴림" panose="020B0600000101010101" pitchFamily="50" charset="-127"/>
            </a:endParaRPr>
          </a:p>
          <a:p>
            <a:pPr marL="342900" lvl="0" indent="-342900" algn="just">
              <a:buFont typeface="Wingdings" panose="05000000000000000000" pitchFamily="2" charset="2"/>
              <a:buChar char=""/>
            </a:pPr>
            <a:r>
              <a:rPr lang="ko-KR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고객이 기존 사용 중인 아이디 최대한 사용한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 ID</a:t>
            </a:r>
            <a:r>
              <a:rPr lang="ko-KR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통합 되어야 함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(</a:t>
            </a:r>
            <a:r>
              <a:rPr lang="ko-KR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단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. </a:t>
            </a:r>
            <a:r>
              <a:rPr lang="ko-KR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이미 사용 중일 경우 제외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)</a:t>
            </a:r>
            <a:endParaRPr lang="ko-KR" altLang="ko-KR" sz="1000" dirty="0">
              <a:latin typeface="맑은 고딕" panose="020B0503020000020004" pitchFamily="50" charset="-127"/>
              <a:ea typeface="맑은 고딕" panose="020B0503020000020004" pitchFamily="50" charset="-127"/>
              <a:cs typeface="굴림" panose="020B0600000101010101" pitchFamily="50" charset="-127"/>
            </a:endParaRPr>
          </a:p>
          <a:p>
            <a:pPr marL="342900" lvl="0" indent="-342900" algn="just">
              <a:buFont typeface="Wingdings" panose="05000000000000000000" pitchFamily="2" charset="2"/>
              <a:buChar char=""/>
            </a:pPr>
            <a:r>
              <a:rPr lang="ko-KR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서비스 중단 없는 안정적 로그인 서비스 제공 필요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, </a:t>
            </a:r>
            <a:r>
              <a:rPr lang="ko-KR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충분한 검증 및 설계가 반영되어야 함</a:t>
            </a:r>
            <a:endParaRPr lang="ko-KR" altLang="ko-KR" sz="10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굴림" panose="020B060000010101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7FC076B-2F9F-42DC-8FBE-8DE7B78C539F}"/>
              </a:ext>
            </a:extLst>
          </p:cNvPr>
          <p:cNvSpPr/>
          <p:nvPr/>
        </p:nvSpPr>
        <p:spPr>
          <a:xfrm>
            <a:off x="4683265" y="1269732"/>
            <a:ext cx="2232248" cy="1231709"/>
          </a:xfrm>
          <a:prstGeom prst="rect">
            <a:avLst/>
          </a:prstGeom>
          <a:solidFill>
            <a:schemeClr val="accent1">
              <a:lumMod val="20000"/>
              <a:lumOff val="80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b="1" dirty="0">
                <a:solidFill>
                  <a:srgbClr val="FF0000"/>
                </a:solidFill>
              </a:rPr>
              <a:t>각 </a:t>
            </a:r>
            <a:r>
              <a:rPr lang="ko-KR" altLang="en-US" sz="1200" b="1" dirty="0" err="1">
                <a:solidFill>
                  <a:srgbClr val="FF0000"/>
                </a:solidFill>
              </a:rPr>
              <a:t>고객앱</a:t>
            </a:r>
            <a:r>
              <a:rPr lang="ko-KR" altLang="en-US" sz="1200" b="1" dirty="0">
                <a:solidFill>
                  <a:srgbClr val="FF0000"/>
                </a:solidFill>
              </a:rPr>
              <a:t> 담당팀과 개발범위</a:t>
            </a:r>
            <a:r>
              <a:rPr lang="en-US" altLang="ko-KR" sz="1200" b="1" dirty="0">
                <a:solidFill>
                  <a:srgbClr val="FF0000"/>
                </a:solidFill>
              </a:rPr>
              <a:t>, </a:t>
            </a:r>
            <a:r>
              <a:rPr lang="ko-KR" altLang="en-US" sz="1200" b="1" dirty="0">
                <a:solidFill>
                  <a:srgbClr val="FF0000"/>
                </a:solidFill>
              </a:rPr>
              <a:t>일정</a:t>
            </a:r>
            <a:r>
              <a:rPr lang="en-US" altLang="ko-KR" sz="1200" b="1" dirty="0">
                <a:solidFill>
                  <a:srgbClr val="FF0000"/>
                </a:solidFill>
              </a:rPr>
              <a:t>, </a:t>
            </a:r>
            <a:r>
              <a:rPr lang="ko-KR" altLang="en-US" sz="1200" b="1" dirty="0">
                <a:solidFill>
                  <a:srgbClr val="FF0000"/>
                </a:solidFill>
              </a:rPr>
              <a:t>예산에 대한 협의 필요</a:t>
            </a:r>
            <a:endParaRPr lang="en-US" altLang="ko-KR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0447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949A56-6B09-4A19-97DA-83073266B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참조</a:t>
            </a:r>
            <a:r>
              <a:rPr lang="en-US" altLang="ko-KR" dirty="0"/>
              <a:t>. </a:t>
            </a:r>
            <a:r>
              <a:rPr lang="ko-KR" altLang="en-US" dirty="0">
                <a:latin typeface="+mn-ea"/>
              </a:rPr>
              <a:t>고객앱 가입 프로세스</a:t>
            </a:r>
            <a:r>
              <a:rPr lang="en-US" altLang="ko-KR" dirty="0">
                <a:latin typeface="+mn-ea"/>
              </a:rPr>
              <a:t> [</a:t>
            </a:r>
            <a:r>
              <a:rPr lang="ko-KR" altLang="en-US" dirty="0">
                <a:latin typeface="+mn-ea"/>
              </a:rPr>
              <a:t>신규 </a:t>
            </a:r>
            <a:r>
              <a:rPr lang="en-US" altLang="ko-KR" dirty="0">
                <a:latin typeface="+mn-ea"/>
              </a:rPr>
              <a:t>ID]</a:t>
            </a:r>
            <a:endParaRPr lang="ko-KR" altLang="en-US" dirty="0"/>
          </a:p>
        </p:txBody>
      </p:sp>
      <p:sp>
        <p:nvSpPr>
          <p:cNvPr id="47" name="내용 개체 틀 2">
            <a:extLst>
              <a:ext uri="{FF2B5EF4-FFF2-40B4-BE49-F238E27FC236}">
                <a16:creationId xmlns:a16="http://schemas.microsoft.com/office/drawing/2014/main" id="{DE4177F9-4002-49D4-9B48-980562D832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758362"/>
            <a:ext cx="3918783" cy="525154"/>
          </a:xfrm>
        </p:spPr>
        <p:txBody>
          <a:bodyPr/>
          <a:lstStyle/>
          <a:p>
            <a:r>
              <a:rPr lang="en-US" altLang="ko-KR" sz="1400" dirty="0">
                <a:latin typeface="+mn-ea"/>
              </a:rPr>
              <a:t>ADT </a:t>
            </a:r>
            <a:r>
              <a:rPr lang="ko-KR" altLang="en-US" sz="1400" dirty="0">
                <a:latin typeface="+mn-ea"/>
              </a:rPr>
              <a:t>통합 </a:t>
            </a:r>
            <a:r>
              <a:rPr lang="en-US" altLang="ko-KR" sz="1400" dirty="0">
                <a:latin typeface="+mn-ea"/>
              </a:rPr>
              <a:t>ID </a:t>
            </a:r>
            <a:r>
              <a:rPr lang="ko-KR" altLang="en-US" sz="1400" dirty="0">
                <a:latin typeface="+mn-ea"/>
              </a:rPr>
              <a:t>신규 생성</a:t>
            </a:r>
            <a:endParaRPr lang="en-US" altLang="ko-KR" sz="1400" dirty="0">
              <a:latin typeface="+mn-ea"/>
            </a:endParaRPr>
          </a:p>
          <a:p>
            <a:pPr lvl="1"/>
            <a:r>
              <a:rPr lang="ko-KR" altLang="en-US" sz="1200" b="0" dirty="0">
                <a:latin typeface="+mn-ea"/>
              </a:rPr>
              <a:t>통합인증센터를 통해 신규가입</a:t>
            </a:r>
            <a:endParaRPr lang="en-US" altLang="ko-KR" sz="1200" b="0" dirty="0">
              <a:latin typeface="+mn-ea"/>
            </a:endParaRPr>
          </a:p>
          <a:p>
            <a:pPr marL="1200150" lvl="2" indent="-285750">
              <a:buFontTx/>
              <a:buChar char="-"/>
            </a:pPr>
            <a:r>
              <a:rPr lang="en-US" altLang="ko-KR" sz="1200" dirty="0">
                <a:latin typeface="+mn-ea"/>
              </a:rPr>
              <a:t>ID </a:t>
            </a:r>
            <a:r>
              <a:rPr lang="ko-KR" altLang="en-US" sz="1200" dirty="0">
                <a:latin typeface="+mn-ea"/>
              </a:rPr>
              <a:t>중복 체크</a:t>
            </a:r>
            <a:endParaRPr lang="en-US" altLang="ko-KR" sz="1200" dirty="0">
              <a:latin typeface="+mn-ea"/>
            </a:endParaRPr>
          </a:p>
          <a:p>
            <a:pPr marL="1200150" lvl="2" indent="-285750">
              <a:buFontTx/>
              <a:buChar char="-"/>
            </a:pPr>
            <a:r>
              <a:rPr lang="en-US" altLang="ko-KR" sz="1200" b="0" dirty="0">
                <a:latin typeface="+mn-ea"/>
              </a:rPr>
              <a:t>ID/PW </a:t>
            </a:r>
            <a:r>
              <a:rPr lang="ko-KR" altLang="en-US" sz="1200" b="0" dirty="0">
                <a:latin typeface="+mn-ea"/>
              </a:rPr>
              <a:t>찾기 등</a:t>
            </a:r>
            <a:endParaRPr lang="en-US" altLang="ko-KR" sz="1200" b="0" dirty="0">
              <a:latin typeface="+mn-ea"/>
            </a:endParaRPr>
          </a:p>
          <a:p>
            <a:pPr marL="1200150" lvl="2" indent="-285750">
              <a:buFontTx/>
              <a:buChar char="-"/>
            </a:pPr>
            <a:r>
              <a:rPr lang="en-US" altLang="ko-KR" sz="1200" dirty="0">
                <a:latin typeface="+mn-ea"/>
              </a:rPr>
              <a:t>TID </a:t>
            </a:r>
            <a:r>
              <a:rPr lang="ko-KR" altLang="en-US" sz="1200" dirty="0">
                <a:latin typeface="+mn-ea"/>
              </a:rPr>
              <a:t>선택 </a:t>
            </a:r>
            <a:r>
              <a:rPr lang="en-US" altLang="ko-KR" sz="1200" dirty="0">
                <a:latin typeface="+mn-ea"/>
              </a:rPr>
              <a:t>or ADT ID</a:t>
            </a:r>
            <a:endParaRPr lang="en-US" altLang="ko-KR" sz="1200" b="0" dirty="0">
              <a:latin typeface="+mn-ea"/>
            </a:endParaRPr>
          </a:p>
          <a:p>
            <a:pPr lvl="1"/>
            <a:r>
              <a:rPr lang="ko-KR" altLang="en-US" sz="1200" b="0" dirty="0">
                <a:latin typeface="+mn-ea"/>
              </a:rPr>
              <a:t>실명인증</a:t>
            </a:r>
            <a:endParaRPr lang="en-US" altLang="ko-KR" sz="1200" b="0" dirty="0">
              <a:latin typeface="+mn-ea"/>
            </a:endParaRPr>
          </a:p>
          <a:p>
            <a:pPr lvl="2"/>
            <a:r>
              <a:rPr lang="en-US" altLang="ko-KR" sz="1200" dirty="0">
                <a:latin typeface="+mn-ea"/>
              </a:rPr>
              <a:t>- </a:t>
            </a:r>
            <a:r>
              <a:rPr lang="ko-KR" altLang="en-US" sz="1200" dirty="0">
                <a:latin typeface="+mn-ea"/>
              </a:rPr>
              <a:t>휴대폰 번호 기반</a:t>
            </a:r>
            <a:r>
              <a:rPr lang="en-US" altLang="ko-KR" sz="1200" dirty="0">
                <a:latin typeface="+mn-ea"/>
              </a:rPr>
              <a:t>(CI </a:t>
            </a:r>
            <a:r>
              <a:rPr lang="ko-KR" altLang="en-US" sz="1200" dirty="0">
                <a:latin typeface="+mn-ea"/>
              </a:rPr>
              <a:t>생성</a:t>
            </a:r>
            <a:r>
              <a:rPr lang="en-US" altLang="ko-KR" sz="1200" dirty="0">
                <a:latin typeface="+mn-ea"/>
              </a:rPr>
              <a:t>)</a:t>
            </a:r>
            <a:endParaRPr lang="en-US" altLang="ko-KR" sz="1200" b="0" dirty="0">
              <a:latin typeface="+mn-ea"/>
            </a:endParaRPr>
          </a:p>
          <a:p>
            <a:pPr lvl="1"/>
            <a:r>
              <a:rPr lang="en-US" altLang="ko-KR" sz="1200" b="0" dirty="0">
                <a:latin typeface="+mn-ea"/>
              </a:rPr>
              <a:t>App</a:t>
            </a:r>
            <a:r>
              <a:rPr lang="ko-KR" altLang="en-US" sz="1200" b="0" dirty="0">
                <a:latin typeface="+mn-ea"/>
              </a:rPr>
              <a:t>서버에 회원 별 식별</a:t>
            </a:r>
            <a:r>
              <a:rPr lang="en-US" altLang="ko-KR" sz="1200" b="0" dirty="0">
                <a:latin typeface="+mn-ea"/>
              </a:rPr>
              <a:t> </a:t>
            </a:r>
            <a:r>
              <a:rPr lang="ko-KR" altLang="en-US" sz="1200" b="0" dirty="0">
                <a:latin typeface="+mn-ea"/>
              </a:rPr>
              <a:t>키</a:t>
            </a:r>
            <a:r>
              <a:rPr lang="en-US" altLang="ko-KR" sz="1200" b="0" dirty="0">
                <a:latin typeface="+mn-ea"/>
              </a:rPr>
              <a:t> </a:t>
            </a:r>
            <a:r>
              <a:rPr lang="ko-KR" altLang="en-US" sz="1200" b="0" dirty="0">
                <a:latin typeface="+mn-ea"/>
              </a:rPr>
              <a:t>전달</a:t>
            </a:r>
            <a:endParaRPr lang="en-US" altLang="ko-KR" sz="1200" b="0" dirty="0">
              <a:latin typeface="+mn-ea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B25C8B4E-DB2C-4264-870C-D633209B09EB}"/>
              </a:ext>
            </a:extLst>
          </p:cNvPr>
          <p:cNvSpPr/>
          <p:nvPr/>
        </p:nvSpPr>
        <p:spPr>
          <a:xfrm>
            <a:off x="4598761" y="1463943"/>
            <a:ext cx="79495" cy="182172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0C3DB69F-98D9-49E3-829C-837ED640CC3C}"/>
              </a:ext>
            </a:extLst>
          </p:cNvPr>
          <p:cNvSpPr/>
          <p:nvPr/>
        </p:nvSpPr>
        <p:spPr>
          <a:xfrm>
            <a:off x="5835628" y="1463943"/>
            <a:ext cx="79495" cy="182172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BFB08CAC-BB14-4E5C-A953-1081F4C2FCEE}"/>
              </a:ext>
            </a:extLst>
          </p:cNvPr>
          <p:cNvSpPr/>
          <p:nvPr/>
        </p:nvSpPr>
        <p:spPr>
          <a:xfrm>
            <a:off x="8534513" y="1463943"/>
            <a:ext cx="79495" cy="182172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6" name="Picture 10" descr="Angular authentication revisited. Most of the applications we build… | by  Gábor Soós | Medium">
            <a:extLst>
              <a:ext uri="{FF2B5EF4-FFF2-40B4-BE49-F238E27FC236}">
                <a16:creationId xmlns:a16="http://schemas.microsoft.com/office/drawing/2014/main" id="{E53A0431-E969-438B-890D-3FEF5511A4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4977" y="879223"/>
            <a:ext cx="440822" cy="480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14" descr="What is the Difference Between Web Server and Application Server -  Pediaa.Com">
            <a:extLst>
              <a:ext uri="{FF2B5EF4-FFF2-40B4-BE49-F238E27FC236}">
                <a16:creationId xmlns:a16="http://schemas.microsoft.com/office/drawing/2014/main" id="{B17B7EE5-24FA-4AC6-8CDD-AEE22E8D5F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3551" y="879018"/>
            <a:ext cx="375995" cy="443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0" name="그룹 59">
            <a:extLst>
              <a:ext uri="{FF2B5EF4-FFF2-40B4-BE49-F238E27FC236}">
                <a16:creationId xmlns:a16="http://schemas.microsoft.com/office/drawing/2014/main" id="{8379AB19-A5A5-45A7-956D-42F0D0D787FD}"/>
              </a:ext>
            </a:extLst>
          </p:cNvPr>
          <p:cNvGrpSpPr/>
          <p:nvPr/>
        </p:nvGrpSpPr>
        <p:grpSpPr>
          <a:xfrm>
            <a:off x="4330263" y="852839"/>
            <a:ext cx="604183" cy="571384"/>
            <a:chOff x="4016745" y="966056"/>
            <a:chExt cx="604183" cy="571384"/>
          </a:xfrm>
        </p:grpSpPr>
        <p:pic>
          <p:nvPicPr>
            <p:cNvPr id="61" name="Picture 12" descr="스마트폰 무료 아이콘 의 Data And Devices icon pack">
              <a:extLst>
                <a:ext uri="{FF2B5EF4-FFF2-40B4-BE49-F238E27FC236}">
                  <a16:creationId xmlns:a16="http://schemas.microsoft.com/office/drawing/2014/main" id="{9EE39B90-6271-4F1E-8C8D-3EBED71533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37014" y="1153526"/>
              <a:ext cx="383914" cy="3839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2" name="Picture 6" descr="Person Free Icon of Eva Fill Icons">
              <a:extLst>
                <a:ext uri="{FF2B5EF4-FFF2-40B4-BE49-F238E27FC236}">
                  <a16:creationId xmlns:a16="http://schemas.microsoft.com/office/drawing/2014/main" id="{031FD88F-FB29-4860-8061-57A10B24A3B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16745" y="966056"/>
              <a:ext cx="536996" cy="5369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9184667E-8D42-42CE-9F04-2CE789F14614}"/>
              </a:ext>
            </a:extLst>
          </p:cNvPr>
          <p:cNvCxnSpPr>
            <a:cxnSpLocks/>
          </p:cNvCxnSpPr>
          <p:nvPr/>
        </p:nvCxnSpPr>
        <p:spPr>
          <a:xfrm>
            <a:off x="4678256" y="1737104"/>
            <a:ext cx="25469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4" name="Picture 16" descr="Products | Hikvision - Video Security System and IoT Solutions | Hikvision">
            <a:extLst>
              <a:ext uri="{FF2B5EF4-FFF2-40B4-BE49-F238E27FC236}">
                <a16:creationId xmlns:a16="http://schemas.microsoft.com/office/drawing/2014/main" id="{5E8C41D1-C15C-4639-A440-E05AE31958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7894" y="813814"/>
            <a:ext cx="309158" cy="229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직사각형 65">
            <a:extLst>
              <a:ext uri="{FF2B5EF4-FFF2-40B4-BE49-F238E27FC236}">
                <a16:creationId xmlns:a16="http://schemas.microsoft.com/office/drawing/2014/main" id="{7CEE933D-36C0-4E46-A566-56F5371A2601}"/>
              </a:ext>
            </a:extLst>
          </p:cNvPr>
          <p:cNvSpPr/>
          <p:nvPr/>
        </p:nvSpPr>
        <p:spPr>
          <a:xfrm>
            <a:off x="4716573" y="1410507"/>
            <a:ext cx="45076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>
                <a:latin typeface="+mn-ea"/>
              </a:rPr>
              <a:t>Client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FC11CECE-7CAB-4A87-8CF2-66CB1CAE0AC5}"/>
              </a:ext>
            </a:extLst>
          </p:cNvPr>
          <p:cNvSpPr/>
          <p:nvPr/>
        </p:nvSpPr>
        <p:spPr>
          <a:xfrm>
            <a:off x="5613349" y="1354277"/>
            <a:ext cx="5950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>
                <a:latin typeface="+mn-ea"/>
              </a:rPr>
              <a:t>인증서버</a:t>
            </a:r>
            <a:endParaRPr lang="en-US" altLang="ko-KR" sz="800" dirty="0">
              <a:latin typeface="+mn-ea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F94C0497-DA07-4478-B7B8-7EBBB882EABE}"/>
              </a:ext>
            </a:extLst>
          </p:cNvPr>
          <p:cNvSpPr/>
          <p:nvPr/>
        </p:nvSpPr>
        <p:spPr>
          <a:xfrm>
            <a:off x="7025275" y="1268649"/>
            <a:ext cx="57900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>
                <a:latin typeface="+mn-ea"/>
              </a:rPr>
              <a:t>App</a:t>
            </a:r>
            <a:r>
              <a:rPr lang="ko-KR" altLang="en-US" sz="800" dirty="0">
                <a:latin typeface="+mn-ea"/>
              </a:rPr>
              <a:t>서버</a:t>
            </a:r>
            <a:endParaRPr lang="en-US" altLang="ko-KR" sz="800" dirty="0">
              <a:latin typeface="+mn-ea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971425E6-D066-40A5-9CC8-4DA53DAAE3D2}"/>
              </a:ext>
            </a:extLst>
          </p:cNvPr>
          <p:cNvSpPr/>
          <p:nvPr/>
        </p:nvSpPr>
        <p:spPr>
          <a:xfrm>
            <a:off x="4633203" y="1529779"/>
            <a:ext cx="105509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 dirty="0"/>
              <a:t>1. </a:t>
            </a:r>
            <a:r>
              <a:rPr lang="ko-KR" altLang="en-US" sz="900" b="1" dirty="0"/>
              <a:t>회원가입 요청</a:t>
            </a:r>
          </a:p>
        </p:txBody>
      </p: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79C0C6B4-FDDB-461D-BDC3-E70DE7F9FBA8}"/>
              </a:ext>
            </a:extLst>
          </p:cNvPr>
          <p:cNvCxnSpPr>
            <a:cxnSpLocks/>
          </p:cNvCxnSpPr>
          <p:nvPr/>
        </p:nvCxnSpPr>
        <p:spPr>
          <a:xfrm flipH="1">
            <a:off x="5915123" y="2326679"/>
            <a:ext cx="12964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A7D73839-388D-41E0-8577-1EB749C2BC4E}"/>
              </a:ext>
            </a:extLst>
          </p:cNvPr>
          <p:cNvCxnSpPr>
            <a:cxnSpLocks/>
          </p:cNvCxnSpPr>
          <p:nvPr/>
        </p:nvCxnSpPr>
        <p:spPr>
          <a:xfrm flipH="1">
            <a:off x="4689999" y="2511239"/>
            <a:ext cx="11105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6EAEF566-1BA7-449E-A592-5798F85AB849}"/>
              </a:ext>
            </a:extLst>
          </p:cNvPr>
          <p:cNvCxnSpPr>
            <a:cxnSpLocks/>
          </p:cNvCxnSpPr>
          <p:nvPr/>
        </p:nvCxnSpPr>
        <p:spPr>
          <a:xfrm>
            <a:off x="4682603" y="2725519"/>
            <a:ext cx="1153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09D03571-8C56-41B4-A4EB-78736E011D47}"/>
              </a:ext>
            </a:extLst>
          </p:cNvPr>
          <p:cNvSpPr/>
          <p:nvPr/>
        </p:nvSpPr>
        <p:spPr>
          <a:xfrm>
            <a:off x="4803013" y="2535612"/>
            <a:ext cx="105509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 dirty="0"/>
              <a:t>6. </a:t>
            </a:r>
            <a:r>
              <a:rPr lang="ko-KR" altLang="en-US" sz="900" b="1" dirty="0"/>
              <a:t>회원정보 입력</a:t>
            </a: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7CE22BD7-7EA0-40DD-9F8A-489BC0F3BDAD}"/>
              </a:ext>
            </a:extLst>
          </p:cNvPr>
          <p:cNvSpPr/>
          <p:nvPr/>
        </p:nvSpPr>
        <p:spPr>
          <a:xfrm>
            <a:off x="5949738" y="2101192"/>
            <a:ext cx="133026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 dirty="0"/>
              <a:t>4. </a:t>
            </a:r>
            <a:r>
              <a:rPr lang="ko-KR" altLang="en-US" sz="900" b="1" dirty="0"/>
              <a:t>통합 회원가입 요청</a:t>
            </a: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0F5DF0E9-3EB6-4361-951B-B37FFF56C850}"/>
              </a:ext>
            </a:extLst>
          </p:cNvPr>
          <p:cNvSpPr/>
          <p:nvPr/>
        </p:nvSpPr>
        <p:spPr>
          <a:xfrm>
            <a:off x="4799801" y="2297825"/>
            <a:ext cx="105509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 dirty="0"/>
              <a:t>5. </a:t>
            </a:r>
            <a:r>
              <a:rPr lang="ko-KR" altLang="en-US" sz="900" b="1" dirty="0"/>
              <a:t>회원정보 요청</a:t>
            </a:r>
          </a:p>
        </p:txBody>
      </p: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B2666322-527A-400D-9524-F82B2F619841}"/>
              </a:ext>
            </a:extLst>
          </p:cNvPr>
          <p:cNvCxnSpPr>
            <a:cxnSpLocks/>
          </p:cNvCxnSpPr>
          <p:nvPr/>
        </p:nvCxnSpPr>
        <p:spPr>
          <a:xfrm>
            <a:off x="5928796" y="2806189"/>
            <a:ext cx="13090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5E904BA4-D2AD-400C-8730-14C645104F5F}"/>
              </a:ext>
            </a:extLst>
          </p:cNvPr>
          <p:cNvSpPr/>
          <p:nvPr/>
        </p:nvSpPr>
        <p:spPr>
          <a:xfrm>
            <a:off x="6005438" y="2572737"/>
            <a:ext cx="120609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 dirty="0"/>
              <a:t>5. </a:t>
            </a:r>
            <a:r>
              <a:rPr lang="ko-KR" altLang="en-US" sz="900" b="1" dirty="0"/>
              <a:t>식별 키 전달</a:t>
            </a:r>
          </a:p>
        </p:txBody>
      </p:sp>
      <p:pic>
        <p:nvPicPr>
          <p:cNvPr id="103" name="그림 102">
            <a:extLst>
              <a:ext uri="{FF2B5EF4-FFF2-40B4-BE49-F238E27FC236}">
                <a16:creationId xmlns:a16="http://schemas.microsoft.com/office/drawing/2014/main" id="{D2D174EC-DAE6-446F-B9B5-1AEEA5351B0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4175" y="903775"/>
            <a:ext cx="639665" cy="326079"/>
          </a:xfrm>
          <a:prstGeom prst="rect">
            <a:avLst/>
          </a:prstGeom>
        </p:spPr>
      </p:pic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C0B6D13A-ABF3-49C4-A44D-B2D2A29CA54F}"/>
              </a:ext>
            </a:extLst>
          </p:cNvPr>
          <p:cNvSpPr/>
          <p:nvPr/>
        </p:nvSpPr>
        <p:spPr>
          <a:xfrm>
            <a:off x="8421171" y="1207457"/>
            <a:ext cx="5950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>
                <a:latin typeface="+mn-ea"/>
              </a:rPr>
              <a:t>계약정보</a:t>
            </a:r>
            <a:endParaRPr lang="en-US" altLang="ko-KR" sz="800" dirty="0">
              <a:latin typeface="+mn-ea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911C9B95-3949-42F3-93F8-32468A4FBAD2}"/>
              </a:ext>
            </a:extLst>
          </p:cNvPr>
          <p:cNvSpPr/>
          <p:nvPr/>
        </p:nvSpPr>
        <p:spPr>
          <a:xfrm>
            <a:off x="7225201" y="1458938"/>
            <a:ext cx="79495" cy="182172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6CEE997F-5F17-4FBA-A623-AC0DA06B7232}"/>
              </a:ext>
            </a:extLst>
          </p:cNvPr>
          <p:cNvCxnSpPr>
            <a:cxnSpLocks/>
          </p:cNvCxnSpPr>
          <p:nvPr/>
        </p:nvCxnSpPr>
        <p:spPr>
          <a:xfrm>
            <a:off x="7345326" y="1914160"/>
            <a:ext cx="11849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C9FA421A-F0AC-4D82-BB59-01A69F52F300}"/>
              </a:ext>
            </a:extLst>
          </p:cNvPr>
          <p:cNvSpPr/>
          <p:nvPr/>
        </p:nvSpPr>
        <p:spPr>
          <a:xfrm>
            <a:off x="7498359" y="1715544"/>
            <a:ext cx="1112405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 dirty="0"/>
              <a:t>2. </a:t>
            </a:r>
            <a:r>
              <a:rPr lang="ko-KR" altLang="en-US" sz="900" b="1" dirty="0"/>
              <a:t>계약정보 요청</a:t>
            </a:r>
          </a:p>
        </p:txBody>
      </p: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1012F78D-2BE2-417B-8A47-C3F15C63FDA9}"/>
              </a:ext>
            </a:extLst>
          </p:cNvPr>
          <p:cNvCxnSpPr>
            <a:cxnSpLocks/>
          </p:cNvCxnSpPr>
          <p:nvPr/>
        </p:nvCxnSpPr>
        <p:spPr>
          <a:xfrm flipH="1" flipV="1">
            <a:off x="7315265" y="2163226"/>
            <a:ext cx="1215025" cy="6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AF4F8F3B-39BA-4246-B823-D1138724DE93}"/>
              </a:ext>
            </a:extLst>
          </p:cNvPr>
          <p:cNvSpPr/>
          <p:nvPr/>
        </p:nvSpPr>
        <p:spPr>
          <a:xfrm>
            <a:off x="7498359" y="1958009"/>
            <a:ext cx="1112405" cy="230832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US" altLang="ko-KR" sz="900" b="1" dirty="0">
                <a:ea typeface="맑은 고딕"/>
              </a:rPr>
              <a:t>3. </a:t>
            </a:r>
            <a:r>
              <a:rPr lang="ko-KR" altLang="en-US" sz="900" b="1" dirty="0">
                <a:ea typeface="맑은 고딕"/>
              </a:rPr>
              <a:t>계약정보 전달</a:t>
            </a:r>
          </a:p>
        </p:txBody>
      </p: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7B65EEBF-E481-4E66-85F3-BE1BC1DC9EBC}"/>
              </a:ext>
            </a:extLst>
          </p:cNvPr>
          <p:cNvCxnSpPr>
            <a:cxnSpLocks/>
          </p:cNvCxnSpPr>
          <p:nvPr/>
        </p:nvCxnSpPr>
        <p:spPr>
          <a:xfrm flipH="1">
            <a:off x="4783759" y="3178189"/>
            <a:ext cx="24117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32FDAC8C-AA8B-49C1-93F5-74CC339493A2}"/>
              </a:ext>
            </a:extLst>
          </p:cNvPr>
          <p:cNvSpPr/>
          <p:nvPr/>
        </p:nvSpPr>
        <p:spPr>
          <a:xfrm>
            <a:off x="6083387" y="2951719"/>
            <a:ext cx="110118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 dirty="0"/>
              <a:t>6. </a:t>
            </a:r>
            <a:r>
              <a:rPr lang="ko-KR" altLang="en-US" sz="900" b="1" dirty="0"/>
              <a:t>회원가입 완료</a:t>
            </a:r>
          </a:p>
        </p:txBody>
      </p:sp>
      <p:sp>
        <p:nvSpPr>
          <p:cNvPr id="112" name="사각형: 둥근 모서리 272">
            <a:extLst>
              <a:ext uri="{FF2B5EF4-FFF2-40B4-BE49-F238E27FC236}">
                <a16:creationId xmlns:a16="http://schemas.microsoft.com/office/drawing/2014/main" id="{008AFFF8-8C4C-43F7-A4F5-F4D64D8029D7}"/>
              </a:ext>
            </a:extLst>
          </p:cNvPr>
          <p:cNvSpPr/>
          <p:nvPr/>
        </p:nvSpPr>
        <p:spPr bwMode="auto">
          <a:xfrm>
            <a:off x="2222271" y="3666634"/>
            <a:ext cx="1080311" cy="2137635"/>
          </a:xfrm>
          <a:prstGeom prst="roundRect">
            <a:avLst>
              <a:gd name="adj" fmla="val 5303"/>
            </a:avLst>
          </a:prstGeom>
          <a:noFill/>
          <a:ln w="19050">
            <a:solidFill>
              <a:schemeClr val="bg1">
                <a:lumMod val="50000"/>
              </a:schemeClr>
            </a:solidFill>
          </a:ln>
          <a:effectLst>
            <a:outerShdw blurRad="317500" dir="1440000" sx="97000" sy="97000" algn="ctr" rotWithShape="0">
              <a:prstClr val="black">
                <a:alpha val="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9pPr>
          </a:lstStyle>
          <a:p>
            <a:pPr algn="ctr" eaLnBrk="1" hangingPunct="1">
              <a:defRPr/>
            </a:pPr>
            <a:endParaRPr lang="ko-KR" altLang="en-US" spc="-150">
              <a:solidFill>
                <a:srgbClr val="FFFFFF"/>
              </a:solidFill>
              <a:latin typeface="+mn-ea"/>
              <a:ea typeface="+mn-ea"/>
            </a:endParaRPr>
          </a:p>
        </p:txBody>
      </p:sp>
      <p:sp>
        <p:nvSpPr>
          <p:cNvPr id="113" name="양쪽 모서리가 둥근 사각형 793">
            <a:extLst>
              <a:ext uri="{FF2B5EF4-FFF2-40B4-BE49-F238E27FC236}">
                <a16:creationId xmlns:a16="http://schemas.microsoft.com/office/drawing/2014/main" id="{F57DAA26-2223-4AEC-832A-902D0CB09347}"/>
              </a:ext>
            </a:extLst>
          </p:cNvPr>
          <p:cNvSpPr/>
          <p:nvPr/>
        </p:nvSpPr>
        <p:spPr>
          <a:xfrm>
            <a:off x="2222271" y="3648199"/>
            <a:ext cx="1080311" cy="177117"/>
          </a:xfrm>
          <a:prstGeom prst="round2SameRect">
            <a:avLst>
              <a:gd name="adj1" fmla="val 29279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pc="-150">
              <a:latin typeface="+mn-ea"/>
            </a:endParaRPr>
          </a:p>
        </p:txBody>
      </p:sp>
      <p:sp>
        <p:nvSpPr>
          <p:cNvPr id="114" name="Rectangle 60">
            <a:extLst>
              <a:ext uri="{FF2B5EF4-FFF2-40B4-BE49-F238E27FC236}">
                <a16:creationId xmlns:a16="http://schemas.microsoft.com/office/drawing/2014/main" id="{9BF12CC5-13C0-4D1A-B4F9-6EEA95252F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4640" y="3626284"/>
            <a:ext cx="983686" cy="196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ko-KR" altLang="en-US" sz="800" b="1" spc="-150" dirty="0">
                <a:latin typeface="+mn-ea"/>
                <a:ea typeface="+mn-ea"/>
              </a:rPr>
              <a:t>계약 확인</a:t>
            </a:r>
          </a:p>
        </p:txBody>
      </p:sp>
      <p:sp>
        <p:nvSpPr>
          <p:cNvPr id="115" name="양쪽 모서리가 둥근 사각형 793">
            <a:extLst>
              <a:ext uri="{FF2B5EF4-FFF2-40B4-BE49-F238E27FC236}">
                <a16:creationId xmlns:a16="http://schemas.microsoft.com/office/drawing/2014/main" id="{52ECE0B5-686F-4A39-B8E8-D3115FDC6029}"/>
              </a:ext>
            </a:extLst>
          </p:cNvPr>
          <p:cNvSpPr/>
          <p:nvPr/>
        </p:nvSpPr>
        <p:spPr>
          <a:xfrm rot="10800000">
            <a:off x="2224942" y="5712856"/>
            <a:ext cx="1080311" cy="177117"/>
          </a:xfrm>
          <a:prstGeom prst="round2SameRect">
            <a:avLst>
              <a:gd name="adj1" fmla="val 29279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pc="-150">
              <a:latin typeface="+mn-ea"/>
            </a:endParaRPr>
          </a:p>
        </p:txBody>
      </p:sp>
      <p:sp>
        <p:nvSpPr>
          <p:cNvPr id="116" name="Rectangle 60">
            <a:extLst>
              <a:ext uri="{FF2B5EF4-FFF2-40B4-BE49-F238E27FC236}">
                <a16:creationId xmlns:a16="http://schemas.microsoft.com/office/drawing/2014/main" id="{718BAFD0-849F-47F4-9AF5-850947A017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0554" y="4218504"/>
            <a:ext cx="983686" cy="196547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ko-KR" altLang="en-US" sz="800" b="1" spc="-150" dirty="0">
                <a:latin typeface="+mn-ea"/>
                <a:ea typeface="+mn-ea"/>
              </a:rPr>
              <a:t>계약번호</a:t>
            </a:r>
          </a:p>
        </p:txBody>
      </p:sp>
      <p:sp>
        <p:nvSpPr>
          <p:cNvPr id="117" name="Rectangle 60">
            <a:extLst>
              <a:ext uri="{FF2B5EF4-FFF2-40B4-BE49-F238E27FC236}">
                <a16:creationId xmlns:a16="http://schemas.microsoft.com/office/drawing/2014/main" id="{3E6CC578-6DC3-45B2-B6F6-9842E36378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0583" y="4534682"/>
            <a:ext cx="983686" cy="196547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ko-KR" altLang="en-US" sz="800" b="1" spc="-150" dirty="0">
                <a:latin typeface="+mn-ea"/>
                <a:ea typeface="+mn-ea"/>
              </a:rPr>
              <a:t>계약자명</a:t>
            </a:r>
          </a:p>
        </p:txBody>
      </p:sp>
      <p:sp>
        <p:nvSpPr>
          <p:cNvPr id="118" name="사각형: 둥근 모서리 272">
            <a:extLst>
              <a:ext uri="{FF2B5EF4-FFF2-40B4-BE49-F238E27FC236}">
                <a16:creationId xmlns:a16="http://schemas.microsoft.com/office/drawing/2014/main" id="{648B167C-9D32-4AAF-93D8-9A9BB9207471}"/>
              </a:ext>
            </a:extLst>
          </p:cNvPr>
          <p:cNvSpPr/>
          <p:nvPr/>
        </p:nvSpPr>
        <p:spPr bwMode="auto">
          <a:xfrm>
            <a:off x="3557174" y="3688549"/>
            <a:ext cx="1080311" cy="2137635"/>
          </a:xfrm>
          <a:prstGeom prst="roundRect">
            <a:avLst>
              <a:gd name="adj" fmla="val 5303"/>
            </a:avLst>
          </a:prstGeom>
          <a:noFill/>
          <a:ln w="19050">
            <a:solidFill>
              <a:schemeClr val="bg1">
                <a:lumMod val="50000"/>
              </a:schemeClr>
            </a:solidFill>
          </a:ln>
          <a:effectLst>
            <a:outerShdw blurRad="317500" dir="1440000" sx="97000" sy="97000" algn="ctr" rotWithShape="0">
              <a:prstClr val="black">
                <a:alpha val="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9pPr>
          </a:lstStyle>
          <a:p>
            <a:pPr algn="ctr" eaLnBrk="1" hangingPunct="1">
              <a:defRPr/>
            </a:pPr>
            <a:endParaRPr lang="ko-KR" altLang="en-US" spc="-150">
              <a:solidFill>
                <a:srgbClr val="FFFFFF"/>
              </a:solidFill>
              <a:latin typeface="+mn-ea"/>
              <a:ea typeface="+mn-ea"/>
            </a:endParaRPr>
          </a:p>
        </p:txBody>
      </p:sp>
      <p:sp>
        <p:nvSpPr>
          <p:cNvPr id="119" name="양쪽 모서리가 둥근 사각형 793">
            <a:extLst>
              <a:ext uri="{FF2B5EF4-FFF2-40B4-BE49-F238E27FC236}">
                <a16:creationId xmlns:a16="http://schemas.microsoft.com/office/drawing/2014/main" id="{D39BB862-AF9A-4580-B722-D8E269D731F6}"/>
              </a:ext>
            </a:extLst>
          </p:cNvPr>
          <p:cNvSpPr/>
          <p:nvPr/>
        </p:nvSpPr>
        <p:spPr>
          <a:xfrm>
            <a:off x="3557174" y="3670114"/>
            <a:ext cx="1080311" cy="177117"/>
          </a:xfrm>
          <a:prstGeom prst="round2SameRect">
            <a:avLst>
              <a:gd name="adj1" fmla="val 29279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pc="-150">
              <a:latin typeface="+mn-ea"/>
            </a:endParaRPr>
          </a:p>
        </p:txBody>
      </p:sp>
      <p:sp>
        <p:nvSpPr>
          <p:cNvPr id="120" name="Rectangle 60">
            <a:extLst>
              <a:ext uri="{FF2B5EF4-FFF2-40B4-BE49-F238E27FC236}">
                <a16:creationId xmlns:a16="http://schemas.microsoft.com/office/drawing/2014/main" id="{26E4724F-D5EC-427C-AB1C-2A1CFFB91C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9543" y="3648199"/>
            <a:ext cx="983686" cy="196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ko-KR" altLang="en-US" sz="800" b="1" spc="-150" dirty="0">
                <a:latin typeface="+mn-ea"/>
                <a:ea typeface="+mn-ea"/>
              </a:rPr>
              <a:t>회원가입</a:t>
            </a:r>
          </a:p>
        </p:txBody>
      </p:sp>
      <p:sp>
        <p:nvSpPr>
          <p:cNvPr id="121" name="양쪽 모서리가 둥근 사각형 793">
            <a:extLst>
              <a:ext uri="{FF2B5EF4-FFF2-40B4-BE49-F238E27FC236}">
                <a16:creationId xmlns:a16="http://schemas.microsoft.com/office/drawing/2014/main" id="{6B8F3F2C-287A-4959-AC0D-5A97E5CDC758}"/>
              </a:ext>
            </a:extLst>
          </p:cNvPr>
          <p:cNvSpPr/>
          <p:nvPr/>
        </p:nvSpPr>
        <p:spPr>
          <a:xfrm rot="10800000">
            <a:off x="3559845" y="5734771"/>
            <a:ext cx="1080311" cy="177117"/>
          </a:xfrm>
          <a:prstGeom prst="round2SameRect">
            <a:avLst>
              <a:gd name="adj1" fmla="val 29279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pc="-150">
              <a:latin typeface="+mn-ea"/>
            </a:endParaRPr>
          </a:p>
        </p:txBody>
      </p:sp>
      <p:sp>
        <p:nvSpPr>
          <p:cNvPr id="122" name="Rectangle 60">
            <a:extLst>
              <a:ext uri="{FF2B5EF4-FFF2-40B4-BE49-F238E27FC236}">
                <a16:creationId xmlns:a16="http://schemas.microsoft.com/office/drawing/2014/main" id="{6C2EFB4B-561B-4D0D-933A-216090A5C2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5457" y="4484259"/>
            <a:ext cx="983686" cy="196547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ko-KR" sz="800" b="1" spc="-150" dirty="0">
                <a:latin typeface="+mn-ea"/>
                <a:ea typeface="+mn-ea"/>
              </a:rPr>
              <a:t>T </a:t>
            </a:r>
            <a:r>
              <a:rPr kumimoji="1" lang="ko-KR" altLang="en-US" sz="800" b="1" spc="-150" dirty="0">
                <a:latin typeface="+mn-ea"/>
                <a:ea typeface="+mn-ea"/>
              </a:rPr>
              <a:t>아이디</a:t>
            </a:r>
          </a:p>
        </p:txBody>
      </p:sp>
      <p:sp>
        <p:nvSpPr>
          <p:cNvPr id="123" name="Rectangle 60">
            <a:extLst>
              <a:ext uri="{FF2B5EF4-FFF2-40B4-BE49-F238E27FC236}">
                <a16:creationId xmlns:a16="http://schemas.microsoft.com/office/drawing/2014/main" id="{A1700201-3BB4-458B-9AD4-BA1A9AAB86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5486" y="4800437"/>
            <a:ext cx="983686" cy="196547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ko-KR" sz="800" b="1" spc="-150" dirty="0">
                <a:latin typeface="+mn-ea"/>
                <a:ea typeface="+mn-ea"/>
              </a:rPr>
              <a:t>ADT</a:t>
            </a:r>
            <a:r>
              <a:rPr kumimoji="1" lang="ko-KR" altLang="en-US" sz="800" b="1" spc="-150" dirty="0">
                <a:latin typeface="+mn-ea"/>
                <a:ea typeface="+mn-ea"/>
              </a:rPr>
              <a:t>아이디</a:t>
            </a:r>
          </a:p>
        </p:txBody>
      </p:sp>
      <p:sp>
        <p:nvSpPr>
          <p:cNvPr id="124" name="사각형: 둥근 모서리 272">
            <a:extLst>
              <a:ext uri="{FF2B5EF4-FFF2-40B4-BE49-F238E27FC236}">
                <a16:creationId xmlns:a16="http://schemas.microsoft.com/office/drawing/2014/main" id="{CEC916CE-198C-40F4-AE62-0D1F5578F6B9}"/>
              </a:ext>
            </a:extLst>
          </p:cNvPr>
          <p:cNvSpPr/>
          <p:nvPr/>
        </p:nvSpPr>
        <p:spPr bwMode="auto">
          <a:xfrm>
            <a:off x="4905356" y="3706984"/>
            <a:ext cx="1080311" cy="2137635"/>
          </a:xfrm>
          <a:prstGeom prst="roundRect">
            <a:avLst>
              <a:gd name="adj" fmla="val 5303"/>
            </a:avLst>
          </a:prstGeom>
          <a:noFill/>
          <a:ln w="19050">
            <a:solidFill>
              <a:schemeClr val="bg1">
                <a:lumMod val="50000"/>
              </a:schemeClr>
            </a:solidFill>
          </a:ln>
          <a:effectLst>
            <a:outerShdw blurRad="317500" dir="1440000" sx="97000" sy="97000" algn="ctr" rotWithShape="0">
              <a:prstClr val="black">
                <a:alpha val="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9pPr>
          </a:lstStyle>
          <a:p>
            <a:pPr algn="ctr" eaLnBrk="1" hangingPunct="1">
              <a:defRPr/>
            </a:pPr>
            <a:endParaRPr lang="ko-KR" altLang="en-US" spc="-150">
              <a:solidFill>
                <a:srgbClr val="FFFFFF"/>
              </a:solidFill>
              <a:latin typeface="+mn-ea"/>
              <a:ea typeface="+mn-ea"/>
            </a:endParaRPr>
          </a:p>
        </p:txBody>
      </p:sp>
      <p:sp>
        <p:nvSpPr>
          <p:cNvPr id="125" name="양쪽 모서리가 둥근 사각형 793">
            <a:extLst>
              <a:ext uri="{FF2B5EF4-FFF2-40B4-BE49-F238E27FC236}">
                <a16:creationId xmlns:a16="http://schemas.microsoft.com/office/drawing/2014/main" id="{718C0841-6522-48DE-9AB5-E71A3A245F47}"/>
              </a:ext>
            </a:extLst>
          </p:cNvPr>
          <p:cNvSpPr/>
          <p:nvPr/>
        </p:nvSpPr>
        <p:spPr>
          <a:xfrm>
            <a:off x="4905356" y="3688549"/>
            <a:ext cx="1080311" cy="177117"/>
          </a:xfrm>
          <a:prstGeom prst="round2SameRect">
            <a:avLst>
              <a:gd name="adj1" fmla="val 29279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pc="-150">
              <a:latin typeface="+mn-ea"/>
            </a:endParaRPr>
          </a:p>
        </p:txBody>
      </p:sp>
      <p:sp>
        <p:nvSpPr>
          <p:cNvPr id="126" name="Rectangle 60">
            <a:extLst>
              <a:ext uri="{FF2B5EF4-FFF2-40B4-BE49-F238E27FC236}">
                <a16:creationId xmlns:a16="http://schemas.microsoft.com/office/drawing/2014/main" id="{4761C0ED-B4D8-4C58-AABC-8A712B5BC1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7725" y="3666634"/>
            <a:ext cx="983686" cy="196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ko-KR" altLang="en-US" sz="800" b="1" spc="-150" dirty="0">
                <a:latin typeface="+mn-ea"/>
                <a:ea typeface="+mn-ea"/>
              </a:rPr>
              <a:t>아이디생성</a:t>
            </a:r>
          </a:p>
        </p:txBody>
      </p:sp>
      <p:sp>
        <p:nvSpPr>
          <p:cNvPr id="127" name="양쪽 모서리가 둥근 사각형 793">
            <a:extLst>
              <a:ext uri="{FF2B5EF4-FFF2-40B4-BE49-F238E27FC236}">
                <a16:creationId xmlns:a16="http://schemas.microsoft.com/office/drawing/2014/main" id="{055C253F-9160-48AF-9F82-85EDFC6EF0BC}"/>
              </a:ext>
            </a:extLst>
          </p:cNvPr>
          <p:cNvSpPr/>
          <p:nvPr/>
        </p:nvSpPr>
        <p:spPr>
          <a:xfrm rot="10800000">
            <a:off x="4908027" y="5753206"/>
            <a:ext cx="1080311" cy="177117"/>
          </a:xfrm>
          <a:prstGeom prst="round2SameRect">
            <a:avLst>
              <a:gd name="adj1" fmla="val 29279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pc="-150">
              <a:latin typeface="+mn-ea"/>
            </a:endParaRPr>
          </a:p>
        </p:txBody>
      </p:sp>
      <p:sp>
        <p:nvSpPr>
          <p:cNvPr id="128" name="Rectangle 60">
            <a:extLst>
              <a:ext uri="{FF2B5EF4-FFF2-40B4-BE49-F238E27FC236}">
                <a16:creationId xmlns:a16="http://schemas.microsoft.com/office/drawing/2014/main" id="{F151341D-17E5-4B6D-9522-4500E08DB0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3639" y="4502694"/>
            <a:ext cx="983686" cy="196547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ko-KR" altLang="en-US" sz="800" b="1" spc="-150" dirty="0">
                <a:latin typeface="+mn-ea"/>
                <a:ea typeface="+mn-ea"/>
              </a:rPr>
              <a:t>전화번호</a:t>
            </a:r>
            <a:r>
              <a:rPr kumimoji="1" lang="en-US" altLang="ko-KR" sz="800" b="1" spc="-150" dirty="0">
                <a:latin typeface="+mn-ea"/>
                <a:ea typeface="+mn-ea"/>
              </a:rPr>
              <a:t>, </a:t>
            </a:r>
            <a:r>
              <a:rPr kumimoji="1" lang="ko-KR" altLang="en-US" sz="800" b="1" spc="-150" dirty="0">
                <a:latin typeface="+mn-ea"/>
                <a:ea typeface="+mn-ea"/>
              </a:rPr>
              <a:t>메일</a:t>
            </a:r>
            <a:r>
              <a:rPr kumimoji="1" lang="en-US" altLang="ko-KR" sz="800" b="1" spc="-150" dirty="0">
                <a:latin typeface="+mn-ea"/>
                <a:ea typeface="+mn-ea"/>
              </a:rPr>
              <a:t>, </a:t>
            </a:r>
            <a:r>
              <a:rPr kumimoji="1" lang="ko-KR" altLang="en-US" sz="800" b="1" spc="-150" dirty="0">
                <a:latin typeface="+mn-ea"/>
                <a:ea typeface="+mn-ea"/>
              </a:rPr>
              <a:t>아이디</a:t>
            </a:r>
          </a:p>
        </p:txBody>
      </p:sp>
      <p:sp>
        <p:nvSpPr>
          <p:cNvPr id="129" name="Rectangle 60">
            <a:extLst>
              <a:ext uri="{FF2B5EF4-FFF2-40B4-BE49-F238E27FC236}">
                <a16:creationId xmlns:a16="http://schemas.microsoft.com/office/drawing/2014/main" id="{E4025440-B55C-4604-B2D9-9DC7CEE381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668" y="4818872"/>
            <a:ext cx="983686" cy="196547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ko-KR" altLang="en-US" sz="800" b="1" spc="-150" dirty="0">
                <a:latin typeface="+mn-ea"/>
                <a:ea typeface="+mn-ea"/>
              </a:rPr>
              <a:t>비밀번호</a:t>
            </a:r>
          </a:p>
        </p:txBody>
      </p:sp>
      <p:sp>
        <p:nvSpPr>
          <p:cNvPr id="130" name="Rectangle 60">
            <a:extLst>
              <a:ext uri="{FF2B5EF4-FFF2-40B4-BE49-F238E27FC236}">
                <a16:creationId xmlns:a16="http://schemas.microsoft.com/office/drawing/2014/main" id="{7414750A-65CC-4D31-9977-168E478A75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6145" y="4834194"/>
            <a:ext cx="983686" cy="196547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ko-KR" altLang="en-US" sz="800" b="1" spc="-150" dirty="0">
                <a:latin typeface="+mn-ea"/>
                <a:ea typeface="+mn-ea"/>
              </a:rPr>
              <a:t>생년월일</a:t>
            </a:r>
          </a:p>
        </p:txBody>
      </p:sp>
      <p:sp>
        <p:nvSpPr>
          <p:cNvPr id="131" name="Rectangle 60">
            <a:extLst>
              <a:ext uri="{FF2B5EF4-FFF2-40B4-BE49-F238E27FC236}">
                <a16:creationId xmlns:a16="http://schemas.microsoft.com/office/drawing/2014/main" id="{6CA3B22E-97ED-41BF-ADFF-AF55C429A1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6174" y="5150372"/>
            <a:ext cx="983686" cy="196547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ko-KR" altLang="en-US" sz="800" b="1" spc="-150" dirty="0">
                <a:latin typeface="+mn-ea"/>
                <a:ea typeface="+mn-ea"/>
              </a:rPr>
              <a:t>전화번호</a:t>
            </a:r>
          </a:p>
        </p:txBody>
      </p:sp>
      <p:sp>
        <p:nvSpPr>
          <p:cNvPr id="132" name="Rectangle 60">
            <a:extLst>
              <a:ext uri="{FF2B5EF4-FFF2-40B4-BE49-F238E27FC236}">
                <a16:creationId xmlns:a16="http://schemas.microsoft.com/office/drawing/2014/main" id="{953E71E0-7091-4C21-81C6-1EC82FF0E7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8817" y="3712300"/>
            <a:ext cx="983686" cy="668474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anchor="ctr"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ko-KR" altLang="en-US" sz="800" b="1" u="sng" spc="-150" dirty="0">
                <a:latin typeface="+mn-ea"/>
                <a:ea typeface="+mn-ea"/>
              </a:rPr>
              <a:t> 뷰가드</a:t>
            </a:r>
            <a:endParaRPr kumimoji="1" lang="en-US" altLang="ko-KR" sz="800" b="1" u="sng" spc="-150" dirty="0">
              <a:latin typeface="+mn-ea"/>
              <a:ea typeface="+mn-ea"/>
            </a:endParaRPr>
          </a:p>
          <a:p>
            <a:pPr marL="228600" indent="-228600" eaLnBrk="1" hangingPunct="1">
              <a:lnSpc>
                <a:spcPct val="100000"/>
              </a:lnSpc>
              <a:spcBef>
                <a:spcPct val="0"/>
              </a:spcBef>
              <a:buFont typeface="+mj-ea"/>
              <a:buAutoNum type="circleNumDbPlain"/>
            </a:pPr>
            <a:r>
              <a:rPr kumimoji="1" lang="en-US" altLang="ko-KR" sz="800" spc="-150" dirty="0">
                <a:latin typeface="+mn-ea"/>
                <a:ea typeface="+mn-ea"/>
              </a:rPr>
              <a:t>DVR/NVR </a:t>
            </a:r>
            <a:r>
              <a:rPr kumimoji="1" lang="ko-KR" altLang="en-US" sz="800" spc="-150" dirty="0">
                <a:latin typeface="+mn-ea"/>
                <a:ea typeface="+mn-ea"/>
              </a:rPr>
              <a:t>설치</a:t>
            </a:r>
            <a:endParaRPr kumimoji="1" lang="en-US" altLang="ko-KR" sz="800" spc="-150" dirty="0">
              <a:latin typeface="+mn-ea"/>
              <a:ea typeface="+mn-ea"/>
            </a:endParaRPr>
          </a:p>
          <a:p>
            <a:pPr marL="228600" indent="-228600" eaLnBrk="1" hangingPunct="1">
              <a:lnSpc>
                <a:spcPct val="100000"/>
              </a:lnSpc>
              <a:spcBef>
                <a:spcPct val="0"/>
              </a:spcBef>
              <a:buFont typeface="+mj-ea"/>
              <a:buAutoNum type="circleNumDbPlain"/>
            </a:pPr>
            <a:r>
              <a:rPr kumimoji="1" lang="ko-KR" altLang="en-US" sz="800" spc="-150" dirty="0" err="1">
                <a:solidFill>
                  <a:srgbClr val="FF0000"/>
                </a:solidFill>
                <a:latin typeface="+mn-ea"/>
                <a:ea typeface="+mn-ea"/>
              </a:rPr>
              <a:t>대원앱</a:t>
            </a:r>
            <a:r>
              <a:rPr kumimoji="1" lang="ko-KR" altLang="en-US" sz="800" spc="-150" dirty="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r>
              <a:rPr kumimoji="1" lang="en-US" altLang="ko-KR" sz="800" spc="-150" dirty="0">
                <a:solidFill>
                  <a:srgbClr val="FF0000"/>
                </a:solidFill>
                <a:latin typeface="+mn-ea"/>
                <a:ea typeface="+mn-ea"/>
              </a:rPr>
              <a:t>ID</a:t>
            </a:r>
            <a:r>
              <a:rPr kumimoji="1" lang="ko-KR" altLang="en-US" sz="800" spc="-150" dirty="0">
                <a:solidFill>
                  <a:srgbClr val="FF0000"/>
                </a:solidFill>
                <a:latin typeface="+mn-ea"/>
                <a:ea typeface="+mn-ea"/>
              </a:rPr>
              <a:t>생성</a:t>
            </a:r>
            <a:endParaRPr kumimoji="1" lang="en-US" altLang="ko-KR" sz="800" spc="-150" dirty="0">
              <a:solidFill>
                <a:srgbClr val="FF0000"/>
              </a:solidFill>
              <a:latin typeface="+mn-ea"/>
              <a:ea typeface="+mn-ea"/>
            </a:endParaRPr>
          </a:p>
          <a:p>
            <a:pPr marL="228600" indent="-228600" eaLnBrk="1" hangingPunct="1">
              <a:lnSpc>
                <a:spcPct val="100000"/>
              </a:lnSpc>
              <a:spcBef>
                <a:spcPct val="0"/>
              </a:spcBef>
              <a:buFont typeface="+mj-ea"/>
              <a:buAutoNum type="circleNumDbPlain"/>
            </a:pPr>
            <a:r>
              <a:rPr kumimoji="1" lang="ko-KR" altLang="en-US" sz="800" spc="-150" dirty="0" err="1">
                <a:latin typeface="+mn-ea"/>
                <a:ea typeface="+mn-ea"/>
              </a:rPr>
              <a:t>뷰가드앱</a:t>
            </a:r>
            <a:r>
              <a:rPr kumimoji="1" lang="ko-KR" altLang="en-US" sz="800" spc="-150" dirty="0">
                <a:latin typeface="+mn-ea"/>
                <a:ea typeface="+mn-ea"/>
              </a:rPr>
              <a:t> 설치</a:t>
            </a:r>
            <a:endParaRPr kumimoji="1" lang="en-US" altLang="ko-KR" sz="800" spc="-150" dirty="0">
              <a:latin typeface="+mn-ea"/>
              <a:ea typeface="+mn-ea"/>
            </a:endParaRPr>
          </a:p>
          <a:p>
            <a:pPr marL="228600" indent="-228600" eaLnBrk="1" hangingPunct="1">
              <a:lnSpc>
                <a:spcPct val="100000"/>
              </a:lnSpc>
              <a:spcBef>
                <a:spcPct val="0"/>
              </a:spcBef>
              <a:buFont typeface="+mj-ea"/>
              <a:buAutoNum type="circleNumDbPlain"/>
            </a:pPr>
            <a:r>
              <a:rPr kumimoji="1" lang="ko-KR" altLang="en-US" sz="800" spc="-150" dirty="0">
                <a:latin typeface="+mn-ea"/>
                <a:ea typeface="+mn-ea"/>
              </a:rPr>
              <a:t>앱 로그인</a:t>
            </a:r>
          </a:p>
        </p:txBody>
      </p:sp>
      <p:sp>
        <p:nvSpPr>
          <p:cNvPr id="133" name="사각형: 둥근 모서리 272">
            <a:extLst>
              <a:ext uri="{FF2B5EF4-FFF2-40B4-BE49-F238E27FC236}">
                <a16:creationId xmlns:a16="http://schemas.microsoft.com/office/drawing/2014/main" id="{94F66DE1-2C99-4F54-A961-A38DAEA30C58}"/>
              </a:ext>
            </a:extLst>
          </p:cNvPr>
          <p:cNvSpPr/>
          <p:nvPr/>
        </p:nvSpPr>
        <p:spPr bwMode="auto">
          <a:xfrm>
            <a:off x="6227008" y="3706984"/>
            <a:ext cx="1080311" cy="2137635"/>
          </a:xfrm>
          <a:prstGeom prst="roundRect">
            <a:avLst>
              <a:gd name="adj" fmla="val 5303"/>
            </a:avLst>
          </a:prstGeom>
          <a:noFill/>
          <a:ln w="19050">
            <a:solidFill>
              <a:schemeClr val="bg1">
                <a:lumMod val="50000"/>
              </a:schemeClr>
            </a:solidFill>
          </a:ln>
          <a:effectLst>
            <a:outerShdw blurRad="317500" dir="1440000" sx="97000" sy="97000" algn="ctr" rotWithShape="0">
              <a:prstClr val="black">
                <a:alpha val="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9pPr>
          </a:lstStyle>
          <a:p>
            <a:pPr algn="ctr" eaLnBrk="1" hangingPunct="1">
              <a:defRPr/>
            </a:pPr>
            <a:endParaRPr lang="ko-KR" altLang="en-US" spc="-150">
              <a:solidFill>
                <a:srgbClr val="FFFFFF"/>
              </a:solidFill>
              <a:latin typeface="+mn-ea"/>
              <a:ea typeface="+mn-ea"/>
            </a:endParaRPr>
          </a:p>
        </p:txBody>
      </p:sp>
      <p:sp>
        <p:nvSpPr>
          <p:cNvPr id="134" name="양쪽 모서리가 둥근 사각형 793">
            <a:extLst>
              <a:ext uri="{FF2B5EF4-FFF2-40B4-BE49-F238E27FC236}">
                <a16:creationId xmlns:a16="http://schemas.microsoft.com/office/drawing/2014/main" id="{11FD8DBC-4882-4849-B12A-EC6B1C42FF83}"/>
              </a:ext>
            </a:extLst>
          </p:cNvPr>
          <p:cNvSpPr/>
          <p:nvPr/>
        </p:nvSpPr>
        <p:spPr>
          <a:xfrm>
            <a:off x="6227008" y="3688549"/>
            <a:ext cx="1080311" cy="177117"/>
          </a:xfrm>
          <a:prstGeom prst="round2SameRect">
            <a:avLst>
              <a:gd name="adj1" fmla="val 29279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pc="-150">
              <a:latin typeface="+mn-ea"/>
            </a:endParaRPr>
          </a:p>
        </p:txBody>
      </p:sp>
      <p:sp>
        <p:nvSpPr>
          <p:cNvPr id="135" name="Rectangle 60">
            <a:extLst>
              <a:ext uri="{FF2B5EF4-FFF2-40B4-BE49-F238E27FC236}">
                <a16:creationId xmlns:a16="http://schemas.microsoft.com/office/drawing/2014/main" id="{86A4D873-491F-4291-ABFD-88CD20CE17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9377" y="3666634"/>
            <a:ext cx="983686" cy="196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ko-KR" altLang="en-US" sz="800" b="1" spc="-150" dirty="0">
                <a:latin typeface="+mn-ea"/>
                <a:ea typeface="+mn-ea"/>
              </a:rPr>
              <a:t>본인인증</a:t>
            </a:r>
          </a:p>
        </p:txBody>
      </p:sp>
      <p:sp>
        <p:nvSpPr>
          <p:cNvPr id="136" name="양쪽 모서리가 둥근 사각형 793">
            <a:extLst>
              <a:ext uri="{FF2B5EF4-FFF2-40B4-BE49-F238E27FC236}">
                <a16:creationId xmlns:a16="http://schemas.microsoft.com/office/drawing/2014/main" id="{0660F528-ED71-4DBA-AA99-E00E3B1C9164}"/>
              </a:ext>
            </a:extLst>
          </p:cNvPr>
          <p:cNvSpPr/>
          <p:nvPr/>
        </p:nvSpPr>
        <p:spPr>
          <a:xfrm rot="10800000">
            <a:off x="6229679" y="5753206"/>
            <a:ext cx="1080311" cy="177117"/>
          </a:xfrm>
          <a:prstGeom prst="round2SameRect">
            <a:avLst>
              <a:gd name="adj1" fmla="val 29279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pc="-150">
              <a:latin typeface="+mn-ea"/>
            </a:endParaRPr>
          </a:p>
        </p:txBody>
      </p:sp>
      <p:sp>
        <p:nvSpPr>
          <p:cNvPr id="137" name="Rectangle 60">
            <a:extLst>
              <a:ext uri="{FF2B5EF4-FFF2-40B4-BE49-F238E27FC236}">
                <a16:creationId xmlns:a16="http://schemas.microsoft.com/office/drawing/2014/main" id="{D8BB0B67-06D2-40F8-9609-7C4DB23373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5291" y="4369344"/>
            <a:ext cx="983686" cy="196547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ko-KR" altLang="en-US" sz="800" b="1" spc="-150" dirty="0">
                <a:latin typeface="+mn-ea"/>
                <a:ea typeface="+mn-ea"/>
              </a:rPr>
              <a:t>본인명의 휴대폰 인증</a:t>
            </a:r>
          </a:p>
        </p:txBody>
      </p:sp>
      <p:sp>
        <p:nvSpPr>
          <p:cNvPr id="138" name="Rectangle 60">
            <a:extLst>
              <a:ext uri="{FF2B5EF4-FFF2-40B4-BE49-F238E27FC236}">
                <a16:creationId xmlns:a16="http://schemas.microsoft.com/office/drawing/2014/main" id="{D6BA5342-2ED5-47BF-B045-C122EFB582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5320" y="4685522"/>
            <a:ext cx="983686" cy="196547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ko-KR" altLang="en-US" sz="800" b="1" spc="-150" dirty="0">
                <a:latin typeface="+mn-ea"/>
                <a:ea typeface="+mn-ea"/>
              </a:rPr>
              <a:t>아이핀 인증</a:t>
            </a:r>
          </a:p>
        </p:txBody>
      </p:sp>
      <p:sp>
        <p:nvSpPr>
          <p:cNvPr id="139" name="Rectangle 60">
            <a:extLst>
              <a:ext uri="{FF2B5EF4-FFF2-40B4-BE49-F238E27FC236}">
                <a16:creationId xmlns:a16="http://schemas.microsoft.com/office/drawing/2014/main" id="{C3B5957A-9228-466C-B9F6-B332CAF936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5320" y="4994600"/>
            <a:ext cx="983686" cy="196547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ko-KR" altLang="en-US" sz="800" b="1" spc="-150" dirty="0">
                <a:latin typeface="+mn-ea"/>
                <a:ea typeface="+mn-ea"/>
              </a:rPr>
              <a:t>문자 인증</a:t>
            </a:r>
            <a:r>
              <a:rPr kumimoji="1" lang="en-US" altLang="ko-KR" sz="800" b="1" spc="-150" dirty="0">
                <a:latin typeface="+mn-ea"/>
                <a:ea typeface="+mn-ea"/>
              </a:rPr>
              <a:t>(</a:t>
            </a:r>
            <a:r>
              <a:rPr kumimoji="1" lang="ko-KR" altLang="en-US" sz="800" b="1" spc="-150" dirty="0">
                <a:latin typeface="+mn-ea"/>
                <a:ea typeface="+mn-ea"/>
              </a:rPr>
              <a:t>법인</a:t>
            </a:r>
            <a:r>
              <a:rPr kumimoji="1" lang="en-US" altLang="ko-KR" sz="800" b="1" spc="-150" dirty="0">
                <a:latin typeface="+mn-ea"/>
                <a:ea typeface="+mn-ea"/>
              </a:rPr>
              <a:t>)</a:t>
            </a:r>
            <a:endParaRPr kumimoji="1" lang="ko-KR" altLang="en-US" sz="800" b="1" spc="-150" dirty="0">
              <a:latin typeface="+mn-ea"/>
              <a:ea typeface="+mn-ea"/>
            </a:endParaRPr>
          </a:p>
        </p:txBody>
      </p:sp>
      <p:sp>
        <p:nvSpPr>
          <p:cNvPr id="140" name="화살표: 오른쪽 139">
            <a:extLst>
              <a:ext uri="{FF2B5EF4-FFF2-40B4-BE49-F238E27FC236}">
                <a16:creationId xmlns:a16="http://schemas.microsoft.com/office/drawing/2014/main" id="{D02E791F-6092-4E84-B528-BFDE0B9C2E5C}"/>
              </a:ext>
            </a:extLst>
          </p:cNvPr>
          <p:cNvSpPr/>
          <p:nvPr/>
        </p:nvSpPr>
        <p:spPr>
          <a:xfrm>
            <a:off x="1985092" y="4702713"/>
            <a:ext cx="196162" cy="162164"/>
          </a:xfrm>
          <a:prstGeom prst="rightArrow">
            <a:avLst>
              <a:gd name="adj1" fmla="val 58822"/>
              <a:gd name="adj2" fmla="val 31961"/>
            </a:avLst>
          </a:prstGeom>
          <a:gradFill>
            <a:gsLst>
              <a:gs pos="0">
                <a:srgbClr val="BBE0E3">
                  <a:lumMod val="5000"/>
                  <a:lumOff val="95000"/>
                </a:srgbClr>
              </a:gs>
              <a:gs pos="100000">
                <a:srgbClr val="FFFFFF"/>
              </a:gs>
            </a:gsLst>
            <a:lin ang="0" scaled="1"/>
          </a:gradFill>
          <a:ln w="6350" cap="rnd" cmpd="sng" algn="ctr">
            <a:gradFill flip="none" rotWithShape="1">
              <a:gsLst>
                <a:gs pos="10000">
                  <a:srgbClr val="BBE0E3">
                    <a:lumMod val="5000"/>
                    <a:lumOff val="95000"/>
                  </a:srgbClr>
                </a:gs>
                <a:gs pos="11000">
                  <a:srgbClr val="000000">
                    <a:lumMod val="75000"/>
                    <a:lumOff val="25000"/>
                  </a:srgbClr>
                </a:gs>
              </a:gsLst>
              <a:lin ang="0" scaled="1"/>
              <a:tileRect/>
            </a:gradFill>
            <a:prstDash val="solid"/>
            <a:round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141" name="화살표: 오른쪽 140">
            <a:extLst>
              <a:ext uri="{FF2B5EF4-FFF2-40B4-BE49-F238E27FC236}">
                <a16:creationId xmlns:a16="http://schemas.microsoft.com/office/drawing/2014/main" id="{5B4FC82F-8578-435D-BC7D-BAC5E3564408}"/>
              </a:ext>
            </a:extLst>
          </p:cNvPr>
          <p:cNvSpPr/>
          <p:nvPr/>
        </p:nvSpPr>
        <p:spPr>
          <a:xfrm>
            <a:off x="3343101" y="4702713"/>
            <a:ext cx="196162" cy="162164"/>
          </a:xfrm>
          <a:prstGeom prst="rightArrow">
            <a:avLst>
              <a:gd name="adj1" fmla="val 58822"/>
              <a:gd name="adj2" fmla="val 31961"/>
            </a:avLst>
          </a:prstGeom>
          <a:gradFill>
            <a:gsLst>
              <a:gs pos="0">
                <a:srgbClr val="BBE0E3">
                  <a:lumMod val="5000"/>
                  <a:lumOff val="95000"/>
                </a:srgbClr>
              </a:gs>
              <a:gs pos="100000">
                <a:srgbClr val="FFFFFF"/>
              </a:gs>
            </a:gsLst>
            <a:lin ang="0" scaled="1"/>
          </a:gradFill>
          <a:ln w="6350" cap="rnd" cmpd="sng" algn="ctr">
            <a:gradFill flip="none" rotWithShape="1">
              <a:gsLst>
                <a:gs pos="10000">
                  <a:srgbClr val="BBE0E3">
                    <a:lumMod val="5000"/>
                    <a:lumOff val="95000"/>
                  </a:srgbClr>
                </a:gs>
                <a:gs pos="11000">
                  <a:srgbClr val="000000">
                    <a:lumMod val="75000"/>
                    <a:lumOff val="25000"/>
                  </a:srgbClr>
                </a:gs>
              </a:gsLst>
              <a:lin ang="0" scaled="1"/>
              <a:tileRect/>
            </a:gradFill>
            <a:prstDash val="solid"/>
            <a:round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142" name="화살표: 오른쪽 141">
            <a:extLst>
              <a:ext uri="{FF2B5EF4-FFF2-40B4-BE49-F238E27FC236}">
                <a16:creationId xmlns:a16="http://schemas.microsoft.com/office/drawing/2014/main" id="{FF2918D5-8905-41AC-8B16-BE52E5DE452E}"/>
              </a:ext>
            </a:extLst>
          </p:cNvPr>
          <p:cNvSpPr/>
          <p:nvPr/>
        </p:nvSpPr>
        <p:spPr>
          <a:xfrm>
            <a:off x="4663620" y="4702713"/>
            <a:ext cx="196162" cy="162164"/>
          </a:xfrm>
          <a:prstGeom prst="rightArrow">
            <a:avLst>
              <a:gd name="adj1" fmla="val 58822"/>
              <a:gd name="adj2" fmla="val 31961"/>
            </a:avLst>
          </a:prstGeom>
          <a:gradFill>
            <a:gsLst>
              <a:gs pos="0">
                <a:srgbClr val="BBE0E3">
                  <a:lumMod val="5000"/>
                  <a:lumOff val="95000"/>
                </a:srgbClr>
              </a:gs>
              <a:gs pos="100000">
                <a:srgbClr val="FFFFFF"/>
              </a:gs>
            </a:gsLst>
            <a:lin ang="0" scaled="1"/>
          </a:gradFill>
          <a:ln w="6350" cap="rnd" cmpd="sng" algn="ctr">
            <a:gradFill flip="none" rotWithShape="1">
              <a:gsLst>
                <a:gs pos="10000">
                  <a:srgbClr val="BBE0E3">
                    <a:lumMod val="5000"/>
                    <a:lumOff val="95000"/>
                  </a:srgbClr>
                </a:gs>
                <a:gs pos="11000">
                  <a:srgbClr val="000000">
                    <a:lumMod val="75000"/>
                    <a:lumOff val="25000"/>
                  </a:srgbClr>
                </a:gs>
              </a:gsLst>
              <a:lin ang="0" scaled="1"/>
              <a:tileRect/>
            </a:gradFill>
            <a:prstDash val="solid"/>
            <a:round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143" name="화살표: 오른쪽 142">
            <a:extLst>
              <a:ext uri="{FF2B5EF4-FFF2-40B4-BE49-F238E27FC236}">
                <a16:creationId xmlns:a16="http://schemas.microsoft.com/office/drawing/2014/main" id="{BE0C1534-A948-46E6-92E5-45002FA67B35}"/>
              </a:ext>
            </a:extLst>
          </p:cNvPr>
          <p:cNvSpPr/>
          <p:nvPr/>
        </p:nvSpPr>
        <p:spPr>
          <a:xfrm>
            <a:off x="6006190" y="4702713"/>
            <a:ext cx="196162" cy="162164"/>
          </a:xfrm>
          <a:prstGeom prst="rightArrow">
            <a:avLst>
              <a:gd name="adj1" fmla="val 58822"/>
              <a:gd name="adj2" fmla="val 31961"/>
            </a:avLst>
          </a:prstGeom>
          <a:gradFill>
            <a:gsLst>
              <a:gs pos="0">
                <a:srgbClr val="BBE0E3">
                  <a:lumMod val="5000"/>
                  <a:lumOff val="95000"/>
                </a:srgbClr>
              </a:gs>
              <a:gs pos="100000">
                <a:srgbClr val="FFFFFF"/>
              </a:gs>
            </a:gsLst>
            <a:lin ang="0" scaled="1"/>
          </a:gradFill>
          <a:ln w="6350" cap="rnd" cmpd="sng" algn="ctr">
            <a:gradFill flip="none" rotWithShape="1">
              <a:gsLst>
                <a:gs pos="10000">
                  <a:srgbClr val="BBE0E3">
                    <a:lumMod val="5000"/>
                    <a:lumOff val="95000"/>
                  </a:srgbClr>
                </a:gs>
                <a:gs pos="11000">
                  <a:srgbClr val="000000">
                    <a:lumMod val="75000"/>
                    <a:lumOff val="25000"/>
                  </a:srgbClr>
                </a:gs>
              </a:gsLst>
              <a:lin ang="0" scaled="1"/>
              <a:tileRect/>
            </a:gradFill>
            <a:prstDash val="solid"/>
            <a:round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144" name="화살표: 오른쪽 143">
            <a:extLst>
              <a:ext uri="{FF2B5EF4-FFF2-40B4-BE49-F238E27FC236}">
                <a16:creationId xmlns:a16="http://schemas.microsoft.com/office/drawing/2014/main" id="{F1094D17-3DD4-44F2-8A62-FCA36059641F}"/>
              </a:ext>
            </a:extLst>
          </p:cNvPr>
          <p:cNvSpPr/>
          <p:nvPr/>
        </p:nvSpPr>
        <p:spPr>
          <a:xfrm>
            <a:off x="7327842" y="4702713"/>
            <a:ext cx="196162" cy="162164"/>
          </a:xfrm>
          <a:prstGeom prst="rightArrow">
            <a:avLst>
              <a:gd name="adj1" fmla="val 58822"/>
              <a:gd name="adj2" fmla="val 31961"/>
            </a:avLst>
          </a:prstGeom>
          <a:gradFill>
            <a:gsLst>
              <a:gs pos="0">
                <a:srgbClr val="BBE0E3">
                  <a:lumMod val="5000"/>
                  <a:lumOff val="95000"/>
                </a:srgbClr>
              </a:gs>
              <a:gs pos="100000">
                <a:srgbClr val="FFFFFF"/>
              </a:gs>
            </a:gsLst>
            <a:lin ang="0" scaled="1"/>
          </a:gradFill>
          <a:ln w="6350" cap="rnd" cmpd="sng" algn="ctr">
            <a:gradFill flip="none" rotWithShape="1">
              <a:gsLst>
                <a:gs pos="10000">
                  <a:srgbClr val="BBE0E3">
                    <a:lumMod val="5000"/>
                    <a:lumOff val="95000"/>
                  </a:srgbClr>
                </a:gs>
                <a:gs pos="11000">
                  <a:srgbClr val="000000">
                    <a:lumMod val="75000"/>
                    <a:lumOff val="25000"/>
                  </a:srgbClr>
                </a:gs>
              </a:gsLst>
              <a:lin ang="0" scaled="1"/>
              <a:tileRect/>
            </a:gradFill>
            <a:prstDash val="solid"/>
            <a:round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145" name="Rectangle 60">
            <a:extLst>
              <a:ext uri="{FF2B5EF4-FFF2-40B4-BE49-F238E27FC236}">
                <a16:creationId xmlns:a16="http://schemas.microsoft.com/office/drawing/2014/main" id="{87DA49E3-6540-4138-B894-E22C9A38CF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8978" y="3691422"/>
            <a:ext cx="983686" cy="633449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anchor="ctr"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ko-KR" altLang="en-US" sz="800" b="1" u="sng" spc="-150" dirty="0">
                <a:latin typeface="+mn-ea"/>
                <a:ea typeface="+mn-ea"/>
              </a:rPr>
              <a:t>인증 서버</a:t>
            </a:r>
            <a:endParaRPr kumimoji="1" lang="en-US" altLang="ko-KR" sz="800" b="1" u="sng" spc="-150" dirty="0">
              <a:latin typeface="+mn-ea"/>
              <a:ea typeface="+mn-ea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kumimoji="1" lang="en-US" altLang="ko-KR" sz="800" b="1" u="sng" spc="-150" dirty="0">
              <a:latin typeface="+mn-ea"/>
              <a:ea typeface="+mn-ea"/>
            </a:endParaRPr>
          </a:p>
          <a:p>
            <a:pPr marL="228600" indent="-228600" eaLnBrk="1" hangingPunct="1">
              <a:lnSpc>
                <a:spcPct val="100000"/>
              </a:lnSpc>
              <a:spcBef>
                <a:spcPct val="0"/>
              </a:spcBef>
              <a:buFont typeface="+mj-ea"/>
              <a:buAutoNum type="circleNumDbPlain"/>
            </a:pPr>
            <a:r>
              <a:rPr kumimoji="1" lang="ko-KR" altLang="en-US" sz="800" spc="-150" dirty="0">
                <a:latin typeface="+mn-ea"/>
                <a:ea typeface="+mn-ea"/>
              </a:rPr>
              <a:t>아이디</a:t>
            </a:r>
            <a:r>
              <a:rPr kumimoji="1" lang="en-US" altLang="ko-KR" sz="800" spc="-150" dirty="0">
                <a:latin typeface="+mn-ea"/>
                <a:ea typeface="+mn-ea"/>
              </a:rPr>
              <a:t>/</a:t>
            </a:r>
            <a:r>
              <a:rPr kumimoji="1" lang="ko-KR" altLang="en-US" sz="800" spc="-150" dirty="0">
                <a:latin typeface="+mn-ea"/>
                <a:ea typeface="+mn-ea"/>
              </a:rPr>
              <a:t>비밀번호</a:t>
            </a:r>
            <a:endParaRPr kumimoji="1" lang="en-US" altLang="ko-KR" sz="800" spc="-150" dirty="0">
              <a:latin typeface="+mn-ea"/>
              <a:ea typeface="+mn-ea"/>
            </a:endParaRPr>
          </a:p>
          <a:p>
            <a:pPr marL="228600" indent="-228600" eaLnBrk="1" hangingPunct="1">
              <a:lnSpc>
                <a:spcPct val="100000"/>
              </a:lnSpc>
              <a:spcBef>
                <a:spcPct val="0"/>
              </a:spcBef>
              <a:buFont typeface="+mj-ea"/>
              <a:buAutoNum type="circleNumDbPlain"/>
            </a:pPr>
            <a:r>
              <a:rPr kumimoji="1" lang="ko-KR" altLang="en-US" sz="800" spc="-150" dirty="0">
                <a:latin typeface="+mn-ea"/>
                <a:ea typeface="+mn-ea"/>
              </a:rPr>
              <a:t>가입서비스</a:t>
            </a:r>
            <a:endParaRPr kumimoji="1" lang="en-US" altLang="ko-KR" sz="800" spc="-150" dirty="0">
              <a:latin typeface="+mn-ea"/>
              <a:ea typeface="+mn-ea"/>
            </a:endParaRPr>
          </a:p>
          <a:p>
            <a:pPr marL="228600" indent="-228600" eaLnBrk="1" hangingPunct="1">
              <a:lnSpc>
                <a:spcPct val="100000"/>
              </a:lnSpc>
              <a:spcBef>
                <a:spcPct val="0"/>
              </a:spcBef>
              <a:buFont typeface="+mj-ea"/>
              <a:buAutoNum type="circleNumDbPlain"/>
            </a:pPr>
            <a:r>
              <a:rPr kumimoji="1" lang="ko-KR" altLang="en-US" sz="800" spc="-150" dirty="0" err="1">
                <a:latin typeface="+mn-ea"/>
                <a:ea typeface="+mn-ea"/>
              </a:rPr>
              <a:t>식별키정보</a:t>
            </a:r>
            <a:endParaRPr kumimoji="1" lang="en-US" altLang="ko-KR" sz="800" spc="-150" dirty="0">
              <a:latin typeface="+mn-ea"/>
              <a:ea typeface="+mn-ea"/>
            </a:endParaRPr>
          </a:p>
        </p:txBody>
      </p:sp>
      <p:sp>
        <p:nvSpPr>
          <p:cNvPr id="146" name="Rectangle 60">
            <a:extLst>
              <a:ext uri="{FF2B5EF4-FFF2-40B4-BE49-F238E27FC236}">
                <a16:creationId xmlns:a16="http://schemas.microsoft.com/office/drawing/2014/main" id="{6C2C099D-FCBB-4441-BCFA-F2807997EC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8817" y="4443971"/>
            <a:ext cx="983686" cy="668474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anchor="ctr"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ko-KR" altLang="en-US" sz="800" b="1" u="sng" spc="-150" dirty="0">
                <a:latin typeface="+mn-ea"/>
                <a:ea typeface="+mn-ea"/>
              </a:rPr>
              <a:t>캡스홈</a:t>
            </a:r>
            <a:endParaRPr kumimoji="1" lang="en-US" altLang="ko-KR" sz="800" b="1" u="sng" spc="-150" dirty="0">
              <a:latin typeface="+mn-ea"/>
              <a:ea typeface="+mn-ea"/>
            </a:endParaRPr>
          </a:p>
          <a:p>
            <a:pPr marL="228600" indent="-228600" eaLnBrk="1" hangingPunct="1">
              <a:lnSpc>
                <a:spcPct val="100000"/>
              </a:lnSpc>
              <a:spcBef>
                <a:spcPct val="0"/>
              </a:spcBef>
              <a:buFont typeface="+mj-ea"/>
              <a:buAutoNum type="circleNumDbPlain"/>
            </a:pPr>
            <a:r>
              <a:rPr kumimoji="1" lang="ko-KR" altLang="en-US" sz="800" spc="-150" dirty="0">
                <a:latin typeface="+mn-ea"/>
                <a:ea typeface="+mn-ea"/>
              </a:rPr>
              <a:t>디바이스 설치</a:t>
            </a:r>
            <a:endParaRPr kumimoji="1" lang="en-US" altLang="ko-KR" sz="800" spc="-150" dirty="0">
              <a:latin typeface="+mn-ea"/>
              <a:ea typeface="+mn-ea"/>
            </a:endParaRPr>
          </a:p>
          <a:p>
            <a:pPr marL="228600" indent="-228600" eaLnBrk="1" hangingPunct="1">
              <a:lnSpc>
                <a:spcPct val="100000"/>
              </a:lnSpc>
              <a:spcBef>
                <a:spcPct val="0"/>
              </a:spcBef>
              <a:buFont typeface="+mj-ea"/>
              <a:buAutoNum type="circleNumDbPlain"/>
            </a:pPr>
            <a:r>
              <a:rPr kumimoji="1" lang="ko-KR" altLang="en-US" sz="800" spc="-150" dirty="0" err="1">
                <a:latin typeface="+mn-ea"/>
                <a:ea typeface="+mn-ea"/>
              </a:rPr>
              <a:t>대원앱</a:t>
            </a:r>
            <a:r>
              <a:rPr kumimoji="1" lang="ko-KR" altLang="en-US" sz="800" spc="-150" dirty="0">
                <a:latin typeface="+mn-ea"/>
                <a:ea typeface="+mn-ea"/>
              </a:rPr>
              <a:t>  회원가입</a:t>
            </a:r>
            <a:endParaRPr kumimoji="1" lang="en-US" altLang="ko-KR" sz="800" spc="-150" dirty="0">
              <a:latin typeface="+mn-ea"/>
              <a:ea typeface="+mn-ea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kumimoji="1" lang="en-US" altLang="ko-KR" sz="800" spc="-150" dirty="0">
                <a:latin typeface="+mn-ea"/>
                <a:ea typeface="+mn-ea"/>
              </a:rPr>
              <a:t>             SMS </a:t>
            </a:r>
            <a:r>
              <a:rPr kumimoji="1" lang="ko-KR" altLang="en-US" sz="800" spc="-150" dirty="0">
                <a:latin typeface="+mn-ea"/>
                <a:ea typeface="+mn-ea"/>
              </a:rPr>
              <a:t>발송</a:t>
            </a:r>
            <a:endParaRPr kumimoji="1" lang="en-US" altLang="ko-KR" sz="800" spc="-150" dirty="0">
              <a:latin typeface="+mn-ea"/>
              <a:ea typeface="+mn-ea"/>
            </a:endParaRPr>
          </a:p>
        </p:txBody>
      </p:sp>
      <p:sp>
        <p:nvSpPr>
          <p:cNvPr id="147" name="Rectangle 60">
            <a:extLst>
              <a:ext uri="{FF2B5EF4-FFF2-40B4-BE49-F238E27FC236}">
                <a16:creationId xmlns:a16="http://schemas.microsoft.com/office/drawing/2014/main" id="{3A4BDAD9-BDAD-490C-83D8-F758E2F317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8817" y="5181727"/>
            <a:ext cx="983686" cy="668474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anchor="ctr"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ko-KR" altLang="en-US" sz="800" b="1" u="sng" spc="-150" dirty="0">
                <a:latin typeface="+mn-ea"/>
                <a:ea typeface="+mn-ea"/>
              </a:rPr>
              <a:t>고객센터</a:t>
            </a:r>
            <a:endParaRPr kumimoji="1" lang="en-US" altLang="ko-KR" sz="800" b="1" u="sng" spc="-150" dirty="0">
              <a:latin typeface="+mn-ea"/>
              <a:ea typeface="+mn-ea"/>
            </a:endParaRPr>
          </a:p>
          <a:p>
            <a:pPr marL="228600" indent="-228600" eaLnBrk="1" hangingPunct="1">
              <a:lnSpc>
                <a:spcPct val="100000"/>
              </a:lnSpc>
              <a:spcBef>
                <a:spcPct val="0"/>
              </a:spcBef>
              <a:buFont typeface="+mj-ea"/>
              <a:buAutoNum type="circleNumDbPlain"/>
            </a:pPr>
            <a:r>
              <a:rPr kumimoji="1" lang="ko-KR" altLang="en-US" sz="800" spc="-150" dirty="0">
                <a:latin typeface="+mn-ea"/>
                <a:ea typeface="+mn-ea"/>
              </a:rPr>
              <a:t>앱 설치</a:t>
            </a:r>
            <a:endParaRPr kumimoji="1" lang="en-US" altLang="ko-KR" sz="800" spc="-150" dirty="0">
              <a:latin typeface="+mn-ea"/>
              <a:ea typeface="+mn-ea"/>
            </a:endParaRPr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667AC93E-A985-4288-991C-F569ABAB662F}"/>
              </a:ext>
            </a:extLst>
          </p:cNvPr>
          <p:cNvSpPr/>
          <p:nvPr/>
        </p:nvSpPr>
        <p:spPr>
          <a:xfrm>
            <a:off x="933577" y="6252928"/>
            <a:ext cx="623760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u="sng" dirty="0">
                <a:latin typeface="+mn-ea"/>
              </a:rPr>
              <a:t>* </a:t>
            </a:r>
            <a:r>
              <a:rPr lang="ko-KR" altLang="en-US" sz="1000" u="sng" dirty="0">
                <a:latin typeface="+mn-ea"/>
              </a:rPr>
              <a:t>뷰가드 </a:t>
            </a:r>
            <a:r>
              <a:rPr lang="ko-KR" altLang="en-US" sz="1000" u="sng" dirty="0" err="1">
                <a:latin typeface="+mn-ea"/>
              </a:rPr>
              <a:t>대원앱</a:t>
            </a:r>
            <a:r>
              <a:rPr lang="ko-KR" altLang="en-US" sz="1000" u="sng" dirty="0">
                <a:latin typeface="+mn-ea"/>
              </a:rPr>
              <a:t> </a:t>
            </a:r>
            <a:r>
              <a:rPr lang="en-US" altLang="ko-KR" sz="1000" u="sng" dirty="0">
                <a:latin typeface="+mn-ea"/>
              </a:rPr>
              <a:t>ID</a:t>
            </a:r>
            <a:r>
              <a:rPr lang="ko-KR" altLang="en-US" sz="1000" u="sng" dirty="0">
                <a:latin typeface="+mn-ea"/>
              </a:rPr>
              <a:t>생성 프로세스로 인해 </a:t>
            </a:r>
            <a:r>
              <a:rPr lang="en-US" altLang="ko-KR" sz="1000" u="sng" dirty="0">
                <a:latin typeface="+mn-ea"/>
              </a:rPr>
              <a:t>T</a:t>
            </a:r>
            <a:r>
              <a:rPr lang="ko-KR" altLang="en-US" sz="1000" u="sng" dirty="0">
                <a:latin typeface="+mn-ea"/>
              </a:rPr>
              <a:t>아이디</a:t>
            </a:r>
            <a:r>
              <a:rPr lang="en-US" altLang="ko-KR" sz="1000" u="sng" dirty="0">
                <a:latin typeface="+mn-ea"/>
              </a:rPr>
              <a:t>, ADT</a:t>
            </a:r>
            <a:r>
              <a:rPr lang="ko-KR" altLang="en-US" sz="1000" u="sng" dirty="0">
                <a:latin typeface="+mn-ea"/>
              </a:rPr>
              <a:t>아이디 적용 불가</a:t>
            </a:r>
            <a:r>
              <a:rPr lang="en-US" altLang="ko-KR" sz="1000" u="sng" dirty="0">
                <a:latin typeface="+mn-ea"/>
              </a:rPr>
              <a:t>, </a:t>
            </a:r>
            <a:r>
              <a:rPr lang="ko-KR" altLang="en-US" sz="1000" u="sng" dirty="0">
                <a:latin typeface="+mn-ea"/>
              </a:rPr>
              <a:t>선 셀프</a:t>
            </a:r>
            <a:r>
              <a:rPr lang="en-US" altLang="ko-KR" sz="1000" u="sng" dirty="0">
                <a:latin typeface="+mn-ea"/>
              </a:rPr>
              <a:t>ID </a:t>
            </a:r>
            <a:r>
              <a:rPr lang="ko-KR" altLang="en-US" sz="1000" u="sng" dirty="0">
                <a:latin typeface="+mn-ea"/>
              </a:rPr>
              <a:t>프로세스 선적용 예정</a:t>
            </a:r>
          </a:p>
        </p:txBody>
      </p:sp>
      <p:sp>
        <p:nvSpPr>
          <p:cNvPr id="149" name="Rectangle 60">
            <a:extLst>
              <a:ext uri="{FF2B5EF4-FFF2-40B4-BE49-F238E27FC236}">
                <a16:creationId xmlns:a16="http://schemas.microsoft.com/office/drawing/2014/main" id="{5C048022-C379-44B5-8682-0ABA118404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8978" y="4405962"/>
            <a:ext cx="983686" cy="633449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anchor="ctr"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ko-KR" altLang="en-US" sz="800" b="1" u="sng" spc="-150" dirty="0">
                <a:latin typeface="+mn-ea"/>
                <a:ea typeface="+mn-ea"/>
              </a:rPr>
              <a:t>앱 서버</a:t>
            </a:r>
            <a:endParaRPr kumimoji="1" lang="en-US" altLang="ko-KR" sz="800" b="1" u="sng" spc="-150" dirty="0">
              <a:latin typeface="+mn-ea"/>
              <a:ea typeface="+mn-ea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ko-KR" sz="800" b="1" u="sng" spc="-150" dirty="0">
                <a:latin typeface="+mn-ea"/>
                <a:ea typeface="+mn-ea"/>
              </a:rPr>
              <a:t>(</a:t>
            </a:r>
            <a:r>
              <a:rPr kumimoji="1" lang="ko-KR" altLang="en-US" sz="800" b="1" u="sng" spc="-150" dirty="0">
                <a:latin typeface="+mn-ea"/>
                <a:ea typeface="+mn-ea"/>
              </a:rPr>
              <a:t>뷰가드</a:t>
            </a:r>
            <a:r>
              <a:rPr kumimoji="1" lang="en-US" altLang="ko-KR" sz="800" b="1" u="sng" spc="-150" dirty="0">
                <a:latin typeface="+mn-ea"/>
                <a:ea typeface="+mn-ea"/>
              </a:rPr>
              <a:t>,</a:t>
            </a:r>
            <a:r>
              <a:rPr kumimoji="1" lang="ko-KR" altLang="en-US" sz="800" b="1" u="sng" spc="-150" dirty="0">
                <a:latin typeface="+mn-ea"/>
                <a:ea typeface="+mn-ea"/>
              </a:rPr>
              <a:t>캡스홈</a:t>
            </a:r>
            <a:r>
              <a:rPr kumimoji="1" lang="en-US" altLang="ko-KR" sz="800" b="1" u="sng" spc="-150" dirty="0">
                <a:latin typeface="+mn-ea"/>
                <a:ea typeface="+mn-ea"/>
              </a:rPr>
              <a:t>,</a:t>
            </a:r>
            <a:r>
              <a:rPr kumimoji="1" lang="ko-KR" altLang="en-US" sz="800" b="1" u="sng" spc="-150" dirty="0">
                <a:latin typeface="+mn-ea"/>
                <a:ea typeface="+mn-ea"/>
              </a:rPr>
              <a:t>고객센터</a:t>
            </a:r>
            <a:r>
              <a:rPr kumimoji="1" lang="en-US" altLang="ko-KR" sz="800" b="1" u="sng" spc="-150" dirty="0">
                <a:latin typeface="+mn-ea"/>
                <a:ea typeface="+mn-ea"/>
              </a:rPr>
              <a:t>)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kumimoji="1" lang="en-US" altLang="ko-KR" sz="800" b="1" u="sng" spc="-150" dirty="0">
              <a:latin typeface="+mn-ea"/>
              <a:ea typeface="+mn-ea"/>
            </a:endParaRPr>
          </a:p>
          <a:p>
            <a:pPr marL="228600" indent="-228600" eaLnBrk="1" hangingPunct="1">
              <a:lnSpc>
                <a:spcPct val="100000"/>
              </a:lnSpc>
              <a:spcBef>
                <a:spcPct val="0"/>
              </a:spcBef>
              <a:buFont typeface="+mj-ea"/>
              <a:buAutoNum type="circleNumDbPlain"/>
            </a:pPr>
            <a:r>
              <a:rPr kumimoji="1" lang="ko-KR" altLang="en-US" sz="800" spc="-150" dirty="0" err="1">
                <a:latin typeface="+mn-ea"/>
                <a:ea typeface="+mn-ea"/>
              </a:rPr>
              <a:t>식별키정보</a:t>
            </a:r>
            <a:endParaRPr kumimoji="1" lang="en-US" altLang="ko-KR" sz="800" spc="-150" dirty="0">
              <a:latin typeface="+mn-ea"/>
              <a:ea typeface="+mn-ea"/>
            </a:endParaRPr>
          </a:p>
          <a:p>
            <a:pPr marL="228600" indent="-228600" eaLnBrk="1" hangingPunct="1">
              <a:lnSpc>
                <a:spcPct val="100000"/>
              </a:lnSpc>
              <a:spcBef>
                <a:spcPct val="0"/>
              </a:spcBef>
              <a:buFont typeface="+mj-ea"/>
              <a:buAutoNum type="circleNumDbPlain"/>
            </a:pPr>
            <a:r>
              <a:rPr kumimoji="1" lang="ko-KR" altLang="en-US" sz="800" spc="-150" dirty="0">
                <a:latin typeface="+mn-ea"/>
                <a:ea typeface="+mn-ea"/>
              </a:rPr>
              <a:t>인증방법</a:t>
            </a:r>
            <a:endParaRPr kumimoji="1" lang="en-US" altLang="ko-KR" sz="800" spc="-150" dirty="0">
              <a:latin typeface="+mn-ea"/>
              <a:ea typeface="+mn-ea"/>
            </a:endParaRPr>
          </a:p>
        </p:txBody>
      </p:sp>
      <p:sp>
        <p:nvSpPr>
          <p:cNvPr id="150" name="Rectangle 60">
            <a:extLst>
              <a:ext uri="{FF2B5EF4-FFF2-40B4-BE49-F238E27FC236}">
                <a16:creationId xmlns:a16="http://schemas.microsoft.com/office/drawing/2014/main" id="{1F7F4C7D-35DD-4C5E-B012-6E2E392EB6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8978" y="5120502"/>
            <a:ext cx="983686" cy="1005410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anchor="ctr"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ko-KR" altLang="en-US" sz="800" b="1" u="sng" spc="-150" dirty="0">
                <a:latin typeface="+mn-ea"/>
                <a:ea typeface="+mn-ea"/>
              </a:rPr>
              <a:t>스마트폰</a:t>
            </a:r>
            <a:endParaRPr kumimoji="1" lang="en-US" altLang="ko-KR" sz="800" b="1" u="sng" spc="-150" dirty="0">
              <a:latin typeface="+mn-ea"/>
              <a:ea typeface="+mn-ea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kumimoji="1" lang="en-US" altLang="ko-KR" sz="800" b="1" u="sng" spc="-150" dirty="0">
              <a:latin typeface="+mn-ea"/>
              <a:ea typeface="+mn-ea"/>
            </a:endParaRPr>
          </a:p>
          <a:p>
            <a:pPr marL="228600" indent="-228600" eaLnBrk="1" hangingPunct="1">
              <a:lnSpc>
                <a:spcPct val="100000"/>
              </a:lnSpc>
              <a:spcBef>
                <a:spcPct val="0"/>
              </a:spcBef>
              <a:buFont typeface="+mj-ea"/>
              <a:buAutoNum type="circleNumDbPlain"/>
            </a:pPr>
            <a:r>
              <a:rPr kumimoji="1" lang="ko-KR" altLang="en-US" sz="800" spc="-150" dirty="0" err="1">
                <a:latin typeface="+mn-ea"/>
                <a:ea typeface="+mn-ea"/>
              </a:rPr>
              <a:t>인증방법값</a:t>
            </a:r>
            <a:endParaRPr kumimoji="1" lang="en-US" altLang="ko-KR" sz="800" spc="-150" dirty="0">
              <a:latin typeface="+mn-ea"/>
              <a:ea typeface="+mn-ea"/>
            </a:endParaRPr>
          </a:p>
          <a:p>
            <a:pPr marL="228600" indent="-228600" eaLnBrk="1" hangingPunct="1">
              <a:lnSpc>
                <a:spcPct val="100000"/>
              </a:lnSpc>
              <a:spcBef>
                <a:spcPct val="0"/>
              </a:spcBef>
              <a:buFont typeface="+mj-ea"/>
              <a:buAutoNum type="circleNumDbPlain"/>
            </a:pPr>
            <a:r>
              <a:rPr kumimoji="1" lang="ko-KR" altLang="en-US" sz="800" spc="-150" dirty="0">
                <a:latin typeface="+mn-ea"/>
                <a:ea typeface="+mn-ea"/>
              </a:rPr>
              <a:t>자동로그인</a:t>
            </a:r>
            <a:endParaRPr kumimoji="1" lang="en-US" altLang="ko-KR" sz="800" spc="-150" dirty="0">
              <a:latin typeface="+mn-ea"/>
              <a:ea typeface="+mn-ea"/>
            </a:endParaRPr>
          </a:p>
          <a:p>
            <a:pPr marL="228600" indent="-228600" eaLnBrk="1" hangingPunct="1">
              <a:lnSpc>
                <a:spcPct val="100000"/>
              </a:lnSpc>
              <a:spcBef>
                <a:spcPct val="0"/>
              </a:spcBef>
              <a:buFont typeface="+mj-ea"/>
              <a:buAutoNum type="circleNumDbPlain"/>
            </a:pPr>
            <a:r>
              <a:rPr kumimoji="1" lang="ko-KR" altLang="en-US" sz="800" spc="-150" dirty="0">
                <a:latin typeface="+mn-ea"/>
                <a:ea typeface="+mn-ea"/>
              </a:rPr>
              <a:t>아이디저장</a:t>
            </a:r>
            <a:endParaRPr kumimoji="1" lang="en-US" altLang="ko-KR" sz="800" spc="-150" dirty="0">
              <a:latin typeface="+mn-ea"/>
              <a:ea typeface="+mn-ea"/>
            </a:endParaRPr>
          </a:p>
          <a:p>
            <a:pPr marL="228600" indent="-228600" eaLnBrk="1" hangingPunct="1">
              <a:lnSpc>
                <a:spcPct val="100000"/>
              </a:lnSpc>
              <a:spcBef>
                <a:spcPct val="0"/>
              </a:spcBef>
              <a:buFont typeface="+mj-ea"/>
              <a:buAutoNum type="circleNumDbPlain"/>
            </a:pPr>
            <a:r>
              <a:rPr kumimoji="1" lang="ko-KR" altLang="en-US" sz="800" spc="-150" dirty="0">
                <a:latin typeface="+mn-ea"/>
                <a:ea typeface="+mn-ea"/>
              </a:rPr>
              <a:t>앱  설치</a:t>
            </a:r>
            <a:endParaRPr kumimoji="1" lang="en-US" altLang="ko-KR" sz="800" spc="-150" dirty="0">
              <a:latin typeface="+mn-ea"/>
              <a:ea typeface="+mn-ea"/>
            </a:endParaRPr>
          </a:p>
          <a:p>
            <a:pPr marL="228600" indent="-228600" eaLnBrk="1" hangingPunct="1">
              <a:lnSpc>
                <a:spcPct val="100000"/>
              </a:lnSpc>
              <a:spcBef>
                <a:spcPct val="0"/>
              </a:spcBef>
              <a:buFont typeface="+mj-ea"/>
              <a:buAutoNum type="circleNumDbPlain"/>
            </a:pPr>
            <a:r>
              <a:rPr kumimoji="1" lang="ko-KR" altLang="en-US" sz="800" spc="-150" dirty="0">
                <a:latin typeface="+mn-ea"/>
                <a:ea typeface="+mn-ea"/>
              </a:rPr>
              <a:t>앱  실행</a:t>
            </a:r>
            <a:endParaRPr kumimoji="1" lang="en-US" altLang="ko-KR" sz="800" spc="-150" dirty="0">
              <a:latin typeface="+mn-ea"/>
              <a:ea typeface="+mn-ea"/>
            </a:endParaRPr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71B83293-497C-4EEA-8F6A-E8140E9F6EB9}"/>
              </a:ext>
            </a:extLst>
          </p:cNvPr>
          <p:cNvSpPr/>
          <p:nvPr/>
        </p:nvSpPr>
        <p:spPr>
          <a:xfrm>
            <a:off x="2208911" y="5895080"/>
            <a:ext cx="110118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900" b="1" dirty="0"/>
              <a:t>[</a:t>
            </a:r>
            <a:r>
              <a:rPr lang="ko-KR" altLang="en-US" sz="900" b="1" dirty="0"/>
              <a:t>기존 서비스</a:t>
            </a:r>
            <a:r>
              <a:rPr lang="en-US" altLang="ko-KR" sz="900" b="1" dirty="0"/>
              <a:t>]</a:t>
            </a:r>
            <a:endParaRPr lang="ko-KR" altLang="en-US" sz="900" b="1" dirty="0"/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7973FFBA-4A8F-47FE-BC27-5CCCB70A882E}"/>
              </a:ext>
            </a:extLst>
          </p:cNvPr>
          <p:cNvSpPr/>
          <p:nvPr/>
        </p:nvSpPr>
        <p:spPr>
          <a:xfrm>
            <a:off x="3551435" y="5909946"/>
            <a:ext cx="110118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900" b="1"/>
              <a:t>[</a:t>
            </a:r>
            <a:r>
              <a:rPr lang="ko-KR" altLang="en-US" sz="900" b="1" dirty="0"/>
              <a:t>신규 서비스</a:t>
            </a:r>
            <a:r>
              <a:rPr lang="en-US" altLang="ko-KR" sz="900" b="1" dirty="0"/>
              <a:t>]</a:t>
            </a:r>
            <a:endParaRPr lang="ko-KR" altLang="en-US" sz="900" b="1" dirty="0"/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9D59627E-671D-4DFD-BE8D-623CD79E41CF}"/>
              </a:ext>
            </a:extLst>
          </p:cNvPr>
          <p:cNvSpPr/>
          <p:nvPr/>
        </p:nvSpPr>
        <p:spPr>
          <a:xfrm>
            <a:off x="4904254" y="5926012"/>
            <a:ext cx="110118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900" b="1"/>
              <a:t>[</a:t>
            </a:r>
            <a:r>
              <a:rPr lang="ko-KR" altLang="en-US" sz="900" b="1" dirty="0"/>
              <a:t>신규 서비스</a:t>
            </a:r>
            <a:r>
              <a:rPr lang="en-US" altLang="ko-KR" sz="900" b="1" dirty="0"/>
              <a:t>]</a:t>
            </a:r>
            <a:endParaRPr lang="ko-KR" altLang="en-US" sz="900" b="1" dirty="0"/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B540332E-4822-4E91-B3D8-5C48B90CD73E}"/>
              </a:ext>
            </a:extLst>
          </p:cNvPr>
          <p:cNvSpPr/>
          <p:nvPr/>
        </p:nvSpPr>
        <p:spPr>
          <a:xfrm>
            <a:off x="6206542" y="5941585"/>
            <a:ext cx="110118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900" b="1"/>
              <a:t>[</a:t>
            </a:r>
            <a:r>
              <a:rPr lang="ko-KR" altLang="en-US" sz="900" b="1" dirty="0"/>
              <a:t>신규 서비스</a:t>
            </a:r>
            <a:r>
              <a:rPr lang="en-US" altLang="ko-KR" sz="900" b="1" dirty="0"/>
              <a:t>]</a:t>
            </a:r>
            <a:endParaRPr lang="ko-KR" altLang="en-US" sz="900" b="1" dirty="0"/>
          </a:p>
        </p:txBody>
      </p:sp>
    </p:spTree>
    <p:extLst>
      <p:ext uri="{BB962C8B-B14F-4D97-AF65-F5344CB8AC3E}">
        <p14:creationId xmlns:p14="http://schemas.microsoft.com/office/powerpoint/2010/main" val="4416207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949A56-6B09-4A19-97DA-83073266B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참조</a:t>
            </a:r>
            <a:r>
              <a:rPr lang="en-US" altLang="ko-KR" dirty="0"/>
              <a:t>. </a:t>
            </a:r>
            <a:r>
              <a:rPr lang="ko-KR" altLang="en-US" dirty="0">
                <a:latin typeface="+mn-ea"/>
              </a:rPr>
              <a:t>고객앱 가입 프로세스 </a:t>
            </a:r>
            <a:r>
              <a:rPr lang="en-US" altLang="ko-KR" dirty="0">
                <a:latin typeface="+mn-ea"/>
              </a:rPr>
              <a:t>[</a:t>
            </a:r>
            <a:r>
              <a:rPr lang="ko-KR" altLang="en-US" dirty="0">
                <a:latin typeface="+mn-ea"/>
              </a:rPr>
              <a:t>로그인</a:t>
            </a:r>
            <a:r>
              <a:rPr lang="en-US" altLang="ko-KR" dirty="0">
                <a:latin typeface="+mn-ea"/>
              </a:rPr>
              <a:t>]</a:t>
            </a:r>
            <a:endParaRPr lang="ko-KR" altLang="en-US" dirty="0"/>
          </a:p>
        </p:txBody>
      </p:sp>
      <p:sp>
        <p:nvSpPr>
          <p:cNvPr id="41" name="내용 개체 틀 2">
            <a:extLst>
              <a:ext uri="{FF2B5EF4-FFF2-40B4-BE49-F238E27FC236}">
                <a16:creationId xmlns:a16="http://schemas.microsoft.com/office/drawing/2014/main" id="{6310B0F5-5CED-42D0-A01A-C08523309A21}"/>
              </a:ext>
            </a:extLst>
          </p:cNvPr>
          <p:cNvSpPr txBox="1">
            <a:spLocks/>
          </p:cNvSpPr>
          <p:nvPr/>
        </p:nvSpPr>
        <p:spPr bwMode="auto">
          <a:xfrm>
            <a:off x="411480" y="757020"/>
            <a:ext cx="3918783" cy="525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09550" indent="-209550" algn="l" defTabSz="806450" rtl="0" eaLnBrk="0" fontAlgn="base" latinLnBrk="1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tx1">
                  <a:lumMod val="85000"/>
                  <a:lumOff val="15000"/>
                </a:schemeClr>
              </a:buClr>
              <a:buSzPct val="75000"/>
              <a:buFont typeface="Wingdings" pitchFamily="2" charset="2"/>
              <a:buChar char="n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8938" indent="-160338" algn="l" defTabSz="806450" rtl="0" eaLnBrk="0" fontAlgn="base" latinLnBrk="1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tx1">
                  <a:lumMod val="85000"/>
                  <a:lumOff val="15000"/>
                </a:schemeClr>
              </a:buClr>
              <a:buSzPct val="100000"/>
              <a:buFontTx/>
              <a:buChar char="•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latin typeface="+mn-ea"/>
              </a:rPr>
              <a:t>ADT </a:t>
            </a:r>
            <a:r>
              <a:rPr lang="ko-KR" altLang="en-US" sz="1400" dirty="0">
                <a:latin typeface="+mn-ea"/>
              </a:rPr>
              <a:t>통합 </a:t>
            </a:r>
            <a:r>
              <a:rPr lang="en-US" altLang="ko-KR" sz="1400" dirty="0">
                <a:latin typeface="+mn-ea"/>
              </a:rPr>
              <a:t>ID </a:t>
            </a:r>
            <a:r>
              <a:rPr lang="ko-KR" altLang="en-US" sz="1400" dirty="0">
                <a:latin typeface="+mn-ea"/>
              </a:rPr>
              <a:t>로그인</a:t>
            </a:r>
            <a:endParaRPr lang="en-US" altLang="ko-KR" sz="1400" dirty="0">
              <a:latin typeface="+mn-ea"/>
            </a:endParaRPr>
          </a:p>
          <a:p>
            <a:pPr lvl="1"/>
            <a:r>
              <a:rPr lang="ko-KR" altLang="en-US" sz="1400" b="0" dirty="0">
                <a:latin typeface="+mn-ea"/>
              </a:rPr>
              <a:t>통합인증센터 로그인</a:t>
            </a:r>
            <a:endParaRPr lang="en-US" altLang="ko-KR" sz="1400" b="0" dirty="0">
              <a:latin typeface="+mn-ea"/>
            </a:endParaRPr>
          </a:p>
          <a:p>
            <a:pPr lvl="2"/>
            <a:r>
              <a:rPr lang="en-US" altLang="ko-KR" sz="1400" dirty="0">
                <a:latin typeface="+mn-ea"/>
              </a:rPr>
              <a:t>- </a:t>
            </a:r>
            <a:r>
              <a:rPr lang="ko-KR" altLang="en-US" sz="1400" dirty="0">
                <a:latin typeface="+mn-ea"/>
              </a:rPr>
              <a:t>액세스 토큰 생성</a:t>
            </a:r>
            <a:endParaRPr lang="en-US" altLang="ko-KR" sz="1400" dirty="0">
              <a:latin typeface="+mn-ea"/>
            </a:endParaRPr>
          </a:p>
          <a:p>
            <a:pPr lvl="1"/>
            <a:r>
              <a:rPr lang="en-US" altLang="ko-KR" sz="1400" b="0" dirty="0">
                <a:latin typeface="+mn-ea"/>
              </a:rPr>
              <a:t>App</a:t>
            </a:r>
            <a:r>
              <a:rPr lang="ko-KR" altLang="en-US" sz="1400" b="0" dirty="0">
                <a:latin typeface="+mn-ea"/>
              </a:rPr>
              <a:t>서버</a:t>
            </a:r>
            <a:r>
              <a:rPr lang="en-US" altLang="ko-KR" sz="1400" b="0" dirty="0">
                <a:latin typeface="+mn-ea"/>
              </a:rPr>
              <a:t>(</a:t>
            </a:r>
            <a:r>
              <a:rPr lang="ko-KR" altLang="en-US" sz="1400" b="0" dirty="0">
                <a:latin typeface="+mn-ea"/>
              </a:rPr>
              <a:t>뷰가드 등</a:t>
            </a:r>
            <a:r>
              <a:rPr lang="en-US" altLang="ko-KR" sz="1400" b="0" dirty="0">
                <a:latin typeface="+mn-ea"/>
              </a:rPr>
              <a:t>) </a:t>
            </a:r>
            <a:r>
              <a:rPr lang="ko-KR" altLang="en-US" sz="1400" b="0" dirty="0">
                <a:latin typeface="+mn-ea"/>
              </a:rPr>
              <a:t>서비스 전달</a:t>
            </a:r>
            <a:endParaRPr lang="en-US" altLang="ko-KR" sz="1400" b="0" dirty="0">
              <a:latin typeface="+mn-ea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4FEA78F9-BDCD-45B8-9AC0-1E9806BC74EA}"/>
              </a:ext>
            </a:extLst>
          </p:cNvPr>
          <p:cNvSpPr/>
          <p:nvPr/>
        </p:nvSpPr>
        <p:spPr>
          <a:xfrm>
            <a:off x="4598761" y="1454580"/>
            <a:ext cx="79495" cy="182172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048E143A-06D7-4184-BD76-F7C826039816}"/>
              </a:ext>
            </a:extLst>
          </p:cNvPr>
          <p:cNvSpPr/>
          <p:nvPr/>
        </p:nvSpPr>
        <p:spPr>
          <a:xfrm>
            <a:off x="5835628" y="1454580"/>
            <a:ext cx="79495" cy="182172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F3F5BFBE-E966-4E21-B584-37F73479718B}"/>
              </a:ext>
            </a:extLst>
          </p:cNvPr>
          <p:cNvSpPr/>
          <p:nvPr/>
        </p:nvSpPr>
        <p:spPr>
          <a:xfrm>
            <a:off x="8534513" y="1454580"/>
            <a:ext cx="79495" cy="182172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5" name="Picture 10" descr="Angular authentication revisited. Most of the applications we build… | by  Gábor Soós | Medium">
            <a:extLst>
              <a:ext uri="{FF2B5EF4-FFF2-40B4-BE49-F238E27FC236}">
                <a16:creationId xmlns:a16="http://schemas.microsoft.com/office/drawing/2014/main" id="{A32C42E0-8250-4F84-A552-6C0DA6CE67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4977" y="869860"/>
            <a:ext cx="440822" cy="480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14" descr="What is the Difference Between Web Server and Application Server -  Pediaa.Com">
            <a:extLst>
              <a:ext uri="{FF2B5EF4-FFF2-40B4-BE49-F238E27FC236}">
                <a16:creationId xmlns:a16="http://schemas.microsoft.com/office/drawing/2014/main" id="{3C240516-88B2-48A1-8E93-2915E2E96E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3551" y="869655"/>
            <a:ext cx="375995" cy="443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9" name="그룹 48">
            <a:extLst>
              <a:ext uri="{FF2B5EF4-FFF2-40B4-BE49-F238E27FC236}">
                <a16:creationId xmlns:a16="http://schemas.microsoft.com/office/drawing/2014/main" id="{F0383DA8-A022-4951-ABD3-E5155639DD8C}"/>
              </a:ext>
            </a:extLst>
          </p:cNvPr>
          <p:cNvGrpSpPr/>
          <p:nvPr/>
        </p:nvGrpSpPr>
        <p:grpSpPr>
          <a:xfrm>
            <a:off x="4330263" y="843476"/>
            <a:ext cx="604183" cy="571384"/>
            <a:chOff x="4016745" y="966056"/>
            <a:chExt cx="604183" cy="571384"/>
          </a:xfrm>
        </p:grpSpPr>
        <p:pic>
          <p:nvPicPr>
            <p:cNvPr id="52" name="Picture 12" descr="스마트폰 무료 아이콘 의 Data And Devices icon pack">
              <a:extLst>
                <a:ext uri="{FF2B5EF4-FFF2-40B4-BE49-F238E27FC236}">
                  <a16:creationId xmlns:a16="http://schemas.microsoft.com/office/drawing/2014/main" id="{2B5126BB-9547-4B52-B789-82D0738A68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37014" y="1153526"/>
              <a:ext cx="383914" cy="3839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4" name="Picture 6" descr="Person Free Icon of Eva Fill Icons">
              <a:extLst>
                <a:ext uri="{FF2B5EF4-FFF2-40B4-BE49-F238E27FC236}">
                  <a16:creationId xmlns:a16="http://schemas.microsoft.com/office/drawing/2014/main" id="{EB503FBE-1386-4717-BDF6-99506A0950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16745" y="966056"/>
              <a:ext cx="536996" cy="5369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A42D0DBA-BB9D-464D-8D4C-024CEB752141}"/>
              </a:ext>
            </a:extLst>
          </p:cNvPr>
          <p:cNvCxnSpPr>
            <a:cxnSpLocks/>
          </p:cNvCxnSpPr>
          <p:nvPr/>
        </p:nvCxnSpPr>
        <p:spPr>
          <a:xfrm>
            <a:off x="4678256" y="1727741"/>
            <a:ext cx="25469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Picture 16" descr="Products | Hikvision - Video Security System and IoT Solutions | Hikvision">
            <a:extLst>
              <a:ext uri="{FF2B5EF4-FFF2-40B4-BE49-F238E27FC236}">
                <a16:creationId xmlns:a16="http://schemas.microsoft.com/office/drawing/2014/main" id="{EFAB1DC9-18EF-4C30-B991-1D6858B8CE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7894" y="804451"/>
            <a:ext cx="309158" cy="229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직사각형 59">
            <a:extLst>
              <a:ext uri="{FF2B5EF4-FFF2-40B4-BE49-F238E27FC236}">
                <a16:creationId xmlns:a16="http://schemas.microsoft.com/office/drawing/2014/main" id="{2B75FF7B-F7E3-412E-B81C-FC8B34C2086F}"/>
              </a:ext>
            </a:extLst>
          </p:cNvPr>
          <p:cNvSpPr/>
          <p:nvPr/>
        </p:nvSpPr>
        <p:spPr>
          <a:xfrm>
            <a:off x="4716573" y="1401144"/>
            <a:ext cx="45076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>
                <a:latin typeface="+mn-ea"/>
              </a:rPr>
              <a:t>Client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F23762AC-3639-461F-AA16-5A9DA6940C42}"/>
              </a:ext>
            </a:extLst>
          </p:cNvPr>
          <p:cNvSpPr/>
          <p:nvPr/>
        </p:nvSpPr>
        <p:spPr>
          <a:xfrm>
            <a:off x="5613349" y="1344914"/>
            <a:ext cx="5950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>
                <a:latin typeface="+mn-ea"/>
              </a:rPr>
              <a:t>인증서버</a:t>
            </a:r>
            <a:endParaRPr lang="en-US" altLang="ko-KR" sz="800" dirty="0">
              <a:latin typeface="+mn-ea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BC3FDC94-85EF-4E90-9DD2-2BEAAC21306B}"/>
              </a:ext>
            </a:extLst>
          </p:cNvPr>
          <p:cNvSpPr/>
          <p:nvPr/>
        </p:nvSpPr>
        <p:spPr>
          <a:xfrm>
            <a:off x="7025275" y="1259286"/>
            <a:ext cx="57900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>
                <a:latin typeface="+mn-ea"/>
              </a:rPr>
              <a:t>App</a:t>
            </a:r>
            <a:r>
              <a:rPr lang="ko-KR" altLang="en-US" sz="800" dirty="0">
                <a:latin typeface="+mn-ea"/>
              </a:rPr>
              <a:t>서버</a:t>
            </a:r>
            <a:endParaRPr lang="en-US" altLang="ko-KR" sz="800" dirty="0">
              <a:latin typeface="+mn-ea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A9E8A3B5-9A6A-490E-A8E7-D4702093CB68}"/>
              </a:ext>
            </a:extLst>
          </p:cNvPr>
          <p:cNvSpPr/>
          <p:nvPr/>
        </p:nvSpPr>
        <p:spPr>
          <a:xfrm>
            <a:off x="4633203" y="1520416"/>
            <a:ext cx="12859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 dirty="0"/>
              <a:t>1. </a:t>
            </a:r>
            <a:r>
              <a:rPr lang="ko-KR" altLang="en-US" sz="900" b="1" dirty="0"/>
              <a:t>어플리케이션 실행</a:t>
            </a:r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7B077FE8-48DE-448A-BD81-B571D51CF536}"/>
              </a:ext>
            </a:extLst>
          </p:cNvPr>
          <p:cNvCxnSpPr>
            <a:cxnSpLocks/>
          </p:cNvCxnSpPr>
          <p:nvPr/>
        </p:nvCxnSpPr>
        <p:spPr>
          <a:xfrm flipH="1" flipV="1">
            <a:off x="5952982" y="1941354"/>
            <a:ext cx="1284912" cy="8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36582CD3-A11F-4C34-9DAC-FC3B2427593E}"/>
              </a:ext>
            </a:extLst>
          </p:cNvPr>
          <p:cNvCxnSpPr>
            <a:cxnSpLocks/>
          </p:cNvCxnSpPr>
          <p:nvPr/>
        </p:nvCxnSpPr>
        <p:spPr>
          <a:xfrm flipH="1">
            <a:off x="4725072" y="2137285"/>
            <a:ext cx="11105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FA39FA85-8E50-49D9-961F-0B83870E935E}"/>
              </a:ext>
            </a:extLst>
          </p:cNvPr>
          <p:cNvCxnSpPr>
            <a:cxnSpLocks/>
          </p:cNvCxnSpPr>
          <p:nvPr/>
        </p:nvCxnSpPr>
        <p:spPr>
          <a:xfrm>
            <a:off x="4682603" y="2332968"/>
            <a:ext cx="1153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7DCF7BE7-6B38-43FD-A9A7-7467A1F7D389}"/>
              </a:ext>
            </a:extLst>
          </p:cNvPr>
          <p:cNvSpPr/>
          <p:nvPr/>
        </p:nvSpPr>
        <p:spPr>
          <a:xfrm>
            <a:off x="4907521" y="2151770"/>
            <a:ext cx="66877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 dirty="0"/>
              <a:t>4. </a:t>
            </a:r>
            <a:r>
              <a:rPr lang="ko-KR" altLang="en-US" sz="900" b="1" dirty="0"/>
              <a:t>로그인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842DF517-E5F8-4441-8EB2-8BC1530EFB09}"/>
              </a:ext>
            </a:extLst>
          </p:cNvPr>
          <p:cNvSpPr/>
          <p:nvPr/>
        </p:nvSpPr>
        <p:spPr>
          <a:xfrm>
            <a:off x="6267916" y="1736137"/>
            <a:ext cx="78418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 dirty="0"/>
              <a:t>2. </a:t>
            </a:r>
            <a:r>
              <a:rPr lang="ko-KR" altLang="en-US" sz="900" b="1" dirty="0"/>
              <a:t>인증확인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9C1D370E-1250-4950-B521-935646EF9827}"/>
              </a:ext>
            </a:extLst>
          </p:cNvPr>
          <p:cNvSpPr/>
          <p:nvPr/>
        </p:nvSpPr>
        <p:spPr>
          <a:xfrm>
            <a:off x="4895837" y="1915162"/>
            <a:ext cx="93968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 dirty="0"/>
              <a:t>3. </a:t>
            </a:r>
            <a:r>
              <a:rPr lang="ko-KR" altLang="en-US" sz="900" b="1" dirty="0"/>
              <a:t>로그인 요청</a:t>
            </a:r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AB2CFD12-FC24-47CF-AADC-189B477373D2}"/>
              </a:ext>
            </a:extLst>
          </p:cNvPr>
          <p:cNvCxnSpPr>
            <a:cxnSpLocks/>
          </p:cNvCxnSpPr>
          <p:nvPr/>
        </p:nvCxnSpPr>
        <p:spPr>
          <a:xfrm>
            <a:off x="4689999" y="2825774"/>
            <a:ext cx="25352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90E7ACD9-FE3D-48BC-9B30-D115B9501A85}"/>
              </a:ext>
            </a:extLst>
          </p:cNvPr>
          <p:cNvSpPr/>
          <p:nvPr/>
        </p:nvSpPr>
        <p:spPr>
          <a:xfrm>
            <a:off x="4882208" y="2353736"/>
            <a:ext cx="100556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 dirty="0"/>
              <a:t>5. </a:t>
            </a:r>
            <a:r>
              <a:rPr lang="ko-KR" altLang="en-US" sz="900" b="1" dirty="0" err="1"/>
              <a:t>엑세스</a:t>
            </a:r>
            <a:r>
              <a:rPr lang="ko-KR" altLang="en-US" sz="900" b="1" dirty="0"/>
              <a:t> 토큰</a:t>
            </a:r>
          </a:p>
        </p:txBody>
      </p: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AFF10EF0-D2C2-45A6-9F59-19E4E4B719F8}"/>
              </a:ext>
            </a:extLst>
          </p:cNvPr>
          <p:cNvCxnSpPr>
            <a:cxnSpLocks/>
          </p:cNvCxnSpPr>
          <p:nvPr/>
        </p:nvCxnSpPr>
        <p:spPr>
          <a:xfrm flipH="1">
            <a:off x="4333847" y="3222968"/>
            <a:ext cx="2504301" cy="17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F96C5DFD-0BC2-497B-8A11-D25EA203B737}"/>
              </a:ext>
            </a:extLst>
          </p:cNvPr>
          <p:cNvSpPr/>
          <p:nvPr/>
        </p:nvSpPr>
        <p:spPr>
          <a:xfrm>
            <a:off x="5944048" y="3004405"/>
            <a:ext cx="110118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 dirty="0"/>
              <a:t>8. </a:t>
            </a:r>
            <a:r>
              <a:rPr lang="ko-KR" altLang="en-US" sz="900" b="1" dirty="0"/>
              <a:t>서비스 전달</a:t>
            </a:r>
          </a:p>
        </p:txBody>
      </p:sp>
      <p:pic>
        <p:nvPicPr>
          <p:cNvPr id="92" name="그림 91">
            <a:extLst>
              <a:ext uri="{FF2B5EF4-FFF2-40B4-BE49-F238E27FC236}">
                <a16:creationId xmlns:a16="http://schemas.microsoft.com/office/drawing/2014/main" id="{280CA6C1-A368-478A-AC2B-478959D45A6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4175" y="894412"/>
            <a:ext cx="639665" cy="326079"/>
          </a:xfrm>
          <a:prstGeom prst="rect">
            <a:avLst/>
          </a:prstGeom>
        </p:spPr>
      </p:pic>
      <p:sp>
        <p:nvSpPr>
          <p:cNvPr id="95" name="직사각형 94">
            <a:extLst>
              <a:ext uri="{FF2B5EF4-FFF2-40B4-BE49-F238E27FC236}">
                <a16:creationId xmlns:a16="http://schemas.microsoft.com/office/drawing/2014/main" id="{AF6A2D1C-9189-4671-BB7D-1956B9B74F07}"/>
              </a:ext>
            </a:extLst>
          </p:cNvPr>
          <p:cNvSpPr/>
          <p:nvPr/>
        </p:nvSpPr>
        <p:spPr>
          <a:xfrm>
            <a:off x="8421171" y="1230178"/>
            <a:ext cx="5950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>
                <a:latin typeface="+mn-ea"/>
              </a:rPr>
              <a:t>계약정보</a:t>
            </a:r>
            <a:endParaRPr lang="en-US" altLang="ko-KR" sz="800" dirty="0">
              <a:latin typeface="+mn-ea"/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42A56D0A-8F6A-4F85-90A2-0ED79094D8B5}"/>
              </a:ext>
            </a:extLst>
          </p:cNvPr>
          <p:cNvSpPr/>
          <p:nvPr/>
        </p:nvSpPr>
        <p:spPr>
          <a:xfrm>
            <a:off x="7225201" y="1449575"/>
            <a:ext cx="79495" cy="182172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FA86A15A-879C-4A35-9760-754F75A142FC}"/>
              </a:ext>
            </a:extLst>
          </p:cNvPr>
          <p:cNvCxnSpPr>
            <a:cxnSpLocks/>
          </p:cNvCxnSpPr>
          <p:nvPr/>
        </p:nvCxnSpPr>
        <p:spPr>
          <a:xfrm>
            <a:off x="7345326" y="2923708"/>
            <a:ext cx="11849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20B041A3-4DEA-45B5-8BD9-899961133E6E}"/>
              </a:ext>
            </a:extLst>
          </p:cNvPr>
          <p:cNvSpPr/>
          <p:nvPr/>
        </p:nvSpPr>
        <p:spPr>
          <a:xfrm>
            <a:off x="5132097" y="2620908"/>
            <a:ext cx="1451583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 dirty="0"/>
              <a:t>6. </a:t>
            </a:r>
            <a:r>
              <a:rPr lang="ko-KR" altLang="en-US" sz="900" b="1" dirty="0"/>
              <a:t>액세스 토큰 전달</a:t>
            </a:r>
          </a:p>
        </p:txBody>
      </p: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22E13E70-2FBA-4444-9DB8-55C65F337146}"/>
              </a:ext>
            </a:extLst>
          </p:cNvPr>
          <p:cNvCxnSpPr>
            <a:cxnSpLocks/>
          </p:cNvCxnSpPr>
          <p:nvPr/>
        </p:nvCxnSpPr>
        <p:spPr>
          <a:xfrm flipH="1" flipV="1">
            <a:off x="6941885" y="3122704"/>
            <a:ext cx="1215025" cy="6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18F1E602-994A-4693-9479-AA2BC909C111}"/>
              </a:ext>
            </a:extLst>
          </p:cNvPr>
          <p:cNvSpPr/>
          <p:nvPr/>
        </p:nvSpPr>
        <p:spPr>
          <a:xfrm>
            <a:off x="7419978" y="2932727"/>
            <a:ext cx="1112405" cy="230832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US" altLang="ko-KR" sz="900" b="1" dirty="0">
                <a:ea typeface="맑은 고딕"/>
              </a:rPr>
              <a:t>9. </a:t>
            </a:r>
            <a:r>
              <a:rPr lang="ko-KR" altLang="en-US" sz="900" b="1" dirty="0">
                <a:ea typeface="맑은 고딕"/>
              </a:rPr>
              <a:t>계약정보 전달</a:t>
            </a:r>
          </a:p>
        </p:txBody>
      </p: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B6AF7430-A4ED-4CF1-A24A-FCD8E80C5853}"/>
              </a:ext>
            </a:extLst>
          </p:cNvPr>
          <p:cNvCxnSpPr>
            <a:cxnSpLocks/>
          </p:cNvCxnSpPr>
          <p:nvPr/>
        </p:nvCxnSpPr>
        <p:spPr>
          <a:xfrm flipH="1" flipV="1">
            <a:off x="4660351" y="2593159"/>
            <a:ext cx="1171268" cy="141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0C8D18DE-CE89-4B6F-B0E1-9E946BF98E30}"/>
              </a:ext>
            </a:extLst>
          </p:cNvPr>
          <p:cNvSpPr/>
          <p:nvPr/>
        </p:nvSpPr>
        <p:spPr>
          <a:xfrm>
            <a:off x="7388871" y="2695858"/>
            <a:ext cx="1112405" cy="230832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US" altLang="ko-KR" sz="900" b="1" dirty="0">
                <a:ea typeface="맑은 고딕"/>
              </a:rPr>
              <a:t>8. </a:t>
            </a:r>
            <a:r>
              <a:rPr lang="ko-KR" altLang="en-US" sz="900" b="1" dirty="0">
                <a:ea typeface="맑은 고딕"/>
              </a:rPr>
              <a:t>계약정보 요청</a:t>
            </a:r>
          </a:p>
        </p:txBody>
      </p:sp>
      <p:sp>
        <p:nvSpPr>
          <p:cNvPr id="103" name="사각형: 둥근 모서리 272">
            <a:extLst>
              <a:ext uri="{FF2B5EF4-FFF2-40B4-BE49-F238E27FC236}">
                <a16:creationId xmlns:a16="http://schemas.microsoft.com/office/drawing/2014/main" id="{C5E14EE5-5D59-45BF-86DF-9EB680C94E29}"/>
              </a:ext>
            </a:extLst>
          </p:cNvPr>
          <p:cNvSpPr/>
          <p:nvPr/>
        </p:nvSpPr>
        <p:spPr bwMode="auto">
          <a:xfrm>
            <a:off x="848493" y="3696022"/>
            <a:ext cx="1080311" cy="2137635"/>
          </a:xfrm>
          <a:prstGeom prst="roundRect">
            <a:avLst>
              <a:gd name="adj" fmla="val 5303"/>
            </a:avLst>
          </a:prstGeom>
          <a:noFill/>
          <a:ln w="19050">
            <a:solidFill>
              <a:schemeClr val="bg1">
                <a:lumMod val="50000"/>
              </a:schemeClr>
            </a:solidFill>
          </a:ln>
          <a:effectLst>
            <a:outerShdw blurRad="317500" dir="1440000" sx="97000" sy="97000" algn="ctr" rotWithShape="0">
              <a:prstClr val="black">
                <a:alpha val="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9pPr>
          </a:lstStyle>
          <a:p>
            <a:pPr algn="ctr" eaLnBrk="1" hangingPunct="1">
              <a:defRPr/>
            </a:pPr>
            <a:endParaRPr lang="ko-KR" altLang="en-US" spc="-150">
              <a:solidFill>
                <a:srgbClr val="FFFFFF"/>
              </a:solidFill>
              <a:latin typeface="+mn-ea"/>
              <a:ea typeface="+mn-ea"/>
            </a:endParaRPr>
          </a:p>
        </p:txBody>
      </p:sp>
      <p:sp>
        <p:nvSpPr>
          <p:cNvPr id="104" name="양쪽 모서리가 둥근 사각형 793">
            <a:extLst>
              <a:ext uri="{FF2B5EF4-FFF2-40B4-BE49-F238E27FC236}">
                <a16:creationId xmlns:a16="http://schemas.microsoft.com/office/drawing/2014/main" id="{9113088C-CD88-47A2-9F85-840B39917ABA}"/>
              </a:ext>
            </a:extLst>
          </p:cNvPr>
          <p:cNvSpPr/>
          <p:nvPr/>
        </p:nvSpPr>
        <p:spPr>
          <a:xfrm>
            <a:off x="848493" y="3677587"/>
            <a:ext cx="1080311" cy="177117"/>
          </a:xfrm>
          <a:prstGeom prst="round2SameRect">
            <a:avLst>
              <a:gd name="adj1" fmla="val 29279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pc="-150">
              <a:latin typeface="+mn-ea"/>
            </a:endParaRPr>
          </a:p>
        </p:txBody>
      </p:sp>
      <p:sp>
        <p:nvSpPr>
          <p:cNvPr id="105" name="Rectangle 60">
            <a:extLst>
              <a:ext uri="{FF2B5EF4-FFF2-40B4-BE49-F238E27FC236}">
                <a16:creationId xmlns:a16="http://schemas.microsoft.com/office/drawing/2014/main" id="{C4E76B30-BCF5-4484-B22B-B6C16863E7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0862" y="3655672"/>
            <a:ext cx="983686" cy="196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ko-KR" altLang="en-US" sz="800" b="1" spc="-150" dirty="0">
                <a:latin typeface="+mn-ea"/>
                <a:ea typeface="+mn-ea"/>
              </a:rPr>
              <a:t>앱 실행</a:t>
            </a:r>
          </a:p>
        </p:txBody>
      </p:sp>
      <p:sp>
        <p:nvSpPr>
          <p:cNvPr id="106" name="양쪽 모서리가 둥근 사각형 793">
            <a:extLst>
              <a:ext uri="{FF2B5EF4-FFF2-40B4-BE49-F238E27FC236}">
                <a16:creationId xmlns:a16="http://schemas.microsoft.com/office/drawing/2014/main" id="{528BCEC7-FB4D-4D1F-84EB-8100E70F920D}"/>
              </a:ext>
            </a:extLst>
          </p:cNvPr>
          <p:cNvSpPr/>
          <p:nvPr/>
        </p:nvSpPr>
        <p:spPr>
          <a:xfrm rot="10800000">
            <a:off x="851164" y="5742244"/>
            <a:ext cx="1080311" cy="177117"/>
          </a:xfrm>
          <a:prstGeom prst="round2SameRect">
            <a:avLst>
              <a:gd name="adj1" fmla="val 29279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pc="-150">
              <a:latin typeface="+mn-ea"/>
            </a:endParaRPr>
          </a:p>
        </p:txBody>
      </p:sp>
      <p:sp>
        <p:nvSpPr>
          <p:cNvPr id="107" name="Rectangle 60">
            <a:extLst>
              <a:ext uri="{FF2B5EF4-FFF2-40B4-BE49-F238E27FC236}">
                <a16:creationId xmlns:a16="http://schemas.microsoft.com/office/drawing/2014/main" id="{37F786F7-B52D-44DD-B805-C7E7EBA9CC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6776" y="4407912"/>
            <a:ext cx="983686" cy="196547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ko-KR" altLang="en-US" sz="800" b="1" spc="-150" dirty="0">
                <a:latin typeface="+mn-ea"/>
                <a:ea typeface="+mn-ea"/>
              </a:rPr>
              <a:t>뷰가드</a:t>
            </a:r>
          </a:p>
        </p:txBody>
      </p:sp>
      <p:sp>
        <p:nvSpPr>
          <p:cNvPr id="108" name="Rectangle 60">
            <a:extLst>
              <a:ext uri="{FF2B5EF4-FFF2-40B4-BE49-F238E27FC236}">
                <a16:creationId xmlns:a16="http://schemas.microsoft.com/office/drawing/2014/main" id="{E0B45BC8-DA53-40F3-9E08-51E0A099C4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6805" y="4724090"/>
            <a:ext cx="983686" cy="196547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ko-KR" altLang="en-US" sz="800" b="1" spc="-150" dirty="0">
                <a:latin typeface="+mn-ea"/>
                <a:ea typeface="+mn-ea"/>
              </a:rPr>
              <a:t>캡스홈</a:t>
            </a:r>
          </a:p>
        </p:txBody>
      </p:sp>
      <p:sp>
        <p:nvSpPr>
          <p:cNvPr id="109" name="Rectangle 60">
            <a:extLst>
              <a:ext uri="{FF2B5EF4-FFF2-40B4-BE49-F238E27FC236}">
                <a16:creationId xmlns:a16="http://schemas.microsoft.com/office/drawing/2014/main" id="{459C31FD-6298-48CB-B40A-5CB2F05EB9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2367" y="5023602"/>
            <a:ext cx="983686" cy="196547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ko-KR" altLang="en-US" sz="800" b="1" spc="-150" dirty="0">
                <a:latin typeface="+mn-ea"/>
                <a:ea typeface="+mn-ea"/>
              </a:rPr>
              <a:t>고객센터</a:t>
            </a:r>
          </a:p>
        </p:txBody>
      </p:sp>
      <p:sp>
        <p:nvSpPr>
          <p:cNvPr id="110" name="화살표: 오른쪽 109">
            <a:extLst>
              <a:ext uri="{FF2B5EF4-FFF2-40B4-BE49-F238E27FC236}">
                <a16:creationId xmlns:a16="http://schemas.microsoft.com/office/drawing/2014/main" id="{F63524D4-3CA3-44A2-8593-AC446912B126}"/>
              </a:ext>
            </a:extLst>
          </p:cNvPr>
          <p:cNvSpPr/>
          <p:nvPr/>
        </p:nvSpPr>
        <p:spPr>
          <a:xfrm>
            <a:off x="1969323" y="4732101"/>
            <a:ext cx="196162" cy="162164"/>
          </a:xfrm>
          <a:prstGeom prst="rightArrow">
            <a:avLst>
              <a:gd name="adj1" fmla="val 58822"/>
              <a:gd name="adj2" fmla="val 31961"/>
            </a:avLst>
          </a:prstGeom>
          <a:gradFill>
            <a:gsLst>
              <a:gs pos="0">
                <a:srgbClr val="BBE0E3">
                  <a:lumMod val="5000"/>
                  <a:lumOff val="95000"/>
                </a:srgbClr>
              </a:gs>
              <a:gs pos="100000">
                <a:srgbClr val="FFFFFF"/>
              </a:gs>
            </a:gsLst>
            <a:lin ang="0" scaled="1"/>
          </a:gradFill>
          <a:ln w="6350" cap="rnd" cmpd="sng" algn="ctr">
            <a:gradFill flip="none" rotWithShape="1">
              <a:gsLst>
                <a:gs pos="10000">
                  <a:srgbClr val="BBE0E3">
                    <a:lumMod val="5000"/>
                    <a:lumOff val="95000"/>
                  </a:srgbClr>
                </a:gs>
                <a:gs pos="11000">
                  <a:srgbClr val="000000">
                    <a:lumMod val="75000"/>
                    <a:lumOff val="25000"/>
                  </a:srgbClr>
                </a:gs>
              </a:gsLst>
              <a:lin ang="0" scaled="1"/>
              <a:tileRect/>
            </a:gradFill>
            <a:prstDash val="solid"/>
            <a:round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111" name="화살표: 오른쪽 110">
            <a:extLst>
              <a:ext uri="{FF2B5EF4-FFF2-40B4-BE49-F238E27FC236}">
                <a16:creationId xmlns:a16="http://schemas.microsoft.com/office/drawing/2014/main" id="{FF50F10F-DC20-46C7-9A27-60F74725D654}"/>
              </a:ext>
            </a:extLst>
          </p:cNvPr>
          <p:cNvSpPr/>
          <p:nvPr/>
        </p:nvSpPr>
        <p:spPr>
          <a:xfrm>
            <a:off x="3289842" y="4732101"/>
            <a:ext cx="196162" cy="162164"/>
          </a:xfrm>
          <a:prstGeom prst="rightArrow">
            <a:avLst>
              <a:gd name="adj1" fmla="val 58822"/>
              <a:gd name="adj2" fmla="val 31961"/>
            </a:avLst>
          </a:prstGeom>
          <a:gradFill>
            <a:gsLst>
              <a:gs pos="0">
                <a:srgbClr val="BBE0E3">
                  <a:lumMod val="5000"/>
                  <a:lumOff val="95000"/>
                </a:srgbClr>
              </a:gs>
              <a:gs pos="100000">
                <a:srgbClr val="FFFFFF"/>
              </a:gs>
            </a:gsLst>
            <a:lin ang="0" scaled="1"/>
          </a:gradFill>
          <a:ln w="6350" cap="rnd" cmpd="sng" algn="ctr">
            <a:gradFill flip="none" rotWithShape="1">
              <a:gsLst>
                <a:gs pos="10000">
                  <a:srgbClr val="BBE0E3">
                    <a:lumMod val="5000"/>
                    <a:lumOff val="95000"/>
                  </a:srgbClr>
                </a:gs>
                <a:gs pos="11000">
                  <a:srgbClr val="000000">
                    <a:lumMod val="75000"/>
                    <a:lumOff val="25000"/>
                  </a:srgbClr>
                </a:gs>
              </a:gsLst>
              <a:lin ang="0" scaled="1"/>
              <a:tileRect/>
            </a:gradFill>
            <a:prstDash val="solid"/>
            <a:round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112" name="화살표: 오른쪽 111">
            <a:extLst>
              <a:ext uri="{FF2B5EF4-FFF2-40B4-BE49-F238E27FC236}">
                <a16:creationId xmlns:a16="http://schemas.microsoft.com/office/drawing/2014/main" id="{90BDECB7-C9F1-4F2C-B574-48D21C2BABB1}"/>
              </a:ext>
            </a:extLst>
          </p:cNvPr>
          <p:cNvSpPr/>
          <p:nvPr/>
        </p:nvSpPr>
        <p:spPr>
          <a:xfrm>
            <a:off x="4731472" y="4335861"/>
            <a:ext cx="196162" cy="162164"/>
          </a:xfrm>
          <a:prstGeom prst="rightArrow">
            <a:avLst>
              <a:gd name="adj1" fmla="val 58822"/>
              <a:gd name="adj2" fmla="val 31961"/>
            </a:avLst>
          </a:prstGeom>
          <a:gradFill>
            <a:gsLst>
              <a:gs pos="0">
                <a:srgbClr val="BBE0E3">
                  <a:lumMod val="5000"/>
                  <a:lumOff val="95000"/>
                </a:srgbClr>
              </a:gs>
              <a:gs pos="100000">
                <a:srgbClr val="FFFFFF"/>
              </a:gs>
            </a:gsLst>
            <a:lin ang="0" scaled="1"/>
          </a:gradFill>
          <a:ln w="6350" cap="rnd" cmpd="sng" algn="ctr">
            <a:gradFill flip="none" rotWithShape="1">
              <a:gsLst>
                <a:gs pos="10000">
                  <a:srgbClr val="BBE0E3">
                    <a:lumMod val="5000"/>
                    <a:lumOff val="95000"/>
                  </a:srgbClr>
                </a:gs>
                <a:gs pos="11000">
                  <a:srgbClr val="000000">
                    <a:lumMod val="75000"/>
                    <a:lumOff val="25000"/>
                  </a:srgbClr>
                </a:gs>
              </a:gsLst>
              <a:lin ang="0" scaled="1"/>
              <a:tileRect/>
            </a:gradFill>
            <a:prstDash val="solid"/>
            <a:round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113" name="Rectangle 60">
            <a:extLst>
              <a:ext uri="{FF2B5EF4-FFF2-40B4-BE49-F238E27FC236}">
                <a16:creationId xmlns:a16="http://schemas.microsoft.com/office/drawing/2014/main" id="{A21E19D4-A0AC-403D-89E6-74837E53FA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2936" y="4391623"/>
            <a:ext cx="983686" cy="843120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anchor="ctr"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ko-KR" altLang="en-US" sz="800" b="1" u="sng" spc="-150" dirty="0">
                <a:latin typeface="+mn-ea"/>
                <a:ea typeface="+mn-ea"/>
              </a:rPr>
              <a:t>스마트폰</a:t>
            </a:r>
            <a:endParaRPr kumimoji="1" lang="en-US" altLang="ko-KR" sz="800" b="1" u="sng" spc="-150" dirty="0">
              <a:latin typeface="+mn-ea"/>
              <a:ea typeface="+mn-ea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kumimoji="1" lang="en-US" altLang="ko-KR" sz="800" b="1" u="sng" spc="-150" dirty="0">
              <a:latin typeface="+mn-ea"/>
              <a:ea typeface="+mn-ea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ko-KR" sz="800" spc="-150" dirty="0">
                <a:latin typeface="+mn-ea"/>
                <a:ea typeface="+mn-ea"/>
              </a:rPr>
              <a:t> -  </a:t>
            </a:r>
            <a:r>
              <a:rPr kumimoji="1" lang="ko-KR" altLang="en-US" sz="800" spc="-150" dirty="0">
                <a:latin typeface="+mn-ea"/>
                <a:ea typeface="+mn-ea"/>
              </a:rPr>
              <a:t>인증서 </a:t>
            </a:r>
            <a:r>
              <a:rPr kumimoji="1" lang="en-US" altLang="ko-KR" sz="800" spc="-150" dirty="0">
                <a:latin typeface="+mn-ea"/>
                <a:ea typeface="+mn-ea"/>
              </a:rPr>
              <a:t> </a:t>
            </a:r>
            <a:r>
              <a:rPr kumimoji="1" lang="ko-KR" altLang="en-US" sz="800" spc="-150" dirty="0">
                <a:latin typeface="+mn-ea"/>
                <a:ea typeface="+mn-ea"/>
              </a:rPr>
              <a:t>또는 </a:t>
            </a:r>
            <a:r>
              <a:rPr kumimoji="1" lang="en-US" altLang="ko-KR" sz="800" spc="-150" dirty="0">
                <a:latin typeface="+mn-ea"/>
                <a:ea typeface="+mn-ea"/>
              </a:rPr>
              <a:t>ID/PWD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ko-KR" sz="800" spc="-150" dirty="0">
                <a:latin typeface="+mn-ea"/>
                <a:ea typeface="+mn-ea"/>
              </a:rPr>
              <a:t> -  </a:t>
            </a:r>
            <a:r>
              <a:rPr kumimoji="1" lang="ko-KR" altLang="en-US" sz="800" spc="-150" dirty="0">
                <a:latin typeface="+mn-ea"/>
                <a:ea typeface="+mn-ea"/>
              </a:rPr>
              <a:t>자동</a:t>
            </a:r>
            <a:r>
              <a:rPr kumimoji="1" lang="en-US" altLang="ko-KR" sz="800" spc="-150" dirty="0">
                <a:latin typeface="+mn-ea"/>
                <a:ea typeface="+mn-ea"/>
              </a:rPr>
              <a:t> </a:t>
            </a:r>
            <a:r>
              <a:rPr kumimoji="1" lang="ko-KR" altLang="en-US" sz="800" spc="-150" dirty="0">
                <a:latin typeface="+mn-ea"/>
                <a:ea typeface="+mn-ea"/>
              </a:rPr>
              <a:t>로그인</a:t>
            </a:r>
            <a:endParaRPr kumimoji="1" lang="en-US" altLang="ko-KR" sz="800" spc="-150" dirty="0">
              <a:latin typeface="+mn-ea"/>
              <a:ea typeface="+mn-ea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ko-KR" sz="800" spc="-150" dirty="0">
                <a:latin typeface="+mn-ea"/>
                <a:ea typeface="+mn-ea"/>
              </a:rPr>
              <a:t> -  </a:t>
            </a:r>
            <a:r>
              <a:rPr kumimoji="1" lang="ko-KR" altLang="en-US" sz="800" spc="-150" dirty="0">
                <a:latin typeface="+mn-ea"/>
                <a:ea typeface="+mn-ea"/>
              </a:rPr>
              <a:t>로그인 방법</a:t>
            </a:r>
            <a:endParaRPr kumimoji="1" lang="en-US" altLang="ko-KR" sz="800" spc="-150" dirty="0">
              <a:latin typeface="+mn-ea"/>
              <a:ea typeface="+mn-ea"/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A77FF678-403E-4770-A4E1-98C7D996B288}"/>
              </a:ext>
            </a:extLst>
          </p:cNvPr>
          <p:cNvSpPr/>
          <p:nvPr/>
        </p:nvSpPr>
        <p:spPr>
          <a:xfrm>
            <a:off x="933577" y="6224600"/>
            <a:ext cx="527580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u="sng" dirty="0">
                <a:latin typeface="+mn-ea"/>
              </a:rPr>
              <a:t>* </a:t>
            </a:r>
            <a:r>
              <a:rPr lang="ko-KR" altLang="en-US" sz="1000" u="sng" dirty="0">
                <a:latin typeface="+mn-ea"/>
              </a:rPr>
              <a:t>기존 고객은 </a:t>
            </a:r>
            <a:r>
              <a:rPr lang="en-US" altLang="ko-KR" sz="1000" u="sng" dirty="0">
                <a:latin typeface="+mn-ea"/>
              </a:rPr>
              <a:t>ID/PWD, PASS </a:t>
            </a:r>
            <a:r>
              <a:rPr lang="ko-KR" altLang="en-US" sz="1000" u="sng" dirty="0">
                <a:latin typeface="+mn-ea"/>
              </a:rPr>
              <a:t>로그인 화면 표시</a:t>
            </a:r>
            <a:r>
              <a:rPr lang="en-US" altLang="ko-KR" sz="1000" u="sng" dirty="0">
                <a:latin typeface="+mn-ea"/>
              </a:rPr>
              <a:t>, </a:t>
            </a:r>
            <a:r>
              <a:rPr lang="ko-KR" altLang="en-US" sz="1000" u="sng" dirty="0">
                <a:latin typeface="+mn-ea"/>
              </a:rPr>
              <a:t>통합</a:t>
            </a:r>
            <a:r>
              <a:rPr lang="en-US" altLang="ko-KR" sz="1000" u="sng" dirty="0">
                <a:latin typeface="+mn-ea"/>
              </a:rPr>
              <a:t>ID </a:t>
            </a:r>
            <a:r>
              <a:rPr lang="ko-KR" altLang="en-US" sz="1000" u="sng" dirty="0">
                <a:latin typeface="+mn-ea"/>
              </a:rPr>
              <a:t>생성 시 등록된 인증 방법만 표시</a:t>
            </a:r>
          </a:p>
        </p:txBody>
      </p:sp>
      <p:sp>
        <p:nvSpPr>
          <p:cNvPr id="115" name="Rectangle 60">
            <a:extLst>
              <a:ext uri="{FF2B5EF4-FFF2-40B4-BE49-F238E27FC236}">
                <a16:creationId xmlns:a16="http://schemas.microsoft.com/office/drawing/2014/main" id="{DFC9AE84-9F36-49BF-9781-E4BA73E5B2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4794" y="3948548"/>
            <a:ext cx="983686" cy="843120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anchor="ctr"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ko-KR" altLang="en-US" sz="800" b="1" u="sng" spc="-150" dirty="0">
                <a:latin typeface="+mn-ea"/>
                <a:ea typeface="+mn-ea"/>
              </a:rPr>
              <a:t>인증 서버</a:t>
            </a:r>
            <a:endParaRPr kumimoji="1" lang="en-US" altLang="ko-KR" sz="800" b="1" u="sng" spc="-150" dirty="0">
              <a:latin typeface="+mn-ea"/>
              <a:ea typeface="+mn-ea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kumimoji="1" lang="en-US" altLang="ko-KR" sz="800" spc="-150" dirty="0">
              <a:latin typeface="+mn-ea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ko-KR" sz="800" spc="-150" dirty="0">
                <a:latin typeface="+mn-ea"/>
              </a:rPr>
              <a:t> - T</a:t>
            </a:r>
            <a:r>
              <a:rPr kumimoji="1" lang="ko-KR" altLang="en-US" sz="800" spc="-150" dirty="0">
                <a:latin typeface="+mn-ea"/>
              </a:rPr>
              <a:t>아이디 로그인 인증</a:t>
            </a:r>
            <a:endParaRPr kumimoji="1" lang="en-US" altLang="ko-KR" sz="800" spc="-150" dirty="0">
              <a:latin typeface="+mn-ea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ko-KR" sz="800" spc="-150" dirty="0">
                <a:latin typeface="+mn-ea"/>
              </a:rPr>
              <a:t> - ADT</a:t>
            </a:r>
            <a:r>
              <a:rPr kumimoji="1" lang="ko-KR" altLang="en-US" sz="800" spc="-150" dirty="0">
                <a:latin typeface="+mn-ea"/>
              </a:rPr>
              <a:t>아이디 인증</a:t>
            </a:r>
            <a:endParaRPr kumimoji="1" lang="en-US" altLang="ko-KR" sz="800" spc="-150" dirty="0">
              <a:latin typeface="+mn-ea"/>
            </a:endParaRPr>
          </a:p>
        </p:txBody>
      </p:sp>
      <p:sp>
        <p:nvSpPr>
          <p:cNvPr id="116" name="사각형: 둥근 모서리 272">
            <a:extLst>
              <a:ext uri="{FF2B5EF4-FFF2-40B4-BE49-F238E27FC236}">
                <a16:creationId xmlns:a16="http://schemas.microsoft.com/office/drawing/2014/main" id="{5E2D3E8B-B0D4-4475-9C3F-EB7B43D6353B}"/>
              </a:ext>
            </a:extLst>
          </p:cNvPr>
          <p:cNvSpPr/>
          <p:nvPr/>
        </p:nvSpPr>
        <p:spPr bwMode="auto">
          <a:xfrm>
            <a:off x="3556553" y="3719965"/>
            <a:ext cx="1080311" cy="2137635"/>
          </a:xfrm>
          <a:prstGeom prst="roundRect">
            <a:avLst>
              <a:gd name="adj" fmla="val 5303"/>
            </a:avLst>
          </a:prstGeom>
          <a:noFill/>
          <a:ln w="19050">
            <a:solidFill>
              <a:schemeClr val="bg1">
                <a:lumMod val="50000"/>
              </a:schemeClr>
            </a:solidFill>
          </a:ln>
          <a:effectLst>
            <a:outerShdw blurRad="317500" dir="1440000" sx="97000" sy="97000" algn="ctr" rotWithShape="0">
              <a:prstClr val="black">
                <a:alpha val="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9pPr>
          </a:lstStyle>
          <a:p>
            <a:pPr algn="ctr" eaLnBrk="1" hangingPunct="1">
              <a:defRPr/>
            </a:pPr>
            <a:endParaRPr lang="ko-KR" altLang="en-US" spc="-150">
              <a:solidFill>
                <a:srgbClr val="FFFFFF"/>
              </a:solidFill>
              <a:latin typeface="+mn-ea"/>
              <a:ea typeface="+mn-ea"/>
            </a:endParaRPr>
          </a:p>
        </p:txBody>
      </p:sp>
      <p:sp>
        <p:nvSpPr>
          <p:cNvPr id="117" name="양쪽 모서리가 둥근 사각형 793">
            <a:extLst>
              <a:ext uri="{FF2B5EF4-FFF2-40B4-BE49-F238E27FC236}">
                <a16:creationId xmlns:a16="http://schemas.microsoft.com/office/drawing/2014/main" id="{4719A87C-2D91-4CFF-BBD6-4D6AE01C9DD2}"/>
              </a:ext>
            </a:extLst>
          </p:cNvPr>
          <p:cNvSpPr/>
          <p:nvPr/>
        </p:nvSpPr>
        <p:spPr>
          <a:xfrm>
            <a:off x="3556553" y="3701530"/>
            <a:ext cx="1080311" cy="177117"/>
          </a:xfrm>
          <a:prstGeom prst="round2SameRect">
            <a:avLst>
              <a:gd name="adj1" fmla="val 29279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pc="-150">
              <a:latin typeface="+mn-ea"/>
            </a:endParaRPr>
          </a:p>
        </p:txBody>
      </p:sp>
      <p:sp>
        <p:nvSpPr>
          <p:cNvPr id="118" name="Rectangle 60">
            <a:extLst>
              <a:ext uri="{FF2B5EF4-FFF2-40B4-BE49-F238E27FC236}">
                <a16:creationId xmlns:a16="http://schemas.microsoft.com/office/drawing/2014/main" id="{43EB848C-B13D-40E6-B6B4-6D96A1CB97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8922" y="3679615"/>
            <a:ext cx="983686" cy="196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ko-KR" altLang="en-US" sz="800" b="1" spc="-150" dirty="0">
                <a:latin typeface="+mn-ea"/>
                <a:ea typeface="+mn-ea"/>
              </a:rPr>
              <a:t>로그인</a:t>
            </a:r>
          </a:p>
        </p:txBody>
      </p:sp>
      <p:sp>
        <p:nvSpPr>
          <p:cNvPr id="119" name="양쪽 모서리가 둥근 사각형 793">
            <a:extLst>
              <a:ext uri="{FF2B5EF4-FFF2-40B4-BE49-F238E27FC236}">
                <a16:creationId xmlns:a16="http://schemas.microsoft.com/office/drawing/2014/main" id="{780221B2-7F87-4168-AD4F-0C267C1B3A75}"/>
              </a:ext>
            </a:extLst>
          </p:cNvPr>
          <p:cNvSpPr/>
          <p:nvPr/>
        </p:nvSpPr>
        <p:spPr>
          <a:xfrm rot="10800000">
            <a:off x="3559224" y="5766187"/>
            <a:ext cx="1080311" cy="177117"/>
          </a:xfrm>
          <a:prstGeom prst="round2SameRect">
            <a:avLst>
              <a:gd name="adj1" fmla="val 29279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pc="-150">
              <a:latin typeface="+mn-ea"/>
            </a:endParaRPr>
          </a:p>
        </p:txBody>
      </p:sp>
      <p:sp>
        <p:nvSpPr>
          <p:cNvPr id="120" name="Rectangle 60">
            <a:extLst>
              <a:ext uri="{FF2B5EF4-FFF2-40B4-BE49-F238E27FC236}">
                <a16:creationId xmlns:a16="http://schemas.microsoft.com/office/drawing/2014/main" id="{C7FE6D43-1697-49E1-91B3-42BDE705EB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4836" y="4167327"/>
            <a:ext cx="983686" cy="196547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ko-KR" sz="800" b="1" spc="-150" dirty="0">
                <a:latin typeface="+mn-ea"/>
                <a:ea typeface="+mn-ea"/>
              </a:rPr>
              <a:t>T</a:t>
            </a:r>
            <a:r>
              <a:rPr kumimoji="1" lang="ko-KR" altLang="en-US" sz="800" b="1" spc="-150" dirty="0">
                <a:latin typeface="+mn-ea"/>
                <a:ea typeface="+mn-ea"/>
              </a:rPr>
              <a:t>아이디</a:t>
            </a:r>
          </a:p>
        </p:txBody>
      </p:sp>
      <p:sp>
        <p:nvSpPr>
          <p:cNvPr id="121" name="Rectangle 60">
            <a:extLst>
              <a:ext uri="{FF2B5EF4-FFF2-40B4-BE49-F238E27FC236}">
                <a16:creationId xmlns:a16="http://schemas.microsoft.com/office/drawing/2014/main" id="{629A6E3D-C619-4375-9F23-F1AD16399A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4865" y="4483505"/>
            <a:ext cx="983686" cy="196547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ko-KR" sz="800" b="1" spc="-150" dirty="0">
                <a:latin typeface="+mn-ea"/>
                <a:ea typeface="+mn-ea"/>
              </a:rPr>
              <a:t>ADT</a:t>
            </a:r>
            <a:r>
              <a:rPr kumimoji="1" lang="ko-KR" altLang="en-US" sz="800" b="1" spc="-150" dirty="0">
                <a:latin typeface="+mn-ea"/>
                <a:ea typeface="+mn-ea"/>
              </a:rPr>
              <a:t>아이디</a:t>
            </a:r>
          </a:p>
        </p:txBody>
      </p:sp>
      <p:sp>
        <p:nvSpPr>
          <p:cNvPr id="122" name="Rectangle 60">
            <a:extLst>
              <a:ext uri="{FF2B5EF4-FFF2-40B4-BE49-F238E27FC236}">
                <a16:creationId xmlns:a16="http://schemas.microsoft.com/office/drawing/2014/main" id="{49E62A31-7B3E-4F45-AB9C-003BF7CE12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0427" y="5035578"/>
            <a:ext cx="983686" cy="196547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ko-KR" sz="800" b="1" spc="-150" dirty="0">
                <a:latin typeface="+mn-ea"/>
                <a:ea typeface="+mn-ea"/>
              </a:rPr>
              <a:t>ID/PWD</a:t>
            </a:r>
            <a:endParaRPr kumimoji="1" lang="ko-KR" altLang="en-US" sz="800" b="1" spc="-150" dirty="0">
              <a:latin typeface="+mn-ea"/>
              <a:ea typeface="+mn-ea"/>
            </a:endParaRPr>
          </a:p>
        </p:txBody>
      </p:sp>
      <p:sp>
        <p:nvSpPr>
          <p:cNvPr id="123" name="Rectangle 60">
            <a:extLst>
              <a:ext uri="{FF2B5EF4-FFF2-40B4-BE49-F238E27FC236}">
                <a16:creationId xmlns:a16="http://schemas.microsoft.com/office/drawing/2014/main" id="{324C4AC6-67BA-48AB-A2DE-8D2811D479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0456" y="5351756"/>
            <a:ext cx="983686" cy="196547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ko-KR" sz="800" b="1" spc="-150" dirty="0">
                <a:latin typeface="+mn-ea"/>
                <a:ea typeface="+mn-ea"/>
              </a:rPr>
              <a:t>PASS</a:t>
            </a:r>
            <a:r>
              <a:rPr kumimoji="1" lang="ko-KR" altLang="en-US" sz="800" b="1" spc="-150" dirty="0">
                <a:latin typeface="+mn-ea"/>
                <a:ea typeface="+mn-ea"/>
              </a:rPr>
              <a:t>간편로그인</a:t>
            </a:r>
          </a:p>
        </p:txBody>
      </p:sp>
      <p:sp>
        <p:nvSpPr>
          <p:cNvPr id="124" name="Rectangle 60">
            <a:extLst>
              <a:ext uri="{FF2B5EF4-FFF2-40B4-BE49-F238E27FC236}">
                <a16:creationId xmlns:a16="http://schemas.microsoft.com/office/drawing/2014/main" id="{1D0C4B4E-1BFD-4C55-8038-80C5163AEB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4794" y="4865135"/>
            <a:ext cx="983686" cy="843120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anchor="ctr"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ko-KR" altLang="en-US" sz="800" b="1" u="sng" spc="-150" dirty="0">
                <a:latin typeface="+mn-ea"/>
                <a:ea typeface="+mn-ea"/>
              </a:rPr>
              <a:t>앱 서버</a:t>
            </a:r>
            <a:endParaRPr kumimoji="1" lang="en-US" altLang="ko-KR" sz="800" b="1" u="sng" spc="-150" dirty="0">
              <a:latin typeface="+mn-ea"/>
              <a:ea typeface="+mn-ea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kumimoji="1" lang="en-US" altLang="ko-KR" sz="800" spc="-150" dirty="0">
              <a:latin typeface="+mn-ea"/>
              <a:ea typeface="+mn-ea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ko-KR" sz="800" spc="-150" dirty="0">
                <a:latin typeface="+mn-ea"/>
                <a:ea typeface="+mn-ea"/>
              </a:rPr>
              <a:t> - ID/PWD</a:t>
            </a:r>
            <a:r>
              <a:rPr kumimoji="1" lang="ko-KR" altLang="en-US" sz="800" spc="-150" dirty="0">
                <a:latin typeface="+mn-ea"/>
                <a:ea typeface="+mn-ea"/>
              </a:rPr>
              <a:t>  로그인 인증</a:t>
            </a:r>
            <a:endParaRPr kumimoji="1" lang="en-US" altLang="ko-KR" sz="800" spc="-150" dirty="0">
              <a:latin typeface="+mn-ea"/>
              <a:ea typeface="+mn-ea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ko-KR" sz="800" spc="-150" dirty="0">
                <a:latin typeface="+mn-ea"/>
                <a:ea typeface="+mn-ea"/>
              </a:rPr>
              <a:t> - PASS</a:t>
            </a:r>
            <a:r>
              <a:rPr kumimoji="1" lang="ko-KR" altLang="en-US" sz="800" spc="-150" dirty="0">
                <a:latin typeface="+mn-ea"/>
                <a:ea typeface="+mn-ea"/>
              </a:rPr>
              <a:t>간편로그인 인증</a:t>
            </a:r>
            <a:endParaRPr kumimoji="1" lang="en-US" altLang="ko-KR" sz="800" spc="-150" dirty="0">
              <a:latin typeface="+mn-ea"/>
              <a:ea typeface="+mn-ea"/>
            </a:endParaRPr>
          </a:p>
        </p:txBody>
      </p:sp>
      <p:sp>
        <p:nvSpPr>
          <p:cNvPr id="125" name="화살표: 오른쪽 124">
            <a:extLst>
              <a:ext uri="{FF2B5EF4-FFF2-40B4-BE49-F238E27FC236}">
                <a16:creationId xmlns:a16="http://schemas.microsoft.com/office/drawing/2014/main" id="{90904674-CB7B-45D0-9ABF-75BB20FAA21E}"/>
              </a:ext>
            </a:extLst>
          </p:cNvPr>
          <p:cNvSpPr/>
          <p:nvPr/>
        </p:nvSpPr>
        <p:spPr>
          <a:xfrm>
            <a:off x="4722748" y="5234743"/>
            <a:ext cx="196162" cy="162164"/>
          </a:xfrm>
          <a:prstGeom prst="rightArrow">
            <a:avLst>
              <a:gd name="adj1" fmla="val 58822"/>
              <a:gd name="adj2" fmla="val 31961"/>
            </a:avLst>
          </a:prstGeom>
          <a:gradFill>
            <a:gsLst>
              <a:gs pos="0">
                <a:srgbClr val="BBE0E3">
                  <a:lumMod val="5000"/>
                  <a:lumOff val="95000"/>
                </a:srgbClr>
              </a:gs>
              <a:gs pos="100000">
                <a:srgbClr val="FFFFFF"/>
              </a:gs>
            </a:gsLst>
            <a:lin ang="0" scaled="1"/>
          </a:gradFill>
          <a:ln w="6350" cap="rnd" cmpd="sng" algn="ctr">
            <a:gradFill flip="none" rotWithShape="1">
              <a:gsLst>
                <a:gs pos="10000">
                  <a:srgbClr val="BBE0E3">
                    <a:lumMod val="5000"/>
                    <a:lumOff val="95000"/>
                  </a:srgbClr>
                </a:gs>
                <a:gs pos="11000">
                  <a:srgbClr val="000000">
                    <a:lumMod val="75000"/>
                    <a:lumOff val="25000"/>
                  </a:srgbClr>
                </a:gs>
              </a:gsLst>
              <a:lin ang="0" scaled="1"/>
              <a:tileRect/>
            </a:gradFill>
            <a:prstDash val="solid"/>
            <a:round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126" name="화살표: 오른쪽 125">
            <a:extLst>
              <a:ext uri="{FF2B5EF4-FFF2-40B4-BE49-F238E27FC236}">
                <a16:creationId xmlns:a16="http://schemas.microsoft.com/office/drawing/2014/main" id="{06C498A5-0347-42F4-8273-D4BC917F1FB3}"/>
              </a:ext>
            </a:extLst>
          </p:cNvPr>
          <p:cNvSpPr/>
          <p:nvPr/>
        </p:nvSpPr>
        <p:spPr>
          <a:xfrm>
            <a:off x="6009511" y="4335861"/>
            <a:ext cx="196162" cy="162164"/>
          </a:xfrm>
          <a:prstGeom prst="rightArrow">
            <a:avLst>
              <a:gd name="adj1" fmla="val 58822"/>
              <a:gd name="adj2" fmla="val 31961"/>
            </a:avLst>
          </a:prstGeom>
          <a:gradFill>
            <a:gsLst>
              <a:gs pos="0">
                <a:srgbClr val="BBE0E3">
                  <a:lumMod val="5000"/>
                  <a:lumOff val="95000"/>
                </a:srgbClr>
              </a:gs>
              <a:gs pos="100000">
                <a:srgbClr val="FFFFFF"/>
              </a:gs>
            </a:gsLst>
            <a:lin ang="0" scaled="1"/>
          </a:gradFill>
          <a:ln w="6350" cap="rnd" cmpd="sng" algn="ctr">
            <a:gradFill flip="none" rotWithShape="1">
              <a:gsLst>
                <a:gs pos="10000">
                  <a:srgbClr val="BBE0E3">
                    <a:lumMod val="5000"/>
                    <a:lumOff val="95000"/>
                  </a:srgbClr>
                </a:gs>
                <a:gs pos="11000">
                  <a:srgbClr val="000000">
                    <a:lumMod val="75000"/>
                    <a:lumOff val="25000"/>
                  </a:srgbClr>
                </a:gs>
              </a:gsLst>
              <a:lin ang="0" scaled="1"/>
              <a:tileRect/>
            </a:gradFill>
            <a:prstDash val="solid"/>
            <a:round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127" name="화살표: 오른쪽 126">
            <a:extLst>
              <a:ext uri="{FF2B5EF4-FFF2-40B4-BE49-F238E27FC236}">
                <a16:creationId xmlns:a16="http://schemas.microsoft.com/office/drawing/2014/main" id="{D7F897DD-5601-4435-93B7-C145B27527C1}"/>
              </a:ext>
            </a:extLst>
          </p:cNvPr>
          <p:cNvSpPr/>
          <p:nvPr/>
        </p:nvSpPr>
        <p:spPr>
          <a:xfrm>
            <a:off x="6009511" y="5220149"/>
            <a:ext cx="196162" cy="162164"/>
          </a:xfrm>
          <a:prstGeom prst="rightArrow">
            <a:avLst>
              <a:gd name="adj1" fmla="val 58822"/>
              <a:gd name="adj2" fmla="val 31961"/>
            </a:avLst>
          </a:prstGeom>
          <a:gradFill>
            <a:gsLst>
              <a:gs pos="0">
                <a:srgbClr val="BBE0E3">
                  <a:lumMod val="5000"/>
                  <a:lumOff val="95000"/>
                </a:srgbClr>
              </a:gs>
              <a:gs pos="100000">
                <a:srgbClr val="FFFFFF"/>
              </a:gs>
            </a:gsLst>
            <a:lin ang="0" scaled="1"/>
          </a:gradFill>
          <a:ln w="6350" cap="rnd" cmpd="sng" algn="ctr">
            <a:gradFill flip="none" rotWithShape="1">
              <a:gsLst>
                <a:gs pos="10000">
                  <a:srgbClr val="BBE0E3">
                    <a:lumMod val="5000"/>
                    <a:lumOff val="95000"/>
                  </a:srgbClr>
                </a:gs>
                <a:gs pos="11000">
                  <a:srgbClr val="000000">
                    <a:lumMod val="75000"/>
                    <a:lumOff val="25000"/>
                  </a:srgbClr>
                </a:gs>
              </a:gsLst>
              <a:lin ang="0" scaled="1"/>
              <a:tileRect/>
            </a:gradFill>
            <a:prstDash val="solid"/>
            <a:round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128" name="Rectangle 60">
            <a:extLst>
              <a:ext uri="{FF2B5EF4-FFF2-40B4-BE49-F238E27FC236}">
                <a16:creationId xmlns:a16="http://schemas.microsoft.com/office/drawing/2014/main" id="{81AF246C-341F-4E41-B696-340AAA363D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7214" y="3935886"/>
            <a:ext cx="983686" cy="1766335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anchor="ctr"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ko-KR" altLang="en-US" sz="800" b="1" u="sng" spc="-150" dirty="0">
                <a:latin typeface="+mn-ea"/>
                <a:ea typeface="+mn-ea"/>
              </a:rPr>
              <a:t>앱 서버</a:t>
            </a:r>
            <a:endParaRPr kumimoji="1" lang="en-US" altLang="ko-KR" sz="800" b="1" u="sng" spc="-150" dirty="0">
              <a:latin typeface="+mn-ea"/>
              <a:ea typeface="+mn-ea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kumimoji="1" lang="en-US" altLang="ko-KR" sz="800" spc="-150" dirty="0">
              <a:latin typeface="+mn-ea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ko-KR" sz="800" spc="-150" dirty="0">
                <a:latin typeface="+mn-ea"/>
              </a:rPr>
              <a:t> - </a:t>
            </a:r>
            <a:r>
              <a:rPr kumimoji="1" lang="ko-KR" altLang="en-US" sz="800" spc="-150" dirty="0">
                <a:latin typeface="+mn-ea"/>
              </a:rPr>
              <a:t>서비스 권한확인</a:t>
            </a:r>
            <a:endParaRPr kumimoji="1" lang="en-US" altLang="ko-KR" sz="800" spc="-150" dirty="0">
              <a:latin typeface="+mn-ea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ko-KR" sz="800" spc="-150" dirty="0">
                <a:latin typeface="+mn-ea"/>
              </a:rPr>
              <a:t> - </a:t>
            </a:r>
            <a:r>
              <a:rPr kumimoji="1" lang="ko-KR" altLang="en-US" sz="800" spc="-150" dirty="0">
                <a:latin typeface="+mn-ea"/>
              </a:rPr>
              <a:t>등록 장비 리스트</a:t>
            </a:r>
            <a:endParaRPr kumimoji="1" lang="en-US" altLang="ko-KR" sz="800" spc="-150" dirty="0">
              <a:latin typeface="+mn-ea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ko-KR" sz="800" spc="-150" dirty="0">
                <a:latin typeface="+mn-ea"/>
              </a:rPr>
              <a:t> - </a:t>
            </a:r>
            <a:r>
              <a:rPr kumimoji="1" lang="ko-KR" altLang="en-US" sz="800" spc="-150" dirty="0">
                <a:latin typeface="+mn-ea"/>
              </a:rPr>
              <a:t>계약여부 확인</a:t>
            </a:r>
            <a:endParaRPr kumimoji="1" lang="en-US" altLang="ko-KR" sz="800" spc="-150" dirty="0">
              <a:latin typeface="+mn-ea"/>
            </a:endParaRPr>
          </a:p>
        </p:txBody>
      </p:sp>
      <p:sp>
        <p:nvSpPr>
          <p:cNvPr id="129" name="화살표: 오른쪽 128">
            <a:extLst>
              <a:ext uri="{FF2B5EF4-FFF2-40B4-BE49-F238E27FC236}">
                <a16:creationId xmlns:a16="http://schemas.microsoft.com/office/drawing/2014/main" id="{F165DE06-2AF5-41DC-93E4-D241448B739E}"/>
              </a:ext>
            </a:extLst>
          </p:cNvPr>
          <p:cNvSpPr/>
          <p:nvPr/>
        </p:nvSpPr>
        <p:spPr>
          <a:xfrm>
            <a:off x="7264224" y="4724090"/>
            <a:ext cx="196162" cy="162164"/>
          </a:xfrm>
          <a:prstGeom prst="rightArrow">
            <a:avLst>
              <a:gd name="adj1" fmla="val 58822"/>
              <a:gd name="adj2" fmla="val 31961"/>
            </a:avLst>
          </a:prstGeom>
          <a:gradFill>
            <a:gsLst>
              <a:gs pos="0">
                <a:srgbClr val="BBE0E3">
                  <a:lumMod val="5000"/>
                  <a:lumOff val="95000"/>
                </a:srgbClr>
              </a:gs>
              <a:gs pos="100000">
                <a:srgbClr val="FFFFFF"/>
              </a:gs>
            </a:gsLst>
            <a:lin ang="0" scaled="1"/>
          </a:gradFill>
          <a:ln w="6350" cap="rnd" cmpd="sng" algn="ctr">
            <a:gradFill flip="none" rotWithShape="1">
              <a:gsLst>
                <a:gs pos="10000">
                  <a:srgbClr val="BBE0E3">
                    <a:lumMod val="5000"/>
                    <a:lumOff val="95000"/>
                  </a:srgbClr>
                </a:gs>
                <a:gs pos="11000">
                  <a:srgbClr val="000000">
                    <a:lumMod val="75000"/>
                    <a:lumOff val="25000"/>
                  </a:srgbClr>
                </a:gs>
              </a:gsLst>
              <a:lin ang="0" scaled="1"/>
              <a:tileRect/>
            </a:gradFill>
            <a:prstDash val="solid"/>
            <a:round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pic>
        <p:nvPicPr>
          <p:cNvPr id="130" name="78c647cd-827b-42f1-a9a2-a118e2ea1c9d" descr="Image">
            <a:extLst>
              <a:ext uri="{FF2B5EF4-FFF2-40B4-BE49-F238E27FC236}">
                <a16:creationId xmlns:a16="http://schemas.microsoft.com/office/drawing/2014/main" id="{462A01F4-64BB-402A-9FFC-15B8E9A988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9609" y="3820593"/>
            <a:ext cx="1044393" cy="199692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9D644452-6B59-4677-9809-4796F2DD5CF3}"/>
              </a:ext>
            </a:extLst>
          </p:cNvPr>
          <p:cNvSpPr/>
          <p:nvPr/>
        </p:nvSpPr>
        <p:spPr>
          <a:xfrm>
            <a:off x="7460386" y="5822717"/>
            <a:ext cx="110118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900" b="1" dirty="0"/>
              <a:t>[</a:t>
            </a:r>
            <a:r>
              <a:rPr lang="ko-KR" altLang="en-US" sz="900" b="1" dirty="0"/>
              <a:t>완료</a:t>
            </a:r>
            <a:r>
              <a:rPr lang="en-US" altLang="ko-KR" sz="900" b="1" dirty="0"/>
              <a:t>]</a:t>
            </a:r>
            <a:endParaRPr lang="ko-KR" altLang="en-US" sz="900" b="1" dirty="0"/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ABC17A69-B8C2-4EBA-80C2-5CC0B67D27E4}"/>
              </a:ext>
            </a:extLst>
          </p:cNvPr>
          <p:cNvSpPr/>
          <p:nvPr/>
        </p:nvSpPr>
        <p:spPr>
          <a:xfrm>
            <a:off x="827620" y="5925002"/>
            <a:ext cx="110118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900" b="1" dirty="0"/>
              <a:t>[</a:t>
            </a:r>
            <a:r>
              <a:rPr lang="ko-KR" altLang="en-US" sz="900" b="1" dirty="0"/>
              <a:t>기존 서비스</a:t>
            </a:r>
            <a:r>
              <a:rPr lang="en-US" altLang="ko-KR" sz="900" b="1" dirty="0"/>
              <a:t>]</a:t>
            </a:r>
            <a:endParaRPr lang="ko-KR" altLang="en-US" sz="900" b="1" dirty="0"/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7C339989-B4B6-471B-851E-602ACCEE6851}"/>
              </a:ext>
            </a:extLst>
          </p:cNvPr>
          <p:cNvSpPr/>
          <p:nvPr/>
        </p:nvSpPr>
        <p:spPr>
          <a:xfrm>
            <a:off x="3540522" y="5956565"/>
            <a:ext cx="110118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900" b="1" dirty="0"/>
              <a:t>[</a:t>
            </a:r>
            <a:r>
              <a:rPr lang="ko-KR" altLang="en-US" sz="900" b="1" dirty="0"/>
              <a:t>기존 서비스</a:t>
            </a:r>
            <a:r>
              <a:rPr lang="en-US" altLang="ko-KR" sz="900" b="1" dirty="0"/>
              <a:t>]</a:t>
            </a:r>
            <a:endParaRPr lang="ko-KR" altLang="en-US" sz="900" b="1" dirty="0"/>
          </a:p>
        </p:txBody>
      </p:sp>
    </p:spTree>
    <p:extLst>
      <p:ext uri="{BB962C8B-B14F-4D97-AF65-F5344CB8AC3E}">
        <p14:creationId xmlns:p14="http://schemas.microsoft.com/office/powerpoint/2010/main" val="2664756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9924</TotalTime>
  <Words>1964</Words>
  <Application>Microsoft Office PowerPoint</Application>
  <PresentationFormat>화면 슬라이드 쇼(4:3)</PresentationFormat>
  <Paragraphs>462</Paragraphs>
  <Slides>13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굴림</vt:lpstr>
      <vt:lpstr>Arial</vt:lpstr>
      <vt:lpstr>Univers</vt:lpstr>
      <vt:lpstr>Wingdings</vt:lpstr>
      <vt:lpstr>맑은 고딕</vt:lpstr>
      <vt:lpstr>Office 테마</vt:lpstr>
      <vt:lpstr>PowerPoint 프레젠테이션</vt:lpstr>
      <vt:lpstr>개요</vt:lpstr>
      <vt:lpstr>ADT 통합 인증 시스템</vt:lpstr>
      <vt:lpstr>도입방안</vt:lpstr>
      <vt:lpstr>도입효과</vt:lpstr>
      <vt:lpstr>개발 범위 및 일정</vt:lpstr>
      <vt:lpstr>개발 비용</vt:lpstr>
      <vt:lpstr>참조. 고객앱 가입 프로세스 [신규 ID]</vt:lpstr>
      <vt:lpstr>참조. 고객앱 가입 프로세스 [로그인]</vt:lpstr>
      <vt:lpstr>참조. 고객앱 가입 프로세스 [기존고객 가입유도]</vt:lpstr>
      <vt:lpstr>참고. 참고이미지(1)</vt:lpstr>
      <vt:lpstr>참고. 참고 이미지(2)</vt:lpstr>
      <vt:lpstr>참고. 참고 이미지(3)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이주병(JB Lee, CAPS PR)</dc:creator>
  <cp:lastModifiedBy>문길래(MOON GR - 영상보안개발팀)</cp:lastModifiedBy>
  <cp:revision>872</cp:revision>
  <cp:lastPrinted>2020-02-11T08:39:04Z</cp:lastPrinted>
  <dcterms:created xsi:type="dcterms:W3CDTF">2010-10-05T00:44:07Z</dcterms:created>
  <dcterms:modified xsi:type="dcterms:W3CDTF">2021-08-19T06:45:33Z</dcterms:modified>
</cp:coreProperties>
</file>